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68" r:id="rId9"/>
    <p:sldId id="295" r:id="rId10"/>
    <p:sldId id="296" r:id="rId11"/>
    <p:sldId id="269" r:id="rId12"/>
    <p:sldId id="257" r:id="rId13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101" d="100"/>
          <a:sy n="101" d="100"/>
        </p:scale>
        <p:origin x="-896" y="-104"/>
      </p:cViewPr>
      <p:guideLst>
        <p:guide orient="horz" pos="1185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リンクをシェアしてしまったときの検証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7112"/>
            <a:ext cx="8280400" cy="1584176"/>
          </a:xfrm>
        </p:spPr>
        <p:txBody>
          <a:bodyPr/>
          <a:lstStyle/>
          <a:p>
            <a:r>
              <a:rPr lang="ja-JP" altLang="en-US" dirty="0" smtClean="0"/>
              <a:t>バックグラウンドとショート</a:t>
            </a:r>
            <a:r>
              <a:rPr lang="en-US" altLang="ja-JP" dirty="0" smtClean="0"/>
              <a:t>(70KB)</a:t>
            </a:r>
          </a:p>
          <a:p>
            <a:r>
              <a:rPr kumimoji="1" lang="en-US" altLang="ja-JP" dirty="0" smtClean="0"/>
              <a:t>share: </a:t>
            </a:r>
            <a:r>
              <a:rPr kumimoji="1" lang="ja-JP" altLang="en-US" dirty="0" smtClean="0"/>
              <a:t>濃い青のパスを共有</a:t>
            </a:r>
            <a:endParaRPr kumimoji="1" lang="en-US" altLang="ja-JP" dirty="0" smtClean="0"/>
          </a:p>
          <a:p>
            <a:r>
              <a:rPr lang="en-US" altLang="ja-JP" dirty="0" smtClean="0"/>
              <a:t>unshared: </a:t>
            </a:r>
            <a:r>
              <a:rPr lang="ja-JP" altLang="en-US" dirty="0" smtClean="0"/>
              <a:t>水色にショート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2250715" y="240357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70795" y="240357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50715" y="132345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970795" y="132345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/>
          <p:cNvCxnSpPr>
            <a:stCxn id="20" idx="0"/>
            <a:endCxn id="7" idx="2"/>
          </p:cNvCxnSpPr>
          <p:nvPr/>
        </p:nvCxnSpPr>
        <p:spPr>
          <a:xfrm flipV="1">
            <a:off x="2218134" y="2763614"/>
            <a:ext cx="212601" cy="6653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9" idx="2"/>
            <a:endCxn id="7" idx="0"/>
          </p:cNvCxnSpPr>
          <p:nvPr/>
        </p:nvCxnSpPr>
        <p:spPr>
          <a:xfrm>
            <a:off x="2430735" y="1683494"/>
            <a:ext cx="0" cy="7200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2"/>
            <a:endCxn id="8" idx="0"/>
          </p:cNvCxnSpPr>
          <p:nvPr/>
        </p:nvCxnSpPr>
        <p:spPr>
          <a:xfrm>
            <a:off x="3150815" y="168349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2"/>
            <a:endCxn id="8" idx="0"/>
          </p:cNvCxnSpPr>
          <p:nvPr/>
        </p:nvCxnSpPr>
        <p:spPr>
          <a:xfrm>
            <a:off x="2430735" y="1683494"/>
            <a:ext cx="720080" cy="7200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0" idx="2"/>
            <a:endCxn id="7" idx="0"/>
          </p:cNvCxnSpPr>
          <p:nvPr/>
        </p:nvCxnSpPr>
        <p:spPr>
          <a:xfrm flipH="1">
            <a:off x="2430735" y="168349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75126" y="354641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8524" y="240357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0492" y="13234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20" name="円/楕円 19"/>
          <p:cNvSpPr/>
          <p:nvPr/>
        </p:nvSpPr>
        <p:spPr bwMode="auto">
          <a:xfrm>
            <a:off x="2108684" y="3429000"/>
            <a:ext cx="218900" cy="2189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5" name="直線コネクタ 24"/>
          <p:cNvCxnSpPr>
            <a:stCxn id="26" idx="0"/>
            <a:endCxn id="7" idx="2"/>
          </p:cNvCxnSpPr>
          <p:nvPr/>
        </p:nvCxnSpPr>
        <p:spPr>
          <a:xfrm flipH="1" flipV="1">
            <a:off x="2430735" y="2763614"/>
            <a:ext cx="149424" cy="68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 bwMode="auto">
          <a:xfrm>
            <a:off x="2470709" y="3446314"/>
            <a:ext cx="218900" cy="2189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8" name="直線コネクタ 27"/>
          <p:cNvCxnSpPr>
            <a:stCxn id="29" idx="0"/>
            <a:endCxn id="8" idx="2"/>
          </p:cNvCxnSpPr>
          <p:nvPr/>
        </p:nvCxnSpPr>
        <p:spPr>
          <a:xfrm flipV="1">
            <a:off x="3007346" y="2763614"/>
            <a:ext cx="143469" cy="6640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 bwMode="auto">
          <a:xfrm>
            <a:off x="2897896" y="3427624"/>
            <a:ext cx="218900" cy="2189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1" name="直線コネクタ 30"/>
          <p:cNvCxnSpPr>
            <a:stCxn id="32" idx="0"/>
            <a:endCxn id="8" idx="2"/>
          </p:cNvCxnSpPr>
          <p:nvPr/>
        </p:nvCxnSpPr>
        <p:spPr>
          <a:xfrm flipH="1" flipV="1">
            <a:off x="3150815" y="2763614"/>
            <a:ext cx="254560" cy="681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 bwMode="auto">
          <a:xfrm>
            <a:off x="3295925" y="3444938"/>
            <a:ext cx="218900" cy="2189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64775"/>
              </p:ext>
            </p:extLst>
          </p:nvPr>
        </p:nvGraphicFramePr>
        <p:xfrm>
          <a:off x="4016896" y="3075474"/>
          <a:ext cx="5508612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54306"/>
                <a:gridCol w="275430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Share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unshared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594.535ms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105.711ms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2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仮想環境での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サーバ、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ルータで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on </a:t>
            </a:r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mininet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Openflow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コントローラの勉強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論文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OpenFlow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 + load balancing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implementation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92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Constructing experiment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570"/>
            <a:ext cx="8280400" cy="795262"/>
          </a:xfrm>
        </p:spPr>
        <p:txBody>
          <a:bodyPr/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xperiment environment for on </a:t>
            </a:r>
            <a:r>
              <a:rPr lang="en-US" altLang="ja-JP" dirty="0" err="1" smtClean="0"/>
              <a:t>Mininet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2700" y="2204864"/>
            <a:ext cx="11935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Switch1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88704" y="4108685"/>
            <a:ext cx="11935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Switch2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7361" y="3185356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Host1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88539" y="3220289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Host2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>
            <a:stCxn id="7" idx="1"/>
            <a:endCxn id="8" idx="3"/>
          </p:cNvCxnSpPr>
          <p:nvPr/>
        </p:nvCxnSpPr>
        <p:spPr bwMode="auto">
          <a:xfrm flipH="1" flipV="1">
            <a:off x="1727806" y="3416189"/>
            <a:ext cx="560898" cy="9233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9" idx="1"/>
            <a:endCxn id="6" idx="3"/>
          </p:cNvCxnSpPr>
          <p:nvPr/>
        </p:nvCxnSpPr>
        <p:spPr bwMode="auto">
          <a:xfrm flipH="1" flipV="1">
            <a:off x="3446206" y="2435697"/>
            <a:ext cx="442333" cy="10154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9" idx="1"/>
            <a:endCxn id="7" idx="3"/>
          </p:cNvCxnSpPr>
          <p:nvPr/>
        </p:nvCxnSpPr>
        <p:spPr bwMode="auto">
          <a:xfrm flipH="1">
            <a:off x="3482210" y="3451122"/>
            <a:ext cx="406329" cy="8883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8" idx="3"/>
            <a:endCxn id="6" idx="1"/>
          </p:cNvCxnSpPr>
          <p:nvPr/>
        </p:nvCxnSpPr>
        <p:spPr bwMode="auto">
          <a:xfrm flipV="1">
            <a:off x="1727806" y="2435697"/>
            <a:ext cx="524894" cy="9804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コンテンツ プレースホルダー 2"/>
          <p:cNvSpPr txBox="1">
            <a:spLocks/>
          </p:cNvSpPr>
          <p:nvPr/>
        </p:nvSpPr>
        <p:spPr bwMode="auto">
          <a:xfrm>
            <a:off x="4995455" y="1949661"/>
            <a:ext cx="4674069" cy="43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dirty="0" smtClean="0"/>
              <a:t>Progress</a:t>
            </a:r>
          </a:p>
          <a:p>
            <a:pPr lvl="1"/>
            <a:r>
              <a:rPr lang="en-US" altLang="ja-JP" dirty="0" smtClean="0"/>
              <a:t>Installing </a:t>
            </a:r>
            <a:r>
              <a:rPr lang="en-US" altLang="ja-JP" dirty="0" err="1" smtClean="0"/>
              <a:t>mininet</a:t>
            </a:r>
            <a:r>
              <a:rPr lang="en-US" altLang="ja-JP" dirty="0" smtClean="0"/>
              <a:t>, and testing some codes</a:t>
            </a:r>
          </a:p>
          <a:p>
            <a:pPr lvl="1"/>
            <a:r>
              <a:rPr lang="en-US" altLang="ja-JP" dirty="0" smtClean="0"/>
              <a:t>Try to create topology and POX</a:t>
            </a:r>
          </a:p>
          <a:p>
            <a:pPr lvl="1"/>
            <a:r>
              <a:rPr lang="en-US" altLang="ja-JP" dirty="0" smtClean="0"/>
              <a:t>MPTCP on </a:t>
            </a:r>
            <a:r>
              <a:rPr lang="en-US" altLang="ja-JP" dirty="0" err="1" smtClean="0"/>
              <a:t>mininet</a:t>
            </a:r>
            <a:r>
              <a:rPr lang="en-US" altLang="ja-JP" dirty="0" smtClean="0"/>
              <a:t> from </a:t>
            </a:r>
            <a:r>
              <a:rPr lang="en-US" altLang="ja-JP" dirty="0" err="1" smtClean="0"/>
              <a:t>CoNEXT’s</a:t>
            </a:r>
            <a:r>
              <a:rPr lang="en-US" altLang="ja-JP" dirty="0" smtClean="0"/>
              <a:t> paper</a:t>
            </a:r>
          </a:p>
          <a:p>
            <a:r>
              <a:rPr lang="en-US" altLang="ja-JP" dirty="0" smtClean="0"/>
              <a:t>Future work</a:t>
            </a:r>
          </a:p>
          <a:p>
            <a:pPr lvl="1"/>
            <a:r>
              <a:rPr lang="en-US" altLang="ja-JP" dirty="0" smtClean="0"/>
              <a:t>Fixed MPTCP on </a:t>
            </a:r>
            <a:r>
              <a:rPr lang="en-US" altLang="ja-JP" dirty="0" err="1" smtClean="0"/>
              <a:t>mininet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Learning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 controller</a:t>
            </a:r>
          </a:p>
        </p:txBody>
      </p:sp>
      <p:cxnSp>
        <p:nvCxnSpPr>
          <p:cNvPr id="37" name="直線矢印コネクタ 36"/>
          <p:cNvCxnSpPr/>
          <p:nvPr/>
        </p:nvCxnSpPr>
        <p:spPr bwMode="auto">
          <a:xfrm flipV="1">
            <a:off x="1641844" y="2435697"/>
            <a:ext cx="461661" cy="59725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1707461" y="3897053"/>
            <a:ext cx="461661" cy="67329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 bwMode="auto">
          <a:xfrm>
            <a:off x="3468780" y="2384884"/>
            <a:ext cx="620124" cy="78459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 bwMode="auto">
          <a:xfrm flipV="1">
            <a:off x="3468780" y="3897053"/>
            <a:ext cx="527278" cy="63326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2"/>
            <a:endCxn id="23" idx="0"/>
          </p:cNvCxnSpPr>
          <p:nvPr/>
        </p:nvCxnSpPr>
        <p:spPr bwMode="auto">
          <a:xfrm flipH="1">
            <a:off x="1497363" y="2666529"/>
            <a:ext cx="1352090" cy="28742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7" idx="2"/>
            <a:endCxn id="23" idx="0"/>
          </p:cNvCxnSpPr>
          <p:nvPr/>
        </p:nvCxnSpPr>
        <p:spPr bwMode="auto">
          <a:xfrm flipH="1">
            <a:off x="1497363" y="4570350"/>
            <a:ext cx="1388094" cy="9704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70241" y="5540820"/>
            <a:ext cx="14542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Controller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23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511094"/>
            <a:ext cx="8280400" cy="3654210"/>
          </a:xfrm>
        </p:spPr>
        <p:txBody>
          <a:bodyPr/>
          <a:lstStyle/>
          <a:p>
            <a:r>
              <a:rPr lang="en-US" altLang="ja-JP" dirty="0" smtClean="0"/>
              <a:t>Problem</a:t>
            </a:r>
            <a:r>
              <a:rPr lang="en-US" altLang="ja-JP" dirty="0"/>
              <a:t>: The </a:t>
            </a:r>
            <a:r>
              <a:rPr lang="en-US" altLang="ja-JP" dirty="0" smtClean="0"/>
              <a:t>requirement </a:t>
            </a:r>
            <a:r>
              <a:rPr lang="en-US" altLang="ja-JP" dirty="0"/>
              <a:t>of load balancing routing in fat-tree networks </a:t>
            </a:r>
            <a:r>
              <a:rPr lang="en-US" altLang="ja-JP" dirty="0" smtClean="0"/>
              <a:t>cannot </a:t>
            </a:r>
            <a:r>
              <a:rPr lang="en-US" altLang="ja-JP" dirty="0"/>
              <a:t>be fully satisfied by </a:t>
            </a:r>
            <a:r>
              <a:rPr lang="en-US" altLang="ja-JP" dirty="0">
                <a:solidFill>
                  <a:srgbClr val="E03253"/>
                </a:solidFill>
              </a:rPr>
              <a:t>traditional </a:t>
            </a:r>
            <a:r>
              <a:rPr lang="en-US" altLang="ja-JP" dirty="0" smtClean="0">
                <a:solidFill>
                  <a:srgbClr val="E03253"/>
                </a:solidFill>
              </a:rPr>
              <a:t>approaches.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r>
              <a:rPr lang="en-US" altLang="ja-JP" dirty="0" smtClean="0"/>
              <a:t>Solution: </a:t>
            </a:r>
          </a:p>
          <a:p>
            <a:pPr lvl="1"/>
            <a:r>
              <a:rPr lang="en-US" altLang="ja-JP" dirty="0" err="1"/>
              <a:t>OpenFlow</a:t>
            </a:r>
            <a:r>
              <a:rPr lang="en-US" altLang="ja-JP" dirty="0"/>
              <a:t> protocol enables monitoring traffic statistics by a centralized </a:t>
            </a:r>
            <a:r>
              <a:rPr lang="en-US" altLang="ja-JP" dirty="0" smtClean="0"/>
              <a:t>controller. </a:t>
            </a:r>
          </a:p>
          <a:p>
            <a:pPr lvl="1"/>
            <a:r>
              <a:rPr lang="en-US" altLang="ja-JP" dirty="0" smtClean="0"/>
              <a:t>Achieving </a:t>
            </a:r>
            <a:r>
              <a:rPr lang="en-US" altLang="ja-JP" dirty="0"/>
              <a:t>high performance and low </a:t>
            </a:r>
            <a:r>
              <a:rPr lang="en-US" altLang="ja-JP" dirty="0" smtClean="0"/>
              <a:t>latency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1196752"/>
            <a:ext cx="8280400" cy="100626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Li, Yu, and Deng Pan. "</a:t>
            </a:r>
            <a:r>
              <a:rPr lang="en-US" altLang="ja-JP" sz="2000" dirty="0" err="1"/>
              <a:t>OpenFlow</a:t>
            </a:r>
            <a:r>
              <a:rPr lang="en-US" altLang="ja-JP" sz="2000" dirty="0"/>
              <a:t> based Load Balancing for Fat-Tree Networks with Multipath Support</a:t>
            </a:r>
            <a:r>
              <a:rPr lang="en-US" altLang="ja-JP" sz="2000" dirty="0" smtClean="0"/>
              <a:t>.”(2013)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4565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3879" y="332458"/>
            <a:ext cx="8495605" cy="576262"/>
          </a:xfrm>
        </p:spPr>
        <p:txBody>
          <a:bodyPr/>
          <a:lstStyle/>
          <a:p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based load balancer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</a:t>
            </a:r>
            <a:r>
              <a:rPr lang="en-US" altLang="ja-JP" dirty="0"/>
              <a:t>load balancer has two important </a:t>
            </a:r>
            <a:r>
              <a:rPr lang="en-US" altLang="ja-JP" dirty="0" smtClean="0"/>
              <a:t>functionalities; </a:t>
            </a:r>
          </a:p>
          <a:p>
            <a:pPr lvl="1"/>
            <a:r>
              <a:rPr kumimoji="1" lang="en-US" altLang="ja-JP" dirty="0" smtClean="0"/>
              <a:t>mo</a:t>
            </a:r>
            <a:r>
              <a:rPr lang="en-US" altLang="ja-JP" dirty="0" smtClean="0"/>
              <a:t>nitoring statics, available throughput of each link. </a:t>
            </a:r>
          </a:p>
          <a:p>
            <a:pPr lvl="1"/>
            <a:r>
              <a:rPr kumimoji="1" lang="en-US" altLang="ja-JP" dirty="0" smtClean="0"/>
              <a:t>scheduling new flows, deciding route by 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adresses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773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OpenFlow</a:t>
            </a:r>
            <a:r>
              <a:rPr lang="en-US" altLang="ja-JP" dirty="0"/>
              <a:t> based load balancer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monitoring </a:t>
            </a:r>
            <a:r>
              <a:rPr lang="en-US" altLang="ja-JP" dirty="0"/>
              <a:t>statics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315581"/>
          </a:xfrm>
        </p:spPr>
        <p:txBody>
          <a:bodyPr/>
          <a:lstStyle/>
          <a:p>
            <a:r>
              <a:rPr kumimoji="1" lang="en-US" altLang="ja-JP" dirty="0" smtClean="0"/>
              <a:t>Key question: “how to measure the available bandwidth on each link”. </a:t>
            </a:r>
          </a:p>
          <a:p>
            <a:pPr lvl="2"/>
            <a:r>
              <a:rPr lang="en-US" altLang="ja-JP" dirty="0"/>
              <a:t>It is difficult to measure them in direct ways from the controller or </a:t>
            </a:r>
            <a:r>
              <a:rPr lang="en-US" altLang="ja-JP" dirty="0" smtClean="0"/>
              <a:t>switches</a:t>
            </a:r>
          </a:p>
          <a:p>
            <a:r>
              <a:rPr lang="en-US" altLang="ja-JP" dirty="0"/>
              <a:t>Proposal: the controller queries the transmitted </a:t>
            </a:r>
            <a:r>
              <a:rPr lang="en-US" altLang="ja-JP" dirty="0" smtClean="0"/>
              <a:t>bytes on </a:t>
            </a:r>
            <a:r>
              <a:rPr lang="en-US" altLang="ja-JP" dirty="0"/>
              <a:t>each port from switches </a:t>
            </a:r>
            <a:r>
              <a:rPr lang="en-US" altLang="ja-JP" dirty="0" smtClean="0">
                <a:solidFill>
                  <a:srgbClr val="E03253"/>
                </a:solidFill>
              </a:rPr>
              <a:t>periodically</a:t>
            </a:r>
            <a:r>
              <a:rPr lang="en-US" altLang="ja-JP" dirty="0" smtClean="0"/>
              <a:t>. </a:t>
            </a:r>
          </a:p>
          <a:p>
            <a:pPr lvl="1"/>
            <a:r>
              <a:rPr kumimoji="1" lang="en-US" altLang="ja-JP" dirty="0" smtClean="0"/>
              <a:t>Sending STATS_REQUEST to all of its ports. </a:t>
            </a:r>
          </a:p>
          <a:p>
            <a:pPr lvl="1"/>
            <a:r>
              <a:rPr kumimoji="1" lang="en-US" altLang="ja-JP" dirty="0" smtClean="0"/>
              <a:t>returning replies from each switches, and updating flow tables.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4725144"/>
            <a:ext cx="8280400" cy="59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ja-JP" b="1" dirty="0" smtClean="0">
                <a:latin typeface="+mj-lt"/>
                <a:ea typeface="ＭＳ Ｐゴシック"/>
                <a:cs typeface="ＭＳ Ｐゴシック"/>
              </a:rPr>
              <a:t>Switches have the available throughput info of each paths</a:t>
            </a:r>
            <a:endParaRPr lang="ja-JP" altLang="en-US" b="1" dirty="0">
              <a:latin typeface="+mj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312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OpenFlow</a:t>
            </a:r>
            <a:r>
              <a:rPr lang="en-US" altLang="ja-JP" dirty="0"/>
              <a:t> based load balancer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scheduling </a:t>
            </a:r>
            <a:r>
              <a:rPr lang="en-US" altLang="ja-JP" dirty="0"/>
              <a:t>new flows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941511"/>
            <a:ext cx="8280400" cy="48637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One </a:t>
            </a:r>
            <a:r>
              <a:rPr lang="en-US" altLang="ja-JP" dirty="0"/>
              <a:t>characteristic of routing in fat-tree </a:t>
            </a:r>
            <a:r>
              <a:rPr lang="en-US" altLang="ja-JP" dirty="0" smtClean="0"/>
              <a:t>network is:</a:t>
            </a:r>
          </a:p>
          <a:p>
            <a:pPr lvl="1"/>
            <a:r>
              <a:rPr lang="en-US" altLang="ja-JP" dirty="0"/>
              <a:t>once </a:t>
            </a:r>
            <a:r>
              <a:rPr lang="en-US" altLang="ja-JP" dirty="0" smtClean="0"/>
              <a:t>a flow </a:t>
            </a:r>
            <a:r>
              <a:rPr lang="en-US" altLang="ja-JP" dirty="0"/>
              <a:t>reaches the highest layer that it accesses, the path from that switch to the destination host is deterministic</a:t>
            </a:r>
            <a:r>
              <a:rPr lang="en-US" altLang="ja-JP" dirty="0" smtClean="0"/>
              <a:t>.</a:t>
            </a:r>
          </a:p>
          <a:p>
            <a:pPr marL="0" indent="0" algn="ctr">
              <a:buNone/>
            </a:pPr>
            <a:r>
              <a:rPr kumimoji="1" lang="en-US" altLang="ja-JP" b="1" dirty="0" smtClean="0"/>
              <a:t>only upward traffic will be handled by Dynamic LB based on throughput</a:t>
            </a:r>
            <a:endParaRPr kumimoji="1"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620852" y="6165304"/>
            <a:ext cx="504056" cy="504056"/>
          </a:xfrm>
          <a:prstGeom prst="rect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340932" y="6165304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692860" y="508518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412940" y="508518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692860" y="400506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412940" y="400506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91350" y="622802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84748" y="508518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96716" y="40050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78601" y="299695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052900" y="321297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925108" y="321297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3872880" y="54452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628964" y="54452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3872880" y="436510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4592960" y="436510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3872880" y="436510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3872880" y="436510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3872880" y="3573016"/>
            <a:ext cx="36004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0" idx="0"/>
            <a:endCxn id="16" idx="2"/>
          </p:cNvCxnSpPr>
          <p:nvPr/>
        </p:nvCxnSpPr>
        <p:spPr>
          <a:xfrm flipV="1">
            <a:off x="4592960" y="3573016"/>
            <a:ext cx="1512168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493060" y="6165304"/>
            <a:ext cx="504056" cy="504056"/>
          </a:xfrm>
          <a:prstGeom prst="rect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213140" y="6165304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565068" y="508518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285148" y="508518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565068" y="400506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285148" y="400506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5745088" y="54452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6501172" y="54452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5745088" y="436510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6465168" y="436510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5745088" y="436510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5745088" y="436510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6" idx="2"/>
            <a:endCxn id="32" idx="0"/>
          </p:cNvCxnSpPr>
          <p:nvPr/>
        </p:nvCxnSpPr>
        <p:spPr>
          <a:xfrm>
            <a:off x="6105128" y="3573016"/>
            <a:ext cx="36004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5" idx="2"/>
            <a:endCxn id="31" idx="0"/>
          </p:cNvCxnSpPr>
          <p:nvPr/>
        </p:nvCxnSpPr>
        <p:spPr>
          <a:xfrm>
            <a:off x="4232920" y="3573016"/>
            <a:ext cx="1512168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 bwMode="auto">
          <a:xfrm>
            <a:off x="1127961" y="4545124"/>
            <a:ext cx="2312871" cy="4320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Finding</a:t>
            </a:r>
            <a:r>
              <a:rPr kumimoji="0" lang="en-US" altLang="ja-JP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the best link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1136576" y="3429000"/>
            <a:ext cx="2312871" cy="4320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Finding</a:t>
            </a:r>
            <a:r>
              <a:rPr kumimoji="0" lang="en-US" altLang="ja-JP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the best link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831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Environment: 128 hosts and 80 switches fat-tree network on </a:t>
            </a:r>
            <a:r>
              <a:rPr kumimoji="1" lang="en-US" altLang="ja-JP" dirty="0" err="1" smtClean="0"/>
              <a:t>Mininet</a:t>
            </a:r>
            <a:r>
              <a:rPr kumimoji="1" lang="en-US" altLang="ja-JP" dirty="0" smtClean="0"/>
              <a:t> with Beacon controller</a:t>
            </a:r>
          </a:p>
          <a:p>
            <a:r>
              <a:rPr lang="en-US" altLang="ja-JP" dirty="0" smtClean="0"/>
              <a:t>Monitoring: cycle length is 5 seconds. </a:t>
            </a:r>
          </a:p>
          <a:p>
            <a:r>
              <a:rPr kumimoji="1" lang="en-US" altLang="ja-JP" dirty="0" smtClean="0"/>
              <a:t>Traffic design: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Random: A host sends packets to any other host. </a:t>
            </a:r>
          </a:p>
          <a:p>
            <a:pPr marL="514350" indent="-457200"/>
            <a:r>
              <a:rPr lang="en-US" altLang="ja-JP" dirty="0" smtClean="0"/>
              <a:t>Measurement: throughput and packet average delay. </a:t>
            </a:r>
            <a:r>
              <a:rPr lang="en-US" altLang="ja-JP" dirty="0" smtClean="0"/>
              <a:t> </a:t>
            </a:r>
          </a:p>
          <a:p>
            <a:pPr marL="514350" indent="-457200"/>
            <a:r>
              <a:rPr lang="en-US" altLang="ja-JP" dirty="0" smtClean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None load balancing: random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Static load balancing: deciding paths by 5-tuple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Prop): Dynamic LB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639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653136"/>
            <a:ext cx="8280400" cy="1549741"/>
          </a:xfrm>
        </p:spPr>
        <p:txBody>
          <a:bodyPr/>
          <a:lstStyle/>
          <a:p>
            <a:r>
              <a:rPr lang="en-US" altLang="ja-JP" dirty="0" smtClean="0"/>
              <a:t>NLB </a:t>
            </a:r>
            <a:r>
              <a:rPr lang="en-US" altLang="ja-JP" dirty="0"/>
              <a:t>does not load </a:t>
            </a:r>
            <a:r>
              <a:rPr lang="en-US" altLang="ja-JP" dirty="0" smtClean="0"/>
              <a:t>balance the traffic. </a:t>
            </a:r>
          </a:p>
          <a:p>
            <a:r>
              <a:rPr lang="en-US" altLang="ja-JP" dirty="0" smtClean="0"/>
              <a:t>DLB </a:t>
            </a:r>
            <a:r>
              <a:rPr lang="en-US" altLang="ja-JP" dirty="0"/>
              <a:t>outperforms SLB since it can make adaptive changes </a:t>
            </a:r>
            <a:r>
              <a:rPr lang="en-US" altLang="ja-JP" dirty="0" smtClean="0"/>
              <a:t>for scheduling </a:t>
            </a:r>
            <a:r>
              <a:rPr lang="en-US" altLang="ja-JP" dirty="0"/>
              <a:t>paths based on real-time network traffic statistics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124744"/>
            <a:ext cx="3916781" cy="3199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517" y="1124744"/>
            <a:ext cx="3779923" cy="319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7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Considering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OpenFlow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+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ロードバランスのとてもシンプルな構造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800100"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スループットをメトリックとして最適決定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800100" lvl="1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5[sec]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間隔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　平均で消えているが・・・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00050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Flow scheduling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について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800100"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アドレッシングの問題。</a:t>
            </a:r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dst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/</a:t>
            </a:r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src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を見て、今どのレイヤーにいるか判断。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1200150"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アドレスを工夫して割り当てないといけない。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00050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Monitoring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について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800100"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スループット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で本当に適しているのか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遅延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</a:p>
          <a:p>
            <a:pPr marL="400050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評価について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800100"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負荷が掛かると性能は下がる。仕方ない？最適って？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800100"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負荷分散だけでなく、輻輳制御でペナルティを課す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800100" lvl="1"/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474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アドレスの問題について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IP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アドレスだけでは厳しいのか？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P2P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でのアプローチ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: Skip graph</a:t>
            </a:r>
          </a:p>
          <a:p>
            <a:pPr lvl="1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0, 1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でのアドレッシング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77" y="3160921"/>
            <a:ext cx="6150847" cy="3112395"/>
          </a:xfrm>
          <a:prstGeom prst="rect">
            <a:avLst/>
          </a:prstGeom>
        </p:spPr>
      </p:pic>
      <p:pic>
        <p:nvPicPr>
          <p:cNvPr id="6" name="図 5" descr="スクリーンショット 2014-02-10 16.40.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4" t="47188" r="26627" b="10641"/>
          <a:stretch/>
        </p:blipFill>
        <p:spPr>
          <a:xfrm>
            <a:off x="5637076" y="1163912"/>
            <a:ext cx="3710162" cy="19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7478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5085</TotalTime>
  <Words>518</Words>
  <Application>Microsoft Macintosh PowerPoint</Application>
  <PresentationFormat>A4 210x297 mm</PresentationFormat>
  <Paragraphs>111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Staff training presentation</vt:lpstr>
      <vt:lpstr>Progress report 進捗報告</vt:lpstr>
      <vt:lpstr>Related work</vt:lpstr>
      <vt:lpstr>OpenFlow based load balancer</vt:lpstr>
      <vt:lpstr>OpenFlow based load balancer monitoring statics</vt:lpstr>
      <vt:lpstr>OpenFlow based load balancer scheduling new flows</vt:lpstr>
      <vt:lpstr>Evaluation</vt:lpstr>
      <vt:lpstr>Evaluation</vt:lpstr>
      <vt:lpstr>Considering </vt:lpstr>
      <vt:lpstr>アドレスの問題について</vt:lpstr>
      <vt:lpstr>リンクをシェアしてしまったときの検証</vt:lpstr>
      <vt:lpstr>Future work</vt:lpstr>
      <vt:lpstr>Constructing experiment environment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1850</cp:revision>
  <dcterms:created xsi:type="dcterms:W3CDTF">2013-12-01T06:00:42Z</dcterms:created>
  <dcterms:modified xsi:type="dcterms:W3CDTF">2014-02-10T08:12:28Z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