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1" r:id="rId1"/>
  </p:sldMasterIdLst>
  <p:notesMasterIdLst>
    <p:notesMasterId r:id="rId16"/>
  </p:notesMasterIdLst>
  <p:handoutMasterIdLst>
    <p:handoutMasterId r:id="rId17"/>
  </p:handoutMasterIdLst>
  <p:sldIdLst>
    <p:sldId id="256" r:id="rId2"/>
    <p:sldId id="302" r:id="rId3"/>
    <p:sldId id="301" r:id="rId4"/>
    <p:sldId id="297" r:id="rId5"/>
    <p:sldId id="311" r:id="rId6"/>
    <p:sldId id="303" r:id="rId7"/>
    <p:sldId id="304" r:id="rId8"/>
    <p:sldId id="306" r:id="rId9"/>
    <p:sldId id="299" r:id="rId10"/>
    <p:sldId id="307" r:id="rId11"/>
    <p:sldId id="309" r:id="rId12"/>
    <p:sldId id="310" r:id="rId13"/>
    <p:sldId id="269" r:id="rId14"/>
    <p:sldId id="257" r:id="rId15"/>
  </p:sldIdLst>
  <p:sldSz cx="9906000" cy="6858000" type="A4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3253"/>
    <a:srgbClr val="0071BC"/>
    <a:srgbClr val="4D4D4D"/>
    <a:srgbClr val="EAEAEA"/>
    <a:srgbClr val="393939"/>
    <a:srgbClr val="FFFF66"/>
    <a:srgbClr val="FFCC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中間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濃色 2 - アクセント 1/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中間 3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中間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中間 1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73A0DAA-6AF3-43AB-8588-CEC1D06C72B9}" styleName="中間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84E427A-3D55-4303-BF80-6455036E1DE7}" styleName="テーマ 1 - アクセント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テーマ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9" autoAdjust="0"/>
    <p:restoredTop sz="88973" autoAdjust="0"/>
  </p:normalViewPr>
  <p:slideViewPr>
    <p:cSldViewPr snapToObjects="1">
      <p:cViewPr varScale="1">
        <p:scale>
          <a:sx n="82" d="100"/>
          <a:sy n="82" d="100"/>
        </p:scale>
        <p:origin x="-1768" y="-104"/>
      </p:cViewPr>
      <p:guideLst>
        <p:guide orient="horz" pos="1185"/>
        <p:guide orient="horz" pos="3974"/>
        <p:guide orient="horz" pos="391"/>
        <p:guide orient="horz" pos="2160"/>
        <p:guide orient="horz" pos="3135"/>
        <p:guide pos="5728"/>
        <p:guide pos="2145"/>
        <p:guide pos="512"/>
        <p:guide pos="4095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10" y="-96"/>
      </p:cViewPr>
      <p:guideLst>
        <p:guide orient="horz" pos="2924"/>
        <p:guide pos="220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t" anchorCtr="0" compatLnSpc="1">
            <a:prstTxWarp prst="textNoShape">
              <a:avLst/>
            </a:prstTxWarp>
          </a:bodyPr>
          <a:lstStyle>
            <a:lvl1pPr defTabSz="930275">
              <a:defRPr kumimoji="1" sz="1200">
                <a:latin typeface="Tahoma" pitchFamily="34" charset="0"/>
              </a:defRPr>
            </a:lvl1pPr>
          </a:lstStyle>
          <a:p>
            <a:endParaRPr lang="en-US" altLang="ja-JP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kumimoji="1" sz="1200">
                <a:latin typeface="Tahoma" pitchFamily="34" charset="0"/>
              </a:defRPr>
            </a:lvl1pPr>
          </a:lstStyle>
          <a:p>
            <a:endParaRPr lang="en-US" altLang="ja-JP" dirty="0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b" anchorCtr="0" compatLnSpc="1">
            <a:prstTxWarp prst="textNoShape">
              <a:avLst/>
            </a:prstTxWarp>
          </a:bodyPr>
          <a:lstStyle>
            <a:lvl1pPr defTabSz="930275">
              <a:defRPr kumimoji="1" sz="1200">
                <a:latin typeface="Tahoma" pitchFamily="34" charset="0"/>
              </a:defRPr>
            </a:lvl1pPr>
          </a:lstStyle>
          <a:p>
            <a:endParaRPr lang="en-US" altLang="ja-JP" dirty="0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kumimoji="1" sz="1200">
                <a:latin typeface="Tahoma" pitchFamily="34" charset="0"/>
              </a:defRPr>
            </a:lvl1pPr>
          </a:lstStyle>
          <a:p>
            <a:fld id="{6F62E233-1F35-47A0-B354-5FF7886F74B8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335282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381" tIns="0" rIns="19381" bIns="0" numCol="1" anchor="t" anchorCtr="0" compatLnSpc="1">
            <a:prstTxWarp prst="textNoShape">
              <a:avLst/>
            </a:prstTxWarp>
          </a:bodyPr>
          <a:lstStyle>
            <a:lvl1pPr defTabSz="930275">
              <a:defRPr kumimoji="1" sz="1000" i="1">
                <a:latin typeface="Tahoma" pitchFamily="34" charset="0"/>
              </a:defRPr>
            </a:lvl1pPr>
          </a:lstStyle>
          <a:p>
            <a:r>
              <a:rPr lang="ja-JP" altLang="en-US" dirty="0"/>
              <a:t>*</a:t>
            </a:r>
            <a:endParaRPr lang="ja-JP" altLang="en-US" sz="1200" i="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381" tIns="0" rIns="19381" bIns="0" numCol="1" anchor="t" anchorCtr="0" compatLnSpc="1">
            <a:prstTxWarp prst="textNoShape">
              <a:avLst/>
            </a:prstTxWarp>
          </a:bodyPr>
          <a:lstStyle>
            <a:lvl1pPr algn="r" defTabSz="930275">
              <a:defRPr kumimoji="1" sz="1000" i="1">
                <a:latin typeface="Tahoma" pitchFamily="34" charset="0"/>
              </a:defRPr>
            </a:lvl1pPr>
          </a:lstStyle>
          <a:p>
            <a:r>
              <a:rPr lang="en-US" altLang="ja-JP" dirty="0"/>
              <a:t>07/16/96</a:t>
            </a:r>
            <a:endParaRPr lang="en-US" altLang="ja-JP" sz="1200" i="0" dirty="0"/>
          </a:p>
        </p:txBody>
      </p:sp>
      <p:sp>
        <p:nvSpPr>
          <p:cNvPr id="205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85838" y="696913"/>
            <a:ext cx="5026025" cy="3481387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3675" tIns="46838" rIns="93675" bIns="468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381" tIns="0" rIns="19381" bIns="0" numCol="1" anchor="b" anchorCtr="0" compatLnSpc="1">
            <a:prstTxWarp prst="textNoShape">
              <a:avLst/>
            </a:prstTxWarp>
          </a:bodyPr>
          <a:lstStyle>
            <a:lvl1pPr defTabSz="930275">
              <a:defRPr kumimoji="1" sz="1000" i="1">
                <a:latin typeface="Tahoma" pitchFamily="34" charset="0"/>
              </a:defRPr>
            </a:lvl1pPr>
          </a:lstStyle>
          <a:p>
            <a:r>
              <a:rPr lang="ja-JP" altLang="en-US" dirty="0"/>
              <a:t>*</a:t>
            </a:r>
            <a:endParaRPr lang="ja-JP" altLang="en-US" sz="1200" i="0" dirty="0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381" tIns="0" rIns="19381" bIns="0" numCol="1" anchor="b" anchorCtr="0" compatLnSpc="1">
            <a:prstTxWarp prst="textNoShape">
              <a:avLst/>
            </a:prstTxWarp>
          </a:bodyPr>
          <a:lstStyle>
            <a:lvl1pPr algn="r" defTabSz="930275">
              <a:defRPr kumimoji="1" sz="1000" i="1">
                <a:latin typeface="Tahoma" pitchFamily="34" charset="0"/>
              </a:defRPr>
            </a:lvl1pPr>
          </a:lstStyle>
          <a:p>
            <a:r>
              <a:rPr lang="en-US" altLang="ja-JP" dirty="0"/>
              <a:t>##</a:t>
            </a:r>
            <a:endParaRPr lang="en-US" altLang="ja-JP" sz="1200" i="0" dirty="0"/>
          </a:p>
        </p:txBody>
      </p:sp>
    </p:spTree>
    <p:extLst>
      <p:ext uri="{BB962C8B-B14F-4D97-AF65-F5344CB8AC3E}">
        <p14:creationId xmlns:p14="http://schemas.microsoft.com/office/powerpoint/2010/main" val="984073510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ja-JP" altLang="en-US" dirty="0"/>
              <a:t>*</a:t>
            </a:r>
            <a:endParaRPr lang="ja-JP" altLang="en-US" sz="1200" i="0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altLang="ja-JP" dirty="0"/>
              <a:t>07/16/96</a:t>
            </a:r>
            <a:endParaRPr lang="en-US" altLang="ja-JP" sz="1200" i="0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ja-JP" altLang="en-US" dirty="0"/>
              <a:t>*</a:t>
            </a:r>
            <a:endParaRPr lang="ja-JP" altLang="en-US" sz="1200" i="0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altLang="ja-JP" dirty="0"/>
              <a:t>##</a:t>
            </a:r>
            <a:endParaRPr lang="en-US" altLang="ja-JP" sz="1200" i="0" dirty="0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esear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777875" y="2004639"/>
            <a:ext cx="8353425" cy="1208337"/>
          </a:xfrm>
        </p:spPr>
        <p:txBody>
          <a:bodyPr/>
          <a:lstStyle>
            <a:lvl1pPr algn="ctr">
              <a:defRPr b="1">
                <a:solidFill>
                  <a:srgbClr val="4D4D4D"/>
                </a:solidFill>
              </a:defRPr>
            </a:lvl1pPr>
          </a:lstStyle>
          <a:p>
            <a:pPr lvl="0"/>
            <a:r>
              <a:rPr lang="ja-JP" altLang="en-US" noProof="0" dirty="0" smtClean="0"/>
              <a:t>マスター タイトルの書式設定</a:t>
            </a:r>
          </a:p>
        </p:txBody>
      </p:sp>
      <p:sp>
        <p:nvSpPr>
          <p:cNvPr id="358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475184" y="4293096"/>
            <a:ext cx="6934200" cy="11970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>
                <a:solidFill>
                  <a:srgbClr val="4D4D4D"/>
                </a:solidFill>
              </a:defRPr>
            </a:lvl1pPr>
          </a:lstStyle>
          <a:p>
            <a:pPr lvl="0"/>
            <a:r>
              <a:rPr lang="ja-JP" altLang="en-US" noProof="0" dirty="0" smtClean="0"/>
              <a:t>マスター サブタイトルの書式設定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6F847AEC-04A4-4B30-BC9E-4A61A0C7AC7F}" type="slidenum">
              <a:rPr lang="ja-JP" altLang="en-US" smtClean="0"/>
              <a:pPr/>
              <a:t>‹#›</a:t>
            </a:fld>
            <a:endParaRPr lang="en-US" altLang="ja-JP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DCDA85-2696-45D2-A774-60B32C80E74E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96082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588250" y="214313"/>
            <a:ext cx="2112963" cy="5918200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1246188" y="214313"/>
            <a:ext cx="6189662" cy="591820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6306F9-C279-430B-B0A6-3FA4D4518FED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86143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1157535"/>
            <a:ext cx="8280400" cy="4863753"/>
          </a:xfrm>
        </p:spPr>
        <p:txBody>
          <a:bodyPr/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266AD3-7610-493D-8208-10424DEE3EA2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73100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82638" y="3435077"/>
            <a:ext cx="84201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4D4D4D"/>
                </a:solidFill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82638" y="1934890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dirty="0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095C52-7FA9-489B-9C9A-63D366B5FA4B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05503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281113" y="2017713"/>
            <a:ext cx="413385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567363" y="2017713"/>
            <a:ext cx="413385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E07256-B7DE-41CE-804D-BDC7A6CD32B5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68007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0A8DF6-AAD5-43F0-BE35-7C080FD1246C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35812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E403A2-63A1-4A9F-BE45-DF661BAD8395}" type="slidenum">
              <a:rPr lang="ja-JP" altLang="en-US"/>
              <a:pPr/>
              <a:t>‹#›</a:t>
            </a:fld>
            <a:endParaRPr lang="en-US" altLang="ja-JP" dirty="0"/>
          </a:p>
        </p:txBody>
      </p:sp>
      <p:sp>
        <p:nvSpPr>
          <p:cNvPr id="6" name="テキスト ボックス 5"/>
          <p:cNvSpPr txBox="1"/>
          <p:nvPr userDrawn="1"/>
        </p:nvSpPr>
        <p:spPr>
          <a:xfrm>
            <a:off x="1287190" y="93527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6115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5C2A6E-2954-4E38-AD66-154544EB6822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640152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954375-F0DB-426D-B6A9-608781D96B89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8831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dirty="0" smtClean="0"/>
              <a:t>アイコンをクリックして図を追加</a:t>
            </a:r>
            <a:endParaRPr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DF8EBE-26FD-4D52-A579-72828310B657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84809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ltGray">
          <a:xfrm>
            <a:off x="200472" y="83790"/>
            <a:ext cx="324201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ltGray">
          <a:xfrm>
            <a:off x="488504" y="83790"/>
            <a:ext cx="267168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ltGray">
          <a:xfrm>
            <a:off x="410866" y="506065"/>
            <a:ext cx="379163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ltGray">
          <a:xfrm>
            <a:off x="591244" y="506065"/>
            <a:ext cx="329308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ltGray">
          <a:xfrm>
            <a:off x="146194" y="433040"/>
            <a:ext cx="342310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gray">
          <a:xfrm>
            <a:off x="741611" y="98814"/>
            <a:ext cx="45719" cy="99934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gray">
          <a:xfrm>
            <a:off x="344488" y="910431"/>
            <a:ext cx="89122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2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777875" y="332458"/>
            <a:ext cx="8495605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タイトルの書式設定</a:t>
            </a:r>
          </a:p>
        </p:txBody>
      </p:sp>
      <p:sp>
        <p:nvSpPr>
          <p:cNvPr id="348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1157535"/>
            <a:ext cx="8280400" cy="4863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テキストの書式設定</a:t>
            </a:r>
            <a:r>
              <a:rPr lang="en-US" altLang="ja-JP" dirty="0" err="1" smtClean="0"/>
              <a:t>qqqqqqqqqqqqqqqqqqqqqqqqqqqqqq</a:t>
            </a:r>
            <a:endParaRPr lang="ja-JP" altLang="en-US" dirty="0" smtClean="0"/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</a:p>
        </p:txBody>
      </p:sp>
      <p:sp>
        <p:nvSpPr>
          <p:cNvPr id="348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77875" y="6308725"/>
            <a:ext cx="2063750" cy="288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j-lt"/>
              </a:defRPr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348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68824" y="6309320"/>
            <a:ext cx="3136900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j-lt"/>
              </a:defRPr>
            </a:lvl1pPr>
          </a:lstStyle>
          <a:p>
            <a:endParaRPr lang="en-US" altLang="ja-JP" dirty="0"/>
          </a:p>
        </p:txBody>
      </p:sp>
      <p:sp>
        <p:nvSpPr>
          <p:cNvPr id="348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65714" y="6309320"/>
            <a:ext cx="2063750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j-lt"/>
                <a:cs typeface="Times New Roman"/>
              </a:defRPr>
            </a:lvl1pPr>
          </a:lstStyle>
          <a:p>
            <a:fld id="{6F847AEC-04A4-4B30-BC9E-4A61A0C7AC7F}" type="slidenum">
              <a:rPr lang="ja-JP" altLang="en-US" smtClean="0"/>
              <a:pPr/>
              <a:t>‹#›</a:t>
            </a:fld>
            <a:endParaRPr lang="en-US" altLang="ja-JP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rgbClr val="4D4D4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lnSpc>
          <a:spcPct val="120000"/>
        </a:lnSpc>
        <a:spcBef>
          <a:spcPts val="600"/>
        </a:spcBef>
        <a:spcAft>
          <a:spcPts val="0"/>
        </a:spcAft>
        <a:buClr>
          <a:schemeClr val="folHlink"/>
        </a:buClr>
        <a:buSzPct val="60000"/>
        <a:buFont typeface="Wingdings" pitchFamily="2" charset="2"/>
        <a:buChar char="n"/>
        <a:defRPr kumimoji="1" sz="2400" i="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120000"/>
        </a:lnSpc>
        <a:spcBef>
          <a:spcPts val="600"/>
        </a:spcBef>
        <a:spcAft>
          <a:spcPts val="0"/>
        </a:spcAft>
        <a:buClr>
          <a:schemeClr val="hlink"/>
        </a:buClr>
        <a:buSzPct val="55000"/>
        <a:buFont typeface="Wingdings" pitchFamily="2" charset="2"/>
        <a:buChar char="n"/>
        <a:defRPr kumimoji="1" sz="2000" i="0">
          <a:solidFill>
            <a:srgbClr val="4D4D4D"/>
          </a:solidFill>
          <a:latin typeface="+mn-lt"/>
        </a:defRPr>
      </a:lvl2pPr>
      <a:lvl3pPr marL="1143000" indent="-228600" algn="l" rtl="0" eaLnBrk="1" fontAlgn="base" hangingPunct="1">
        <a:lnSpc>
          <a:spcPct val="120000"/>
        </a:lnSpc>
        <a:spcBef>
          <a:spcPts val="600"/>
        </a:spcBef>
        <a:spcAft>
          <a:spcPts val="0"/>
        </a:spcAft>
        <a:buClr>
          <a:schemeClr val="folHlink"/>
        </a:buClr>
        <a:buSzPct val="50000"/>
        <a:buFont typeface="Wingdings" pitchFamily="2" charset="2"/>
        <a:buChar char="n"/>
        <a:defRPr kumimoji="1" sz="1800" i="0">
          <a:solidFill>
            <a:srgbClr val="4D4D4D"/>
          </a:solidFill>
          <a:latin typeface="+mn-lt"/>
        </a:defRPr>
      </a:lvl3pPr>
      <a:lvl4pPr marL="1600200" indent="-228600" algn="l" rtl="0" eaLnBrk="1" fontAlgn="base" hangingPunct="1">
        <a:lnSpc>
          <a:spcPct val="120000"/>
        </a:lnSpc>
        <a:spcBef>
          <a:spcPts val="600"/>
        </a:spcBef>
        <a:spcAft>
          <a:spcPts val="0"/>
        </a:spcAft>
        <a:buClr>
          <a:schemeClr val="accent2"/>
        </a:buClr>
        <a:buSzPct val="55000"/>
        <a:buFont typeface="Wingdings" pitchFamily="2" charset="2"/>
        <a:buChar char="n"/>
        <a:defRPr kumimoji="1" sz="1600" i="0">
          <a:solidFill>
            <a:srgbClr val="4D4D4D"/>
          </a:solidFill>
          <a:latin typeface="+mn-lt"/>
        </a:defRPr>
      </a:lvl4pPr>
      <a:lvl5pPr marL="2057400" indent="-228600" algn="l" rtl="0" eaLnBrk="1" fontAlgn="base" hangingPunct="1">
        <a:lnSpc>
          <a:spcPct val="120000"/>
        </a:lnSpc>
        <a:spcBef>
          <a:spcPts val="600"/>
        </a:spcBef>
        <a:spcAft>
          <a:spcPts val="0"/>
        </a:spcAft>
        <a:buClr>
          <a:schemeClr val="accent1"/>
        </a:buClr>
        <a:buSzPct val="50000"/>
        <a:buFont typeface="Wingdings" pitchFamily="2" charset="2"/>
        <a:buChar char="n"/>
        <a:defRPr kumimoji="1" sz="1600" i="0">
          <a:solidFill>
            <a:srgbClr val="4D4D4D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4" Type="http://schemas.openxmlformats.org/officeDocument/2006/relationships/image" Target="../media/image3.w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4" Type="http://schemas.openxmlformats.org/officeDocument/2006/relationships/image" Target="../media/image3.w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>
                <a:ea typeface="ＭＳ Ｐゴシック" charset="-128"/>
              </a:rPr>
              <a:t>Progress report</a:t>
            </a:r>
            <a:r>
              <a:rPr lang="en-US" altLang="ja-JP" dirty="0" smtClean="0">
                <a:ea typeface="ＭＳ Ｐゴシック" charset="-128"/>
              </a:rPr>
              <a:t/>
            </a:r>
            <a:br>
              <a:rPr lang="en-US" altLang="ja-JP" dirty="0" smtClean="0">
                <a:ea typeface="ＭＳ Ｐゴシック" charset="-128"/>
              </a:rPr>
            </a:br>
            <a:r>
              <a:rPr lang="ja-JP" altLang="en-US" dirty="0" smtClean="0">
                <a:ea typeface="ＭＳ Ｐゴシック" charset="-128"/>
              </a:rPr>
              <a:t>進捗報告</a:t>
            </a:r>
            <a:endParaRPr lang="en-US" altLang="ja-JP" dirty="0">
              <a:ea typeface="ＭＳ Ｐゴシック" charset="-128"/>
            </a:endParaRP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475184" y="4176166"/>
            <a:ext cx="6934200" cy="1197050"/>
          </a:xfrm>
        </p:spPr>
        <p:txBody>
          <a:bodyPr/>
          <a:lstStyle/>
          <a:p>
            <a:r>
              <a:rPr lang="en-US" altLang="ja-JP" dirty="0" smtClean="0">
                <a:latin typeface="+mj-ea"/>
                <a:ea typeface="+mj-ea"/>
              </a:rPr>
              <a:t>Sekiya laboratory M1</a:t>
            </a:r>
          </a:p>
          <a:p>
            <a:r>
              <a:rPr lang="en-US" altLang="ja-JP" dirty="0" smtClean="0">
                <a:latin typeface="+mj-ea"/>
                <a:ea typeface="+mj-ea"/>
              </a:rPr>
              <a:t>Fujii Shogo</a:t>
            </a:r>
            <a:endParaRPr lang="en-US" altLang="ja-JP" dirty="0">
              <a:latin typeface="+mj-ea"/>
              <a:ea typeface="+mj-ea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47AEC-04A4-4B30-BC9E-4A61A0C7AC7F}" type="slidenum">
              <a:rPr lang="ja-JP" altLang="en-US" smtClean="0"/>
              <a:pPr/>
              <a:t>1</a:t>
            </a:fld>
            <a:endParaRPr lang="en-US" altLang="ja-JP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ＭＳ Ｐゴシック"/>
                <a:ea typeface="ＭＳ Ｐゴシック"/>
                <a:cs typeface="ＭＳ Ｐゴシック"/>
              </a:rPr>
              <a:t>Multipath TCP </a:t>
            </a:r>
            <a:r>
              <a:rPr lang="ja-JP" altLang="en-US" dirty="0" smtClean="0">
                <a:latin typeface="ＭＳ Ｐゴシック"/>
                <a:ea typeface="ＭＳ Ｐゴシック"/>
                <a:cs typeface="ＭＳ Ｐゴシック"/>
              </a:rPr>
              <a:t>実装</a:t>
            </a:r>
            <a:endParaRPr kumimoji="1" lang="ja-JP" altLang="en-US" dirty="0">
              <a:latin typeface="ＭＳ Ｐゴシック"/>
              <a:ea typeface="ＭＳ Ｐゴシック"/>
              <a:cs typeface="ＭＳ Ｐゴシック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>
                <a:latin typeface="ＭＳ Ｐゴシック"/>
                <a:ea typeface="ＭＳ Ｐゴシック"/>
                <a:cs typeface="ＭＳ Ｐゴシック"/>
              </a:rPr>
              <a:t>サブフロー確立後</a:t>
            </a:r>
            <a:endParaRPr kumimoji="1" lang="ja-JP" altLang="en-US" dirty="0">
              <a:latin typeface="ＭＳ Ｐゴシック"/>
              <a:ea typeface="ＭＳ Ｐゴシック"/>
              <a:cs typeface="ＭＳ Ｐゴシック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10</a:t>
            </a:fld>
            <a:endParaRPr lang="en-US" altLang="ja-JP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228" y="1879537"/>
            <a:ext cx="4431764" cy="3745707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3020" y="1915541"/>
            <a:ext cx="4392335" cy="3745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822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ＭＳ Ｐゴシック"/>
                <a:ea typeface="ＭＳ Ｐゴシック"/>
                <a:cs typeface="ＭＳ Ｐゴシック"/>
              </a:rPr>
              <a:t>Multipath TCP </a:t>
            </a:r>
            <a:r>
              <a:rPr lang="ja-JP" altLang="en-US" dirty="0" smtClean="0">
                <a:latin typeface="ＭＳ Ｐゴシック"/>
                <a:ea typeface="ＭＳ Ｐゴシック"/>
                <a:cs typeface="ＭＳ Ｐゴシック"/>
              </a:rPr>
              <a:t>実装</a:t>
            </a:r>
            <a:endParaRPr kumimoji="1" lang="ja-JP" altLang="en-US" dirty="0">
              <a:latin typeface="ＭＳ Ｐゴシック"/>
              <a:ea typeface="ＭＳ Ｐゴシック"/>
              <a:cs typeface="ＭＳ Ｐゴシック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ＭＳ Ｐゴシック"/>
                <a:ea typeface="ＭＳ Ｐゴシック"/>
                <a:cs typeface="ＭＳ Ｐゴシック"/>
              </a:rPr>
              <a:t>プロトコルスタック動作</a:t>
            </a:r>
            <a:endParaRPr lang="en-US" altLang="ja-JP" dirty="0">
              <a:latin typeface="ＭＳ Ｐゴシック"/>
              <a:ea typeface="ＭＳ Ｐゴシック"/>
              <a:cs typeface="ＭＳ Ｐゴシック"/>
            </a:endParaRPr>
          </a:p>
          <a:p>
            <a:pPr marL="0" indent="0">
              <a:buNone/>
            </a:pPr>
            <a:r>
              <a:rPr lang="en-US" altLang="ja-JP" dirty="0" smtClean="0">
                <a:latin typeface="ＭＳ Ｐゴシック"/>
                <a:ea typeface="ＭＳ Ｐゴシック"/>
                <a:cs typeface="ＭＳ Ｐゴシック"/>
              </a:rPr>
              <a:t>mptcp_init4_subsockets</a:t>
            </a:r>
            <a:r>
              <a:rPr lang="ja-JP" altLang="en-US" dirty="0" smtClean="0">
                <a:latin typeface="ＭＳ Ｐゴシック"/>
                <a:ea typeface="ＭＳ Ｐゴシック"/>
                <a:cs typeface="ＭＳ Ｐゴシック"/>
              </a:rPr>
              <a:t>が</a:t>
            </a:r>
            <a:endParaRPr lang="en-US" altLang="ja-JP" dirty="0" smtClean="0">
              <a:latin typeface="ＭＳ Ｐゴシック"/>
              <a:ea typeface="ＭＳ Ｐゴシック"/>
              <a:cs typeface="ＭＳ Ｐゴシック"/>
            </a:endParaRPr>
          </a:p>
          <a:p>
            <a:pPr marL="0" indent="0">
              <a:buNone/>
            </a:pPr>
            <a:r>
              <a:rPr kumimoji="1" lang="ja-JP" altLang="en-US" dirty="0" smtClean="0">
                <a:latin typeface="ＭＳ Ｐゴシック"/>
                <a:ea typeface="ＭＳ Ｐゴシック"/>
                <a:cs typeface="ＭＳ Ｐゴシック"/>
              </a:rPr>
              <a:t>いつ起動するのか？</a:t>
            </a:r>
            <a:endParaRPr kumimoji="1" lang="ja-JP" altLang="en-US" dirty="0">
              <a:latin typeface="ＭＳ Ｐゴシック"/>
              <a:ea typeface="ＭＳ Ｐゴシック"/>
              <a:cs typeface="ＭＳ Ｐゴシック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11</a:t>
            </a:fld>
            <a:endParaRPr lang="en-US" altLang="ja-JP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5160" y="1196752"/>
            <a:ext cx="4990308" cy="4599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158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ＭＳ Ｐゴシック"/>
                <a:ea typeface="ＭＳ Ｐゴシック"/>
                <a:cs typeface="ＭＳ Ｐゴシック"/>
              </a:rPr>
              <a:t>分かった事</a:t>
            </a:r>
            <a:endParaRPr kumimoji="1" lang="ja-JP" altLang="en-US" dirty="0">
              <a:latin typeface="ＭＳ Ｐゴシック"/>
              <a:ea typeface="ＭＳ Ｐゴシック"/>
              <a:cs typeface="ＭＳ Ｐゴシック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ＭＳ Ｐゴシック"/>
                <a:ea typeface="ＭＳ Ｐゴシック"/>
                <a:cs typeface="ＭＳ Ｐゴシック"/>
              </a:rPr>
              <a:t>100KB</a:t>
            </a:r>
            <a:r>
              <a:rPr kumimoji="1" lang="ja-JP" altLang="en-US" dirty="0" smtClean="0">
                <a:latin typeface="ＭＳ Ｐゴシック"/>
                <a:ea typeface="ＭＳ Ｐゴシック"/>
                <a:cs typeface="ＭＳ Ｐゴシック"/>
              </a:rPr>
              <a:t>でも</a:t>
            </a:r>
            <a:r>
              <a:rPr kumimoji="1" lang="en-US" altLang="ja-JP" dirty="0" smtClean="0">
                <a:latin typeface="ＭＳ Ｐゴシック"/>
                <a:ea typeface="ＭＳ Ｐゴシック"/>
                <a:cs typeface="ＭＳ Ｐゴシック"/>
              </a:rPr>
              <a:t>70KB</a:t>
            </a:r>
            <a:r>
              <a:rPr kumimoji="1" lang="ja-JP" altLang="en-US" dirty="0" smtClean="0">
                <a:latin typeface="ＭＳ Ｐゴシック"/>
                <a:ea typeface="ＭＳ Ｐゴシック"/>
                <a:cs typeface="ＭＳ Ｐゴシック"/>
              </a:rPr>
              <a:t>でも</a:t>
            </a:r>
            <a:r>
              <a:rPr kumimoji="1" lang="en-US" altLang="ja-JP" dirty="0" smtClean="0">
                <a:latin typeface="ＭＳ Ｐゴシック"/>
                <a:ea typeface="ＭＳ Ｐゴシック"/>
                <a:cs typeface="ＭＳ Ｐゴシック"/>
              </a:rPr>
              <a:t>ADD_ADRS</a:t>
            </a:r>
            <a:r>
              <a:rPr kumimoji="1" lang="ja-JP" altLang="en-US" dirty="0" smtClean="0">
                <a:latin typeface="ＭＳ Ｐゴシック"/>
                <a:ea typeface="ＭＳ Ｐゴシック"/>
                <a:cs typeface="ＭＳ Ｐゴシック"/>
              </a:rPr>
              <a:t>は行われていて、サブフローを確立できる状態だった。</a:t>
            </a:r>
            <a:endParaRPr kumimoji="1" lang="en-US" altLang="ja-JP" dirty="0" smtClean="0">
              <a:latin typeface="ＭＳ Ｐゴシック"/>
              <a:ea typeface="ＭＳ Ｐゴシック"/>
              <a:cs typeface="ＭＳ Ｐゴシック"/>
            </a:endParaRPr>
          </a:p>
          <a:p>
            <a:pPr lvl="1"/>
            <a:r>
              <a:rPr lang="en-US" altLang="ja-JP" dirty="0" smtClean="0">
                <a:latin typeface="ＭＳ Ｐゴシック"/>
                <a:ea typeface="ＭＳ Ｐゴシック"/>
                <a:cs typeface="ＭＳ Ｐゴシック"/>
              </a:rPr>
              <a:t>70KB</a:t>
            </a:r>
            <a:r>
              <a:rPr lang="ja-JP" altLang="en-US" dirty="0" smtClean="0">
                <a:latin typeface="ＭＳ Ｐゴシック"/>
                <a:ea typeface="ＭＳ Ｐゴシック"/>
                <a:cs typeface="ＭＳ Ｐゴシック"/>
              </a:rPr>
              <a:t>は</a:t>
            </a:r>
            <a:r>
              <a:rPr lang="en-US" altLang="ja-JP" dirty="0" smtClean="0">
                <a:latin typeface="ＭＳ Ｐゴシック"/>
                <a:ea typeface="ＭＳ Ｐゴシック"/>
                <a:cs typeface="ＭＳ Ｐゴシック"/>
              </a:rPr>
              <a:t>JOIN</a:t>
            </a:r>
            <a:r>
              <a:rPr lang="ja-JP" altLang="en-US" dirty="0" smtClean="0">
                <a:latin typeface="ＭＳ Ｐゴシック"/>
                <a:ea typeface="ＭＳ Ｐゴシック"/>
                <a:cs typeface="ＭＳ Ｐゴシック"/>
              </a:rPr>
              <a:t>が行われなかった</a:t>
            </a:r>
            <a:endParaRPr lang="en-US" altLang="ja-JP" dirty="0" smtClean="0">
              <a:latin typeface="ＭＳ Ｐゴシック"/>
              <a:ea typeface="ＭＳ Ｐゴシック"/>
              <a:cs typeface="ＭＳ Ｐゴシック"/>
            </a:endParaRPr>
          </a:p>
          <a:p>
            <a:r>
              <a:rPr lang="en-US" altLang="ja-JP" dirty="0" smtClean="0">
                <a:latin typeface="ＭＳ Ｐゴシック"/>
                <a:ea typeface="ＭＳ Ｐゴシック"/>
                <a:cs typeface="ＭＳ Ｐゴシック"/>
              </a:rPr>
              <a:t>“</a:t>
            </a:r>
            <a:r>
              <a:rPr lang="en-US" altLang="ja-JP" dirty="0" err="1" smtClean="0">
                <a:latin typeface="ＭＳ Ｐゴシック"/>
                <a:ea typeface="ＭＳ Ｐゴシック"/>
                <a:cs typeface="ＭＳ Ｐゴシック"/>
              </a:rPr>
              <a:t>ndiffports</a:t>
            </a:r>
            <a:r>
              <a:rPr lang="en-US" altLang="ja-JP" dirty="0" smtClean="0">
                <a:latin typeface="ＭＳ Ｐゴシック"/>
                <a:ea typeface="ＭＳ Ｐゴシック"/>
                <a:cs typeface="ＭＳ Ｐゴシック"/>
              </a:rPr>
              <a:t>” : </a:t>
            </a:r>
            <a:r>
              <a:rPr lang="ja-JP" altLang="en-US" dirty="0" smtClean="0">
                <a:latin typeface="ＭＳ Ｐゴシック"/>
                <a:ea typeface="ＭＳ Ｐゴシック"/>
                <a:cs typeface="ＭＳ Ｐゴシック"/>
              </a:rPr>
              <a:t>同じ</a:t>
            </a:r>
            <a:r>
              <a:rPr lang="en-US" altLang="ja-JP" dirty="0" smtClean="0">
                <a:latin typeface="ＭＳ Ｐゴシック"/>
                <a:ea typeface="ＭＳ Ｐゴシック"/>
                <a:cs typeface="ＭＳ Ｐゴシック"/>
              </a:rPr>
              <a:t>IP</a:t>
            </a:r>
            <a:r>
              <a:rPr lang="ja-JP" altLang="en-US" dirty="0" smtClean="0">
                <a:latin typeface="ＭＳ Ｐゴシック"/>
                <a:ea typeface="ＭＳ Ｐゴシック"/>
                <a:cs typeface="ＭＳ Ｐゴシック"/>
              </a:rPr>
              <a:t>アドレスで、異なるポート番号</a:t>
            </a:r>
            <a:endParaRPr lang="en-US" altLang="ja-JP" dirty="0" smtClean="0">
              <a:latin typeface="ＭＳ Ｐゴシック"/>
              <a:ea typeface="ＭＳ Ｐゴシック"/>
              <a:cs typeface="ＭＳ Ｐゴシック"/>
            </a:endParaRPr>
          </a:p>
          <a:p>
            <a:r>
              <a:rPr kumimoji="1" lang="en-US" altLang="ja-JP" dirty="0" err="1" smtClean="0">
                <a:latin typeface="ＭＳ Ｐゴシック"/>
                <a:ea typeface="ＭＳ Ｐゴシック"/>
                <a:cs typeface="ＭＳ Ｐゴシック"/>
              </a:rPr>
              <a:t>low_prio</a:t>
            </a:r>
            <a:r>
              <a:rPr kumimoji="1" lang="en-US" altLang="ja-JP" dirty="0" smtClean="0">
                <a:latin typeface="ＭＳ Ｐゴシック"/>
                <a:ea typeface="ＭＳ Ｐゴシック"/>
                <a:cs typeface="ＭＳ Ｐゴシック"/>
              </a:rPr>
              <a:t> : </a:t>
            </a:r>
            <a:r>
              <a:rPr kumimoji="1" lang="ja-JP" altLang="en-US" dirty="0" smtClean="0">
                <a:latin typeface="ＭＳ Ｐゴシック"/>
                <a:ea typeface="ＭＳ Ｐゴシック"/>
                <a:cs typeface="ＭＳ Ｐゴシック"/>
              </a:rPr>
              <a:t>バックアップ経路として用いる。</a:t>
            </a:r>
            <a:endParaRPr kumimoji="1" lang="en-US" altLang="ja-JP" dirty="0" smtClean="0">
              <a:latin typeface="ＭＳ Ｐゴシック"/>
              <a:ea typeface="ＭＳ Ｐゴシック"/>
              <a:cs typeface="ＭＳ Ｐゴシック"/>
            </a:endParaRPr>
          </a:p>
          <a:p>
            <a:r>
              <a:rPr lang="ja-JP" altLang="en-US" dirty="0" smtClean="0">
                <a:latin typeface="ＭＳ Ｐゴシック"/>
                <a:ea typeface="ＭＳ Ｐゴシック"/>
                <a:cs typeface="ＭＳ Ｐゴシック"/>
              </a:rPr>
              <a:t>ベストパスを決定する：スケジューリングに関して</a:t>
            </a:r>
            <a:r>
              <a:rPr lang="ja-JP" altLang="en-US" dirty="0" smtClean="0">
                <a:latin typeface="ＭＳ Ｐゴシック"/>
                <a:ea typeface="ＭＳ Ｐゴシック"/>
                <a:cs typeface="ＭＳ Ｐゴシック"/>
              </a:rPr>
              <a:t>スムーズドラウンドトリップ</a:t>
            </a:r>
            <a:r>
              <a:rPr lang="ja-JP" altLang="en-US" dirty="0" smtClean="0">
                <a:latin typeface="ＭＳ Ｐゴシック"/>
                <a:ea typeface="ＭＳ Ｐゴシック"/>
                <a:cs typeface="ＭＳ Ｐゴシック"/>
              </a:rPr>
              <a:t>に基づく。最小</a:t>
            </a:r>
            <a:r>
              <a:rPr lang="en-US" altLang="ja-JP" dirty="0" smtClean="0">
                <a:latin typeface="ＭＳ Ｐゴシック"/>
                <a:ea typeface="ＭＳ Ｐゴシック"/>
                <a:cs typeface="ＭＳ Ｐゴシック"/>
              </a:rPr>
              <a:t>RTT</a:t>
            </a:r>
            <a:r>
              <a:rPr lang="ja-JP" altLang="en-US" dirty="0" smtClean="0">
                <a:latin typeface="ＭＳ Ｐゴシック"/>
                <a:ea typeface="ＭＳ Ｐゴシック"/>
                <a:cs typeface="ＭＳ Ｐゴシック"/>
              </a:rPr>
              <a:t>の経路</a:t>
            </a:r>
            <a:endParaRPr kumimoji="1" lang="en-US" altLang="ja-JP" dirty="0">
              <a:latin typeface="ＭＳ Ｐゴシック"/>
              <a:ea typeface="ＭＳ Ｐゴシック"/>
              <a:cs typeface="ＭＳ Ｐゴシック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12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944256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Future work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>
                <a:latin typeface="ＭＳ Ｐゴシック"/>
                <a:ea typeface="ＭＳ Ｐゴシック"/>
                <a:cs typeface="ＭＳ Ｐゴシック"/>
              </a:rPr>
              <a:t>実装</a:t>
            </a:r>
            <a:endParaRPr lang="en-US" altLang="ja-JP" dirty="0" smtClean="0">
              <a:latin typeface="ＭＳ Ｐゴシック"/>
              <a:ea typeface="ＭＳ Ｐゴシック"/>
              <a:cs typeface="ＭＳ Ｐゴシック"/>
            </a:endParaRPr>
          </a:p>
          <a:p>
            <a:pPr lvl="1"/>
            <a:r>
              <a:rPr kumimoji="1" lang="ja-JP" altLang="en-US" dirty="0" smtClean="0">
                <a:latin typeface="ＭＳ Ｐゴシック"/>
                <a:ea typeface="ＭＳ Ｐゴシック"/>
                <a:cs typeface="ＭＳ Ｐゴシック"/>
              </a:rPr>
              <a:t>仮想環境での</a:t>
            </a:r>
            <a:r>
              <a:rPr kumimoji="1" lang="en-US" altLang="ja-JP" dirty="0" smtClean="0">
                <a:latin typeface="ＭＳ Ｐゴシック"/>
                <a:ea typeface="ＭＳ Ｐゴシック"/>
                <a:cs typeface="ＭＳ Ｐゴシック"/>
              </a:rPr>
              <a:t>2</a:t>
            </a:r>
            <a:r>
              <a:rPr kumimoji="1" lang="ja-JP" altLang="en-US" dirty="0" smtClean="0">
                <a:latin typeface="ＭＳ Ｐゴシック"/>
                <a:ea typeface="ＭＳ Ｐゴシック"/>
                <a:cs typeface="ＭＳ Ｐゴシック"/>
              </a:rPr>
              <a:t>サーバ、</a:t>
            </a:r>
            <a:r>
              <a:rPr kumimoji="1" lang="en-US" altLang="ja-JP" dirty="0" smtClean="0">
                <a:latin typeface="ＭＳ Ｐゴシック"/>
                <a:ea typeface="ＭＳ Ｐゴシック"/>
                <a:cs typeface="ＭＳ Ｐゴシック"/>
              </a:rPr>
              <a:t>2</a:t>
            </a:r>
            <a:r>
              <a:rPr kumimoji="1" lang="ja-JP" altLang="en-US" dirty="0" smtClean="0">
                <a:latin typeface="ＭＳ Ｐゴシック"/>
                <a:ea typeface="ＭＳ Ｐゴシック"/>
                <a:cs typeface="ＭＳ Ｐゴシック"/>
              </a:rPr>
              <a:t>ルータで</a:t>
            </a:r>
            <a:r>
              <a:rPr kumimoji="1" lang="en-US" altLang="ja-JP" dirty="0" smtClean="0">
                <a:latin typeface="ＭＳ Ｐゴシック"/>
                <a:ea typeface="ＭＳ Ｐゴシック"/>
                <a:cs typeface="ＭＳ Ｐゴシック"/>
              </a:rPr>
              <a:t>MPTCP</a:t>
            </a:r>
            <a:r>
              <a:rPr lang="en-US" altLang="ja-JP" dirty="0">
                <a:latin typeface="ＭＳ Ｐゴシック"/>
                <a:ea typeface="ＭＳ Ｐゴシック"/>
                <a:cs typeface="ＭＳ Ｐゴシック"/>
              </a:rPr>
              <a:t> </a:t>
            </a:r>
            <a:r>
              <a:rPr lang="en-US" altLang="ja-JP" dirty="0" smtClean="0">
                <a:latin typeface="ＭＳ Ｐゴシック"/>
                <a:ea typeface="ＭＳ Ｐゴシック"/>
                <a:cs typeface="ＭＳ Ｐゴシック"/>
              </a:rPr>
              <a:t>on </a:t>
            </a:r>
            <a:r>
              <a:rPr lang="en-US" altLang="ja-JP" dirty="0" err="1" smtClean="0">
                <a:latin typeface="ＭＳ Ｐゴシック"/>
                <a:ea typeface="ＭＳ Ｐゴシック"/>
                <a:cs typeface="ＭＳ Ｐゴシック"/>
              </a:rPr>
              <a:t>mininet</a:t>
            </a:r>
            <a:r>
              <a:rPr lang="en-US" altLang="ja-JP" dirty="0" smtClean="0">
                <a:latin typeface="ＭＳ Ｐゴシック"/>
                <a:ea typeface="ＭＳ Ｐゴシック"/>
                <a:cs typeface="ＭＳ Ｐゴシック"/>
              </a:rPr>
              <a:t> on 64bit</a:t>
            </a:r>
            <a:endParaRPr lang="en-US" altLang="ja-JP" dirty="0" smtClean="0">
              <a:latin typeface="ＭＳ Ｐゴシック"/>
              <a:ea typeface="ＭＳ Ｐゴシック"/>
              <a:cs typeface="ＭＳ Ｐゴシック"/>
            </a:endParaRPr>
          </a:p>
          <a:p>
            <a:pPr lvl="1"/>
            <a:r>
              <a:rPr kumimoji="1" lang="en-US" altLang="ja-JP" dirty="0" err="1" smtClean="0">
                <a:latin typeface="ＭＳ Ｐゴシック"/>
                <a:ea typeface="ＭＳ Ｐゴシック"/>
                <a:cs typeface="ＭＳ Ｐゴシック"/>
              </a:rPr>
              <a:t>Openflow</a:t>
            </a:r>
            <a:r>
              <a:rPr lang="en-US" altLang="ja-JP" dirty="0">
                <a:latin typeface="ＭＳ Ｐゴシック"/>
                <a:ea typeface="ＭＳ Ｐゴシック"/>
                <a:cs typeface="ＭＳ Ｐゴシック"/>
              </a:rPr>
              <a:t> </a:t>
            </a:r>
            <a:r>
              <a:rPr lang="ja-JP" altLang="en-US" dirty="0" smtClean="0">
                <a:latin typeface="ＭＳ Ｐゴシック"/>
                <a:ea typeface="ＭＳ Ｐゴシック"/>
                <a:cs typeface="ＭＳ Ｐゴシック"/>
              </a:rPr>
              <a:t>コントローラの勉強</a:t>
            </a:r>
            <a:endParaRPr kumimoji="1" lang="en-US" altLang="ja-JP" dirty="0">
              <a:latin typeface="ＭＳ Ｐゴシック"/>
              <a:ea typeface="ＭＳ Ｐゴシック"/>
              <a:cs typeface="ＭＳ Ｐゴシック"/>
            </a:endParaRPr>
          </a:p>
          <a:p>
            <a:r>
              <a:rPr lang="ja-JP" altLang="en-US" dirty="0" smtClean="0">
                <a:latin typeface="ＭＳ Ｐゴシック"/>
                <a:ea typeface="ＭＳ Ｐゴシック"/>
                <a:cs typeface="ＭＳ Ｐゴシック"/>
              </a:rPr>
              <a:t>座学</a:t>
            </a:r>
            <a:endParaRPr lang="en-US" altLang="ja-JP" dirty="0" smtClean="0">
              <a:latin typeface="ＭＳ Ｐゴシック"/>
              <a:ea typeface="ＭＳ Ｐゴシック"/>
              <a:cs typeface="ＭＳ Ｐゴシック"/>
            </a:endParaRPr>
          </a:p>
          <a:p>
            <a:pPr lvl="1"/>
            <a:r>
              <a:rPr kumimoji="1" lang="ja-JP" altLang="en-US" dirty="0" smtClean="0">
                <a:latin typeface="ＭＳ Ｐゴシック"/>
                <a:ea typeface="ＭＳ Ｐゴシック"/>
                <a:cs typeface="ＭＳ Ｐゴシック"/>
              </a:rPr>
              <a:t>カーネルコードを読む。</a:t>
            </a:r>
            <a:r>
              <a:rPr kumimoji="1" lang="en-US" altLang="ja-JP" dirty="0" smtClean="0">
                <a:latin typeface="ＭＳ Ｐゴシック"/>
                <a:ea typeface="ＭＳ Ｐゴシック"/>
                <a:cs typeface="ＭＳ Ｐゴシック"/>
              </a:rPr>
              <a:t>TCP</a:t>
            </a:r>
            <a:r>
              <a:rPr kumimoji="1" lang="ja-JP" altLang="en-US" dirty="0" smtClean="0">
                <a:latin typeface="ＭＳ Ｐゴシック"/>
                <a:ea typeface="ＭＳ Ｐゴシック"/>
                <a:cs typeface="ＭＳ Ｐゴシック"/>
              </a:rPr>
              <a:t>と似ている部分があるので、まず</a:t>
            </a:r>
            <a:r>
              <a:rPr kumimoji="1" lang="en-US" altLang="ja-JP" dirty="0" smtClean="0">
                <a:latin typeface="ＭＳ Ｐゴシック"/>
                <a:ea typeface="ＭＳ Ｐゴシック"/>
                <a:cs typeface="ＭＳ Ｐゴシック"/>
              </a:rPr>
              <a:t>TCP</a:t>
            </a:r>
            <a:r>
              <a:rPr kumimoji="1" lang="ja-JP" altLang="en-US" dirty="0" smtClean="0">
                <a:latin typeface="ＭＳ Ｐゴシック"/>
                <a:ea typeface="ＭＳ Ｐゴシック"/>
                <a:cs typeface="ＭＳ Ｐゴシック"/>
              </a:rPr>
              <a:t>を</a:t>
            </a:r>
            <a:endParaRPr kumimoji="1" lang="en-US" altLang="ja-JP" dirty="0" smtClean="0">
              <a:latin typeface="ＭＳ Ｐゴシック"/>
              <a:ea typeface="ＭＳ Ｐゴシック"/>
              <a:cs typeface="ＭＳ Ｐゴシック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13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619222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Constructing experiment environment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1121570"/>
            <a:ext cx="8280400" cy="795262"/>
          </a:xfrm>
        </p:spPr>
        <p:txBody>
          <a:bodyPr/>
          <a:lstStyle/>
          <a:p>
            <a:r>
              <a:rPr lang="en-US" altLang="ja-JP" dirty="0"/>
              <a:t>E</a:t>
            </a:r>
            <a:r>
              <a:rPr lang="en-US" altLang="ja-JP" dirty="0" smtClean="0"/>
              <a:t>xperiment environment for on </a:t>
            </a:r>
            <a:r>
              <a:rPr lang="en-US" altLang="ja-JP" dirty="0" err="1" smtClean="0"/>
              <a:t>Mininet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14</a:t>
            </a:fld>
            <a:endParaRPr lang="en-US" altLang="ja-JP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252700" y="2204864"/>
            <a:ext cx="1193506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Switch1</a:t>
            </a:r>
            <a:endParaRPr kumimoji="1" lang="ja-JP" altLang="en-US" sz="24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288704" y="4108685"/>
            <a:ext cx="1193506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400" dirty="0"/>
              <a:t>Switch2</a:t>
            </a:r>
            <a:endParaRPr kumimoji="1" lang="ja-JP" altLang="en-US" sz="24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07361" y="3185356"/>
            <a:ext cx="920445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Host1</a:t>
            </a:r>
            <a:endParaRPr kumimoji="1" lang="ja-JP" altLang="en-US" sz="24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888539" y="3220289"/>
            <a:ext cx="920445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Host2</a:t>
            </a:r>
            <a:endParaRPr kumimoji="1" lang="ja-JP" altLang="en-US" sz="2400" dirty="0"/>
          </a:p>
        </p:txBody>
      </p:sp>
      <p:cxnSp>
        <p:nvCxnSpPr>
          <p:cNvPr id="11" name="直線コネクタ 10"/>
          <p:cNvCxnSpPr>
            <a:stCxn id="7" idx="1"/>
            <a:endCxn id="8" idx="3"/>
          </p:cNvCxnSpPr>
          <p:nvPr/>
        </p:nvCxnSpPr>
        <p:spPr bwMode="auto">
          <a:xfrm flipH="1" flipV="1">
            <a:off x="1727806" y="3416189"/>
            <a:ext cx="560898" cy="92332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直線コネクタ 11"/>
          <p:cNvCxnSpPr>
            <a:stCxn id="9" idx="1"/>
            <a:endCxn id="6" idx="3"/>
          </p:cNvCxnSpPr>
          <p:nvPr/>
        </p:nvCxnSpPr>
        <p:spPr bwMode="auto">
          <a:xfrm flipH="1" flipV="1">
            <a:off x="3446206" y="2435697"/>
            <a:ext cx="442333" cy="1015425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直線コネクタ 12"/>
          <p:cNvCxnSpPr>
            <a:stCxn id="9" idx="1"/>
            <a:endCxn id="7" idx="3"/>
          </p:cNvCxnSpPr>
          <p:nvPr/>
        </p:nvCxnSpPr>
        <p:spPr bwMode="auto">
          <a:xfrm flipH="1">
            <a:off x="3482210" y="3451122"/>
            <a:ext cx="406329" cy="88839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線コネクタ 13"/>
          <p:cNvCxnSpPr>
            <a:stCxn id="8" idx="3"/>
            <a:endCxn id="6" idx="1"/>
          </p:cNvCxnSpPr>
          <p:nvPr/>
        </p:nvCxnSpPr>
        <p:spPr bwMode="auto">
          <a:xfrm flipV="1">
            <a:off x="1727806" y="2435697"/>
            <a:ext cx="524894" cy="98049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コンテンツ プレースホルダー 2"/>
          <p:cNvSpPr txBox="1">
            <a:spLocks/>
          </p:cNvSpPr>
          <p:nvPr/>
        </p:nvSpPr>
        <p:spPr bwMode="auto">
          <a:xfrm>
            <a:off x="4995455" y="1949661"/>
            <a:ext cx="4674069" cy="4359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400" i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 i="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1800" i="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1600" i="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1600" i="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ja-JP" dirty="0" smtClean="0"/>
              <a:t>Progress</a:t>
            </a:r>
          </a:p>
          <a:p>
            <a:pPr lvl="1"/>
            <a:r>
              <a:rPr lang="en-US" altLang="ja-JP" dirty="0" smtClean="0"/>
              <a:t>Installing </a:t>
            </a:r>
            <a:r>
              <a:rPr lang="en-US" altLang="ja-JP" dirty="0" err="1" smtClean="0"/>
              <a:t>mininet</a:t>
            </a:r>
            <a:r>
              <a:rPr lang="en-US" altLang="ja-JP" dirty="0" smtClean="0"/>
              <a:t>, and testing some codes</a:t>
            </a:r>
          </a:p>
          <a:p>
            <a:pPr lvl="1"/>
            <a:r>
              <a:rPr lang="en-US" altLang="ja-JP" dirty="0" smtClean="0"/>
              <a:t>Try to create topology and POX</a:t>
            </a:r>
          </a:p>
          <a:p>
            <a:pPr lvl="1"/>
            <a:r>
              <a:rPr lang="en-US" altLang="ja-JP" dirty="0" smtClean="0"/>
              <a:t>MPTCP on </a:t>
            </a:r>
            <a:r>
              <a:rPr lang="en-US" altLang="ja-JP" dirty="0" err="1" smtClean="0"/>
              <a:t>mininet</a:t>
            </a:r>
            <a:r>
              <a:rPr lang="en-US" altLang="ja-JP" dirty="0" smtClean="0"/>
              <a:t> from </a:t>
            </a:r>
            <a:r>
              <a:rPr lang="en-US" altLang="ja-JP" dirty="0" err="1" smtClean="0"/>
              <a:t>CoNEXT’s</a:t>
            </a:r>
            <a:r>
              <a:rPr lang="en-US" altLang="ja-JP" dirty="0" smtClean="0"/>
              <a:t> paper</a:t>
            </a:r>
          </a:p>
          <a:p>
            <a:r>
              <a:rPr lang="en-US" altLang="ja-JP" dirty="0" smtClean="0"/>
              <a:t>Future work</a:t>
            </a:r>
          </a:p>
          <a:p>
            <a:pPr lvl="1"/>
            <a:r>
              <a:rPr lang="en-US" altLang="ja-JP" dirty="0" smtClean="0"/>
              <a:t>Fixed MPTCP on </a:t>
            </a:r>
            <a:r>
              <a:rPr lang="en-US" altLang="ja-JP" dirty="0" err="1" smtClean="0"/>
              <a:t>mininet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Learning </a:t>
            </a:r>
            <a:r>
              <a:rPr lang="en-US" altLang="ja-JP" dirty="0" err="1" smtClean="0"/>
              <a:t>OpenFlow</a:t>
            </a:r>
            <a:r>
              <a:rPr lang="en-US" altLang="ja-JP" dirty="0" smtClean="0"/>
              <a:t> controller</a:t>
            </a:r>
          </a:p>
        </p:txBody>
      </p:sp>
      <p:cxnSp>
        <p:nvCxnSpPr>
          <p:cNvPr id="37" name="直線矢印コネクタ 36"/>
          <p:cNvCxnSpPr/>
          <p:nvPr/>
        </p:nvCxnSpPr>
        <p:spPr bwMode="auto">
          <a:xfrm flipV="1">
            <a:off x="1641844" y="2435697"/>
            <a:ext cx="461661" cy="597259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/>
          <p:nvPr/>
        </p:nvCxnSpPr>
        <p:spPr bwMode="auto">
          <a:xfrm>
            <a:off x="1707461" y="3897053"/>
            <a:ext cx="461661" cy="673297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直線矢印コネクタ 39"/>
          <p:cNvCxnSpPr/>
          <p:nvPr/>
        </p:nvCxnSpPr>
        <p:spPr bwMode="auto">
          <a:xfrm>
            <a:off x="3468780" y="2384884"/>
            <a:ext cx="620124" cy="784592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/>
          <p:nvPr/>
        </p:nvCxnSpPr>
        <p:spPr bwMode="auto">
          <a:xfrm flipV="1">
            <a:off x="3468780" y="3897053"/>
            <a:ext cx="527278" cy="633262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直線コネクタ 9"/>
          <p:cNvCxnSpPr>
            <a:stCxn id="6" idx="2"/>
            <a:endCxn id="23" idx="0"/>
          </p:cNvCxnSpPr>
          <p:nvPr/>
        </p:nvCxnSpPr>
        <p:spPr bwMode="auto">
          <a:xfrm flipH="1">
            <a:off x="1497363" y="2666529"/>
            <a:ext cx="1352090" cy="2874291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直線コネクタ 19"/>
          <p:cNvCxnSpPr>
            <a:stCxn id="7" idx="2"/>
            <a:endCxn id="23" idx="0"/>
          </p:cNvCxnSpPr>
          <p:nvPr/>
        </p:nvCxnSpPr>
        <p:spPr bwMode="auto">
          <a:xfrm flipH="1">
            <a:off x="1497363" y="4570350"/>
            <a:ext cx="1388094" cy="97047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770241" y="5540820"/>
            <a:ext cx="1454244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Controller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192384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ＭＳ Ｐゴシック"/>
                <a:ea typeface="ＭＳ Ｐゴシック"/>
                <a:cs typeface="ＭＳ Ｐゴシック"/>
              </a:rPr>
              <a:t>提案</a:t>
            </a:r>
            <a:r>
              <a:rPr lang="ja-JP" altLang="en-US" dirty="0" smtClean="0">
                <a:latin typeface="ＭＳ Ｐゴシック"/>
                <a:ea typeface="ＭＳ Ｐゴシック"/>
                <a:cs typeface="ＭＳ Ｐゴシック"/>
              </a:rPr>
              <a:t>手法</a:t>
            </a:r>
            <a:r>
              <a:rPr lang="en-US" altLang="ja-JP" dirty="0">
                <a:latin typeface="ＭＳ Ｐゴシック"/>
                <a:ea typeface="ＭＳ Ｐゴシック"/>
                <a:cs typeface="ＭＳ Ｐゴシック"/>
              </a:rPr>
              <a:t> </a:t>
            </a:r>
            <a:r>
              <a:rPr lang="en-US" altLang="ja-JP" dirty="0" smtClean="0">
                <a:latin typeface="ＭＳ Ｐゴシック"/>
                <a:ea typeface="ＭＳ Ｐゴシック"/>
                <a:cs typeface="ＭＳ Ｐゴシック"/>
              </a:rPr>
              <a:t>– </a:t>
            </a:r>
            <a:r>
              <a:rPr lang="ja-JP" altLang="en-US" dirty="0" smtClean="0">
                <a:latin typeface="ＭＳ Ｐゴシック"/>
                <a:ea typeface="ＭＳ Ｐゴシック"/>
                <a:cs typeface="ＭＳ Ｐゴシック"/>
              </a:rPr>
              <a:t>シナリオ</a:t>
            </a:r>
            <a:endParaRPr kumimoji="1" lang="ja-JP" altLang="en-US" dirty="0">
              <a:latin typeface="ＭＳ Ｐゴシック"/>
              <a:ea typeface="ＭＳ Ｐゴシック"/>
              <a:cs typeface="ＭＳ Ｐゴシック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2</a:t>
            </a:fld>
            <a:endParaRPr lang="en-US" altLang="ja-JP" dirty="0"/>
          </a:p>
        </p:txBody>
      </p:sp>
      <p:sp>
        <p:nvSpPr>
          <p:cNvPr id="11" name="角丸四角形 10"/>
          <p:cNvSpPr/>
          <p:nvPr/>
        </p:nvSpPr>
        <p:spPr>
          <a:xfrm>
            <a:off x="6866614" y="2179343"/>
            <a:ext cx="1276828" cy="11880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角丸四角形 11"/>
          <p:cNvSpPr/>
          <p:nvPr/>
        </p:nvSpPr>
        <p:spPr>
          <a:xfrm>
            <a:off x="5176325" y="2179343"/>
            <a:ext cx="1276828" cy="11880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角丸四角形 12"/>
          <p:cNvSpPr/>
          <p:nvPr/>
        </p:nvSpPr>
        <p:spPr>
          <a:xfrm>
            <a:off x="3491031" y="2157768"/>
            <a:ext cx="1276828" cy="11880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角丸四角形 13"/>
          <p:cNvSpPr/>
          <p:nvPr/>
        </p:nvSpPr>
        <p:spPr>
          <a:xfrm>
            <a:off x="1800742" y="2157768"/>
            <a:ext cx="1276828" cy="11880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Picture 43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632" y="3650237"/>
            <a:ext cx="320220" cy="503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43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856" y="3659549"/>
            <a:ext cx="320220" cy="503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直線コネクタ 16"/>
          <p:cNvCxnSpPr>
            <a:endCxn id="15" idx="0"/>
          </p:cNvCxnSpPr>
          <p:nvPr/>
        </p:nvCxnSpPr>
        <p:spPr>
          <a:xfrm flipH="1">
            <a:off x="1800742" y="3280959"/>
            <a:ext cx="222633" cy="369278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/>
          <p:cNvCxnSpPr>
            <a:endCxn id="16" idx="0"/>
          </p:cNvCxnSpPr>
          <p:nvPr/>
        </p:nvCxnSpPr>
        <p:spPr>
          <a:xfrm>
            <a:off x="2023376" y="3280959"/>
            <a:ext cx="205591" cy="378591"/>
          </a:xfrm>
          <a:prstGeom prst="line">
            <a:avLst/>
          </a:prstGeom>
          <a:ln w="2540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43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9236" y="3650237"/>
            <a:ext cx="320220" cy="503849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3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460" y="3659549"/>
            <a:ext cx="320220" cy="503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直線コネクタ 20"/>
          <p:cNvCxnSpPr>
            <a:endCxn id="19" idx="0"/>
          </p:cNvCxnSpPr>
          <p:nvPr/>
        </p:nvCxnSpPr>
        <p:spPr>
          <a:xfrm flipH="1">
            <a:off x="2649346" y="3280959"/>
            <a:ext cx="222633" cy="369278"/>
          </a:xfrm>
          <a:prstGeom prst="line">
            <a:avLst/>
          </a:prstGeom>
          <a:ln w="25400">
            <a:solidFill>
              <a:srgbClr val="E032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>
            <a:endCxn id="20" idx="0"/>
          </p:cNvCxnSpPr>
          <p:nvPr/>
        </p:nvCxnSpPr>
        <p:spPr>
          <a:xfrm>
            <a:off x="2871980" y="3280959"/>
            <a:ext cx="205591" cy="378591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43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7840" y="3650237"/>
            <a:ext cx="320220" cy="503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43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6064" y="3659549"/>
            <a:ext cx="320220" cy="503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直線コネクタ 24"/>
          <p:cNvCxnSpPr>
            <a:endCxn id="23" idx="0"/>
          </p:cNvCxnSpPr>
          <p:nvPr/>
        </p:nvCxnSpPr>
        <p:spPr>
          <a:xfrm flipH="1">
            <a:off x="3497950" y="3280959"/>
            <a:ext cx="222633" cy="369278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>
            <a:endCxn id="24" idx="0"/>
          </p:cNvCxnSpPr>
          <p:nvPr/>
        </p:nvCxnSpPr>
        <p:spPr>
          <a:xfrm>
            <a:off x="3720584" y="3280959"/>
            <a:ext cx="205591" cy="378591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43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6444" y="3650237"/>
            <a:ext cx="320220" cy="503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43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4668" y="3659549"/>
            <a:ext cx="320220" cy="503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9" name="直線コネクタ 28"/>
          <p:cNvCxnSpPr>
            <a:endCxn id="27" idx="0"/>
          </p:cNvCxnSpPr>
          <p:nvPr/>
        </p:nvCxnSpPr>
        <p:spPr>
          <a:xfrm flipH="1">
            <a:off x="4346554" y="3280959"/>
            <a:ext cx="222633" cy="369278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>
            <a:endCxn id="28" idx="0"/>
          </p:cNvCxnSpPr>
          <p:nvPr/>
        </p:nvCxnSpPr>
        <p:spPr>
          <a:xfrm>
            <a:off x="4569187" y="3280959"/>
            <a:ext cx="205591" cy="378591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43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048" y="3650237"/>
            <a:ext cx="320220" cy="503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43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3272" y="3659549"/>
            <a:ext cx="320220" cy="503849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直線コネクタ 32"/>
          <p:cNvCxnSpPr>
            <a:endCxn id="31" idx="0"/>
          </p:cNvCxnSpPr>
          <p:nvPr/>
        </p:nvCxnSpPr>
        <p:spPr>
          <a:xfrm flipH="1">
            <a:off x="5195158" y="3280959"/>
            <a:ext cx="222633" cy="369278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>
            <a:endCxn id="32" idx="0"/>
          </p:cNvCxnSpPr>
          <p:nvPr/>
        </p:nvCxnSpPr>
        <p:spPr>
          <a:xfrm>
            <a:off x="5417791" y="3280959"/>
            <a:ext cx="205591" cy="378591"/>
          </a:xfrm>
          <a:prstGeom prst="line">
            <a:avLst/>
          </a:prstGeom>
          <a:ln w="25400">
            <a:solidFill>
              <a:srgbClr val="E032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43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3652" y="3650237"/>
            <a:ext cx="320220" cy="503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43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876" y="3659549"/>
            <a:ext cx="320220" cy="503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7" name="直線コネクタ 36"/>
          <p:cNvCxnSpPr>
            <a:endCxn id="35" idx="0"/>
          </p:cNvCxnSpPr>
          <p:nvPr/>
        </p:nvCxnSpPr>
        <p:spPr>
          <a:xfrm flipH="1">
            <a:off x="6043762" y="3280959"/>
            <a:ext cx="222633" cy="369278"/>
          </a:xfrm>
          <a:prstGeom prst="line">
            <a:avLst/>
          </a:prstGeom>
          <a:ln w="2540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/>
          <p:cNvCxnSpPr>
            <a:endCxn id="36" idx="0"/>
          </p:cNvCxnSpPr>
          <p:nvPr/>
        </p:nvCxnSpPr>
        <p:spPr>
          <a:xfrm>
            <a:off x="6266395" y="3280959"/>
            <a:ext cx="205591" cy="378591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43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55" y="3650237"/>
            <a:ext cx="320220" cy="503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43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0480" y="3659549"/>
            <a:ext cx="320220" cy="503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" name="直線コネクタ 40"/>
          <p:cNvCxnSpPr>
            <a:endCxn id="39" idx="0"/>
          </p:cNvCxnSpPr>
          <p:nvPr/>
        </p:nvCxnSpPr>
        <p:spPr>
          <a:xfrm flipH="1">
            <a:off x="6892366" y="3280959"/>
            <a:ext cx="222633" cy="369278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endCxn id="40" idx="0"/>
          </p:cNvCxnSpPr>
          <p:nvPr/>
        </p:nvCxnSpPr>
        <p:spPr>
          <a:xfrm>
            <a:off x="7114999" y="3280959"/>
            <a:ext cx="205591" cy="378591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3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0861" y="3650237"/>
            <a:ext cx="320220" cy="503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Picture 43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9085" y="3659549"/>
            <a:ext cx="320220" cy="503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5" name="直線コネクタ 44"/>
          <p:cNvCxnSpPr>
            <a:endCxn id="43" idx="0"/>
          </p:cNvCxnSpPr>
          <p:nvPr/>
        </p:nvCxnSpPr>
        <p:spPr>
          <a:xfrm flipH="1">
            <a:off x="7740971" y="3280959"/>
            <a:ext cx="222633" cy="369278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>
            <a:endCxn id="44" idx="0"/>
          </p:cNvCxnSpPr>
          <p:nvPr/>
        </p:nvCxnSpPr>
        <p:spPr>
          <a:xfrm>
            <a:off x="7963605" y="3280959"/>
            <a:ext cx="205591" cy="378591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/>
          <p:nvPr/>
        </p:nvCxnSpPr>
        <p:spPr>
          <a:xfrm>
            <a:off x="2014854" y="2470928"/>
            <a:ext cx="8522" cy="604876"/>
          </a:xfrm>
          <a:prstGeom prst="line">
            <a:avLst/>
          </a:prstGeom>
          <a:ln w="3810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/>
          <p:nvPr/>
        </p:nvCxnSpPr>
        <p:spPr>
          <a:xfrm>
            <a:off x="2014854" y="2470928"/>
            <a:ext cx="857126" cy="60487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/>
          <p:cNvCxnSpPr/>
          <p:nvPr/>
        </p:nvCxnSpPr>
        <p:spPr>
          <a:xfrm>
            <a:off x="2863458" y="2470928"/>
            <a:ext cx="8522" cy="604876"/>
          </a:xfrm>
          <a:prstGeom prst="line">
            <a:avLst/>
          </a:prstGeom>
          <a:ln w="38100">
            <a:solidFill>
              <a:srgbClr val="E032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/>
          <p:cNvCxnSpPr/>
          <p:nvPr/>
        </p:nvCxnSpPr>
        <p:spPr>
          <a:xfrm flipH="1">
            <a:off x="2023376" y="2470928"/>
            <a:ext cx="840082" cy="604876"/>
          </a:xfrm>
          <a:prstGeom prst="line">
            <a:avLst/>
          </a:prstGeom>
          <a:ln w="3810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/>
          <p:cNvCxnSpPr/>
          <p:nvPr/>
        </p:nvCxnSpPr>
        <p:spPr>
          <a:xfrm>
            <a:off x="3720584" y="2470928"/>
            <a:ext cx="8522" cy="60487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/>
          <p:cNvCxnSpPr/>
          <p:nvPr/>
        </p:nvCxnSpPr>
        <p:spPr>
          <a:xfrm>
            <a:off x="3720584" y="2470928"/>
            <a:ext cx="857126" cy="60487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/>
          <p:cNvCxnSpPr/>
          <p:nvPr/>
        </p:nvCxnSpPr>
        <p:spPr>
          <a:xfrm>
            <a:off x="4569187" y="2470928"/>
            <a:ext cx="8522" cy="60487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/>
          <p:cNvCxnSpPr/>
          <p:nvPr/>
        </p:nvCxnSpPr>
        <p:spPr>
          <a:xfrm flipH="1">
            <a:off x="3729105" y="2470928"/>
            <a:ext cx="840082" cy="60487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/>
          <p:cNvCxnSpPr/>
          <p:nvPr/>
        </p:nvCxnSpPr>
        <p:spPr>
          <a:xfrm>
            <a:off x="5395433" y="2470928"/>
            <a:ext cx="8522" cy="60487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/>
          <p:cNvCxnSpPr/>
          <p:nvPr/>
        </p:nvCxnSpPr>
        <p:spPr>
          <a:xfrm>
            <a:off x="5395433" y="2470928"/>
            <a:ext cx="857126" cy="604876"/>
          </a:xfrm>
          <a:prstGeom prst="line">
            <a:avLst/>
          </a:prstGeom>
          <a:ln w="3810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/>
          <p:cNvCxnSpPr/>
          <p:nvPr/>
        </p:nvCxnSpPr>
        <p:spPr>
          <a:xfrm>
            <a:off x="6244037" y="2470928"/>
            <a:ext cx="8522" cy="604876"/>
          </a:xfrm>
          <a:prstGeom prst="line">
            <a:avLst/>
          </a:prstGeom>
          <a:ln w="3810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/>
          <p:cNvCxnSpPr/>
          <p:nvPr/>
        </p:nvCxnSpPr>
        <p:spPr>
          <a:xfrm flipH="1">
            <a:off x="5403955" y="2470928"/>
            <a:ext cx="840082" cy="604876"/>
          </a:xfrm>
          <a:prstGeom prst="line">
            <a:avLst/>
          </a:prstGeom>
          <a:ln w="38100">
            <a:solidFill>
              <a:srgbClr val="E032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/>
          <p:cNvCxnSpPr/>
          <p:nvPr/>
        </p:nvCxnSpPr>
        <p:spPr>
          <a:xfrm>
            <a:off x="7101163" y="2470928"/>
            <a:ext cx="8522" cy="60487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/>
          <p:cNvCxnSpPr/>
          <p:nvPr/>
        </p:nvCxnSpPr>
        <p:spPr>
          <a:xfrm>
            <a:off x="7101163" y="2470928"/>
            <a:ext cx="857126" cy="60487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/>
          <p:cNvCxnSpPr/>
          <p:nvPr/>
        </p:nvCxnSpPr>
        <p:spPr>
          <a:xfrm>
            <a:off x="7949767" y="2470928"/>
            <a:ext cx="8522" cy="60487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/>
          <p:cNvCxnSpPr/>
          <p:nvPr/>
        </p:nvCxnSpPr>
        <p:spPr>
          <a:xfrm flipH="1">
            <a:off x="7109684" y="2470928"/>
            <a:ext cx="840082" cy="60487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/>
          <p:cNvCxnSpPr/>
          <p:nvPr/>
        </p:nvCxnSpPr>
        <p:spPr>
          <a:xfrm flipH="1">
            <a:off x="2014854" y="1475459"/>
            <a:ext cx="848604" cy="790313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/>
          <p:cNvCxnSpPr/>
          <p:nvPr/>
        </p:nvCxnSpPr>
        <p:spPr>
          <a:xfrm flipV="1">
            <a:off x="2014854" y="1471887"/>
            <a:ext cx="2244943" cy="793885"/>
          </a:xfrm>
          <a:prstGeom prst="line">
            <a:avLst/>
          </a:prstGeom>
          <a:ln w="3810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/>
          <p:cNvCxnSpPr/>
          <p:nvPr/>
        </p:nvCxnSpPr>
        <p:spPr>
          <a:xfrm flipV="1">
            <a:off x="2863458" y="1471887"/>
            <a:ext cx="2792679" cy="79388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/>
          <p:cNvCxnSpPr/>
          <p:nvPr/>
        </p:nvCxnSpPr>
        <p:spPr>
          <a:xfrm flipV="1">
            <a:off x="2863458" y="1475459"/>
            <a:ext cx="4189017" cy="790313"/>
          </a:xfrm>
          <a:prstGeom prst="line">
            <a:avLst/>
          </a:prstGeom>
          <a:ln w="38100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/>
          <p:cNvCxnSpPr/>
          <p:nvPr/>
        </p:nvCxnSpPr>
        <p:spPr>
          <a:xfrm flipH="1" flipV="1">
            <a:off x="2863458" y="1475459"/>
            <a:ext cx="857126" cy="790313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/>
          <p:cNvCxnSpPr/>
          <p:nvPr/>
        </p:nvCxnSpPr>
        <p:spPr>
          <a:xfrm flipV="1">
            <a:off x="3720584" y="1471887"/>
            <a:ext cx="539214" cy="79388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/>
          <p:cNvCxnSpPr/>
          <p:nvPr/>
        </p:nvCxnSpPr>
        <p:spPr>
          <a:xfrm flipV="1">
            <a:off x="4569187" y="1471887"/>
            <a:ext cx="1086949" cy="79388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コネクタ 69"/>
          <p:cNvCxnSpPr/>
          <p:nvPr/>
        </p:nvCxnSpPr>
        <p:spPr>
          <a:xfrm flipV="1">
            <a:off x="4569187" y="1475459"/>
            <a:ext cx="2483288" cy="790313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70"/>
          <p:cNvCxnSpPr/>
          <p:nvPr/>
        </p:nvCxnSpPr>
        <p:spPr>
          <a:xfrm flipH="1" flipV="1">
            <a:off x="2863458" y="1475459"/>
            <a:ext cx="2531975" cy="790313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/>
          <p:cNvCxnSpPr/>
          <p:nvPr/>
        </p:nvCxnSpPr>
        <p:spPr>
          <a:xfrm flipH="1" flipV="1">
            <a:off x="4259797" y="1471887"/>
            <a:ext cx="1135636" cy="793885"/>
          </a:xfrm>
          <a:prstGeom prst="line">
            <a:avLst/>
          </a:prstGeom>
          <a:ln w="3810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/>
          <p:cNvCxnSpPr/>
          <p:nvPr/>
        </p:nvCxnSpPr>
        <p:spPr>
          <a:xfrm flipH="1" flipV="1">
            <a:off x="5656137" y="1471887"/>
            <a:ext cx="587900" cy="79388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/>
          <p:cNvCxnSpPr/>
          <p:nvPr/>
        </p:nvCxnSpPr>
        <p:spPr>
          <a:xfrm flipV="1">
            <a:off x="6244037" y="1475459"/>
            <a:ext cx="808438" cy="790313"/>
          </a:xfrm>
          <a:prstGeom prst="line">
            <a:avLst/>
          </a:prstGeom>
          <a:ln w="38100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/>
          <p:cNvCxnSpPr/>
          <p:nvPr/>
        </p:nvCxnSpPr>
        <p:spPr>
          <a:xfrm flipH="1" flipV="1">
            <a:off x="2863458" y="1475459"/>
            <a:ext cx="4237705" cy="790313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コネクタ 75"/>
          <p:cNvCxnSpPr/>
          <p:nvPr/>
        </p:nvCxnSpPr>
        <p:spPr>
          <a:xfrm flipH="1" flipV="1">
            <a:off x="4259797" y="1471887"/>
            <a:ext cx="2841365" cy="79388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/>
          <p:cNvCxnSpPr/>
          <p:nvPr/>
        </p:nvCxnSpPr>
        <p:spPr>
          <a:xfrm flipH="1" flipV="1">
            <a:off x="5656137" y="1471887"/>
            <a:ext cx="2293630" cy="79388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/>
          <p:cNvCxnSpPr/>
          <p:nvPr/>
        </p:nvCxnSpPr>
        <p:spPr>
          <a:xfrm flipH="1" flipV="1">
            <a:off x="7052475" y="1475459"/>
            <a:ext cx="897291" cy="790313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Picture 4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8636" y="2255914"/>
            <a:ext cx="551220" cy="235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" name="Picture 4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8667" y="2255914"/>
            <a:ext cx="551220" cy="235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" name="Picture 4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7437" y="3056085"/>
            <a:ext cx="551220" cy="235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" name="Picture 4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7468" y="3056085"/>
            <a:ext cx="551220" cy="235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" name="Picture 4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5504" y="2255914"/>
            <a:ext cx="551220" cy="235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" name="Picture 4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5535" y="2255914"/>
            <a:ext cx="551220" cy="235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5" name="Picture 4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4305" y="3056085"/>
            <a:ext cx="551220" cy="235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" name="Picture 4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4336" y="3056085"/>
            <a:ext cx="551220" cy="235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" name="Picture 4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1966" y="2265772"/>
            <a:ext cx="551220" cy="235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" name="Picture 4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1997" y="2265772"/>
            <a:ext cx="551220" cy="235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9" name="Picture 4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0767" y="3065944"/>
            <a:ext cx="551220" cy="235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" name="Picture 4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0798" y="3065944"/>
            <a:ext cx="551220" cy="235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" name="Picture 4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8834" y="2265772"/>
            <a:ext cx="551220" cy="235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" name="Picture 4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8865" y="2265772"/>
            <a:ext cx="551220" cy="235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" name="Picture 4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7635" y="3065944"/>
            <a:ext cx="551220" cy="235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4" name="Picture 4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7666" y="3065944"/>
            <a:ext cx="551220" cy="235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" name="Picture 37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6672" y="1347737"/>
            <a:ext cx="348641" cy="205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6" name="Picture 37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0099" y="1347737"/>
            <a:ext cx="348641" cy="205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7" name="Picture 37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4154" y="1347737"/>
            <a:ext cx="348641" cy="205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8" name="Picture 37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8834" y="1347737"/>
            <a:ext cx="348641" cy="205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" name="雲形吹き出し 98"/>
          <p:cNvSpPr/>
          <p:nvPr/>
        </p:nvSpPr>
        <p:spPr bwMode="auto">
          <a:xfrm>
            <a:off x="7052475" y="908720"/>
            <a:ext cx="2191230" cy="1008980"/>
          </a:xfrm>
          <a:prstGeom prst="cloudCallout">
            <a:avLst>
              <a:gd name="adj1" fmla="val -99394"/>
              <a:gd name="adj2" fmla="val 45291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Conflict</a:t>
            </a:r>
            <a:endParaRPr kumimoji="0" lang="ja-JP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00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4434133"/>
            <a:ext cx="8280400" cy="1875187"/>
          </a:xfrm>
        </p:spPr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092075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ＭＳ Ｐゴシック"/>
                <a:ea typeface="ＭＳ Ｐゴシック"/>
                <a:cs typeface="ＭＳ Ｐゴシック"/>
              </a:rPr>
              <a:t>提案手法もどき</a:t>
            </a:r>
            <a:endParaRPr kumimoji="1" lang="ja-JP" altLang="en-US" dirty="0">
              <a:latin typeface="ＭＳ Ｐゴシック"/>
              <a:ea typeface="ＭＳ Ｐゴシック"/>
              <a:cs typeface="ＭＳ Ｐゴシック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4434133"/>
            <a:ext cx="8280400" cy="1875187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3</a:t>
            </a:fld>
            <a:endParaRPr lang="en-US" altLang="ja-JP" dirty="0"/>
          </a:p>
        </p:txBody>
      </p:sp>
      <p:grpSp>
        <p:nvGrpSpPr>
          <p:cNvPr id="6" name="図形グループ 5"/>
          <p:cNvGrpSpPr/>
          <p:nvPr/>
        </p:nvGrpSpPr>
        <p:grpSpPr>
          <a:xfrm>
            <a:off x="1640632" y="1347737"/>
            <a:ext cx="6688673" cy="2815661"/>
            <a:chOff x="107504" y="2996952"/>
            <a:chExt cx="8918878" cy="3754487"/>
          </a:xfrm>
        </p:grpSpPr>
        <p:sp>
          <p:nvSpPr>
            <p:cNvPr id="11" name="角丸四角形 10"/>
            <p:cNvSpPr/>
            <p:nvPr/>
          </p:nvSpPr>
          <p:spPr>
            <a:xfrm>
              <a:off x="7075986" y="4105840"/>
              <a:ext cx="1702561" cy="158417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角丸四角形 11"/>
            <p:cNvSpPr/>
            <p:nvPr/>
          </p:nvSpPr>
          <p:spPr>
            <a:xfrm>
              <a:off x="4822103" y="4105840"/>
              <a:ext cx="1702561" cy="158417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角丸四角形 12"/>
            <p:cNvSpPr/>
            <p:nvPr/>
          </p:nvSpPr>
          <p:spPr>
            <a:xfrm>
              <a:off x="2574882" y="4077072"/>
              <a:ext cx="1702561" cy="158417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角丸四角形 13"/>
            <p:cNvSpPr/>
            <p:nvPr/>
          </p:nvSpPr>
          <p:spPr>
            <a:xfrm>
              <a:off x="320999" y="4077072"/>
              <a:ext cx="1702561" cy="158417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5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04" y="6067175"/>
              <a:ext cx="426991" cy="671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511" y="6079592"/>
              <a:ext cx="426991" cy="671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7" name="直線コネクタ 16"/>
            <p:cNvCxnSpPr>
              <a:endCxn id="15" idx="0"/>
            </p:cNvCxnSpPr>
            <p:nvPr/>
          </p:nvCxnSpPr>
          <p:spPr>
            <a:xfrm flipH="1">
              <a:off x="321000" y="5574768"/>
              <a:ext cx="296866" cy="492407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コネクタ 17"/>
            <p:cNvCxnSpPr>
              <a:endCxn id="16" idx="0"/>
            </p:cNvCxnSpPr>
            <p:nvPr/>
          </p:nvCxnSpPr>
          <p:spPr>
            <a:xfrm>
              <a:off x="617866" y="5574768"/>
              <a:ext cx="274141" cy="504824"/>
            </a:xfrm>
            <a:prstGeom prst="line">
              <a:avLst/>
            </a:prstGeom>
            <a:ln w="2540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9058" y="6067175"/>
              <a:ext cx="426991" cy="671847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0065" y="6079592"/>
              <a:ext cx="426991" cy="671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1" name="直線コネクタ 20"/>
            <p:cNvCxnSpPr>
              <a:endCxn id="19" idx="0"/>
            </p:cNvCxnSpPr>
            <p:nvPr/>
          </p:nvCxnSpPr>
          <p:spPr>
            <a:xfrm flipH="1">
              <a:off x="1452554" y="5574768"/>
              <a:ext cx="296866" cy="492407"/>
            </a:xfrm>
            <a:prstGeom prst="line">
              <a:avLst/>
            </a:prstGeom>
            <a:ln w="25400">
              <a:solidFill>
                <a:srgbClr val="E0325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コネクタ 21"/>
            <p:cNvCxnSpPr>
              <a:endCxn id="20" idx="0"/>
            </p:cNvCxnSpPr>
            <p:nvPr/>
          </p:nvCxnSpPr>
          <p:spPr>
            <a:xfrm>
              <a:off x="1749420" y="5574768"/>
              <a:ext cx="274141" cy="504824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0612" y="6067175"/>
              <a:ext cx="426991" cy="671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1619" y="6079592"/>
              <a:ext cx="426991" cy="671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5" name="直線コネクタ 24"/>
            <p:cNvCxnSpPr>
              <a:endCxn id="23" idx="0"/>
            </p:cNvCxnSpPr>
            <p:nvPr/>
          </p:nvCxnSpPr>
          <p:spPr>
            <a:xfrm flipH="1">
              <a:off x="2584108" y="5574768"/>
              <a:ext cx="296866" cy="492407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コネクタ 25"/>
            <p:cNvCxnSpPr>
              <a:endCxn id="24" idx="0"/>
            </p:cNvCxnSpPr>
            <p:nvPr/>
          </p:nvCxnSpPr>
          <p:spPr>
            <a:xfrm>
              <a:off x="2880974" y="5574768"/>
              <a:ext cx="274141" cy="504824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7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2166" y="6067175"/>
              <a:ext cx="426991" cy="671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73173" y="6079592"/>
              <a:ext cx="426991" cy="671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9" name="直線コネクタ 28"/>
            <p:cNvCxnSpPr>
              <a:endCxn id="27" idx="0"/>
            </p:cNvCxnSpPr>
            <p:nvPr/>
          </p:nvCxnSpPr>
          <p:spPr>
            <a:xfrm flipH="1">
              <a:off x="3715662" y="5574768"/>
              <a:ext cx="296866" cy="492407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コネクタ 29"/>
            <p:cNvCxnSpPr>
              <a:endCxn id="28" idx="0"/>
            </p:cNvCxnSpPr>
            <p:nvPr/>
          </p:nvCxnSpPr>
          <p:spPr>
            <a:xfrm>
              <a:off x="4012528" y="5574768"/>
              <a:ext cx="274141" cy="504824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1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3720" y="6067175"/>
              <a:ext cx="426991" cy="671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04727" y="6079592"/>
              <a:ext cx="426991" cy="671847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3" name="直線コネクタ 32"/>
            <p:cNvCxnSpPr>
              <a:endCxn id="31" idx="0"/>
            </p:cNvCxnSpPr>
            <p:nvPr/>
          </p:nvCxnSpPr>
          <p:spPr>
            <a:xfrm flipH="1">
              <a:off x="4847216" y="5574768"/>
              <a:ext cx="296866" cy="492407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/>
            <p:cNvCxnSpPr>
              <a:endCxn id="32" idx="0"/>
            </p:cNvCxnSpPr>
            <p:nvPr/>
          </p:nvCxnSpPr>
          <p:spPr>
            <a:xfrm>
              <a:off x="5144082" y="5574768"/>
              <a:ext cx="274141" cy="504824"/>
            </a:xfrm>
            <a:prstGeom prst="line">
              <a:avLst/>
            </a:prstGeom>
            <a:ln w="25400">
              <a:solidFill>
                <a:srgbClr val="E0325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5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5274" y="6067175"/>
              <a:ext cx="426991" cy="671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36281" y="6079592"/>
              <a:ext cx="426991" cy="671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37" name="直線コネクタ 36"/>
            <p:cNvCxnSpPr>
              <a:endCxn id="35" idx="0"/>
            </p:cNvCxnSpPr>
            <p:nvPr/>
          </p:nvCxnSpPr>
          <p:spPr>
            <a:xfrm flipH="1">
              <a:off x="5978770" y="5574768"/>
              <a:ext cx="296866" cy="492407"/>
            </a:xfrm>
            <a:prstGeom prst="line">
              <a:avLst/>
            </a:prstGeom>
            <a:ln w="2540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コネクタ 37"/>
            <p:cNvCxnSpPr>
              <a:endCxn id="36" idx="0"/>
            </p:cNvCxnSpPr>
            <p:nvPr/>
          </p:nvCxnSpPr>
          <p:spPr>
            <a:xfrm>
              <a:off x="6275636" y="5574768"/>
              <a:ext cx="274141" cy="504824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9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6828" y="6067175"/>
              <a:ext cx="426991" cy="671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0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7835" y="6079592"/>
              <a:ext cx="426991" cy="671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41" name="直線コネクタ 40"/>
            <p:cNvCxnSpPr>
              <a:endCxn id="39" idx="0"/>
            </p:cNvCxnSpPr>
            <p:nvPr/>
          </p:nvCxnSpPr>
          <p:spPr>
            <a:xfrm flipH="1">
              <a:off x="7110324" y="5574768"/>
              <a:ext cx="296866" cy="492407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コネクタ 41"/>
            <p:cNvCxnSpPr>
              <a:endCxn id="40" idx="0"/>
            </p:cNvCxnSpPr>
            <p:nvPr/>
          </p:nvCxnSpPr>
          <p:spPr>
            <a:xfrm>
              <a:off x="7407190" y="5574768"/>
              <a:ext cx="274141" cy="504824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3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28384" y="6067175"/>
              <a:ext cx="426991" cy="671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99391" y="6079592"/>
              <a:ext cx="426991" cy="671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45" name="直線コネクタ 44"/>
            <p:cNvCxnSpPr>
              <a:endCxn id="43" idx="0"/>
            </p:cNvCxnSpPr>
            <p:nvPr/>
          </p:nvCxnSpPr>
          <p:spPr>
            <a:xfrm flipH="1">
              <a:off x="8241880" y="5574768"/>
              <a:ext cx="296866" cy="492407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コネクタ 45"/>
            <p:cNvCxnSpPr>
              <a:endCxn id="44" idx="0"/>
            </p:cNvCxnSpPr>
            <p:nvPr/>
          </p:nvCxnSpPr>
          <p:spPr>
            <a:xfrm>
              <a:off x="8538746" y="5574768"/>
              <a:ext cx="274141" cy="504824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コネクタ 46"/>
            <p:cNvCxnSpPr/>
            <p:nvPr/>
          </p:nvCxnSpPr>
          <p:spPr>
            <a:xfrm>
              <a:off x="606503" y="4494648"/>
              <a:ext cx="11363" cy="806560"/>
            </a:xfrm>
            <a:prstGeom prst="line">
              <a:avLst/>
            </a:prstGeom>
            <a:ln w="3810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コネクタ 47"/>
            <p:cNvCxnSpPr/>
            <p:nvPr/>
          </p:nvCxnSpPr>
          <p:spPr>
            <a:xfrm>
              <a:off x="606503" y="4494648"/>
              <a:ext cx="1142917" cy="80656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コネクタ 48"/>
            <p:cNvCxnSpPr/>
            <p:nvPr/>
          </p:nvCxnSpPr>
          <p:spPr>
            <a:xfrm>
              <a:off x="1738057" y="4494648"/>
              <a:ext cx="11363" cy="806560"/>
            </a:xfrm>
            <a:prstGeom prst="line">
              <a:avLst/>
            </a:prstGeom>
            <a:ln w="38100">
              <a:solidFill>
                <a:srgbClr val="E0325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コネクタ 49"/>
            <p:cNvCxnSpPr/>
            <p:nvPr/>
          </p:nvCxnSpPr>
          <p:spPr>
            <a:xfrm flipH="1">
              <a:off x="617866" y="4494648"/>
              <a:ext cx="1120191" cy="806560"/>
            </a:xfrm>
            <a:prstGeom prst="line">
              <a:avLst/>
            </a:prstGeom>
            <a:ln w="3810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コネクタ 50"/>
            <p:cNvCxnSpPr/>
            <p:nvPr/>
          </p:nvCxnSpPr>
          <p:spPr>
            <a:xfrm>
              <a:off x="2880974" y="4494648"/>
              <a:ext cx="11363" cy="80656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コネクタ 51"/>
            <p:cNvCxnSpPr/>
            <p:nvPr/>
          </p:nvCxnSpPr>
          <p:spPr>
            <a:xfrm>
              <a:off x="2880974" y="4494648"/>
              <a:ext cx="1142917" cy="80656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コネクタ 52"/>
            <p:cNvCxnSpPr/>
            <p:nvPr/>
          </p:nvCxnSpPr>
          <p:spPr>
            <a:xfrm>
              <a:off x="4012528" y="4494648"/>
              <a:ext cx="11363" cy="80656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コネクタ 53"/>
            <p:cNvCxnSpPr/>
            <p:nvPr/>
          </p:nvCxnSpPr>
          <p:spPr>
            <a:xfrm flipH="1">
              <a:off x="2892337" y="4494648"/>
              <a:ext cx="1120191" cy="80656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コネクタ 54"/>
            <p:cNvCxnSpPr/>
            <p:nvPr/>
          </p:nvCxnSpPr>
          <p:spPr>
            <a:xfrm>
              <a:off x="5114269" y="4494648"/>
              <a:ext cx="11363" cy="80656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コネクタ 55"/>
            <p:cNvCxnSpPr/>
            <p:nvPr/>
          </p:nvCxnSpPr>
          <p:spPr>
            <a:xfrm>
              <a:off x="5114269" y="4494648"/>
              <a:ext cx="1142917" cy="806560"/>
            </a:xfrm>
            <a:prstGeom prst="line">
              <a:avLst/>
            </a:prstGeom>
            <a:ln w="3810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コネクタ 56"/>
            <p:cNvCxnSpPr/>
            <p:nvPr/>
          </p:nvCxnSpPr>
          <p:spPr>
            <a:xfrm>
              <a:off x="6245823" y="4494648"/>
              <a:ext cx="11363" cy="806560"/>
            </a:xfrm>
            <a:prstGeom prst="line">
              <a:avLst/>
            </a:prstGeom>
            <a:ln w="3810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コネクタ 57"/>
            <p:cNvCxnSpPr/>
            <p:nvPr/>
          </p:nvCxnSpPr>
          <p:spPr>
            <a:xfrm flipH="1">
              <a:off x="5125632" y="4494648"/>
              <a:ext cx="1120191" cy="806560"/>
            </a:xfrm>
            <a:prstGeom prst="line">
              <a:avLst/>
            </a:prstGeom>
            <a:ln w="38100">
              <a:solidFill>
                <a:srgbClr val="E0325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コネクタ 58"/>
            <p:cNvCxnSpPr/>
            <p:nvPr/>
          </p:nvCxnSpPr>
          <p:spPr>
            <a:xfrm>
              <a:off x="7388740" y="4494648"/>
              <a:ext cx="11363" cy="80656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コネクタ 59"/>
            <p:cNvCxnSpPr/>
            <p:nvPr/>
          </p:nvCxnSpPr>
          <p:spPr>
            <a:xfrm>
              <a:off x="7388740" y="4494648"/>
              <a:ext cx="1142917" cy="80656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コネクタ 60"/>
            <p:cNvCxnSpPr/>
            <p:nvPr/>
          </p:nvCxnSpPr>
          <p:spPr>
            <a:xfrm>
              <a:off x="8520294" y="4494648"/>
              <a:ext cx="11363" cy="80656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コネクタ 61"/>
            <p:cNvCxnSpPr/>
            <p:nvPr/>
          </p:nvCxnSpPr>
          <p:spPr>
            <a:xfrm flipH="1">
              <a:off x="7400103" y="4494648"/>
              <a:ext cx="1120191" cy="80656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コネクタ 62"/>
            <p:cNvCxnSpPr/>
            <p:nvPr/>
          </p:nvCxnSpPr>
          <p:spPr>
            <a:xfrm flipH="1">
              <a:off x="606503" y="3167261"/>
              <a:ext cx="1131554" cy="1053827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コネクタ 63"/>
            <p:cNvCxnSpPr/>
            <p:nvPr/>
          </p:nvCxnSpPr>
          <p:spPr>
            <a:xfrm flipV="1">
              <a:off x="606503" y="3162498"/>
              <a:ext cx="2993475" cy="1058590"/>
            </a:xfrm>
            <a:prstGeom prst="line">
              <a:avLst/>
            </a:prstGeom>
            <a:ln w="3810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コネクタ 64"/>
            <p:cNvCxnSpPr/>
            <p:nvPr/>
          </p:nvCxnSpPr>
          <p:spPr>
            <a:xfrm flipV="1">
              <a:off x="1738057" y="3162498"/>
              <a:ext cx="3723842" cy="1058590"/>
            </a:xfrm>
            <a:prstGeom prst="line">
              <a:avLst/>
            </a:prstGeom>
            <a:ln w="3810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コネクタ 65"/>
            <p:cNvCxnSpPr/>
            <p:nvPr/>
          </p:nvCxnSpPr>
          <p:spPr>
            <a:xfrm flipV="1">
              <a:off x="1738057" y="3167261"/>
              <a:ext cx="5585762" cy="1053827"/>
            </a:xfrm>
            <a:prstGeom prst="line">
              <a:avLst/>
            </a:prstGeom>
            <a:ln w="38100">
              <a:solidFill>
                <a:srgbClr val="E0325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コネクタ 66"/>
            <p:cNvCxnSpPr/>
            <p:nvPr/>
          </p:nvCxnSpPr>
          <p:spPr>
            <a:xfrm flipH="1" flipV="1">
              <a:off x="1738057" y="3167261"/>
              <a:ext cx="1142917" cy="1053827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コネクタ 67"/>
            <p:cNvCxnSpPr/>
            <p:nvPr/>
          </p:nvCxnSpPr>
          <p:spPr>
            <a:xfrm flipV="1">
              <a:off x="2880974" y="3162498"/>
              <a:ext cx="719004" cy="105859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コネクタ 68"/>
            <p:cNvCxnSpPr/>
            <p:nvPr/>
          </p:nvCxnSpPr>
          <p:spPr>
            <a:xfrm flipV="1">
              <a:off x="4012528" y="3162498"/>
              <a:ext cx="1449371" cy="105859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コネクタ 69"/>
            <p:cNvCxnSpPr/>
            <p:nvPr/>
          </p:nvCxnSpPr>
          <p:spPr>
            <a:xfrm flipV="1">
              <a:off x="4012528" y="3167261"/>
              <a:ext cx="3311291" cy="1053827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コネクタ 70"/>
            <p:cNvCxnSpPr/>
            <p:nvPr/>
          </p:nvCxnSpPr>
          <p:spPr>
            <a:xfrm flipH="1" flipV="1">
              <a:off x="1738057" y="3167261"/>
              <a:ext cx="3376212" cy="1053827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コネクタ 71"/>
            <p:cNvCxnSpPr/>
            <p:nvPr/>
          </p:nvCxnSpPr>
          <p:spPr>
            <a:xfrm flipH="1" flipV="1">
              <a:off x="3599978" y="3162498"/>
              <a:ext cx="1514291" cy="1058590"/>
            </a:xfrm>
            <a:prstGeom prst="line">
              <a:avLst/>
            </a:prstGeom>
            <a:ln w="3810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コネクタ 72"/>
            <p:cNvCxnSpPr/>
            <p:nvPr/>
          </p:nvCxnSpPr>
          <p:spPr>
            <a:xfrm flipH="1" flipV="1">
              <a:off x="5461899" y="3162498"/>
              <a:ext cx="783924" cy="1058590"/>
            </a:xfrm>
            <a:prstGeom prst="line">
              <a:avLst/>
            </a:prstGeom>
            <a:ln w="3810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コネクタ 73"/>
            <p:cNvCxnSpPr/>
            <p:nvPr/>
          </p:nvCxnSpPr>
          <p:spPr>
            <a:xfrm flipV="1">
              <a:off x="6245823" y="3167261"/>
              <a:ext cx="1077996" cy="1053827"/>
            </a:xfrm>
            <a:prstGeom prst="line">
              <a:avLst/>
            </a:prstGeom>
            <a:ln w="38100">
              <a:solidFill>
                <a:srgbClr val="E0325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コネクタ 74"/>
            <p:cNvCxnSpPr/>
            <p:nvPr/>
          </p:nvCxnSpPr>
          <p:spPr>
            <a:xfrm flipH="1" flipV="1">
              <a:off x="1738057" y="3167261"/>
              <a:ext cx="5650683" cy="1053827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コネクタ 75"/>
            <p:cNvCxnSpPr/>
            <p:nvPr/>
          </p:nvCxnSpPr>
          <p:spPr>
            <a:xfrm flipH="1" flipV="1">
              <a:off x="3599978" y="3162498"/>
              <a:ext cx="3788762" cy="105859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コネクタ 76"/>
            <p:cNvCxnSpPr/>
            <p:nvPr/>
          </p:nvCxnSpPr>
          <p:spPr>
            <a:xfrm flipH="1" flipV="1">
              <a:off x="5461899" y="3162498"/>
              <a:ext cx="3058395" cy="105859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コネクタ 77"/>
            <p:cNvCxnSpPr/>
            <p:nvPr/>
          </p:nvCxnSpPr>
          <p:spPr>
            <a:xfrm flipH="1" flipV="1">
              <a:off x="7323819" y="3167261"/>
              <a:ext cx="1196475" cy="1053827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9" name="Picture 4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4207942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0" name="Picture 4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1640" y="4207942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1" name="Picture 4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587" y="5274915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" name="Picture 4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6707" y="5274915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3" name="Picture 4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0843" y="4207942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4" name="Picture 4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0963" y="4207942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5" name="Picture 4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5910" y="5274915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6" name="Picture 4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6030" y="5274915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7" name="Picture 4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2957" y="4221088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8" name="Picture 4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83077" y="4221088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9" name="Picture 4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8024" y="5288061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0" name="Picture 4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8144" y="5288061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1" name="Picture 4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2280" y="4221088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" name="Picture 4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72400" y="4221088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3" name="Picture 4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77347" y="5288061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4" name="Picture 4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7467" y="5288061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5" name="Picture 37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5656" y="2996952"/>
              <a:ext cx="464888" cy="273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6" name="Picture 37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7032" y="2996952"/>
              <a:ext cx="464888" cy="273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7" name="Picture 37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9240" y="2996952"/>
              <a:ext cx="464888" cy="273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8" name="Picture 37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2280" y="2996952"/>
              <a:ext cx="464888" cy="273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9" name="雲形吹き出し 98"/>
          <p:cNvSpPr/>
          <p:nvPr/>
        </p:nvSpPr>
        <p:spPr bwMode="auto">
          <a:xfrm>
            <a:off x="7304503" y="908720"/>
            <a:ext cx="2689057" cy="1008980"/>
          </a:xfrm>
          <a:prstGeom prst="cloudCallout">
            <a:avLst>
              <a:gd name="adj1" fmla="val -78403"/>
              <a:gd name="adj2" fmla="val 60441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Balancing!</a:t>
            </a:r>
            <a:endParaRPr kumimoji="0" lang="ja-JP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24165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>
                <a:latin typeface="ＭＳ Ｐゴシック"/>
                <a:ea typeface="ＭＳ Ｐゴシック"/>
                <a:cs typeface="ＭＳ Ｐゴシック"/>
              </a:rPr>
              <a:t>提案手法</a:t>
            </a:r>
            <a:r>
              <a:rPr lang="en-US" altLang="ja-JP" dirty="0" smtClean="0">
                <a:latin typeface="ＭＳ Ｐゴシック"/>
                <a:ea typeface="ＭＳ Ｐゴシック"/>
                <a:cs typeface="ＭＳ Ｐゴシック"/>
              </a:rPr>
              <a:t> – </a:t>
            </a:r>
            <a:r>
              <a:rPr lang="ja-JP" altLang="en-US" dirty="0" smtClean="0">
                <a:latin typeface="ＭＳ Ｐゴシック"/>
                <a:ea typeface="ＭＳ Ｐゴシック"/>
                <a:cs typeface="ＭＳ Ｐゴシック"/>
              </a:rPr>
              <a:t>ロードバランス</a:t>
            </a:r>
            <a:endParaRPr kumimoji="1" lang="ja-JP" altLang="en-US" dirty="0">
              <a:latin typeface="ＭＳ Ｐゴシック"/>
              <a:ea typeface="ＭＳ Ｐゴシック"/>
              <a:cs typeface="ＭＳ Ｐゴシック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ＭＳ Ｐゴシック"/>
                <a:ea typeface="ＭＳ Ｐゴシック"/>
                <a:cs typeface="ＭＳ Ｐゴシック"/>
              </a:rPr>
              <a:t>シミュレーション計画</a:t>
            </a:r>
            <a:r>
              <a:rPr kumimoji="1" lang="en-US" altLang="ja-JP" dirty="0" smtClean="0">
                <a:latin typeface="ＭＳ Ｐゴシック"/>
                <a:ea typeface="ＭＳ Ｐゴシック"/>
                <a:cs typeface="ＭＳ Ｐゴシック"/>
              </a:rPr>
              <a:t> : </a:t>
            </a:r>
            <a:r>
              <a:rPr kumimoji="1" lang="ja-JP" altLang="en-US" dirty="0" smtClean="0">
                <a:latin typeface="ＭＳ Ｐゴシック"/>
                <a:ea typeface="ＭＳ Ｐゴシック"/>
                <a:cs typeface="ＭＳ Ｐゴシック"/>
              </a:rPr>
              <a:t>ショートフローの</a:t>
            </a:r>
            <a:r>
              <a:rPr kumimoji="1" lang="en-US" altLang="ja-JP" dirty="0" smtClean="0">
                <a:latin typeface="ＭＳ Ｐゴシック"/>
                <a:ea typeface="ＭＳ Ｐゴシック"/>
                <a:cs typeface="ＭＳ Ｐゴシック"/>
              </a:rPr>
              <a:t>3-way</a:t>
            </a:r>
            <a:r>
              <a:rPr kumimoji="1" lang="ja-JP" altLang="en-US" dirty="0" smtClean="0">
                <a:latin typeface="ＭＳ Ｐゴシック"/>
                <a:ea typeface="ＭＳ Ｐゴシック"/>
                <a:cs typeface="ＭＳ Ｐゴシック"/>
              </a:rPr>
              <a:t>ハンドシェイクがスムーズに行われれば、改善される</a:t>
            </a:r>
            <a:endParaRPr kumimoji="1" lang="en-US" altLang="ja-JP" dirty="0" smtClean="0">
              <a:latin typeface="ＭＳ Ｐゴシック"/>
              <a:ea typeface="ＭＳ Ｐゴシック"/>
              <a:cs typeface="ＭＳ Ｐゴシック"/>
            </a:endParaRPr>
          </a:p>
          <a:p>
            <a:pPr marL="457200" lvl="1" indent="0">
              <a:buNone/>
            </a:pPr>
            <a:r>
              <a:rPr lang="en-US" altLang="ja-JP" dirty="0" smtClean="0">
                <a:latin typeface="ＭＳ Ｐゴシック"/>
                <a:ea typeface="ＭＳ Ｐゴシック"/>
                <a:cs typeface="ＭＳ Ｐゴシック"/>
              </a:rPr>
              <a:t>0.    </a:t>
            </a:r>
            <a:r>
              <a:rPr lang="ja-JP" altLang="en-US" dirty="0" smtClean="0">
                <a:latin typeface="ＭＳ Ｐゴシック"/>
                <a:ea typeface="ＭＳ Ｐゴシック"/>
                <a:cs typeface="ＭＳ Ｐゴシック"/>
              </a:rPr>
              <a:t>ショートフローが遅延したのは、</a:t>
            </a:r>
            <a:r>
              <a:rPr lang="en-US" altLang="ja-JP" dirty="0" smtClean="0">
                <a:latin typeface="ＭＳ Ｐゴシック"/>
                <a:ea typeface="ＭＳ Ｐゴシック"/>
                <a:cs typeface="ＭＳ Ｐゴシック"/>
              </a:rPr>
              <a:t>3-way</a:t>
            </a:r>
            <a:r>
              <a:rPr lang="ja-JP" altLang="en-US" dirty="0" smtClean="0">
                <a:latin typeface="ＭＳ Ｐゴシック"/>
                <a:ea typeface="ＭＳ Ｐゴシック"/>
                <a:cs typeface="ＭＳ Ｐゴシック"/>
              </a:rPr>
              <a:t>ハンドシェイク時の遅延の影響か</a:t>
            </a:r>
            <a:r>
              <a:rPr lang="en-US" altLang="ja-JP" dirty="0" smtClean="0">
                <a:latin typeface="ＭＳ Ｐゴシック"/>
                <a:ea typeface="ＭＳ Ｐゴシック"/>
                <a:cs typeface="ＭＳ Ｐゴシック"/>
              </a:rPr>
              <a:t>?(</a:t>
            </a:r>
            <a:r>
              <a:rPr lang="ja-JP" altLang="en-US" dirty="0" smtClean="0">
                <a:latin typeface="ＭＳ Ｐゴシック"/>
                <a:ea typeface="ＭＳ Ｐゴシック"/>
                <a:cs typeface="ＭＳ Ｐゴシック"/>
              </a:rPr>
              <a:t>ウィンドウサイズが開かなかったから</a:t>
            </a:r>
            <a:r>
              <a:rPr lang="en-US" altLang="ja-JP" dirty="0" smtClean="0">
                <a:latin typeface="ＭＳ Ｐゴシック"/>
                <a:ea typeface="ＭＳ Ｐゴシック"/>
                <a:cs typeface="ＭＳ Ｐゴシック"/>
              </a:rPr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ja-JP" altLang="en-US" dirty="0" smtClean="0">
                <a:latin typeface="ＭＳ Ｐゴシック"/>
                <a:ea typeface="ＭＳ Ｐゴシック"/>
                <a:cs typeface="ＭＳ Ｐゴシック"/>
              </a:rPr>
              <a:t>ロングフローが使っている経路にショートフローを流して遅延するのか</a:t>
            </a:r>
            <a:r>
              <a:rPr lang="en-US" altLang="ja-JP" dirty="0" smtClean="0">
                <a:latin typeface="ＭＳ Ｐゴシック"/>
                <a:ea typeface="ＭＳ Ｐゴシック"/>
                <a:cs typeface="ＭＳ Ｐゴシック"/>
              </a:rPr>
              <a:t>?</a:t>
            </a:r>
            <a:r>
              <a:rPr lang="ja-JP" altLang="en-US" dirty="0" smtClean="0">
                <a:latin typeface="ＭＳ Ｐゴシック"/>
                <a:ea typeface="ＭＳ Ｐゴシック"/>
                <a:cs typeface="ＭＳ Ｐゴシック"/>
              </a:rPr>
              <a:t>ショートフローは別の経路に流して改善されるのか</a:t>
            </a:r>
            <a:r>
              <a:rPr lang="en-US" altLang="ja-JP" dirty="0" smtClean="0">
                <a:latin typeface="ＭＳ Ｐゴシック"/>
                <a:ea typeface="ＭＳ Ｐゴシック"/>
                <a:cs typeface="ＭＳ Ｐゴシック"/>
              </a:rPr>
              <a:t>?(</a:t>
            </a:r>
            <a:r>
              <a:rPr lang="ja-JP" altLang="en-US" dirty="0" smtClean="0">
                <a:latin typeface="ＭＳ Ｐゴシック"/>
                <a:ea typeface="ＭＳ Ｐゴシック"/>
                <a:cs typeface="ＭＳ Ｐゴシック"/>
              </a:rPr>
              <a:t>改善されてほしい</a:t>
            </a:r>
            <a:r>
              <a:rPr lang="en-US" altLang="ja-JP" dirty="0" smtClean="0">
                <a:latin typeface="ＭＳ Ｐゴシック"/>
                <a:ea typeface="ＭＳ Ｐゴシック"/>
                <a:cs typeface="ＭＳ Ｐゴシック"/>
              </a:rPr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kumimoji="1" lang="ja-JP" altLang="en-US" dirty="0" smtClean="0">
                <a:latin typeface="ＭＳ Ｐゴシック"/>
                <a:ea typeface="ＭＳ Ｐゴシック"/>
                <a:cs typeface="ＭＳ Ｐゴシック"/>
              </a:rPr>
              <a:t>スイッチにフローが集中する事で遅延はないか</a:t>
            </a:r>
            <a:r>
              <a:rPr kumimoji="1" lang="en-US" altLang="ja-JP" dirty="0" smtClean="0">
                <a:latin typeface="ＭＳ Ｐゴシック"/>
                <a:ea typeface="ＭＳ Ｐゴシック"/>
                <a:cs typeface="ＭＳ Ｐゴシック"/>
              </a:rPr>
              <a:t>?(</a:t>
            </a:r>
            <a:r>
              <a:rPr kumimoji="1" lang="ja-JP" altLang="en-US" dirty="0" smtClean="0">
                <a:latin typeface="ＭＳ Ｐゴシック"/>
                <a:ea typeface="ＭＳ Ｐゴシック"/>
                <a:cs typeface="ＭＳ Ｐゴシック"/>
              </a:rPr>
              <a:t>パケットロスを起こすほどのものはない</a:t>
            </a:r>
            <a:r>
              <a:rPr kumimoji="1" lang="en-US" altLang="ja-JP" dirty="0" smtClean="0">
                <a:latin typeface="ＭＳ Ｐゴシック"/>
                <a:ea typeface="ＭＳ Ｐゴシック"/>
                <a:cs typeface="ＭＳ Ｐゴシック"/>
              </a:rPr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ja-JP" altLang="en-US" dirty="0" smtClean="0">
                <a:latin typeface="ＭＳ Ｐゴシック"/>
                <a:ea typeface="ＭＳ Ｐゴシック"/>
                <a:cs typeface="ＭＳ Ｐゴシック"/>
              </a:rPr>
              <a:t>ショートフローが使う経路を適切に選択する事で、ロングフローとの衝突は避けられるか</a:t>
            </a:r>
            <a:r>
              <a:rPr lang="en-US" altLang="ja-JP" dirty="0" smtClean="0">
                <a:latin typeface="ＭＳ Ｐゴシック"/>
                <a:ea typeface="ＭＳ Ｐゴシック"/>
                <a:cs typeface="ＭＳ Ｐゴシック"/>
              </a:rPr>
              <a:t>?(</a:t>
            </a:r>
            <a:r>
              <a:rPr lang="ja-JP" altLang="en-US" dirty="0" smtClean="0">
                <a:latin typeface="ＭＳ Ｐゴシック"/>
                <a:ea typeface="ＭＳ Ｐゴシック"/>
                <a:cs typeface="ＭＳ Ｐゴシック"/>
              </a:rPr>
              <a:t>負荷が小さい経路を利用する事で回避</a:t>
            </a:r>
            <a:r>
              <a:rPr lang="en-US" altLang="ja-JP" dirty="0" smtClean="0">
                <a:latin typeface="ＭＳ Ｐゴシック"/>
                <a:ea typeface="ＭＳ Ｐゴシック"/>
                <a:cs typeface="ＭＳ Ｐゴシック"/>
              </a:rPr>
              <a:t>)</a:t>
            </a:r>
            <a:endParaRPr kumimoji="1" lang="en-US" altLang="ja-JP" dirty="0" smtClean="0">
              <a:latin typeface="ＭＳ Ｐゴシック"/>
              <a:ea typeface="ＭＳ Ｐゴシック"/>
              <a:cs typeface="ＭＳ Ｐゴシック"/>
            </a:endParaRPr>
          </a:p>
          <a:p>
            <a:pPr marL="914400" lvl="1" indent="-457200">
              <a:buFont typeface="+mj-lt"/>
              <a:buAutoNum type="arabicPeriod"/>
            </a:pPr>
            <a:endParaRPr kumimoji="1" lang="en-US" altLang="ja-JP" dirty="0">
              <a:latin typeface="ＭＳ Ｐゴシック"/>
              <a:ea typeface="ＭＳ Ｐゴシック"/>
              <a:cs typeface="ＭＳ Ｐゴシック"/>
            </a:endParaRPr>
          </a:p>
          <a:p>
            <a:pPr marL="914400" lvl="1" indent="-457200">
              <a:buFont typeface="+mj-lt"/>
              <a:buAutoNum type="arabicPeriod"/>
            </a:pPr>
            <a:endParaRPr kumimoji="1" lang="ja-JP" altLang="en-US" dirty="0">
              <a:latin typeface="ＭＳ Ｐゴシック"/>
              <a:ea typeface="ＭＳ Ｐゴシック"/>
              <a:cs typeface="ＭＳ Ｐゴシック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4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9595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repro_dens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611" y="1592796"/>
            <a:ext cx="8186778" cy="266716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再現シミュレーション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- </a:t>
            </a:r>
            <a:r>
              <a:rPr lang="ja-JP" altLang="en-US" dirty="0" smtClean="0"/>
              <a:t>結果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2013/12/20</a:t>
            </a:r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5</a:t>
            </a:fld>
            <a:endParaRPr lang="en-US" altLang="ja-JP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idx="1"/>
          </p:nvPr>
        </p:nvSpPr>
        <p:spPr>
          <a:xfrm>
            <a:off x="812800" y="5121188"/>
            <a:ext cx="8280400" cy="1113177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ja-JP" altLang="en-US" dirty="0" smtClean="0"/>
              <a:t>完結時間の分布から</a:t>
            </a:r>
            <a:r>
              <a:rPr lang="en-US" altLang="ja-JP" dirty="0" smtClean="0"/>
              <a:t>4</a:t>
            </a:r>
            <a:r>
              <a:rPr lang="ja-JP" altLang="en-US" dirty="0" smtClean="0"/>
              <a:t>つのパターンが現れた</a:t>
            </a:r>
            <a:endParaRPr lang="en-US" altLang="ja-JP" dirty="0"/>
          </a:p>
          <a:p>
            <a:r>
              <a:rPr lang="en-US" altLang="ja-JP" dirty="0" smtClean="0"/>
              <a:t>MPTCP</a:t>
            </a:r>
            <a:r>
              <a:rPr lang="ja-JP" altLang="en-US" dirty="0" smtClean="0"/>
              <a:t>はパケットロスを生じる割合が大きかった</a:t>
            </a:r>
            <a:endParaRPr lang="en-US" altLang="ja-JP" dirty="0" smtClean="0"/>
          </a:p>
        </p:txBody>
      </p:sp>
      <p:sp>
        <p:nvSpPr>
          <p:cNvPr id="12" name="円/楕円 11"/>
          <p:cNvSpPr/>
          <p:nvPr/>
        </p:nvSpPr>
        <p:spPr bwMode="auto">
          <a:xfrm>
            <a:off x="1941984" y="2158507"/>
            <a:ext cx="387795" cy="914400"/>
          </a:xfrm>
          <a:prstGeom prst="ellipse">
            <a:avLst/>
          </a:prstGeom>
          <a:noFill/>
          <a:ln w="158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3" name="円/楕円 12"/>
          <p:cNvSpPr/>
          <p:nvPr/>
        </p:nvSpPr>
        <p:spPr bwMode="auto">
          <a:xfrm>
            <a:off x="1640632" y="1978487"/>
            <a:ext cx="373360" cy="914400"/>
          </a:xfrm>
          <a:prstGeom prst="ellipse">
            <a:avLst/>
          </a:prstGeom>
          <a:noFill/>
          <a:ln w="158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4" name="円/楕円 13"/>
          <p:cNvSpPr/>
          <p:nvPr/>
        </p:nvSpPr>
        <p:spPr bwMode="auto">
          <a:xfrm>
            <a:off x="5313040" y="3146293"/>
            <a:ext cx="1764196" cy="488378"/>
          </a:xfrm>
          <a:prstGeom prst="ellipse">
            <a:avLst/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5" name="円/楕円 14"/>
          <p:cNvSpPr/>
          <p:nvPr/>
        </p:nvSpPr>
        <p:spPr bwMode="auto">
          <a:xfrm>
            <a:off x="3368824" y="3066921"/>
            <a:ext cx="653143" cy="531746"/>
          </a:xfrm>
          <a:prstGeom prst="ellipse">
            <a:avLst/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761964" y="1762463"/>
            <a:ext cx="9670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u="sng" dirty="0" smtClean="0">
                <a:latin typeface="+mj-lt"/>
              </a:rPr>
              <a:t>Full window </a:t>
            </a:r>
            <a:endParaRPr kumimoji="1" lang="ja-JP" altLang="en-US" sz="1200" u="sng" dirty="0">
              <a:latin typeface="+mj-lt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194234" y="2069732"/>
            <a:ext cx="10695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u="sng" dirty="0" smtClean="0">
                <a:latin typeface="+mj-lt"/>
              </a:rPr>
              <a:t>Intensive flow</a:t>
            </a:r>
            <a:endParaRPr kumimoji="1" lang="ja-JP" altLang="en-US" sz="1200" u="sng" dirty="0">
              <a:latin typeface="+mj-lt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3692860" y="2842583"/>
            <a:ext cx="1142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u="sng" dirty="0" smtClean="0">
                <a:latin typeface="+mj-lt"/>
              </a:rPr>
              <a:t>Delay with loss</a:t>
            </a:r>
            <a:endParaRPr kumimoji="1" lang="ja-JP" altLang="en-US" sz="1200" u="sng" dirty="0">
              <a:latin typeface="+mj-lt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6492166" y="2925624"/>
            <a:ext cx="1095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u="sng" dirty="0" smtClean="0">
                <a:latin typeface="+mj-lt"/>
              </a:rPr>
              <a:t>Extreme delay</a:t>
            </a:r>
            <a:endParaRPr kumimoji="1" lang="ja-JP" altLang="en-US" sz="1200" u="sng" dirty="0">
              <a:latin typeface="+mj-lt"/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mtClean="0"/>
              <a:t>インターネットアーキテクチャ研究会</a:t>
            </a:r>
            <a:endParaRPr lang="en-US" altLang="ja-JP"/>
          </a:p>
        </p:txBody>
      </p:sp>
      <p:cxnSp>
        <p:nvCxnSpPr>
          <p:cNvPr id="8" name="直線コネクタ 7"/>
          <p:cNvCxnSpPr/>
          <p:nvPr/>
        </p:nvCxnSpPr>
        <p:spPr bwMode="auto">
          <a:xfrm>
            <a:off x="3263758" y="1484784"/>
            <a:ext cx="0" cy="3024336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/>
          <p:nvPr/>
        </p:nvCxnSpPr>
        <p:spPr bwMode="auto">
          <a:xfrm>
            <a:off x="3263758" y="1484784"/>
            <a:ext cx="429102" cy="0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3696552" y="1304764"/>
            <a:ext cx="2208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パケットロスが生じた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29907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ＭＳ Ｐゴシック"/>
                <a:ea typeface="ＭＳ Ｐゴシック"/>
                <a:cs typeface="ＭＳ Ｐゴシック"/>
              </a:rPr>
              <a:t>経路をどう選ぶのか</a:t>
            </a:r>
            <a:endParaRPr kumimoji="1" lang="ja-JP" altLang="en-US" dirty="0">
              <a:latin typeface="ＭＳ Ｐゴシック"/>
              <a:ea typeface="ＭＳ Ｐゴシック"/>
              <a:cs typeface="ＭＳ Ｐゴシック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941511"/>
            <a:ext cx="8280400" cy="4863753"/>
          </a:xfrm>
        </p:spPr>
        <p:txBody>
          <a:bodyPr/>
          <a:lstStyle/>
          <a:p>
            <a:pPr marL="0" indent="0">
              <a:buNone/>
            </a:pPr>
            <a:r>
              <a:rPr lang="en-US" altLang="ja-JP" dirty="0" smtClean="0">
                <a:latin typeface="ＭＳ Ｐゴシック"/>
                <a:ea typeface="ＭＳ Ｐゴシック"/>
                <a:cs typeface="ＭＳ Ｐゴシック"/>
              </a:rPr>
              <a:t>One </a:t>
            </a:r>
            <a:r>
              <a:rPr lang="en-US" altLang="ja-JP" dirty="0">
                <a:latin typeface="ＭＳ Ｐゴシック"/>
                <a:ea typeface="ＭＳ Ｐゴシック"/>
                <a:cs typeface="ＭＳ Ｐゴシック"/>
              </a:rPr>
              <a:t>characteristic of routing in fat-tree </a:t>
            </a:r>
            <a:r>
              <a:rPr lang="en-US" altLang="ja-JP" dirty="0" smtClean="0">
                <a:latin typeface="ＭＳ Ｐゴシック"/>
                <a:ea typeface="ＭＳ Ｐゴシック"/>
                <a:cs typeface="ＭＳ Ｐゴシック"/>
              </a:rPr>
              <a:t>network is:</a:t>
            </a:r>
          </a:p>
          <a:p>
            <a:pPr marL="0" indent="0" algn="ctr">
              <a:buNone/>
            </a:pPr>
            <a:r>
              <a:rPr kumimoji="1" lang="en-US" altLang="ja-JP" b="1" dirty="0" smtClean="0">
                <a:latin typeface="ＭＳ Ｐゴシック"/>
                <a:ea typeface="ＭＳ Ｐゴシック"/>
                <a:cs typeface="ＭＳ Ｐゴシック"/>
              </a:rPr>
              <a:t>only </a:t>
            </a:r>
            <a:r>
              <a:rPr kumimoji="1" lang="en-US" altLang="ja-JP" b="1" dirty="0" smtClean="0">
                <a:latin typeface="ＭＳ Ｐゴシック"/>
                <a:ea typeface="ＭＳ Ｐゴシック"/>
                <a:cs typeface="ＭＳ Ｐゴシック"/>
              </a:rPr>
              <a:t>upward traffic will be handled by Dynamic LB based on throughput</a:t>
            </a:r>
            <a:endParaRPr kumimoji="1" lang="en-US" altLang="ja-JP" b="1" dirty="0">
              <a:latin typeface="ＭＳ Ｐゴシック"/>
              <a:ea typeface="ＭＳ Ｐゴシック"/>
              <a:cs typeface="ＭＳ Ｐゴシック"/>
            </a:endParaRPr>
          </a:p>
          <a:p>
            <a:pPr marL="0" indent="0">
              <a:buNone/>
            </a:pPr>
            <a:endParaRPr kumimoji="1" lang="ja-JP" altLang="en-US" dirty="0">
              <a:latin typeface="ＭＳ Ｐゴシック"/>
              <a:ea typeface="ＭＳ Ｐゴシック"/>
              <a:cs typeface="ＭＳ Ｐゴシック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>
                <a:latin typeface="ＭＳ Ｐゴシック"/>
                <a:ea typeface="ＭＳ Ｐゴシック"/>
                <a:cs typeface="ＭＳ Ｐゴシック"/>
              </a:rPr>
              <a:pPr/>
              <a:t>6</a:t>
            </a:fld>
            <a:endParaRPr lang="en-US" altLang="ja-JP" dirty="0">
              <a:latin typeface="ＭＳ Ｐゴシック"/>
              <a:ea typeface="ＭＳ Ｐゴシック"/>
              <a:cs typeface="ＭＳ Ｐゴシック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3620852" y="6165304"/>
            <a:ext cx="504056" cy="504056"/>
          </a:xfrm>
          <a:prstGeom prst="rect">
            <a:avLst/>
          </a:prstGeom>
          <a:ln w="25400">
            <a:solidFill>
              <a:srgbClr val="E0325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latin typeface="ＭＳ Ｐゴシック"/>
                <a:ea typeface="ＭＳ Ｐゴシック"/>
                <a:cs typeface="ＭＳ Ｐゴシック"/>
              </a:rPr>
              <a:t>4</a:t>
            </a:r>
            <a:endParaRPr kumimoji="1" lang="ja-JP" altLang="en-US" dirty="0">
              <a:latin typeface="ＭＳ Ｐゴシック"/>
              <a:ea typeface="ＭＳ Ｐゴシック"/>
              <a:cs typeface="ＭＳ Ｐゴシック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4340932" y="6165304"/>
            <a:ext cx="504056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latin typeface="ＭＳ Ｐゴシック"/>
                <a:ea typeface="ＭＳ Ｐゴシック"/>
                <a:cs typeface="ＭＳ Ｐゴシック"/>
              </a:rPr>
              <a:t>4</a:t>
            </a:r>
            <a:endParaRPr kumimoji="1" lang="ja-JP" altLang="en-US" dirty="0">
              <a:latin typeface="ＭＳ Ｐゴシック"/>
              <a:ea typeface="ＭＳ Ｐゴシック"/>
              <a:cs typeface="ＭＳ Ｐゴシック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3692860" y="5085184"/>
            <a:ext cx="360040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ＭＳ Ｐゴシック"/>
              <a:ea typeface="ＭＳ Ｐゴシック"/>
              <a:cs typeface="ＭＳ Ｐゴシック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4412940" y="5085184"/>
            <a:ext cx="360040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ＭＳ Ｐゴシック"/>
              <a:ea typeface="ＭＳ Ｐゴシック"/>
              <a:cs typeface="ＭＳ Ｐゴシック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3692860" y="4005064"/>
            <a:ext cx="36004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ＭＳ Ｐゴシック"/>
              <a:ea typeface="ＭＳ Ｐゴシック"/>
              <a:cs typeface="ＭＳ Ｐゴシック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4412940" y="4005064"/>
            <a:ext cx="36004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ＭＳ Ｐゴシック"/>
              <a:ea typeface="ＭＳ Ｐゴシック"/>
              <a:cs typeface="ＭＳ Ｐゴシック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691350" y="6228020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ＭＳ Ｐゴシック"/>
                <a:ea typeface="ＭＳ Ｐゴシック"/>
                <a:cs typeface="ＭＳ Ｐゴシック"/>
              </a:rPr>
              <a:t>host</a:t>
            </a:r>
            <a:endParaRPr kumimoji="1" lang="ja-JP" altLang="en-US" dirty="0">
              <a:latin typeface="ＭＳ Ｐゴシック"/>
              <a:ea typeface="ＭＳ Ｐゴシック"/>
              <a:cs typeface="ＭＳ Ｐゴシック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684748" y="5085184"/>
            <a:ext cx="63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ＭＳ Ｐゴシック"/>
                <a:ea typeface="ＭＳ Ｐゴシック"/>
                <a:cs typeface="ＭＳ Ｐゴシック"/>
              </a:rPr>
              <a:t>edge</a:t>
            </a:r>
            <a:endParaRPr kumimoji="1" lang="ja-JP" altLang="en-US" dirty="0">
              <a:latin typeface="ＭＳ Ｐゴシック"/>
              <a:ea typeface="ＭＳ Ｐゴシック"/>
              <a:cs typeface="ＭＳ Ｐゴシック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396716" y="4005064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ＭＳ Ｐゴシック"/>
                <a:ea typeface="ＭＳ Ｐゴシック"/>
                <a:cs typeface="ＭＳ Ｐゴシック"/>
              </a:rPr>
              <a:t>Aggregate</a:t>
            </a: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678601" y="2996952"/>
            <a:ext cx="612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ＭＳ Ｐゴシック"/>
                <a:ea typeface="ＭＳ Ｐゴシック"/>
                <a:cs typeface="ＭＳ Ｐゴシック"/>
              </a:rPr>
              <a:t>core</a:t>
            </a:r>
          </a:p>
        </p:txBody>
      </p:sp>
      <p:sp>
        <p:nvSpPr>
          <p:cNvPr id="15" name="正方形/長方形 14"/>
          <p:cNvSpPr/>
          <p:nvPr/>
        </p:nvSpPr>
        <p:spPr>
          <a:xfrm>
            <a:off x="4052900" y="3212976"/>
            <a:ext cx="360040" cy="3600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ＭＳ Ｐゴシック"/>
              <a:ea typeface="ＭＳ Ｐゴシック"/>
              <a:cs typeface="ＭＳ Ｐゴシック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5925108" y="3212976"/>
            <a:ext cx="360040" cy="3600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ＭＳ Ｐゴシック"/>
              <a:ea typeface="ＭＳ Ｐゴシック"/>
              <a:cs typeface="ＭＳ Ｐゴシック"/>
            </a:endParaRPr>
          </a:p>
        </p:txBody>
      </p:sp>
      <p:cxnSp>
        <p:nvCxnSpPr>
          <p:cNvPr id="17" name="直線コネクタ 16"/>
          <p:cNvCxnSpPr/>
          <p:nvPr/>
        </p:nvCxnSpPr>
        <p:spPr>
          <a:xfrm flipV="1">
            <a:off x="3872880" y="5445224"/>
            <a:ext cx="0" cy="72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/>
          <p:cNvCxnSpPr/>
          <p:nvPr/>
        </p:nvCxnSpPr>
        <p:spPr>
          <a:xfrm flipV="1">
            <a:off x="4628964" y="5445224"/>
            <a:ext cx="0" cy="72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>
            <a:stCxn id="9" idx="2"/>
            <a:endCxn id="7" idx="0"/>
          </p:cNvCxnSpPr>
          <p:nvPr/>
        </p:nvCxnSpPr>
        <p:spPr>
          <a:xfrm>
            <a:off x="3872880" y="4365104"/>
            <a:ext cx="0" cy="72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>
            <a:stCxn id="10" idx="2"/>
            <a:endCxn id="8" idx="0"/>
          </p:cNvCxnSpPr>
          <p:nvPr/>
        </p:nvCxnSpPr>
        <p:spPr>
          <a:xfrm>
            <a:off x="4592960" y="4365104"/>
            <a:ext cx="0" cy="72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>
            <a:stCxn id="9" idx="2"/>
            <a:endCxn id="8" idx="0"/>
          </p:cNvCxnSpPr>
          <p:nvPr/>
        </p:nvCxnSpPr>
        <p:spPr>
          <a:xfrm>
            <a:off x="3872880" y="4365104"/>
            <a:ext cx="720080" cy="72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>
            <a:stCxn id="10" idx="2"/>
            <a:endCxn id="7" idx="0"/>
          </p:cNvCxnSpPr>
          <p:nvPr/>
        </p:nvCxnSpPr>
        <p:spPr>
          <a:xfrm flipH="1">
            <a:off x="3872880" y="4365104"/>
            <a:ext cx="720080" cy="72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>
            <a:stCxn id="9" idx="0"/>
            <a:endCxn id="15" idx="2"/>
          </p:cNvCxnSpPr>
          <p:nvPr/>
        </p:nvCxnSpPr>
        <p:spPr>
          <a:xfrm flipV="1">
            <a:off x="3872880" y="3573016"/>
            <a:ext cx="360040" cy="4320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>
            <a:stCxn id="10" idx="0"/>
            <a:endCxn id="16" idx="2"/>
          </p:cNvCxnSpPr>
          <p:nvPr/>
        </p:nvCxnSpPr>
        <p:spPr>
          <a:xfrm flipV="1">
            <a:off x="4592960" y="3573016"/>
            <a:ext cx="1512168" cy="4320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/>
          <p:cNvSpPr/>
          <p:nvPr/>
        </p:nvSpPr>
        <p:spPr>
          <a:xfrm>
            <a:off x="5493060" y="6165304"/>
            <a:ext cx="504056" cy="504056"/>
          </a:xfrm>
          <a:prstGeom prst="rect">
            <a:avLst/>
          </a:prstGeom>
          <a:ln w="25400">
            <a:solidFill>
              <a:srgbClr val="E0325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latin typeface="ＭＳ Ｐゴシック"/>
                <a:ea typeface="ＭＳ Ｐゴシック"/>
                <a:cs typeface="ＭＳ Ｐゴシック"/>
              </a:rPr>
              <a:t>4</a:t>
            </a:r>
            <a:endParaRPr kumimoji="1" lang="ja-JP" altLang="en-US" dirty="0">
              <a:latin typeface="ＭＳ Ｐゴシック"/>
              <a:ea typeface="ＭＳ Ｐゴシック"/>
              <a:cs typeface="ＭＳ Ｐゴシック"/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6213140" y="6165304"/>
            <a:ext cx="504056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latin typeface="ＭＳ Ｐゴシック"/>
                <a:ea typeface="ＭＳ Ｐゴシック"/>
                <a:cs typeface="ＭＳ Ｐゴシック"/>
              </a:rPr>
              <a:t>4</a:t>
            </a:r>
            <a:endParaRPr kumimoji="1" lang="ja-JP" altLang="en-US" dirty="0">
              <a:latin typeface="ＭＳ Ｐゴシック"/>
              <a:ea typeface="ＭＳ Ｐゴシック"/>
              <a:cs typeface="ＭＳ Ｐゴシック"/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5565068" y="5085184"/>
            <a:ext cx="360040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ＭＳ Ｐゴシック"/>
              <a:ea typeface="ＭＳ Ｐゴシック"/>
              <a:cs typeface="ＭＳ Ｐゴシック"/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6285148" y="5085184"/>
            <a:ext cx="360040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ＭＳ Ｐゴシック"/>
              <a:ea typeface="ＭＳ Ｐゴシック"/>
              <a:cs typeface="ＭＳ Ｐゴシック"/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5565068" y="4005064"/>
            <a:ext cx="36004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ＭＳ Ｐゴシック"/>
              <a:ea typeface="ＭＳ Ｐゴシック"/>
              <a:cs typeface="ＭＳ Ｐゴシック"/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6285148" y="4005064"/>
            <a:ext cx="36004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ＭＳ Ｐゴシック"/>
              <a:ea typeface="ＭＳ Ｐゴシック"/>
              <a:cs typeface="ＭＳ Ｐゴシック"/>
            </a:endParaRPr>
          </a:p>
        </p:txBody>
      </p:sp>
      <p:cxnSp>
        <p:nvCxnSpPr>
          <p:cNvPr id="33" name="直線コネクタ 32"/>
          <p:cNvCxnSpPr/>
          <p:nvPr/>
        </p:nvCxnSpPr>
        <p:spPr>
          <a:xfrm flipV="1">
            <a:off x="5745088" y="5445224"/>
            <a:ext cx="0" cy="72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/>
        </p:nvCxnSpPr>
        <p:spPr>
          <a:xfrm flipV="1">
            <a:off x="6501172" y="5445224"/>
            <a:ext cx="0" cy="72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>
            <a:stCxn id="31" idx="2"/>
            <a:endCxn id="29" idx="0"/>
          </p:cNvCxnSpPr>
          <p:nvPr/>
        </p:nvCxnSpPr>
        <p:spPr>
          <a:xfrm>
            <a:off x="5745088" y="4365104"/>
            <a:ext cx="0" cy="72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>
            <a:stCxn id="32" idx="2"/>
            <a:endCxn id="30" idx="0"/>
          </p:cNvCxnSpPr>
          <p:nvPr/>
        </p:nvCxnSpPr>
        <p:spPr>
          <a:xfrm>
            <a:off x="6465168" y="4365104"/>
            <a:ext cx="0" cy="72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>
            <a:stCxn id="31" idx="2"/>
            <a:endCxn id="30" idx="0"/>
          </p:cNvCxnSpPr>
          <p:nvPr/>
        </p:nvCxnSpPr>
        <p:spPr>
          <a:xfrm>
            <a:off x="5745088" y="4365104"/>
            <a:ext cx="720080" cy="72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/>
          <p:cNvCxnSpPr>
            <a:stCxn id="32" idx="2"/>
            <a:endCxn id="29" idx="0"/>
          </p:cNvCxnSpPr>
          <p:nvPr/>
        </p:nvCxnSpPr>
        <p:spPr>
          <a:xfrm flipH="1">
            <a:off x="5745088" y="4365104"/>
            <a:ext cx="720080" cy="72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>
            <a:stCxn id="16" idx="2"/>
            <a:endCxn id="32" idx="0"/>
          </p:cNvCxnSpPr>
          <p:nvPr/>
        </p:nvCxnSpPr>
        <p:spPr>
          <a:xfrm>
            <a:off x="6105128" y="3573016"/>
            <a:ext cx="360040" cy="4320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>
            <a:stCxn id="15" idx="2"/>
            <a:endCxn id="31" idx="0"/>
          </p:cNvCxnSpPr>
          <p:nvPr/>
        </p:nvCxnSpPr>
        <p:spPr>
          <a:xfrm>
            <a:off x="4232920" y="3573016"/>
            <a:ext cx="1512168" cy="4320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正方形/長方形 42"/>
          <p:cNvSpPr/>
          <p:nvPr/>
        </p:nvSpPr>
        <p:spPr bwMode="auto">
          <a:xfrm>
            <a:off x="1127961" y="4545124"/>
            <a:ext cx="2312871" cy="432048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ＭＳ Ｐゴシック"/>
                <a:ea typeface="ＭＳ Ｐゴシック"/>
                <a:cs typeface="ＭＳ Ｐゴシック"/>
              </a:rPr>
              <a:t>Finding</a:t>
            </a:r>
            <a:r>
              <a:rPr kumimoji="0" lang="en-US" altLang="ja-JP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ＭＳ Ｐゴシック"/>
                <a:ea typeface="ＭＳ Ｐゴシック"/>
                <a:cs typeface="ＭＳ Ｐゴシック"/>
              </a:rPr>
              <a:t> the best link</a:t>
            </a: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ＭＳ Ｐゴシック"/>
              <a:ea typeface="ＭＳ Ｐゴシック"/>
              <a:cs typeface="ＭＳ Ｐゴシック"/>
            </a:endParaRPr>
          </a:p>
        </p:txBody>
      </p:sp>
      <p:sp>
        <p:nvSpPr>
          <p:cNvPr id="44" name="正方形/長方形 43"/>
          <p:cNvSpPr/>
          <p:nvPr/>
        </p:nvSpPr>
        <p:spPr bwMode="auto">
          <a:xfrm>
            <a:off x="1136576" y="3429000"/>
            <a:ext cx="2312871" cy="432048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ＭＳ Ｐゴシック"/>
                <a:ea typeface="ＭＳ Ｐゴシック"/>
                <a:cs typeface="ＭＳ Ｐゴシック"/>
              </a:rPr>
              <a:t>Finding</a:t>
            </a:r>
            <a:r>
              <a:rPr kumimoji="0" lang="en-US" altLang="ja-JP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ＭＳ Ｐゴシック"/>
                <a:ea typeface="ＭＳ Ｐゴシック"/>
                <a:cs typeface="ＭＳ Ｐゴシック"/>
              </a:rPr>
              <a:t> the best link</a:t>
            </a: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ＭＳ Ｐゴシック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805813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ＭＳ Ｐゴシック"/>
                <a:ea typeface="ＭＳ Ｐゴシック"/>
                <a:cs typeface="ＭＳ Ｐゴシック"/>
              </a:rPr>
              <a:t>経路への負荷をどう調べる</a:t>
            </a:r>
            <a:r>
              <a:rPr kumimoji="1" lang="en-US" altLang="ja-JP" dirty="0" smtClean="0">
                <a:latin typeface="ＭＳ Ｐゴシック"/>
                <a:ea typeface="ＭＳ Ｐゴシック"/>
                <a:cs typeface="ＭＳ Ｐゴシック"/>
              </a:rPr>
              <a:t>?</a:t>
            </a:r>
            <a:endParaRPr kumimoji="1" lang="ja-JP" altLang="en-US" dirty="0">
              <a:latin typeface="ＭＳ Ｐゴシック"/>
              <a:ea typeface="ＭＳ Ｐゴシック"/>
              <a:cs typeface="ＭＳ Ｐゴシック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ＭＳ Ｐゴシック"/>
                <a:ea typeface="ＭＳ Ｐゴシック"/>
                <a:cs typeface="ＭＳ Ｐゴシック"/>
              </a:rPr>
              <a:t>検討中</a:t>
            </a:r>
            <a:endParaRPr kumimoji="1" lang="en-US" altLang="ja-JP" dirty="0" smtClean="0">
              <a:latin typeface="ＭＳ Ｐゴシック"/>
              <a:ea typeface="ＭＳ Ｐゴシック"/>
              <a:cs typeface="ＭＳ Ｐゴシック"/>
            </a:endParaRPr>
          </a:p>
          <a:p>
            <a:pPr lvl="1"/>
            <a:r>
              <a:rPr lang="ja-JP" altLang="en-US" dirty="0" smtClean="0">
                <a:latin typeface="ＭＳ Ｐゴシック"/>
                <a:ea typeface="ＭＳ Ｐゴシック"/>
                <a:cs typeface="ＭＳ Ｐゴシック"/>
              </a:rPr>
              <a:t>スイッチベースのアプローチ：</a:t>
            </a:r>
            <a:endParaRPr lang="en-US" altLang="ja-JP" dirty="0" smtClean="0">
              <a:latin typeface="ＭＳ Ｐゴシック"/>
              <a:ea typeface="ＭＳ Ｐゴシック"/>
              <a:cs typeface="ＭＳ Ｐゴシック"/>
            </a:endParaRPr>
          </a:p>
          <a:p>
            <a:pPr lvl="2"/>
            <a:r>
              <a:rPr kumimoji="1" lang="ja-JP" altLang="en-US" dirty="0" smtClean="0">
                <a:latin typeface="ＭＳ Ｐゴシック"/>
                <a:ea typeface="ＭＳ Ｐゴシック"/>
                <a:cs typeface="ＭＳ Ｐゴシック"/>
              </a:rPr>
              <a:t>フロー滞在時間が長い</a:t>
            </a:r>
            <a:r>
              <a:rPr kumimoji="1" lang="en-US" altLang="ja-JP" dirty="0" smtClean="0">
                <a:latin typeface="ＭＳ Ｐゴシック"/>
                <a:ea typeface="ＭＳ Ｐゴシック"/>
                <a:cs typeface="ＭＳ Ｐゴシック"/>
              </a:rPr>
              <a:t> = </a:t>
            </a:r>
            <a:r>
              <a:rPr kumimoji="1" lang="ja-JP" altLang="en-US" dirty="0" smtClean="0">
                <a:latin typeface="ＭＳ Ｐゴシック"/>
                <a:ea typeface="ＭＳ Ｐゴシック"/>
                <a:cs typeface="ＭＳ Ｐゴシック"/>
              </a:rPr>
              <a:t>ウィンドウサイズが拡大し負荷大</a:t>
            </a:r>
            <a:endParaRPr kumimoji="1" lang="en-US" altLang="ja-JP" dirty="0" smtClean="0">
              <a:latin typeface="ＭＳ Ｐゴシック"/>
              <a:ea typeface="ＭＳ Ｐゴシック"/>
              <a:cs typeface="ＭＳ Ｐゴシック"/>
            </a:endParaRPr>
          </a:p>
          <a:p>
            <a:pPr lvl="2"/>
            <a:r>
              <a:rPr lang="ja-JP" altLang="en-US" dirty="0" smtClean="0">
                <a:latin typeface="ＭＳ Ｐゴシック"/>
                <a:ea typeface="ＭＳ Ｐゴシック"/>
                <a:cs typeface="ＭＳ Ｐゴシック"/>
              </a:rPr>
              <a:t>フローの数が多い</a:t>
            </a:r>
            <a:r>
              <a:rPr lang="en-US" altLang="ja-JP" dirty="0" smtClean="0">
                <a:latin typeface="ＭＳ Ｐゴシック"/>
                <a:ea typeface="ＭＳ Ｐゴシック"/>
                <a:cs typeface="ＭＳ Ｐゴシック"/>
              </a:rPr>
              <a:t> = </a:t>
            </a:r>
            <a:r>
              <a:rPr lang="ja-JP" altLang="en-US" dirty="0" smtClean="0">
                <a:latin typeface="ＭＳ Ｐゴシック"/>
                <a:ea typeface="ＭＳ Ｐゴシック"/>
                <a:cs typeface="ＭＳ Ｐゴシック"/>
              </a:rPr>
              <a:t>複数のフローが経路を共有している</a:t>
            </a:r>
            <a:endParaRPr lang="en-US" altLang="ja-JP" dirty="0" smtClean="0">
              <a:latin typeface="ＭＳ Ｐゴシック"/>
              <a:ea typeface="ＭＳ Ｐゴシック"/>
              <a:cs typeface="ＭＳ Ｐゴシック"/>
            </a:endParaRPr>
          </a:p>
          <a:p>
            <a:pPr lvl="2"/>
            <a:r>
              <a:rPr kumimoji="1" lang="ja-JP" altLang="en-US" dirty="0" smtClean="0">
                <a:latin typeface="ＭＳ Ｐゴシック"/>
                <a:ea typeface="ＭＳ Ｐゴシック"/>
                <a:cs typeface="ＭＳ Ｐゴシック"/>
              </a:rPr>
              <a:t>定期的にスループットを計測</a:t>
            </a:r>
            <a:endParaRPr kumimoji="1" lang="en-US" altLang="ja-JP" dirty="0" smtClean="0">
              <a:latin typeface="ＭＳ Ｐゴシック"/>
              <a:ea typeface="ＭＳ Ｐゴシック"/>
              <a:cs typeface="ＭＳ Ｐゴシック"/>
            </a:endParaRPr>
          </a:p>
          <a:p>
            <a:pPr lvl="1"/>
            <a:r>
              <a:rPr lang="ja-JP" altLang="en-US" dirty="0" smtClean="0">
                <a:latin typeface="ＭＳ Ｐゴシック"/>
                <a:ea typeface="ＭＳ Ｐゴシック"/>
                <a:cs typeface="ＭＳ Ｐゴシック"/>
              </a:rPr>
              <a:t>エンドホストベース：</a:t>
            </a:r>
            <a:endParaRPr lang="en-US" altLang="ja-JP" dirty="0" smtClean="0">
              <a:latin typeface="ＭＳ Ｐゴシック"/>
              <a:ea typeface="ＭＳ Ｐゴシック"/>
              <a:cs typeface="ＭＳ Ｐゴシック"/>
            </a:endParaRPr>
          </a:p>
          <a:p>
            <a:pPr lvl="2"/>
            <a:r>
              <a:rPr kumimoji="1" lang="ja-JP" altLang="en-US" dirty="0" smtClean="0">
                <a:latin typeface="ＭＳ Ｐゴシック"/>
                <a:ea typeface="ＭＳ Ｐゴシック"/>
                <a:cs typeface="ＭＳ Ｐゴシック"/>
              </a:rPr>
              <a:t>経路にデータが流れているかどうか</a:t>
            </a:r>
            <a:endParaRPr kumimoji="1" lang="en-US" altLang="ja-JP" dirty="0">
              <a:latin typeface="ＭＳ Ｐゴシック"/>
              <a:ea typeface="ＭＳ Ｐゴシック"/>
              <a:cs typeface="ＭＳ Ｐゴシック"/>
            </a:endParaRPr>
          </a:p>
          <a:p>
            <a:pPr lvl="2"/>
            <a:endParaRPr lang="en-US" altLang="ja-JP" dirty="0" smtClean="0">
              <a:latin typeface="ＭＳ Ｐゴシック"/>
              <a:ea typeface="ＭＳ Ｐゴシック"/>
              <a:cs typeface="ＭＳ Ｐゴシック"/>
            </a:endParaRPr>
          </a:p>
          <a:p>
            <a:pPr lvl="2"/>
            <a:endParaRPr kumimoji="1" lang="ja-JP" altLang="en-US" dirty="0">
              <a:latin typeface="ＭＳ Ｐゴシック"/>
              <a:ea typeface="ＭＳ Ｐゴシック"/>
              <a:cs typeface="ＭＳ Ｐゴシック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7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850578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ＭＳ Ｐゴシック"/>
                <a:ea typeface="ＭＳ Ｐゴシック"/>
                <a:cs typeface="ＭＳ Ｐゴシック"/>
              </a:rPr>
              <a:t>リンクをシェアしてしまったときの検証</a:t>
            </a:r>
            <a:endParaRPr kumimoji="1" lang="ja-JP" altLang="en-US" dirty="0">
              <a:latin typeface="ＭＳ Ｐゴシック"/>
              <a:ea typeface="ＭＳ Ｐゴシック"/>
              <a:cs typeface="ＭＳ Ｐゴシック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4437112"/>
            <a:ext cx="8280400" cy="1584176"/>
          </a:xfrm>
        </p:spPr>
        <p:txBody>
          <a:bodyPr/>
          <a:lstStyle/>
          <a:p>
            <a:r>
              <a:rPr lang="ja-JP" altLang="en-US" dirty="0" smtClean="0"/>
              <a:t>バックグラウンドとショート</a:t>
            </a:r>
            <a:r>
              <a:rPr lang="en-US" altLang="ja-JP" dirty="0" smtClean="0"/>
              <a:t>(70KB)</a:t>
            </a:r>
          </a:p>
          <a:p>
            <a:r>
              <a:rPr kumimoji="1" lang="en-US" altLang="ja-JP" dirty="0" smtClean="0"/>
              <a:t>share: </a:t>
            </a:r>
            <a:r>
              <a:rPr kumimoji="1" lang="ja-JP" altLang="en-US" dirty="0" smtClean="0"/>
              <a:t>濃い青のパスを共有</a:t>
            </a:r>
            <a:endParaRPr kumimoji="1" lang="en-US" altLang="ja-JP" dirty="0" smtClean="0"/>
          </a:p>
          <a:p>
            <a:r>
              <a:rPr lang="en-US" altLang="ja-JP" dirty="0" smtClean="0"/>
              <a:t>unshared: </a:t>
            </a:r>
            <a:r>
              <a:rPr lang="ja-JP" altLang="en-US" dirty="0" smtClean="0"/>
              <a:t>水色にショート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8</a:t>
            </a:fld>
            <a:endParaRPr lang="en-US" altLang="ja-JP" dirty="0"/>
          </a:p>
        </p:txBody>
      </p:sp>
      <p:sp>
        <p:nvSpPr>
          <p:cNvPr id="7" name="正方形/長方形 6"/>
          <p:cNvSpPr/>
          <p:nvPr/>
        </p:nvSpPr>
        <p:spPr>
          <a:xfrm>
            <a:off x="2250715" y="2403574"/>
            <a:ext cx="360040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2970795" y="2403574"/>
            <a:ext cx="360040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2250715" y="1323454"/>
            <a:ext cx="36004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2970795" y="1323454"/>
            <a:ext cx="36004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1" name="直線コネクタ 10"/>
          <p:cNvCxnSpPr>
            <a:stCxn id="20" idx="0"/>
            <a:endCxn id="7" idx="2"/>
          </p:cNvCxnSpPr>
          <p:nvPr/>
        </p:nvCxnSpPr>
        <p:spPr>
          <a:xfrm flipV="1">
            <a:off x="2218134" y="2763614"/>
            <a:ext cx="212601" cy="66538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直線コネクタ 12"/>
          <p:cNvCxnSpPr>
            <a:stCxn id="9" idx="2"/>
            <a:endCxn id="7" idx="0"/>
          </p:cNvCxnSpPr>
          <p:nvPr/>
        </p:nvCxnSpPr>
        <p:spPr>
          <a:xfrm>
            <a:off x="2430735" y="1683494"/>
            <a:ext cx="0" cy="72008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直線コネクタ 13"/>
          <p:cNvCxnSpPr>
            <a:stCxn id="10" idx="2"/>
            <a:endCxn id="8" idx="0"/>
          </p:cNvCxnSpPr>
          <p:nvPr/>
        </p:nvCxnSpPr>
        <p:spPr>
          <a:xfrm>
            <a:off x="3150815" y="1683494"/>
            <a:ext cx="0" cy="72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>
            <a:stCxn id="9" idx="2"/>
            <a:endCxn id="8" idx="0"/>
          </p:cNvCxnSpPr>
          <p:nvPr/>
        </p:nvCxnSpPr>
        <p:spPr>
          <a:xfrm>
            <a:off x="2430735" y="1683494"/>
            <a:ext cx="720080" cy="72008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直線コネクタ 15"/>
          <p:cNvCxnSpPr>
            <a:stCxn id="10" idx="2"/>
            <a:endCxn id="7" idx="0"/>
          </p:cNvCxnSpPr>
          <p:nvPr/>
        </p:nvCxnSpPr>
        <p:spPr>
          <a:xfrm flipH="1">
            <a:off x="2430735" y="1683494"/>
            <a:ext cx="720080" cy="72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675126" y="3546410"/>
            <a:ext cx="56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host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668524" y="2403574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edge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380492" y="1323454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Aggregate</a:t>
            </a:r>
          </a:p>
        </p:txBody>
      </p:sp>
      <p:sp>
        <p:nvSpPr>
          <p:cNvPr id="20" name="円/楕円 19"/>
          <p:cNvSpPr/>
          <p:nvPr/>
        </p:nvSpPr>
        <p:spPr bwMode="auto">
          <a:xfrm>
            <a:off x="2108684" y="3429000"/>
            <a:ext cx="218900" cy="218900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cxnSp>
        <p:nvCxnSpPr>
          <p:cNvPr id="25" name="直線コネクタ 24"/>
          <p:cNvCxnSpPr>
            <a:stCxn id="26" idx="0"/>
            <a:endCxn id="7" idx="2"/>
          </p:cNvCxnSpPr>
          <p:nvPr/>
        </p:nvCxnSpPr>
        <p:spPr>
          <a:xfrm flipH="1" flipV="1">
            <a:off x="2430735" y="2763614"/>
            <a:ext cx="149424" cy="6827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円/楕円 25"/>
          <p:cNvSpPr/>
          <p:nvPr/>
        </p:nvSpPr>
        <p:spPr bwMode="auto">
          <a:xfrm>
            <a:off x="2470709" y="3446314"/>
            <a:ext cx="218900" cy="218900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cxnSp>
        <p:nvCxnSpPr>
          <p:cNvPr id="28" name="直線コネクタ 27"/>
          <p:cNvCxnSpPr>
            <a:stCxn id="29" idx="0"/>
            <a:endCxn id="8" idx="2"/>
          </p:cNvCxnSpPr>
          <p:nvPr/>
        </p:nvCxnSpPr>
        <p:spPr>
          <a:xfrm flipV="1">
            <a:off x="3007346" y="2763614"/>
            <a:ext cx="143469" cy="66401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9" name="円/楕円 28"/>
          <p:cNvSpPr/>
          <p:nvPr/>
        </p:nvSpPr>
        <p:spPr bwMode="auto">
          <a:xfrm>
            <a:off x="2897896" y="3427624"/>
            <a:ext cx="218900" cy="218900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cxnSp>
        <p:nvCxnSpPr>
          <p:cNvPr id="31" name="直線コネクタ 30"/>
          <p:cNvCxnSpPr>
            <a:stCxn id="32" idx="0"/>
            <a:endCxn id="8" idx="2"/>
          </p:cNvCxnSpPr>
          <p:nvPr/>
        </p:nvCxnSpPr>
        <p:spPr>
          <a:xfrm flipH="1" flipV="1">
            <a:off x="3150815" y="2763614"/>
            <a:ext cx="254560" cy="6813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円/楕円 31"/>
          <p:cNvSpPr/>
          <p:nvPr/>
        </p:nvSpPr>
        <p:spPr bwMode="auto">
          <a:xfrm>
            <a:off x="3295925" y="3444938"/>
            <a:ext cx="218900" cy="218900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aphicFrame>
        <p:nvGraphicFramePr>
          <p:cNvPr id="35" name="表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067880"/>
              </p:ext>
            </p:extLst>
          </p:nvPr>
        </p:nvGraphicFramePr>
        <p:xfrm>
          <a:off x="4016896" y="3075474"/>
          <a:ext cx="5508612" cy="74168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2754306"/>
                <a:gridCol w="2754306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Share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unshared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594.535ms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105.711ms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7271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ＭＳ Ｐゴシック"/>
                <a:ea typeface="ＭＳ Ｐゴシック"/>
                <a:cs typeface="ＭＳ Ｐゴシック"/>
              </a:rPr>
              <a:t>Multipath TCP </a:t>
            </a:r>
            <a:r>
              <a:rPr lang="ja-JP" altLang="en-US" dirty="0" smtClean="0">
                <a:latin typeface="ＭＳ Ｐゴシック"/>
                <a:ea typeface="ＭＳ Ｐゴシック"/>
                <a:cs typeface="ＭＳ Ｐゴシック"/>
              </a:rPr>
              <a:t>実装</a:t>
            </a:r>
            <a:endParaRPr kumimoji="1" lang="ja-JP" altLang="en-US" dirty="0">
              <a:latin typeface="ＭＳ Ｐゴシック"/>
              <a:ea typeface="ＭＳ Ｐゴシック"/>
              <a:cs typeface="ＭＳ Ｐゴシック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1157535"/>
            <a:ext cx="8280400" cy="1767409"/>
          </a:xfrm>
        </p:spPr>
        <p:txBody>
          <a:bodyPr/>
          <a:lstStyle/>
          <a:p>
            <a:r>
              <a:rPr kumimoji="1" lang="ja-JP" altLang="en-US" dirty="0" smtClean="0">
                <a:latin typeface="ＭＳ Ｐゴシック"/>
                <a:ea typeface="ＭＳ Ｐゴシック"/>
                <a:cs typeface="ＭＳ Ｐゴシック"/>
              </a:rPr>
              <a:t>なぜショートフローはマルチパスにならない</a:t>
            </a:r>
            <a:r>
              <a:rPr kumimoji="1" lang="en-US" altLang="ja-JP" dirty="0" smtClean="0">
                <a:latin typeface="ＭＳ Ｐゴシック"/>
                <a:ea typeface="ＭＳ Ｐゴシック"/>
                <a:cs typeface="ＭＳ Ｐゴシック"/>
              </a:rPr>
              <a:t>?</a:t>
            </a:r>
          </a:p>
          <a:p>
            <a:pPr lvl="1"/>
            <a:r>
              <a:rPr lang="en-US" altLang="ja-JP" dirty="0" smtClean="0">
                <a:latin typeface="ＭＳ Ｐゴシック"/>
                <a:ea typeface="ＭＳ Ｐゴシック"/>
                <a:cs typeface="ＭＳ Ｐゴシック"/>
              </a:rPr>
              <a:t>70KB - &gt; ×   100KB - &gt; ○</a:t>
            </a:r>
            <a:endParaRPr kumimoji="1" lang="en-US" altLang="ja-JP" dirty="0" smtClean="0">
              <a:latin typeface="ＭＳ Ｐゴシック"/>
              <a:ea typeface="ＭＳ Ｐゴシック"/>
              <a:cs typeface="ＭＳ Ｐゴシック"/>
            </a:endParaRPr>
          </a:p>
          <a:p>
            <a:pPr lvl="1"/>
            <a:r>
              <a:rPr kumimoji="1" lang="en-US" altLang="ja-JP" dirty="0" smtClean="0">
                <a:latin typeface="ＭＳ Ｐゴシック"/>
                <a:ea typeface="ＭＳ Ｐゴシック"/>
                <a:cs typeface="ＭＳ Ｐゴシック"/>
              </a:rPr>
              <a:t>Linux</a:t>
            </a:r>
            <a:r>
              <a:rPr kumimoji="1" lang="ja-JP" altLang="en-US" dirty="0" smtClean="0">
                <a:latin typeface="ＭＳ Ｐゴシック"/>
                <a:ea typeface="ＭＳ Ｐゴシック"/>
                <a:cs typeface="ＭＳ Ｐゴシック"/>
              </a:rPr>
              <a:t>のカーネルを読んでいる所</a:t>
            </a:r>
            <a:endParaRPr kumimoji="1" lang="en-US" altLang="ja-JP" dirty="0" smtClean="0">
              <a:latin typeface="ＭＳ Ｐゴシック"/>
              <a:ea typeface="ＭＳ Ｐゴシック"/>
              <a:cs typeface="ＭＳ Ｐゴシック"/>
            </a:endParaRPr>
          </a:p>
          <a:p>
            <a:pPr lvl="1"/>
            <a:r>
              <a:rPr kumimoji="1" lang="ja-JP" altLang="en-US" dirty="0" smtClean="0">
                <a:latin typeface="ＭＳ Ｐゴシック"/>
                <a:ea typeface="ＭＳ Ｐゴシック"/>
                <a:cs typeface="ＭＳ Ｐゴシック"/>
              </a:rPr>
              <a:t>いつ</a:t>
            </a:r>
            <a:r>
              <a:rPr kumimoji="1" lang="en-US" altLang="ja-JP" dirty="0" smtClean="0">
                <a:latin typeface="ＭＳ Ｐゴシック"/>
                <a:ea typeface="ＭＳ Ｐゴシック"/>
                <a:cs typeface="ＭＳ Ｐゴシック"/>
              </a:rPr>
              <a:t>MP_JOIN</a:t>
            </a:r>
            <a:r>
              <a:rPr kumimoji="1" lang="ja-JP" altLang="en-US" dirty="0" smtClean="0">
                <a:latin typeface="ＭＳ Ｐゴシック"/>
                <a:ea typeface="ＭＳ Ｐゴシック"/>
                <a:cs typeface="ＭＳ Ｐゴシック"/>
              </a:rPr>
              <a:t>が行われるのかを知りたい</a:t>
            </a:r>
            <a:endParaRPr kumimoji="1" lang="ja-JP" altLang="en-US" dirty="0">
              <a:latin typeface="ＭＳ Ｐゴシック"/>
              <a:ea typeface="ＭＳ Ｐゴシック"/>
              <a:cs typeface="ＭＳ Ｐゴシック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9</a:t>
            </a:fld>
            <a:endParaRPr lang="en-US" altLang="ja-JP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484" y="3212976"/>
            <a:ext cx="4990308" cy="2881593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1945892" y="3104477"/>
            <a:ext cx="1467068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ADD_</a:t>
            </a:r>
            <a:r>
              <a:rPr kumimoji="1" lang="en-US" altLang="ja-JP" dirty="0"/>
              <a:t>ADDR</a:t>
            </a:r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0704" y="3284984"/>
            <a:ext cx="4856724" cy="310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669629"/>
      </p:ext>
    </p:extLst>
  </p:cSld>
  <p:clrMapOvr>
    <a:masterClrMapping/>
  </p:clrMapOvr>
</p:sld>
</file>

<file path=ppt/theme/theme1.xml><?xml version="1.0" encoding="utf-8"?>
<a:theme xmlns:a="http://schemas.openxmlformats.org/drawingml/2006/main" name="Staff training presentation">
  <a:themeElements>
    <a:clrScheme name="ウェーブ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Research">
      <a:majorFont>
        <a:latin typeface="Times New Roman"/>
        <a:ea typeface="Times New Roman"/>
        <a:cs typeface=""/>
      </a:majorFont>
      <a:minorFont>
        <a:latin typeface="Times New Roman"/>
        <a:ea typeface="Times New Roma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ja-JP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ja-JP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lnDef>
  </a:objectDefaults>
  <a:extraClrSchemeLst>
    <a:extraClrScheme>
      <a:clrScheme name="StfDevPres_TP01013022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fDevPres_TP01013022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fDevPres_TP01013022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fDevPres_TP01013022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fDevPres_TP01013022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fDevPres_TP01013022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5143</TotalTime>
  <Words>537</Words>
  <Application>Microsoft Macintosh PowerPoint</Application>
  <PresentationFormat>A4 210x297 mm</PresentationFormat>
  <Paragraphs>111</Paragraphs>
  <Slides>14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15" baseType="lpstr">
      <vt:lpstr>Staff training presentation</vt:lpstr>
      <vt:lpstr>Progress report 進捗報告</vt:lpstr>
      <vt:lpstr>提案手法 – シナリオ</vt:lpstr>
      <vt:lpstr>提案手法もどき</vt:lpstr>
      <vt:lpstr>提案手法 – ロードバランス</vt:lpstr>
      <vt:lpstr>再現シミュレーション - 結果</vt:lpstr>
      <vt:lpstr>経路をどう選ぶのか</vt:lpstr>
      <vt:lpstr>経路への負荷をどう調べる?</vt:lpstr>
      <vt:lpstr>リンクをシェアしてしまったときの検証</vt:lpstr>
      <vt:lpstr>Multipath TCP 実装</vt:lpstr>
      <vt:lpstr>Multipath TCP 実装</vt:lpstr>
      <vt:lpstr>Multipath TCP 実装</vt:lpstr>
      <vt:lpstr>分かった事</vt:lpstr>
      <vt:lpstr>Future work</vt:lpstr>
      <vt:lpstr>Constructing experiment environment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スタッフ トレーニング</dc:title>
  <dc:subject/>
  <dc:creator>admin</dc:creator>
  <cp:keywords/>
  <dc:description/>
  <cp:lastModifiedBy>Fujii Shogo</cp:lastModifiedBy>
  <cp:revision>1930</cp:revision>
  <dcterms:created xsi:type="dcterms:W3CDTF">2013-12-01T06:00:42Z</dcterms:created>
  <dcterms:modified xsi:type="dcterms:W3CDTF">2014-02-18T08:06:10Z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TC010130221041</vt:lpwstr>
  </property>
</Properties>
</file>