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2" r:id="rId3"/>
    <p:sldId id="323" r:id="rId4"/>
    <p:sldId id="320" r:id="rId5"/>
    <p:sldId id="32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297" r:id="rId15"/>
    <p:sldId id="311" r:id="rId16"/>
    <p:sldId id="304" r:id="rId17"/>
    <p:sldId id="269" r:id="rId18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8973" autoAdjust="0"/>
  </p:normalViewPr>
  <p:slideViewPr>
    <p:cSldViewPr snapToObjects="1">
      <p:cViewPr varScale="1">
        <p:scale>
          <a:sx n="77" d="100"/>
          <a:sy n="77" d="100"/>
        </p:scale>
        <p:origin x="-1056" y="-112"/>
      </p:cViewPr>
      <p:guideLst>
        <p:guide orient="horz" pos="1185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142653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Transitioning for wildcard rule changes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689141"/>
            <a:ext cx="8280400" cy="1620180"/>
          </a:xfrm>
        </p:spPr>
        <p:txBody>
          <a:bodyPr/>
          <a:lstStyle/>
          <a:p>
            <a:r>
              <a:rPr kumimoji="1" lang="en-US" altLang="ja-JP" dirty="0" smtClean="0"/>
              <a:t>In transition period, different connections exists until they end. </a:t>
            </a:r>
          </a:p>
          <a:p>
            <a:r>
              <a:rPr lang="en-US" altLang="ja-JP" dirty="0" smtClean="0"/>
              <a:t>Proposed algorithm </a:t>
            </a:r>
            <a:r>
              <a:rPr lang="en-US" altLang="ja-JP" dirty="0"/>
              <a:t> installs a </a:t>
            </a:r>
            <a:r>
              <a:rPr lang="en-US" altLang="ja-JP" dirty="0" err="1"/>
              <a:t>microflow</a:t>
            </a:r>
            <a:r>
              <a:rPr lang="en-US" altLang="ja-JP" dirty="0"/>
              <a:t> rule with a 60</a:t>
            </a:r>
            <a:r>
              <a:rPr lang="en-US" altLang="ja-JP" dirty="0" smtClean="0"/>
              <a:t>-second </a:t>
            </a:r>
            <a:r>
              <a:rPr lang="en-US" altLang="ja-JP" dirty="0"/>
              <a:t>soft timeout 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592796"/>
            <a:ext cx="52832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5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and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Experimental e</a:t>
            </a:r>
            <a:r>
              <a:rPr kumimoji="1" lang="en-US" altLang="ja-JP" dirty="0" smtClean="0"/>
              <a:t>nvironment: </a:t>
            </a:r>
          </a:p>
          <a:p>
            <a:pPr lvl="1"/>
            <a:r>
              <a:rPr lang="en-US" altLang="ja-JP" dirty="0" err="1" smtClean="0"/>
              <a:t>OpenVswitch</a:t>
            </a:r>
            <a:r>
              <a:rPr lang="en-US" altLang="ja-JP" dirty="0" smtClean="0"/>
              <a:t> with NOX</a:t>
            </a:r>
          </a:p>
          <a:p>
            <a:pPr lvl="1"/>
            <a:r>
              <a:rPr kumimoji="1" lang="en-US" altLang="ja-JP" dirty="0" smtClean="0"/>
              <a:t>on </a:t>
            </a:r>
            <a:r>
              <a:rPr kumimoji="1" lang="en-US" altLang="ja-JP" dirty="0" err="1" smtClean="0"/>
              <a:t>mininet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 server : Mongoose</a:t>
            </a:r>
          </a:p>
          <a:p>
            <a:r>
              <a:rPr lang="en-US" altLang="ja-JP" dirty="0" smtClean="0"/>
              <a:t>Traffic: </a:t>
            </a:r>
          </a:p>
          <a:p>
            <a:pPr lvl="1"/>
            <a:r>
              <a:rPr kumimoji="1" lang="en-US" altLang="ja-JP" dirty="0" smtClean="0"/>
              <a:t>sending 16MB file with 36 clients</a:t>
            </a:r>
          </a:p>
          <a:p>
            <a:pPr lvl="1"/>
            <a:r>
              <a:rPr lang="en-US" altLang="ja-JP" dirty="0" smtClean="0"/>
              <a:t>The division of </a:t>
            </a:r>
            <a:r>
              <a:rPr lang="en-US" altLang="ja-JP" dirty="0"/>
              <a:t>load is relatively close to the 3:4:1 target split</a:t>
            </a:r>
            <a:r>
              <a:rPr kumimoji="1" lang="en-US" altLang="ja-JP" dirty="0" smtClean="0"/>
              <a:t> </a:t>
            </a:r>
          </a:p>
          <a:p>
            <a:pPr lvl="1"/>
            <a:r>
              <a:rPr lang="en-US" altLang="ja-JP" dirty="0" smtClean="0"/>
              <a:t>After </a:t>
            </a:r>
            <a:r>
              <a:rPr lang="en-US" altLang="ja-JP" dirty="0"/>
              <a:t>75 </a:t>
            </a:r>
            <a:r>
              <a:rPr lang="en-US" altLang="ja-JP" dirty="0" smtClean="0"/>
              <a:t>seconds, we change α2 from 4 to 0 for maintenance. </a:t>
            </a:r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304764"/>
            <a:ext cx="4723141" cy="22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Implementation and Evaluation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283001"/>
            <a:ext cx="8280400" cy="2026319"/>
          </a:xfrm>
        </p:spPr>
        <p:txBody>
          <a:bodyPr/>
          <a:lstStyle/>
          <a:p>
            <a:r>
              <a:rPr lang="en-US" altLang="ja-JP" dirty="0" smtClean="0"/>
              <a:t>R2’s load eventually drops to 0 as the </a:t>
            </a:r>
            <a:r>
              <a:rPr lang="en-US" altLang="ja-JP" dirty="0"/>
              <a:t> last few ongoing </a:t>
            </a:r>
            <a:r>
              <a:rPr lang="en-US" altLang="ja-JP" dirty="0" smtClean="0"/>
              <a:t>connections complete. </a:t>
            </a:r>
          </a:p>
          <a:p>
            <a:r>
              <a:rPr lang="en-US" altLang="ja-JP" dirty="0"/>
              <a:t> Initially, there were 6 wildcard rules </a:t>
            </a:r>
            <a:r>
              <a:rPr lang="en-US" altLang="ja-JP" dirty="0" smtClean="0"/>
              <a:t>installed, </a:t>
            </a:r>
            <a:r>
              <a:rPr lang="en-US" altLang="ja-JP" dirty="0"/>
              <a:t>concluded with only 3 wildcard rules.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5" y="1016732"/>
            <a:ext cx="5099050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14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考えた事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Wildcard</a:t>
            </a:r>
            <a:r>
              <a:rPr lang="ja-JP" altLang="en-US" dirty="0"/>
              <a:t>を</a:t>
            </a:r>
            <a:r>
              <a:rPr lang="ja-JP" altLang="en-US" dirty="0" smtClean="0"/>
              <a:t>用いたポリシーベースのルーティング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アドレススペースといっておきながら、バイナリで話を進めたい</a:t>
            </a:r>
            <a:r>
              <a:rPr kumimoji="1" lang="en-US" altLang="ja-JP" dirty="0" smtClean="0"/>
              <a:t>? – 0*, 10* …</a:t>
            </a:r>
          </a:p>
          <a:p>
            <a:pPr lvl="1"/>
            <a:r>
              <a:rPr kumimoji="1" lang="ja-JP" altLang="en-US" dirty="0" smtClean="0"/>
              <a:t>結局、アドレスの</a:t>
            </a:r>
            <a:r>
              <a:rPr kumimoji="1" lang="en-US" altLang="ja-JP" dirty="0" smtClean="0"/>
              <a:t>prefix</a:t>
            </a:r>
            <a:r>
              <a:rPr kumimoji="1" lang="ja-JP" altLang="en-US" dirty="0" smtClean="0"/>
              <a:t>で頑張っていた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重みを用いたルーティング</a:t>
            </a:r>
            <a:r>
              <a:rPr kumimoji="1" lang="en-US" altLang="ja-JP" dirty="0" smtClean="0"/>
              <a:t> -&gt; </a:t>
            </a:r>
            <a:r>
              <a:rPr kumimoji="1" lang="ja-JP" altLang="en-US" dirty="0" smtClean="0"/>
              <a:t>重み</a:t>
            </a:r>
            <a:r>
              <a:rPr kumimoji="1" lang="en-US" altLang="ja-JP" dirty="0" smtClean="0"/>
              <a:t>=</a:t>
            </a:r>
            <a:r>
              <a:rPr lang="ja-JP" altLang="en-US" dirty="0" smtClean="0"/>
              <a:t>負荷</a:t>
            </a:r>
            <a:r>
              <a:rPr kumimoji="1" lang="ja-JP" altLang="en-US" dirty="0" smtClean="0"/>
              <a:t>として重みの小さい方へルーティング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重みをどう決めるか</a:t>
            </a:r>
            <a:r>
              <a:rPr kumimoji="1" lang="en-US" altLang="ja-JP" dirty="0" smtClean="0"/>
              <a:t>?  : Ongoing work</a:t>
            </a:r>
          </a:p>
          <a:p>
            <a:pPr lvl="1"/>
            <a:r>
              <a:rPr kumimoji="1" lang="ja-JP" altLang="en-US" dirty="0" smtClean="0"/>
              <a:t>トラフィックの測定が必要</a:t>
            </a:r>
            <a:endParaRPr kumimoji="1" lang="en-US" altLang="ja-JP" dirty="0" smtClean="0"/>
          </a:p>
          <a:p>
            <a:r>
              <a:rPr kumimoji="1" lang="ja-JP" altLang="en-US" dirty="0" smtClean="0"/>
              <a:t>任意のネットワークでの制御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/>
              <a:t>どうやってポリシーを収束させる</a:t>
            </a:r>
            <a:r>
              <a:rPr lang="en-US" altLang="ja-JP" dirty="0" smtClean="0"/>
              <a:t>?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267" y="4545124"/>
            <a:ext cx="3826221" cy="15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60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–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ロードバランス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シミュレーション計画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 : 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ショートフローの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3-way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ハンドシェイクがスムーズに行われれば、改善される</a:t>
            </a:r>
            <a:endParaRPr kumimoji="1" lang="en-US" altLang="ja-JP" dirty="0" smtClean="0">
              <a:solidFill>
                <a:schemeClr val="bg1">
                  <a:lumMod val="65000"/>
                </a:schemeClr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0.   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ショートフローが遅延したのは、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3-way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ハンドシェイク時の遅延の影響か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ウィンドウサイズが開かなかったから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ロングフローが使っている経路にショートフローを流して遅延するのか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?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ショートフローは別の経路に流して改善されるのか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改善されてほしい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スイッチにフローが集中する事で遅延はないか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パケットロスを起こすほどのものはない</a:t>
            </a:r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ショートフローが使う経路を適切に選択する事で、ロングフローとの衝突は避けられるか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負荷が小さい経路を利用する事で回避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)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marL="914400" lvl="1" indent="-457200">
              <a:buFont typeface="+mj-lt"/>
              <a:buAutoNum type="arabicPeriod"/>
            </a:pP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59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再現シミュレーション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- </a:t>
            </a:r>
            <a:r>
              <a:rPr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/>
              <a:t>完結時間の分布から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つのパターンが現れた</a:t>
            </a:r>
            <a:endParaRPr lang="en-US" altLang="ja-JP" dirty="0"/>
          </a:p>
          <a:p>
            <a:r>
              <a:rPr lang="en-US" altLang="ja-JP" dirty="0" smtClean="0"/>
              <a:t>MPTCP</a:t>
            </a:r>
            <a:r>
              <a:rPr lang="ja-JP" altLang="en-US" dirty="0" smtClean="0"/>
              <a:t>はパケットロスを生じる割合が大きかった</a:t>
            </a:r>
            <a:endParaRPr lang="en-US" altLang="ja-JP" dirty="0" smtClean="0"/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3263758" y="1484784"/>
            <a:ext cx="0" cy="302433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 bwMode="auto">
          <a:xfrm>
            <a:off x="3263758" y="1484784"/>
            <a:ext cx="429102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696552" y="1304764"/>
            <a:ext cx="220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パケットロスが生じた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990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経路への負荷をどう調べる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検討中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 : 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α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をどう決めるか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スイッチベースのアプローチ：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フロー滞在時間が長い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 = 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ウィンドウサイズが拡大し負荷大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フローの数が多い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=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複数のフローが経路を共有している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定期的にスループットを計測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エンドホストベース：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経路にデータが流れているかどうか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2"/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057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実装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仮想環境での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サーバ、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2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ルータで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on </a:t>
            </a:r>
            <a:r>
              <a:rPr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mininet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on 64bit</a:t>
            </a:r>
          </a:p>
          <a:p>
            <a:pPr lvl="1"/>
            <a:r>
              <a:rPr kumimoji="1"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Openflow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コントローラの勉強</a:t>
            </a:r>
            <a:endParaRPr kumimoji="1"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座学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カーネルコードを読む。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lvl="1"/>
            <a:r>
              <a:rPr lang="en-US" altLang="ja-JP" dirty="0"/>
              <a:t>(</a:t>
            </a:r>
            <a:r>
              <a:rPr lang="en-US" altLang="ja-JP" dirty="0" err="1"/>
              <a:t>gdb</a:t>
            </a:r>
            <a:r>
              <a:rPr lang="en-US" altLang="ja-JP" dirty="0"/>
              <a:t>) break </a:t>
            </a:r>
            <a:r>
              <a:rPr lang="en-US" altLang="ja-JP" dirty="0" smtClean="0"/>
              <a:t>mptcp_init4_subsockets</a:t>
            </a:r>
            <a:r>
              <a:rPr lang="ja-JP" altLang="en-US" smtClean="0"/>
              <a:t>等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92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提案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手法</a:t>
            </a:r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–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シナリオ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11" name="角丸四角形 10"/>
          <p:cNvSpPr/>
          <p:nvPr/>
        </p:nvSpPr>
        <p:spPr>
          <a:xfrm>
            <a:off x="6866614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5176325" y="2179343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491031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800742" y="2157768"/>
            <a:ext cx="1276828" cy="1188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5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コネクタ 16"/>
          <p:cNvCxnSpPr>
            <a:endCxn id="15" idx="0"/>
          </p:cNvCxnSpPr>
          <p:nvPr/>
        </p:nvCxnSpPr>
        <p:spPr>
          <a:xfrm flipH="1">
            <a:off x="1800742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16" idx="0"/>
          </p:cNvCxnSpPr>
          <p:nvPr/>
        </p:nvCxnSpPr>
        <p:spPr>
          <a:xfrm>
            <a:off x="2023376" y="3280959"/>
            <a:ext cx="205591" cy="378591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36" y="3650237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6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線コネクタ 20"/>
          <p:cNvCxnSpPr>
            <a:endCxn id="19" idx="0"/>
          </p:cNvCxnSpPr>
          <p:nvPr/>
        </p:nvCxnSpPr>
        <p:spPr>
          <a:xfrm flipH="1">
            <a:off x="2649346" y="3280959"/>
            <a:ext cx="222633" cy="369278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20" idx="0"/>
          </p:cNvCxnSpPr>
          <p:nvPr/>
        </p:nvCxnSpPr>
        <p:spPr>
          <a:xfrm>
            <a:off x="2871980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40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64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線コネクタ 24"/>
          <p:cNvCxnSpPr>
            <a:endCxn id="23" idx="0"/>
          </p:cNvCxnSpPr>
          <p:nvPr/>
        </p:nvCxnSpPr>
        <p:spPr>
          <a:xfrm flipH="1">
            <a:off x="3497950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endCxn id="24" idx="0"/>
          </p:cNvCxnSpPr>
          <p:nvPr/>
        </p:nvCxnSpPr>
        <p:spPr>
          <a:xfrm>
            <a:off x="3720584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44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68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線コネクタ 28"/>
          <p:cNvCxnSpPr>
            <a:endCxn id="27" idx="0"/>
          </p:cNvCxnSpPr>
          <p:nvPr/>
        </p:nvCxnSpPr>
        <p:spPr>
          <a:xfrm flipH="1">
            <a:off x="4346554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8" idx="0"/>
          </p:cNvCxnSpPr>
          <p:nvPr/>
        </p:nvCxnSpPr>
        <p:spPr>
          <a:xfrm>
            <a:off x="4569187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48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72" y="3659549"/>
            <a:ext cx="320220" cy="50384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/>
          <p:cNvCxnSpPr>
            <a:endCxn id="31" idx="0"/>
          </p:cNvCxnSpPr>
          <p:nvPr/>
        </p:nvCxnSpPr>
        <p:spPr>
          <a:xfrm flipH="1">
            <a:off x="5195158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endCxn id="32" idx="0"/>
          </p:cNvCxnSpPr>
          <p:nvPr/>
        </p:nvCxnSpPr>
        <p:spPr>
          <a:xfrm>
            <a:off x="5417791" y="3280959"/>
            <a:ext cx="205591" cy="378591"/>
          </a:xfrm>
          <a:prstGeom prst="line">
            <a:avLst/>
          </a:prstGeom>
          <a:ln w="254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652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6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直線コネクタ 36"/>
          <p:cNvCxnSpPr>
            <a:endCxn id="35" idx="0"/>
          </p:cNvCxnSpPr>
          <p:nvPr/>
        </p:nvCxnSpPr>
        <p:spPr>
          <a:xfrm flipH="1">
            <a:off x="6043762" y="3280959"/>
            <a:ext cx="222633" cy="36927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endCxn id="36" idx="0"/>
          </p:cNvCxnSpPr>
          <p:nvPr/>
        </p:nvCxnSpPr>
        <p:spPr>
          <a:xfrm>
            <a:off x="626639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55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80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endCxn id="39" idx="0"/>
          </p:cNvCxnSpPr>
          <p:nvPr/>
        </p:nvCxnSpPr>
        <p:spPr>
          <a:xfrm flipH="1">
            <a:off x="6892366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endCxn id="40" idx="0"/>
          </p:cNvCxnSpPr>
          <p:nvPr/>
        </p:nvCxnSpPr>
        <p:spPr>
          <a:xfrm>
            <a:off x="7114999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61" y="3650237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085" y="3659549"/>
            <a:ext cx="320220" cy="50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コネクタ 44"/>
          <p:cNvCxnSpPr>
            <a:endCxn id="43" idx="0"/>
          </p:cNvCxnSpPr>
          <p:nvPr/>
        </p:nvCxnSpPr>
        <p:spPr>
          <a:xfrm flipH="1">
            <a:off x="7740971" y="3280959"/>
            <a:ext cx="222633" cy="36927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4" idx="0"/>
          </p:cNvCxnSpPr>
          <p:nvPr/>
        </p:nvCxnSpPr>
        <p:spPr>
          <a:xfrm>
            <a:off x="7963605" y="3280959"/>
            <a:ext cx="205591" cy="37859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014854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201485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2863458" y="2470928"/>
            <a:ext cx="852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 flipH="1">
            <a:off x="2023376" y="2470928"/>
            <a:ext cx="84008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720584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3720584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456918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H="1">
            <a:off x="3729105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39543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395433" y="2470928"/>
            <a:ext cx="857126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6244037" y="2470928"/>
            <a:ext cx="8522" cy="604876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5403955" y="2470928"/>
            <a:ext cx="840082" cy="604876"/>
          </a:xfrm>
          <a:prstGeom prst="line">
            <a:avLst/>
          </a:prstGeom>
          <a:ln w="38100">
            <a:solidFill>
              <a:srgbClr val="E03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101163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101163" y="2470928"/>
            <a:ext cx="857126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949767" y="2470928"/>
            <a:ext cx="852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7109684" y="2470928"/>
            <a:ext cx="840082" cy="60487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2014854" y="1475459"/>
            <a:ext cx="848604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2014854" y="1471887"/>
            <a:ext cx="2244943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2863458" y="1471887"/>
            <a:ext cx="2792679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2863458" y="1475459"/>
            <a:ext cx="4189017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2863458" y="1475459"/>
            <a:ext cx="857126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3720584" y="1471887"/>
            <a:ext cx="539214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V="1">
            <a:off x="4569187" y="1471887"/>
            <a:ext cx="1086949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4569187" y="1475459"/>
            <a:ext cx="2483288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2863458" y="1475459"/>
            <a:ext cx="253197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259797" y="1471887"/>
            <a:ext cx="1135636" cy="793885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5656137" y="1471887"/>
            <a:ext cx="587900" cy="793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6244037" y="1475459"/>
            <a:ext cx="808438" cy="790313"/>
          </a:xfrm>
          <a:prstGeom prst="line">
            <a:avLst/>
          </a:prstGeom>
          <a:ln w="381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 flipV="1">
            <a:off x="2863458" y="1475459"/>
            <a:ext cx="4237705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 flipH="1" flipV="1">
            <a:off x="4259797" y="1471887"/>
            <a:ext cx="2841365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5656137" y="1471887"/>
            <a:ext cx="2293630" cy="79388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7052475" y="1475459"/>
            <a:ext cx="897291" cy="79031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36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67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37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68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04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35" y="225591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05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36" y="3056085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66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97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67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98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65" y="2265772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35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66" y="3065944"/>
            <a:ext cx="551220" cy="2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72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99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5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34" y="1347737"/>
            <a:ext cx="348641" cy="20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雲形吹き出し 98"/>
          <p:cNvSpPr/>
          <p:nvPr/>
        </p:nvSpPr>
        <p:spPr bwMode="auto">
          <a:xfrm>
            <a:off x="7052475" y="908720"/>
            <a:ext cx="2191230" cy="1008980"/>
          </a:xfrm>
          <a:prstGeom prst="cloudCallout">
            <a:avLst>
              <a:gd name="adj1" fmla="val -99394"/>
              <a:gd name="adj2" fmla="val 4529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Conflict</a:t>
            </a:r>
            <a:endParaRPr kumimoji="0" lang="ja-JP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68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提案手法もどき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4133"/>
            <a:ext cx="8280400" cy="187518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640632" y="1347737"/>
            <a:ext cx="6688673" cy="2815661"/>
            <a:chOff x="107504" y="2996952"/>
            <a:chExt cx="8918878" cy="3754487"/>
          </a:xfrm>
        </p:grpSpPr>
        <p:sp>
          <p:nvSpPr>
            <p:cNvPr id="11" name="角丸四角形 10"/>
            <p:cNvSpPr/>
            <p:nvPr/>
          </p:nvSpPr>
          <p:spPr>
            <a:xfrm>
              <a:off x="7075986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22103" y="4105840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574882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0999" y="4077072"/>
              <a:ext cx="1702561" cy="15841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1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直線コネクタ 16"/>
            <p:cNvCxnSpPr>
              <a:endCxn id="15" idx="0"/>
            </p:cNvCxnSpPr>
            <p:nvPr/>
          </p:nvCxnSpPr>
          <p:spPr>
            <a:xfrm flipH="1">
              <a:off x="32100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endCxn id="16" idx="0"/>
            </p:cNvCxnSpPr>
            <p:nvPr/>
          </p:nvCxnSpPr>
          <p:spPr>
            <a:xfrm>
              <a:off x="617866" y="5574768"/>
              <a:ext cx="274141" cy="504824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058" y="6067175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6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直線コネクタ 20"/>
            <p:cNvCxnSpPr>
              <a:endCxn id="19" idx="0"/>
            </p:cNvCxnSpPr>
            <p:nvPr/>
          </p:nvCxnSpPr>
          <p:spPr>
            <a:xfrm flipH="1">
              <a:off x="1452554" y="5574768"/>
              <a:ext cx="296866" cy="492407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endCxn id="20" idx="0"/>
            </p:cNvCxnSpPr>
            <p:nvPr/>
          </p:nvCxnSpPr>
          <p:spPr>
            <a:xfrm>
              <a:off x="174942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619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直線コネクタ 24"/>
            <p:cNvCxnSpPr>
              <a:endCxn id="23" idx="0"/>
            </p:cNvCxnSpPr>
            <p:nvPr/>
          </p:nvCxnSpPr>
          <p:spPr>
            <a:xfrm flipH="1">
              <a:off x="2584108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endCxn id="24" idx="0"/>
            </p:cNvCxnSpPr>
            <p:nvPr/>
          </p:nvCxnSpPr>
          <p:spPr>
            <a:xfrm>
              <a:off x="2880974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2166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173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9" name="直線コネクタ 28"/>
            <p:cNvCxnSpPr>
              <a:endCxn id="27" idx="0"/>
            </p:cNvCxnSpPr>
            <p:nvPr/>
          </p:nvCxnSpPr>
          <p:spPr>
            <a:xfrm flipH="1">
              <a:off x="3715662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endCxn id="28" idx="0"/>
            </p:cNvCxnSpPr>
            <p:nvPr/>
          </p:nvCxnSpPr>
          <p:spPr>
            <a:xfrm>
              <a:off x="4012528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720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727" y="6079592"/>
              <a:ext cx="426991" cy="671847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/>
            <p:cNvCxnSpPr>
              <a:endCxn id="31" idx="0"/>
            </p:cNvCxnSpPr>
            <p:nvPr/>
          </p:nvCxnSpPr>
          <p:spPr>
            <a:xfrm flipH="1">
              <a:off x="4847216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endCxn id="32" idx="0"/>
            </p:cNvCxnSpPr>
            <p:nvPr/>
          </p:nvCxnSpPr>
          <p:spPr>
            <a:xfrm>
              <a:off x="5144082" y="5574768"/>
              <a:ext cx="274141" cy="504824"/>
            </a:xfrm>
            <a:prstGeom prst="line">
              <a:avLst/>
            </a:prstGeom>
            <a:ln w="254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27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28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直線コネクタ 36"/>
            <p:cNvCxnSpPr>
              <a:endCxn id="35" idx="0"/>
            </p:cNvCxnSpPr>
            <p:nvPr/>
          </p:nvCxnSpPr>
          <p:spPr>
            <a:xfrm flipH="1">
              <a:off x="5978770" y="5574768"/>
              <a:ext cx="296866" cy="492407"/>
            </a:xfrm>
            <a:prstGeom prst="lin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>
              <a:endCxn id="36" idx="0"/>
            </p:cNvCxnSpPr>
            <p:nvPr/>
          </p:nvCxnSpPr>
          <p:spPr>
            <a:xfrm>
              <a:off x="627563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28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835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直線コネクタ 40"/>
            <p:cNvCxnSpPr>
              <a:endCxn id="39" idx="0"/>
            </p:cNvCxnSpPr>
            <p:nvPr/>
          </p:nvCxnSpPr>
          <p:spPr>
            <a:xfrm flipH="1">
              <a:off x="7110324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endCxn id="40" idx="0"/>
            </p:cNvCxnSpPr>
            <p:nvPr/>
          </p:nvCxnSpPr>
          <p:spPr>
            <a:xfrm>
              <a:off x="7407190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8384" y="6067175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9391" y="6079592"/>
              <a:ext cx="426991" cy="671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5" name="直線コネクタ 44"/>
            <p:cNvCxnSpPr>
              <a:endCxn id="43" idx="0"/>
            </p:cNvCxnSpPr>
            <p:nvPr/>
          </p:nvCxnSpPr>
          <p:spPr>
            <a:xfrm flipH="1">
              <a:off x="8241880" y="5574768"/>
              <a:ext cx="296866" cy="49240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endCxn id="44" idx="0"/>
            </p:cNvCxnSpPr>
            <p:nvPr/>
          </p:nvCxnSpPr>
          <p:spPr>
            <a:xfrm>
              <a:off x="8538746" y="5574768"/>
              <a:ext cx="274141" cy="5048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0650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606503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1738057" y="4494648"/>
              <a:ext cx="11363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 flipH="1">
              <a:off x="617866" y="4494648"/>
              <a:ext cx="1120191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>
              <a:off x="288097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>
              <a:off x="2880974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/>
            <p:nvPr/>
          </p:nvCxnSpPr>
          <p:spPr>
            <a:xfrm>
              <a:off x="4012528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2892337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114269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114269" y="4494648"/>
              <a:ext cx="1142917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>
              <a:off x="6245823" y="4494648"/>
              <a:ext cx="11363" cy="80656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 flipH="1">
              <a:off x="5125632" y="4494648"/>
              <a:ext cx="1120191" cy="806560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>
              <a:off x="7388740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7388740" y="4494648"/>
              <a:ext cx="1142917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520294" y="4494648"/>
              <a:ext cx="11363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7400103" y="4494648"/>
              <a:ext cx="1120191" cy="80656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>
              <a:off x="606503" y="3167261"/>
              <a:ext cx="1131554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606503" y="3162498"/>
              <a:ext cx="2993475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1738057" y="3162498"/>
              <a:ext cx="3723842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V="1">
              <a:off x="1738057" y="3167261"/>
              <a:ext cx="5585762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 flipV="1">
              <a:off x="1738057" y="3167261"/>
              <a:ext cx="1142917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2880974" y="3162498"/>
              <a:ext cx="719004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 flipV="1">
              <a:off x="4012528" y="3162498"/>
              <a:ext cx="1449371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 flipV="1">
              <a:off x="4012528" y="3167261"/>
              <a:ext cx="3311291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 flipV="1">
              <a:off x="1738057" y="3167261"/>
              <a:ext cx="3376212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 flipV="1">
              <a:off x="3599978" y="3162498"/>
              <a:ext cx="1514291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H="1" flipV="1">
              <a:off x="5461899" y="3162498"/>
              <a:ext cx="783924" cy="105859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6245823" y="3167261"/>
              <a:ext cx="1077996" cy="1053827"/>
            </a:xfrm>
            <a:prstGeom prst="line">
              <a:avLst/>
            </a:prstGeom>
            <a:ln w="38100">
              <a:solidFill>
                <a:srgbClr val="E032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 flipV="1">
              <a:off x="1738057" y="3167261"/>
              <a:ext cx="5650683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H="1" flipV="1">
              <a:off x="3599978" y="3162498"/>
              <a:ext cx="3788762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 flipH="1" flipV="1">
              <a:off x="5461899" y="3162498"/>
              <a:ext cx="3058395" cy="105859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 flipH="1" flipV="1">
              <a:off x="7323819" y="3167261"/>
              <a:ext cx="1196475" cy="105382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8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707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84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963" y="4207942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91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030" y="5274915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295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077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4221088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34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467" y="5288061"/>
              <a:ext cx="7350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032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24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3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996952"/>
              <a:ext cx="464888" cy="2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雲形吹き出し 98"/>
          <p:cNvSpPr/>
          <p:nvPr/>
        </p:nvSpPr>
        <p:spPr bwMode="auto">
          <a:xfrm>
            <a:off x="7304503" y="908720"/>
            <a:ext cx="2689057" cy="1008980"/>
          </a:xfrm>
          <a:prstGeom prst="cloudCallout">
            <a:avLst>
              <a:gd name="adj1" fmla="val -78403"/>
              <a:gd name="adj2" fmla="val 60441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Balancing!</a:t>
            </a:r>
            <a:endParaRPr kumimoji="0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35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提案手法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 –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ロードバランス</a:t>
            </a:r>
            <a:endParaRPr kumimoji="1" lang="ja-JP" altLang="en-US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シミュレーション計画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 : 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ショートフローの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3-way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ハンドシェイクがスムーズに行われれば、改善される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57200" lvl="1" indent="0">
              <a:buNone/>
            </a:pP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0.   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ショートフローが遅延したのは、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3-way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ハンドシェイク時の遅延の影響か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ウィンドウサイズが開かなかったから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ロングフローが使っている経路にショートフローを流して遅延するのか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ショートフローは別の経路に流して改善されるのか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改善されてほしい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スイッチにフローが集中する事で遅延はないか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パケットロスを起こすほどのものはない</a:t>
            </a:r>
            <a:r>
              <a:rPr kumimoji="1" lang="en-US" altLang="ja-JP" dirty="0" smtClean="0">
                <a:latin typeface="ＭＳ Ｐゴシック"/>
                <a:ea typeface="ＭＳ Ｐゴシック"/>
                <a:cs typeface="ＭＳ Ｐゴシック"/>
              </a:rPr>
              <a:t>) – </a:t>
            </a:r>
            <a:r>
              <a:rPr kumimoji="1" lang="en-US" altLang="ja-JP" dirty="0" err="1" smtClean="0">
                <a:latin typeface="ＭＳ Ｐゴシック"/>
                <a:ea typeface="ＭＳ Ｐゴシック"/>
                <a:cs typeface="ＭＳ Ｐゴシック"/>
              </a:rPr>
              <a:t>incast</a:t>
            </a:r>
            <a:r>
              <a:rPr kumimoji="1" lang="ja-JP" altLang="en-US" dirty="0" smtClean="0">
                <a:latin typeface="ＭＳ Ｐゴシック"/>
                <a:ea typeface="ＭＳ Ｐゴシック"/>
                <a:cs typeface="ＭＳ Ｐゴシック"/>
              </a:rPr>
              <a:t>問題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ショートフローが使う経路を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ea typeface="ＭＳ Ｐゴシック"/>
                <a:cs typeface="ＭＳ Ｐゴシック"/>
              </a:rPr>
              <a:t>適切に選択する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事で、ロングフローとの衝突は避けられるか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?(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負荷が小さい経路を利用する事で回避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)</a:t>
            </a:r>
            <a:endParaRPr kumimoji="1" lang="en-US" altLang="ja-JP" dirty="0" smtClean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956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適切に経路を選択するために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何を基準に経路を選ぶ</a:t>
            </a:r>
            <a:r>
              <a:rPr kumimoji="1" lang="en-US" altLang="ja-JP" dirty="0" smtClean="0"/>
              <a:t>?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どうやって切り替える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484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511094"/>
            <a:ext cx="8280400" cy="3654210"/>
          </a:xfrm>
        </p:spPr>
        <p:txBody>
          <a:bodyPr/>
          <a:lstStyle/>
          <a:p>
            <a:r>
              <a:rPr lang="en-US" altLang="ja-JP" dirty="0" smtClean="0"/>
              <a:t>Problem</a:t>
            </a:r>
            <a:r>
              <a:rPr lang="en-US" altLang="ja-JP" dirty="0"/>
              <a:t>: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Today’s </a:t>
            </a:r>
            <a:r>
              <a:rPr lang="en-US" altLang="ja-JP" dirty="0"/>
              <a:t>data centers host online services on multiple </a:t>
            </a:r>
            <a:r>
              <a:rPr lang="en-US" altLang="ja-JP" dirty="0" smtClean="0"/>
              <a:t>servers. Dedicated load balancers become a single point of failure and congestion. 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r>
              <a:rPr lang="en-US" altLang="ja-JP" dirty="0" smtClean="0"/>
              <a:t>Solution: </a:t>
            </a:r>
          </a:p>
          <a:p>
            <a:pPr lvl="1"/>
            <a:r>
              <a:rPr lang="en-US" altLang="ja-JP" dirty="0" err="1"/>
              <a:t>OpenFlow</a:t>
            </a:r>
            <a:r>
              <a:rPr lang="en-US" altLang="ja-JP" dirty="0"/>
              <a:t> </a:t>
            </a:r>
            <a:r>
              <a:rPr lang="en-US" altLang="ja-JP" dirty="0" smtClean="0"/>
              <a:t>controller supports wildcard rules for a more scalability. </a:t>
            </a:r>
          </a:p>
          <a:p>
            <a:pPr lvl="1"/>
            <a:r>
              <a:rPr lang="en-US" altLang="ja-JP" dirty="0"/>
              <a:t>automatically adjust to changes in load-balancing policies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1196752"/>
            <a:ext cx="8280400" cy="131434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Wang, Richard, Dana </a:t>
            </a:r>
            <a:r>
              <a:rPr lang="en-US" altLang="ja-JP" sz="2000" dirty="0" err="1"/>
              <a:t>Butnariu</a:t>
            </a:r>
            <a:r>
              <a:rPr lang="en-US" altLang="ja-JP" sz="2000" dirty="0"/>
              <a:t>, and Jennifer Rexford. "</a:t>
            </a:r>
            <a:r>
              <a:rPr lang="en-US" altLang="ja-JP" sz="2000" dirty="0" err="1"/>
              <a:t>OpenFlow</a:t>
            </a:r>
            <a:r>
              <a:rPr lang="en-US" altLang="ja-JP" sz="2000" dirty="0"/>
              <a:t>-based server load balancing gone wild." </a:t>
            </a:r>
            <a:r>
              <a:rPr lang="en-US" altLang="ja-JP" sz="2000" i="1" dirty="0"/>
              <a:t>Proceedings of the 11</a:t>
            </a:r>
            <a:r>
              <a:rPr lang="en-US" altLang="ja-JP" sz="2000" i="1" baseline="30000" dirty="0"/>
              <a:t>th</a:t>
            </a:r>
            <a:r>
              <a:rPr lang="en-US" altLang="ja-JP" sz="2000" i="1" dirty="0"/>
              <a:t> </a:t>
            </a:r>
            <a:r>
              <a:rPr lang="en-US" altLang="ja-JP" sz="2000" dirty="0" smtClean="0"/>
              <a:t>USENIX </a:t>
            </a:r>
            <a:r>
              <a:rPr lang="en-US" altLang="ja-JP" sz="2000" dirty="0"/>
              <a:t>Association, 2011.</a:t>
            </a:r>
          </a:p>
        </p:txBody>
      </p:sp>
    </p:spTree>
    <p:extLst>
      <p:ext uri="{BB962C8B-B14F-4D97-AF65-F5344CB8AC3E}">
        <p14:creationId xmlns:p14="http://schemas.microsoft.com/office/powerpoint/2010/main" val="32858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model from load balancer switch’s 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545123"/>
            <a:ext cx="8280400" cy="17636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ja-JP" dirty="0" smtClean="0"/>
              <a:t>Each server replica R has a unique IP address and an integer weight </a:t>
            </a:r>
            <a:r>
              <a:rPr lang="en-US" altLang="ja-JP" dirty="0" smtClean="0"/>
              <a:t>α.</a:t>
            </a:r>
          </a:p>
          <a:p>
            <a:r>
              <a:rPr lang="en-US" altLang="ja-JP" dirty="0" smtClean="0"/>
              <a:t>The load-balancer switch rewrites the </a:t>
            </a:r>
            <a:r>
              <a:rPr lang="en-US" altLang="ja-JP" dirty="0" err="1" smtClean="0"/>
              <a:t>dst</a:t>
            </a:r>
            <a:r>
              <a:rPr lang="en-US" altLang="ja-JP" dirty="0" smtClean="0"/>
              <a:t> IP address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1160748"/>
            <a:ext cx="5715000" cy="27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3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load-balancing solution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switch performs : </a:t>
            </a:r>
          </a:p>
          <a:p>
            <a:pPr lvl="1"/>
            <a:r>
              <a:rPr lang="en-US" altLang="ja-JP" dirty="0"/>
              <a:t>R</a:t>
            </a:r>
            <a:r>
              <a:rPr lang="en-US" altLang="ja-JP" dirty="0" smtClean="0"/>
              <a:t>ewriting the server IP address</a:t>
            </a:r>
          </a:p>
          <a:p>
            <a:pPr lvl="1"/>
            <a:r>
              <a:rPr kumimoji="1" lang="en-US" altLang="ja-JP" dirty="0" smtClean="0"/>
              <a:t>Forwarding the packet to the output port</a:t>
            </a:r>
          </a:p>
          <a:p>
            <a:r>
              <a:rPr kumimoji="1" lang="en-US" altLang="ja-JP" dirty="0" smtClean="0"/>
              <a:t>How to load-balance?</a:t>
            </a:r>
          </a:p>
          <a:p>
            <a:pPr lvl="1"/>
            <a:r>
              <a:rPr lang="en-US" altLang="ja-JP" dirty="0" smtClean="0"/>
              <a:t>dividing client traffic based on the low-order bits. </a:t>
            </a:r>
          </a:p>
          <a:p>
            <a:pPr lvl="1"/>
            <a:r>
              <a:rPr lang="en-US" altLang="ja-JP" dirty="0" err="1" smtClean="0"/>
              <a:t>OpenFlow</a:t>
            </a:r>
            <a:r>
              <a:rPr lang="en-US" altLang="ja-JP" dirty="0" smtClean="0"/>
              <a:t> switches only support ”don’t care” bits on the lower-order bit. </a:t>
            </a:r>
          </a:p>
          <a:p>
            <a:r>
              <a:rPr lang="en-US" altLang="ja-JP" dirty="0" smtClean="0"/>
              <a:t>Goal : </a:t>
            </a:r>
          </a:p>
          <a:p>
            <a:pPr lvl="1"/>
            <a:r>
              <a:rPr lang="en-US" altLang="ja-JP" dirty="0"/>
              <a:t>t</a:t>
            </a:r>
            <a:r>
              <a:rPr lang="en-US" altLang="ja-JP" dirty="0" smtClean="0"/>
              <a:t>o generate a small set of  wildcard rules</a:t>
            </a:r>
          </a:p>
          <a:p>
            <a:pPr lvl="1"/>
            <a:r>
              <a:rPr lang="en-US" altLang="ja-JP" dirty="0" smtClean="0"/>
              <a:t>to change the wildcard rules in the target distribution of load with minimizing the number of changes.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67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Minimizing the number of wildcard rules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73116"/>
            <a:ext cx="8280400" cy="1836204"/>
          </a:xfrm>
        </p:spPr>
        <p:txBody>
          <a:bodyPr/>
          <a:lstStyle/>
          <a:p>
            <a:r>
              <a:rPr lang="en-US" altLang="ja-JP" dirty="0" smtClean="0"/>
              <a:t>(a)</a:t>
            </a:r>
            <a:r>
              <a:rPr lang="en-US" altLang="ja-JP" dirty="0"/>
              <a:t> </a:t>
            </a:r>
            <a:r>
              <a:rPr lang="en-US" altLang="ja-JP" dirty="0" smtClean="0"/>
              <a:t>: simple approach does not lead to the minimum number of rules</a:t>
            </a:r>
          </a:p>
          <a:p>
            <a:r>
              <a:rPr kumimoji="1" lang="en-US" altLang="ja-JP" dirty="0" smtClean="0"/>
              <a:t>(b) : achieving the minimum of four rules ; 0*, 10*, 110*, and 111*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59" y="1304764"/>
            <a:ext cx="7410083" cy="27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0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5787</TotalTime>
  <Words>908</Words>
  <Application>Microsoft Macintosh PowerPoint</Application>
  <PresentationFormat>A4 210x297 mm</PresentationFormat>
  <Paragraphs>120</Paragraphs>
  <Slides>17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Staff training presentation</vt:lpstr>
      <vt:lpstr>Progress report 進捗報告</vt:lpstr>
      <vt:lpstr>提案手法 – シナリオ</vt:lpstr>
      <vt:lpstr>提案手法もどき</vt:lpstr>
      <vt:lpstr>提案手法 – ロードバランス</vt:lpstr>
      <vt:lpstr>適切に経路を選択するために…</vt:lpstr>
      <vt:lpstr>Related work</vt:lpstr>
      <vt:lpstr>Basic model from load balancer switch’s view</vt:lpstr>
      <vt:lpstr>Proposed load-balancing solution</vt:lpstr>
      <vt:lpstr>Minimizing the number of wildcard rules</vt:lpstr>
      <vt:lpstr>Transitioning for wildcard rule changes</vt:lpstr>
      <vt:lpstr>Implementation and Evaluation</vt:lpstr>
      <vt:lpstr>Implementation and Evaluation</vt:lpstr>
      <vt:lpstr>考えた事</vt:lpstr>
      <vt:lpstr>提案手法 – ロードバランス</vt:lpstr>
      <vt:lpstr>再現シミュレーション - 結果</vt:lpstr>
      <vt:lpstr>経路への負荷をどう調べる?</vt:lpstr>
      <vt:lpstr>Future work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2083</cp:revision>
  <dcterms:created xsi:type="dcterms:W3CDTF">2013-12-01T06:00:42Z</dcterms:created>
  <dcterms:modified xsi:type="dcterms:W3CDTF">2014-02-25T06:02:56Z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