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2" r:id="rId3"/>
    <p:sldId id="323" r:id="rId4"/>
    <p:sldId id="325" r:id="rId5"/>
    <p:sldId id="328" r:id="rId6"/>
    <p:sldId id="329" r:id="rId7"/>
    <p:sldId id="330" r:id="rId8"/>
    <p:sldId id="331" r:id="rId9"/>
    <p:sldId id="269" r:id="rId10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68" y="-104"/>
      </p:cViewPr>
      <p:guideLst>
        <p:guide orient="horz" pos="1185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手法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–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シナリオ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11" name="角丸四角形 10"/>
          <p:cNvSpPr/>
          <p:nvPr/>
        </p:nvSpPr>
        <p:spPr>
          <a:xfrm>
            <a:off x="6866614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176325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491031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800742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5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コネクタ 16"/>
          <p:cNvCxnSpPr>
            <a:endCxn id="15" idx="0"/>
          </p:cNvCxnSpPr>
          <p:nvPr/>
        </p:nvCxnSpPr>
        <p:spPr>
          <a:xfrm flipH="1">
            <a:off x="1800742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16" idx="0"/>
          </p:cNvCxnSpPr>
          <p:nvPr/>
        </p:nvCxnSpPr>
        <p:spPr>
          <a:xfrm>
            <a:off x="2023376" y="3280959"/>
            <a:ext cx="205591" cy="378591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36" y="3650237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6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コネクタ 20"/>
          <p:cNvCxnSpPr>
            <a:endCxn id="19" idx="0"/>
          </p:cNvCxnSpPr>
          <p:nvPr/>
        </p:nvCxnSpPr>
        <p:spPr>
          <a:xfrm flipH="1">
            <a:off x="2649346" y="3280959"/>
            <a:ext cx="222633" cy="369278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20" idx="0"/>
          </p:cNvCxnSpPr>
          <p:nvPr/>
        </p:nvCxnSpPr>
        <p:spPr>
          <a:xfrm>
            <a:off x="2871980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0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64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線コネクタ 24"/>
          <p:cNvCxnSpPr>
            <a:endCxn id="23" idx="0"/>
          </p:cNvCxnSpPr>
          <p:nvPr/>
        </p:nvCxnSpPr>
        <p:spPr>
          <a:xfrm flipH="1">
            <a:off x="3497950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24" idx="0"/>
          </p:cNvCxnSpPr>
          <p:nvPr/>
        </p:nvCxnSpPr>
        <p:spPr>
          <a:xfrm>
            <a:off x="3720584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44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68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コネクタ 28"/>
          <p:cNvCxnSpPr>
            <a:endCxn id="27" idx="0"/>
          </p:cNvCxnSpPr>
          <p:nvPr/>
        </p:nvCxnSpPr>
        <p:spPr>
          <a:xfrm flipH="1">
            <a:off x="4346554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8" idx="0"/>
          </p:cNvCxnSpPr>
          <p:nvPr/>
        </p:nvCxnSpPr>
        <p:spPr>
          <a:xfrm>
            <a:off x="4569187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48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72" y="3659549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/>
          <p:cNvCxnSpPr>
            <a:endCxn id="31" idx="0"/>
          </p:cNvCxnSpPr>
          <p:nvPr/>
        </p:nvCxnSpPr>
        <p:spPr>
          <a:xfrm flipH="1">
            <a:off x="5195158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32" idx="0"/>
          </p:cNvCxnSpPr>
          <p:nvPr/>
        </p:nvCxnSpPr>
        <p:spPr>
          <a:xfrm>
            <a:off x="5417791" y="3280959"/>
            <a:ext cx="205591" cy="378591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5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直線コネクタ 36"/>
          <p:cNvCxnSpPr>
            <a:endCxn id="35" idx="0"/>
          </p:cNvCxnSpPr>
          <p:nvPr/>
        </p:nvCxnSpPr>
        <p:spPr>
          <a:xfrm flipH="1">
            <a:off x="6043762" y="3280959"/>
            <a:ext cx="222633" cy="36927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36" idx="0"/>
          </p:cNvCxnSpPr>
          <p:nvPr/>
        </p:nvCxnSpPr>
        <p:spPr>
          <a:xfrm>
            <a:off x="626639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55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8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endCxn id="39" idx="0"/>
          </p:cNvCxnSpPr>
          <p:nvPr/>
        </p:nvCxnSpPr>
        <p:spPr>
          <a:xfrm flipH="1">
            <a:off x="6892366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40" idx="0"/>
          </p:cNvCxnSpPr>
          <p:nvPr/>
        </p:nvCxnSpPr>
        <p:spPr>
          <a:xfrm>
            <a:off x="7114999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61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085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endCxn id="43" idx="0"/>
          </p:cNvCxnSpPr>
          <p:nvPr/>
        </p:nvCxnSpPr>
        <p:spPr>
          <a:xfrm flipH="1">
            <a:off x="7740971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4" idx="0"/>
          </p:cNvCxnSpPr>
          <p:nvPr/>
        </p:nvCxnSpPr>
        <p:spPr>
          <a:xfrm>
            <a:off x="796360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014854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01485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2863458" y="2470928"/>
            <a:ext cx="852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2023376" y="2470928"/>
            <a:ext cx="84008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720584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72058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56918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729105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39543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395433" y="2470928"/>
            <a:ext cx="857126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6244037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5403955" y="2470928"/>
            <a:ext cx="84008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10116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101163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94976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7109684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2014854" y="1475459"/>
            <a:ext cx="848604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2014854" y="1471887"/>
            <a:ext cx="2244943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2863458" y="1471887"/>
            <a:ext cx="2792679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2863458" y="1475459"/>
            <a:ext cx="4189017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2863458" y="1475459"/>
            <a:ext cx="857126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3720584" y="1471887"/>
            <a:ext cx="539214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4569187" y="1471887"/>
            <a:ext cx="1086949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4569187" y="1475459"/>
            <a:ext cx="2483288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2863458" y="1475459"/>
            <a:ext cx="253197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259797" y="1471887"/>
            <a:ext cx="1135636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5656137" y="1471887"/>
            <a:ext cx="587900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6244037" y="1475459"/>
            <a:ext cx="808438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 flipV="1">
            <a:off x="2863458" y="1475459"/>
            <a:ext cx="423770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4259797" y="1471887"/>
            <a:ext cx="2841365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5656137" y="1471887"/>
            <a:ext cx="2293630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7052475" y="1475459"/>
            <a:ext cx="897291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36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67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37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68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04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35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05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36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66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97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67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8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65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35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66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72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99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8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35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More considerations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330-37BC-CF45-B736-7710601457C7}" type="datetime1">
              <a:rPr lang="ja-JP" altLang="en-US" smtClean="0"/>
              <a:t>2014/03/04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MPTCP didn’t improve the finish time by extreme delay’s  </a:t>
            </a:r>
          </a:p>
          <a:p>
            <a:r>
              <a:rPr lang="en-US" altLang="ja-JP" dirty="0" smtClean="0"/>
              <a:t>They occurred packet drop at the beginning of the flows. </a:t>
            </a:r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40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 : MPTCP</a:t>
            </a:r>
            <a:r>
              <a:rPr kumimoji="1" lang="ja-JP" altLang="en-US" dirty="0" smtClean="0"/>
              <a:t>でショートフローのコネクションをつなぐための経路を適切に選択する事で、性能が改善される</a:t>
            </a:r>
            <a:endParaRPr kumimoji="1" lang="en-US" altLang="ja-JP" dirty="0" smtClean="0"/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ロングフロー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が使っている経路にショートフローを流して遅延するのか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ショートフローは別の経路に流して改善されるのか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改善されてほしい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が使う経路を適切に選択する事で、ロングフローとの衝突は避けられるか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負荷が小さい経路を利用する事で回避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4185-2B13-E545-A8EB-A5B38CB66C16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556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仮説の検証について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shared connection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ハンドシェイクがバックグラウンドフローが占有している経路を使う</a:t>
            </a:r>
            <a:endParaRPr lang="en-US" altLang="ja-JP" dirty="0" smtClean="0"/>
          </a:p>
          <a:p>
            <a:r>
              <a:rPr lang="en-US" altLang="ja-JP" dirty="0" smtClean="0"/>
              <a:t>free connection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ハンドシェイクが空いている経路を使う</a:t>
            </a:r>
            <a:endParaRPr lang="en-US" altLang="ja-JP" dirty="0" smtClean="0"/>
          </a:p>
          <a:p>
            <a:r>
              <a:rPr lang="ja-JP" altLang="en-US" dirty="0" smtClean="0"/>
              <a:t>期待すべき結果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ショートフロー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シングルパスでしか通信できない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fre</a:t>
            </a:r>
            <a:r>
              <a:rPr lang="en-US" altLang="ja-JP" dirty="0" smtClean="0"/>
              <a:t>e </a:t>
            </a:r>
            <a:r>
              <a:rPr lang="en-US" altLang="ja-JP" dirty="0" smtClean="0"/>
              <a:t>connection</a:t>
            </a:r>
            <a:r>
              <a:rPr lang="ja-JP" altLang="en-US" dirty="0" smtClean="0"/>
              <a:t>で改善</a:t>
            </a:r>
            <a:r>
              <a:rPr lang="ja-JP" altLang="en-US" dirty="0" smtClean="0"/>
              <a:t>されてほしい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ロングフロー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複数経路使う事ができる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shared connection</a:t>
            </a:r>
            <a:r>
              <a:rPr lang="ja-JP" altLang="en-US" dirty="0" smtClean="0"/>
              <a:t>でも</a:t>
            </a:r>
            <a:r>
              <a:rPr lang="ja-JP" altLang="en-US" dirty="0" smtClean="0"/>
              <a:t>あまり変わらない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157D-A504-2A42-B8DC-7442AA55F220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626929" y="4099260"/>
            <a:ext cx="2337479" cy="2101378"/>
            <a:chOff x="107504" y="4207942"/>
            <a:chExt cx="2829272" cy="2543497"/>
          </a:xfrm>
        </p:grpSpPr>
        <p:pic>
          <p:nvPicPr>
            <p:cNvPr id="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コネクタ 8"/>
            <p:cNvCxnSpPr>
              <a:stCxn id="21" idx="2"/>
              <a:endCxn id="7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21" idx="2"/>
              <a:endCxn id="8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直線コネクタ 12"/>
            <p:cNvCxnSpPr>
              <a:stCxn id="22" idx="2"/>
              <a:endCxn id="11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22" idx="2"/>
              <a:endCxn id="12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19" idx="2"/>
              <a:endCxn id="21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9" idx="2"/>
              <a:endCxn id="22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20" idx="2"/>
              <a:endCxn id="22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20" idx="2"/>
              <a:endCxn id="21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889104" y="357234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24" name="直線コネクタ 23"/>
          <p:cNvCxnSpPr/>
          <p:nvPr/>
        </p:nvCxnSpPr>
        <p:spPr bwMode="auto">
          <a:xfrm flipV="1">
            <a:off x="6874901" y="4214140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 flipH="1" flipV="1">
            <a:off x="6839065" y="4214140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 rot="900000" flipV="1">
            <a:off x="6803418" y="5110213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endCxn id="11" idx="0"/>
          </p:cNvCxnSpPr>
          <p:nvPr/>
        </p:nvCxnSpPr>
        <p:spPr bwMode="auto">
          <a:xfrm flipH="1">
            <a:off x="8316270" y="4864651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図形グループ 27"/>
          <p:cNvGrpSpPr/>
          <p:nvPr/>
        </p:nvGrpSpPr>
        <p:grpSpPr>
          <a:xfrm>
            <a:off x="7098682" y="4507780"/>
            <a:ext cx="1703111" cy="1137124"/>
            <a:chOff x="2081943" y="4508450"/>
            <a:chExt cx="1703111" cy="1137124"/>
          </a:xfrm>
        </p:grpSpPr>
        <p:cxnSp>
          <p:nvCxnSpPr>
            <p:cNvPr id="29" name="直線コネクタ 28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図形グループ 31"/>
          <p:cNvGrpSpPr/>
          <p:nvPr/>
        </p:nvGrpSpPr>
        <p:grpSpPr>
          <a:xfrm>
            <a:off x="6945403" y="4168844"/>
            <a:ext cx="1760561" cy="1440313"/>
            <a:chOff x="1928664" y="4169514"/>
            <a:chExt cx="1760561" cy="1440313"/>
          </a:xfrm>
        </p:grpSpPr>
        <p:cxnSp>
          <p:nvCxnSpPr>
            <p:cNvPr id="33" name="直線矢印コネクタ 32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図形グループ 33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35" name="直線コネクタ 34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8" name="爆発 2 37"/>
          <p:cNvSpPr/>
          <p:nvPr/>
        </p:nvSpPr>
        <p:spPr bwMode="auto">
          <a:xfrm>
            <a:off x="6644891" y="4472446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987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仮説の検証</a:t>
            </a:r>
            <a:r>
              <a:rPr lang="en-US" altLang="ja-JP" dirty="0" smtClean="0"/>
              <a:t>2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ショートフローのコネクション確立の経路は負荷の小さい経路を選ぶ必要がある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エンドホストへのアプローチ</a:t>
            </a:r>
            <a:r>
              <a:rPr lang="en-US" altLang="ja-JP" dirty="0" smtClean="0"/>
              <a:t> : Round Robin</a:t>
            </a:r>
          </a:p>
          <a:p>
            <a:pPr lvl="1"/>
            <a:r>
              <a:rPr kumimoji="1" lang="ja-JP" altLang="en-US" dirty="0" smtClean="0"/>
              <a:t>スイッチへのアプローチ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統計情報を用いる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ショートフローとロングフローの区別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事前に分かるためには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実装上は</a:t>
            </a:r>
            <a:r>
              <a:rPr lang="en-US" altLang="ja-JP" dirty="0" smtClean="0"/>
              <a:t>?</a:t>
            </a:r>
          </a:p>
          <a:p>
            <a:pPr lvl="2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157D-A504-2A42-B8DC-7442AA55F220}" type="datetime1">
              <a:rPr lang="ja-JP" altLang="en-US" smtClean="0"/>
              <a:t>2014/03/04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626929" y="4099260"/>
            <a:ext cx="2337479" cy="2101378"/>
            <a:chOff x="107504" y="4207942"/>
            <a:chExt cx="2829272" cy="2543497"/>
          </a:xfrm>
        </p:grpSpPr>
        <p:pic>
          <p:nvPicPr>
            <p:cNvPr id="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コネクタ 8"/>
            <p:cNvCxnSpPr>
              <a:stCxn id="21" idx="2"/>
              <a:endCxn id="7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21" idx="2"/>
              <a:endCxn id="8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直線コネクタ 12"/>
            <p:cNvCxnSpPr>
              <a:stCxn id="22" idx="2"/>
              <a:endCxn id="11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22" idx="2"/>
              <a:endCxn id="12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19" idx="2"/>
              <a:endCxn id="21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9" idx="2"/>
              <a:endCxn id="22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20" idx="2"/>
              <a:endCxn id="22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20" idx="2"/>
              <a:endCxn id="21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889104" y="357234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24" name="直線コネクタ 23"/>
          <p:cNvCxnSpPr/>
          <p:nvPr/>
        </p:nvCxnSpPr>
        <p:spPr bwMode="auto">
          <a:xfrm flipV="1">
            <a:off x="6874901" y="4214140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 flipH="1" flipV="1">
            <a:off x="6839065" y="4214140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 rot="900000" flipV="1">
            <a:off x="6803418" y="5110213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endCxn id="11" idx="0"/>
          </p:cNvCxnSpPr>
          <p:nvPr/>
        </p:nvCxnSpPr>
        <p:spPr bwMode="auto">
          <a:xfrm flipH="1">
            <a:off x="8316270" y="4864651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図形グループ 27"/>
          <p:cNvGrpSpPr/>
          <p:nvPr/>
        </p:nvGrpSpPr>
        <p:grpSpPr>
          <a:xfrm>
            <a:off x="7098682" y="4507780"/>
            <a:ext cx="1703111" cy="1137124"/>
            <a:chOff x="2081943" y="4508450"/>
            <a:chExt cx="1703111" cy="1137124"/>
          </a:xfrm>
        </p:grpSpPr>
        <p:cxnSp>
          <p:nvCxnSpPr>
            <p:cNvPr id="29" name="直線コネクタ 28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図形グループ 31"/>
          <p:cNvGrpSpPr/>
          <p:nvPr/>
        </p:nvGrpSpPr>
        <p:grpSpPr>
          <a:xfrm>
            <a:off x="6945403" y="4168844"/>
            <a:ext cx="1760561" cy="1440313"/>
            <a:chOff x="1928664" y="4169514"/>
            <a:chExt cx="1760561" cy="1440313"/>
          </a:xfrm>
        </p:grpSpPr>
        <p:cxnSp>
          <p:nvCxnSpPr>
            <p:cNvPr id="33" name="直線矢印コネクタ 32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図形グループ 33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35" name="直線コネクタ 34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8" name="爆発 2 37"/>
          <p:cNvSpPr/>
          <p:nvPr/>
        </p:nvSpPr>
        <p:spPr bwMode="auto">
          <a:xfrm>
            <a:off x="6644891" y="4472446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48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CNL</a:t>
            </a:r>
            <a:r>
              <a:rPr kumimoji="1" lang="ja-JP" altLang="en-US" dirty="0" smtClean="0"/>
              <a:t>ミーティングでのコメント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FatTree</a:t>
            </a:r>
            <a:r>
              <a:rPr lang="ja-JP" altLang="en-US" dirty="0" smtClean="0"/>
              <a:t>トポロジーについて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新たな</a:t>
            </a:r>
            <a:r>
              <a:rPr kumimoji="1" lang="ja-JP" altLang="en-US" dirty="0" smtClean="0"/>
              <a:t>手法を提案したとして、少し環境が変われば性能が変わるようでは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ja-JP" altLang="en-US" dirty="0" smtClean="0"/>
              <a:t>コアまでいかないような制御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?</a:t>
            </a:r>
          </a:p>
          <a:p>
            <a:pPr lvl="2"/>
            <a:r>
              <a:rPr kumimoji="1" lang="ja-JP" altLang="en-US" dirty="0" smtClean="0"/>
              <a:t>マイグレーション</a:t>
            </a:r>
            <a:endParaRPr kumimoji="1" lang="en-US" altLang="ja-JP" dirty="0" smtClean="0"/>
          </a:p>
          <a:p>
            <a:r>
              <a:rPr lang="ja-JP" altLang="en-US" dirty="0" smtClean="0"/>
              <a:t>パス選択アルゴリズム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どのような取り組みがされているか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真っ先に思いつきそうなものだと思う</a:t>
            </a:r>
            <a:r>
              <a:rPr lang="ja-JP" altLang="en-US" dirty="0" smtClean="0"/>
              <a:t>けど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RoundRobin</a:t>
            </a:r>
            <a:r>
              <a:rPr lang="ja-JP" altLang="en-US" dirty="0" smtClean="0"/>
              <a:t>のような静的なものだと、不均一なトラフィックに対してはずれていく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統計データを用いたものとの比較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450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シミュレーション検証の続き。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ショートフローは経路選択が必要だ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座学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カーネルコードを読む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。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ショートフローとロングフローとの区別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break </a:t>
            </a:r>
            <a:r>
              <a:rPr lang="en-US" altLang="ja-JP" dirty="0" smtClean="0"/>
              <a:t>mptcp_init4_subsockets</a:t>
            </a:r>
            <a:r>
              <a:rPr lang="ja-JP" altLang="en-US" dirty="0" smtClean="0"/>
              <a:t>等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92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5847</TotalTime>
  <Words>381</Words>
  <Application>Microsoft Macintosh PowerPoint</Application>
  <PresentationFormat>A4 210x297 mm</PresentationFormat>
  <Paragraphs>72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Staff training presentation</vt:lpstr>
      <vt:lpstr>Progress report 進捗報告</vt:lpstr>
      <vt:lpstr>提案手法 – シナリオ</vt:lpstr>
      <vt:lpstr>提案手法もどき</vt:lpstr>
      <vt:lpstr>More considerations</vt:lpstr>
      <vt:lpstr>シミュレーション計画</vt:lpstr>
      <vt:lpstr>仮説の検証について</vt:lpstr>
      <vt:lpstr>仮説の検証2</vt:lpstr>
      <vt:lpstr>CNLミーティングでのコメント</vt:lpstr>
      <vt:lpstr>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2120</cp:revision>
  <dcterms:created xsi:type="dcterms:W3CDTF">2013-12-01T06:00:42Z</dcterms:created>
  <dcterms:modified xsi:type="dcterms:W3CDTF">2014-03-04T07:48:44Z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