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256" r:id="rId2"/>
    <p:sldId id="322" r:id="rId3"/>
    <p:sldId id="323" r:id="rId4"/>
    <p:sldId id="325" r:id="rId5"/>
    <p:sldId id="328" r:id="rId6"/>
    <p:sldId id="329" r:id="rId7"/>
    <p:sldId id="330" r:id="rId8"/>
    <p:sldId id="332" r:id="rId9"/>
    <p:sldId id="333" r:id="rId10"/>
    <p:sldId id="334" r:id="rId11"/>
    <p:sldId id="336" r:id="rId12"/>
    <p:sldId id="337" r:id="rId13"/>
    <p:sldId id="338" r:id="rId14"/>
    <p:sldId id="269" r:id="rId15"/>
    <p:sldId id="339" r:id="rId16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784" y="-104"/>
      </p:cViewPr>
      <p:guideLst>
        <p:guide orient="horz" pos="1185"/>
        <p:guide orient="horz" pos="3974"/>
        <p:guide orient="horz" pos="391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package" Target="../embeddings/Microsoft_Excel____1.xlsx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M1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631535"/>
              </p:ext>
            </p:extLst>
          </p:nvPr>
        </p:nvGraphicFramePr>
        <p:xfrm>
          <a:off x="4457700" y="3192463"/>
          <a:ext cx="990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ワークシート" r:id="rId4" imgW="990600" imgH="469900" progId="Excel.Sheet.12">
                  <p:embed/>
                </p:oleObj>
              </mc:Choice>
              <mc:Fallback>
                <p:oleObj name="ワークシート" r:id="rId4" imgW="990600" imgH="469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57700" y="3192463"/>
                        <a:ext cx="9906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6626929" y="1147602"/>
            <a:ext cx="2337479" cy="2101378"/>
            <a:chOff x="107504" y="4207942"/>
            <a:chExt cx="2829272" cy="2543497"/>
          </a:xfrm>
        </p:grpSpPr>
        <p:pic>
          <p:nvPicPr>
            <p:cNvPr id="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直線コネクタ 7"/>
            <p:cNvCxnSpPr>
              <a:stCxn id="20" idx="2"/>
              <a:endCxn id="6" idx="0"/>
            </p:cNvCxnSpPr>
            <p:nvPr/>
          </p:nvCxnSpPr>
          <p:spPr>
            <a:xfrm flipH="1">
              <a:off x="321000" y="5589240"/>
              <a:ext cx="283094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>
              <a:stCxn id="20" idx="2"/>
              <a:endCxn id="7" idx="0"/>
            </p:cNvCxnSpPr>
            <p:nvPr/>
          </p:nvCxnSpPr>
          <p:spPr>
            <a:xfrm>
              <a:off x="604094" y="5589240"/>
              <a:ext cx="287913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78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785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直線コネクタ 11"/>
            <p:cNvCxnSpPr>
              <a:stCxn id="21" idx="2"/>
              <a:endCxn id="10" idx="0"/>
            </p:cNvCxnSpPr>
            <p:nvPr/>
          </p:nvCxnSpPr>
          <p:spPr>
            <a:xfrm flipH="1">
              <a:off x="2152274" y="5589240"/>
              <a:ext cx="231660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>
              <a:stCxn id="21" idx="2"/>
              <a:endCxn id="11" idx="0"/>
            </p:cNvCxnSpPr>
            <p:nvPr/>
          </p:nvCxnSpPr>
          <p:spPr>
            <a:xfrm>
              <a:off x="2383934" y="5589240"/>
              <a:ext cx="339347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>
              <a:stCxn id="18" idx="2"/>
              <a:endCxn id="20" idx="0"/>
            </p:cNvCxnSpPr>
            <p:nvPr/>
          </p:nvCxnSpPr>
          <p:spPr>
            <a:xfrm flipH="1">
              <a:off x="60409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>
              <a:stCxn id="18" idx="2"/>
              <a:endCxn id="21" idx="0"/>
            </p:cNvCxnSpPr>
            <p:nvPr/>
          </p:nvCxnSpPr>
          <p:spPr>
            <a:xfrm>
              <a:off x="619027" y="4522267"/>
              <a:ext cx="1764907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19" idx="2"/>
              <a:endCxn id="21" idx="0"/>
            </p:cNvCxnSpPr>
            <p:nvPr/>
          </p:nvCxnSpPr>
          <p:spPr>
            <a:xfrm flipH="1">
              <a:off x="238393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>
              <a:stCxn id="19" idx="2"/>
              <a:endCxn id="20" idx="0"/>
            </p:cNvCxnSpPr>
            <p:nvPr/>
          </p:nvCxnSpPr>
          <p:spPr>
            <a:xfrm flipH="1">
              <a:off x="604094" y="4522267"/>
              <a:ext cx="179477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36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42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テキスト ボックス 21"/>
          <p:cNvSpPr txBox="1"/>
          <p:nvPr/>
        </p:nvSpPr>
        <p:spPr>
          <a:xfrm>
            <a:off x="5889104" y="620688"/>
            <a:ext cx="99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rgbClr val="4D4D4D"/>
                </a:solidFill>
                <a:latin typeface="+mn-lt"/>
              </a:rPr>
              <a:t>Scenario</a:t>
            </a:r>
            <a:endParaRPr kumimoji="1" lang="ja-JP" altLang="en-US" u="sng" dirty="0">
              <a:solidFill>
                <a:srgbClr val="4D4D4D"/>
              </a:solidFill>
              <a:latin typeface="+mn-lt"/>
            </a:endParaRPr>
          </a:p>
        </p:txBody>
      </p:sp>
      <p:cxnSp>
        <p:nvCxnSpPr>
          <p:cNvPr id="23" name="直線コネクタ 22"/>
          <p:cNvCxnSpPr/>
          <p:nvPr/>
        </p:nvCxnSpPr>
        <p:spPr bwMode="auto">
          <a:xfrm flipV="1">
            <a:off x="6874901" y="1262482"/>
            <a:ext cx="0" cy="9579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/>
          <p:nvPr/>
        </p:nvCxnSpPr>
        <p:spPr bwMode="auto">
          <a:xfrm flipH="1" flipV="1">
            <a:off x="6839065" y="1262482"/>
            <a:ext cx="1582862" cy="6636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/>
          <p:nvPr/>
        </p:nvCxnSpPr>
        <p:spPr bwMode="auto">
          <a:xfrm rot="900000" flipV="1">
            <a:off x="6803418" y="2158555"/>
            <a:ext cx="0" cy="5407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矢印コネクタ 25"/>
          <p:cNvCxnSpPr>
            <a:endCxn id="10" idx="0"/>
          </p:cNvCxnSpPr>
          <p:nvPr/>
        </p:nvCxnSpPr>
        <p:spPr bwMode="auto">
          <a:xfrm flipH="1">
            <a:off x="8316270" y="1912993"/>
            <a:ext cx="123659" cy="7706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" name="図形グループ 26"/>
          <p:cNvGrpSpPr/>
          <p:nvPr/>
        </p:nvGrpSpPr>
        <p:grpSpPr>
          <a:xfrm>
            <a:off x="7098682" y="1556122"/>
            <a:ext cx="1703111" cy="1137124"/>
            <a:chOff x="2081943" y="4508450"/>
            <a:chExt cx="1703111" cy="1137124"/>
          </a:xfrm>
        </p:grpSpPr>
        <p:cxnSp>
          <p:nvCxnSpPr>
            <p:cNvPr id="28" name="直線コネクタ 27"/>
            <p:cNvCxnSpPr/>
            <p:nvPr/>
          </p:nvCxnSpPr>
          <p:spPr bwMode="auto">
            <a:xfrm flipH="1" flipV="1">
              <a:off x="2081943" y="5120095"/>
              <a:ext cx="254481" cy="5158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線コネクタ 28"/>
            <p:cNvCxnSpPr/>
            <p:nvPr/>
          </p:nvCxnSpPr>
          <p:spPr bwMode="auto">
            <a:xfrm flipV="1">
              <a:off x="2081943" y="4509120"/>
              <a:ext cx="1512956" cy="61097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線矢印コネクタ 29"/>
            <p:cNvCxnSpPr/>
            <p:nvPr/>
          </p:nvCxnSpPr>
          <p:spPr bwMode="auto">
            <a:xfrm>
              <a:off x="3608669" y="4508450"/>
              <a:ext cx="176385" cy="11371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" name="図形グループ 30"/>
          <p:cNvGrpSpPr/>
          <p:nvPr/>
        </p:nvGrpSpPr>
        <p:grpSpPr>
          <a:xfrm>
            <a:off x="6945403" y="1217186"/>
            <a:ext cx="1760561" cy="1440313"/>
            <a:chOff x="1928664" y="4169514"/>
            <a:chExt cx="1760561" cy="1440313"/>
          </a:xfrm>
        </p:grpSpPr>
        <p:cxnSp>
          <p:nvCxnSpPr>
            <p:cNvPr id="32" name="直線矢印コネクタ 31"/>
            <p:cNvCxnSpPr/>
            <p:nvPr/>
          </p:nvCxnSpPr>
          <p:spPr bwMode="auto">
            <a:xfrm>
              <a:off x="3512840" y="4833156"/>
              <a:ext cx="176385" cy="7766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3" name="図形グループ 32"/>
            <p:cNvGrpSpPr/>
            <p:nvPr/>
          </p:nvGrpSpPr>
          <p:grpSpPr>
            <a:xfrm>
              <a:off x="1928664" y="4169514"/>
              <a:ext cx="1582862" cy="1430467"/>
              <a:chOff x="1928664" y="4169514"/>
              <a:chExt cx="1582862" cy="1430467"/>
            </a:xfrm>
          </p:grpSpPr>
          <p:cxnSp>
            <p:nvCxnSpPr>
              <p:cNvPr id="34" name="直線コネクタ 33"/>
              <p:cNvCxnSpPr/>
              <p:nvPr/>
            </p:nvCxnSpPr>
            <p:spPr bwMode="auto">
              <a:xfrm flipH="1" flipV="1">
                <a:off x="1964668" y="5084091"/>
                <a:ext cx="254481" cy="51589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線コネクタ 34"/>
              <p:cNvCxnSpPr/>
              <p:nvPr/>
            </p:nvCxnSpPr>
            <p:spPr bwMode="auto">
              <a:xfrm flipH="1" flipV="1">
                <a:off x="1962960" y="4214810"/>
                <a:ext cx="920" cy="86928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線コネクタ 35"/>
              <p:cNvCxnSpPr/>
              <p:nvPr/>
            </p:nvCxnSpPr>
            <p:spPr bwMode="auto">
              <a:xfrm flipH="1" flipV="1">
                <a:off x="1928664" y="4169514"/>
                <a:ext cx="1582862" cy="66364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7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3063553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シミュレーション</a:t>
            </a:r>
            <a:r>
              <a:rPr lang="ja-JP" altLang="en-US" b="1" dirty="0" smtClean="0"/>
              <a:t>環境</a:t>
            </a:r>
            <a:endParaRPr lang="en-US" altLang="ja-JP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dirty="0" smtClean="0"/>
              <a:t>トポロジー</a:t>
            </a:r>
            <a:r>
              <a:rPr lang="en-US" altLang="ja-JP" sz="1800" dirty="0" smtClean="0"/>
              <a:t>: FatTree, oversubscripted </a:t>
            </a:r>
            <a:r>
              <a:rPr lang="en-US" altLang="ja-JP" sz="1800" dirty="0" smtClean="0"/>
              <a:t>2 </a:t>
            </a:r>
            <a:r>
              <a:rPr lang="en-US" altLang="ja-JP" sz="1800" dirty="0" smtClean="0"/>
              <a:t>: 1</a:t>
            </a:r>
            <a:endParaRPr lang="en-US" altLang="ja-JP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u="sng" dirty="0" smtClean="0"/>
              <a:t>70KB</a:t>
            </a:r>
            <a:r>
              <a:rPr lang="ja-JP" altLang="en-US" sz="1800" u="sng" dirty="0" smtClean="0"/>
              <a:t>の通信の完結時間を測定</a:t>
            </a:r>
            <a:endParaRPr lang="en-US" altLang="ja-JP" sz="1800" u="sng" dirty="0" smtClean="0"/>
          </a:p>
          <a:p>
            <a:r>
              <a:rPr lang="en-US" altLang="ja-JP" sz="1800" dirty="0" smtClean="0"/>
              <a:t>1</a:t>
            </a:r>
            <a:r>
              <a:rPr lang="en-US" altLang="ja-JP" sz="1600" dirty="0" smtClean="0"/>
              <a:t>0</a:t>
            </a:r>
            <a:r>
              <a:rPr lang="ja-JP" altLang="en-US" sz="1600" dirty="0" smtClean="0"/>
              <a:t>回シミュレーションを実行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b="1" dirty="0" smtClean="0"/>
              <a:t>シミュレーター</a:t>
            </a:r>
            <a:endParaRPr lang="en-US" altLang="ja-JP" sz="1600" b="1" dirty="0" smtClean="0"/>
          </a:p>
          <a:p>
            <a:r>
              <a:rPr lang="en-US" altLang="ja-JP" sz="1600" u="sng" dirty="0" smtClean="0"/>
              <a:t>ns</a:t>
            </a:r>
            <a:r>
              <a:rPr lang="en-US" altLang="ja-JP" sz="1600" u="sng" dirty="0"/>
              <a:t>-3 </a:t>
            </a:r>
            <a:r>
              <a:rPr lang="en-US" altLang="ja-JP" sz="1600" u="sng" dirty="0" err="1"/>
              <a:t>dce</a:t>
            </a:r>
            <a:r>
              <a:rPr lang="ja-JP" altLang="en-US" sz="1600" dirty="0"/>
              <a:t>を</a:t>
            </a:r>
            <a:r>
              <a:rPr lang="ja-JP" altLang="en-US" sz="1600" dirty="0" smtClean="0"/>
              <a:t>使用</a:t>
            </a:r>
            <a:endParaRPr lang="en-US" altLang="ja-JP" sz="1600" dirty="0"/>
          </a:p>
          <a:p>
            <a:r>
              <a:rPr lang="en-US" altLang="ja-JP" sz="1600" dirty="0" smtClean="0"/>
              <a:t>MPTCP </a:t>
            </a:r>
            <a:r>
              <a:rPr lang="en-US" altLang="ja-JP" sz="1600" dirty="0" err="1" smtClean="0"/>
              <a:t>ver</a:t>
            </a:r>
            <a:r>
              <a:rPr lang="en-US" altLang="ja-JP" sz="1600" dirty="0" smtClean="0"/>
              <a:t>: 0.88</a:t>
            </a:r>
          </a:p>
          <a:p>
            <a:pPr marL="0" indent="0">
              <a:buNone/>
            </a:pPr>
            <a:r>
              <a:rPr lang="ja-JP" altLang="en-US" sz="1600" dirty="0" smtClean="0"/>
              <a:t>トラフィック</a:t>
            </a:r>
            <a:r>
              <a:rPr lang="en-US" altLang="ja-JP" sz="1600" dirty="0" smtClean="0"/>
              <a:t> : 200ms</a:t>
            </a:r>
            <a:r>
              <a:rPr lang="ja-JP" altLang="en-US" sz="1600" dirty="0" smtClean="0"/>
              <a:t>に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回発生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10</a:t>
            </a:r>
            <a:r>
              <a:rPr lang="ja-JP" altLang="en-US" sz="1600" dirty="0" smtClean="0"/>
              <a:t>秒間測定</a:t>
            </a:r>
            <a:endParaRPr lang="en-US" altLang="ja-JP" sz="1600" dirty="0" smtClean="0"/>
          </a:p>
        </p:txBody>
      </p:sp>
      <p:graphicFrame>
        <p:nvGraphicFramePr>
          <p:cNvPr id="74" name="表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725827"/>
              </p:ext>
            </p:extLst>
          </p:nvPr>
        </p:nvGraphicFramePr>
        <p:xfrm>
          <a:off x="6178414" y="4139717"/>
          <a:ext cx="2682034" cy="1523999"/>
        </p:xfrm>
        <a:graphic>
          <a:graphicData uri="http://schemas.openxmlformats.org/drawingml/2006/table">
            <a:tbl>
              <a:tblPr firstRow="1" firstCol="1">
                <a:tableStyleId>{0660B408-B3CF-4A94-85FC-2B1E0A45F4A2}</a:tableStyleId>
              </a:tblPr>
              <a:tblGrid>
                <a:gridCol w="1341017"/>
                <a:gridCol w="1341017"/>
              </a:tblGrid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Value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/>
                        <a:t>aggr</a:t>
                      </a:r>
                      <a:r>
                        <a:rPr kumimoji="1" lang="en-US" altLang="ja-JP" sz="1400" dirty="0" smtClean="0"/>
                        <a:t>-edge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edge-host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RTT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80</a:t>
                      </a:r>
                      <a:r>
                        <a:rPr kumimoji="1" lang="en-US" altLang="ja-JP" sz="1400" dirty="0" smtClean="0"/>
                        <a:t>μ</a:t>
                      </a:r>
                      <a:r>
                        <a:rPr kumimoji="1" lang="en-US" altLang="ja-JP" sz="1400" dirty="0" smtClean="0"/>
                        <a:t>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Buffer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100KB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正方形/長方形 74"/>
          <p:cNvSpPr/>
          <p:nvPr/>
        </p:nvSpPr>
        <p:spPr>
          <a:xfrm>
            <a:off x="6180664" y="3753036"/>
            <a:ext cx="269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4D4D4D"/>
                </a:solidFill>
                <a:latin typeface="Times New Roman"/>
                <a:cs typeface="Times New Roman"/>
              </a:rPr>
              <a:t>任意に設定したパラメータ</a:t>
            </a:r>
            <a:endParaRPr lang="ja-JP" altLang="en-US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851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トラフィックパターン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  <p:grpSp>
        <p:nvGrpSpPr>
          <p:cNvPr id="36" name="図形グループ 35"/>
          <p:cNvGrpSpPr/>
          <p:nvPr/>
        </p:nvGrpSpPr>
        <p:grpSpPr>
          <a:xfrm>
            <a:off x="959337" y="2864463"/>
            <a:ext cx="2337479" cy="2101378"/>
            <a:chOff x="107504" y="4207942"/>
            <a:chExt cx="2829272" cy="2543497"/>
          </a:xfrm>
        </p:grpSpPr>
        <p:pic>
          <p:nvPicPr>
            <p:cNvPr id="3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9" name="直線コネクタ 38"/>
            <p:cNvCxnSpPr>
              <a:stCxn id="51" idx="2"/>
              <a:endCxn id="37" idx="0"/>
            </p:cNvCxnSpPr>
            <p:nvPr/>
          </p:nvCxnSpPr>
          <p:spPr>
            <a:xfrm flipH="1">
              <a:off x="321000" y="5589240"/>
              <a:ext cx="283094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>
              <a:stCxn id="51" idx="2"/>
              <a:endCxn id="38" idx="0"/>
            </p:cNvCxnSpPr>
            <p:nvPr/>
          </p:nvCxnSpPr>
          <p:spPr>
            <a:xfrm>
              <a:off x="604094" y="5589240"/>
              <a:ext cx="287913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78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785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3" name="直線コネクタ 42"/>
            <p:cNvCxnSpPr>
              <a:stCxn id="52" idx="2"/>
              <a:endCxn id="41" idx="0"/>
            </p:cNvCxnSpPr>
            <p:nvPr/>
          </p:nvCxnSpPr>
          <p:spPr>
            <a:xfrm flipH="1">
              <a:off x="2152274" y="5589240"/>
              <a:ext cx="231660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>
              <a:stCxn id="52" idx="2"/>
              <a:endCxn id="42" idx="0"/>
            </p:cNvCxnSpPr>
            <p:nvPr/>
          </p:nvCxnSpPr>
          <p:spPr>
            <a:xfrm>
              <a:off x="2383934" y="5589240"/>
              <a:ext cx="339347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>
              <a:stCxn id="49" idx="2"/>
              <a:endCxn id="51" idx="0"/>
            </p:cNvCxnSpPr>
            <p:nvPr/>
          </p:nvCxnSpPr>
          <p:spPr>
            <a:xfrm flipH="1">
              <a:off x="60409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stCxn id="49" idx="2"/>
              <a:endCxn id="52" idx="0"/>
            </p:cNvCxnSpPr>
            <p:nvPr/>
          </p:nvCxnSpPr>
          <p:spPr>
            <a:xfrm>
              <a:off x="619027" y="4522267"/>
              <a:ext cx="1764907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50" idx="2"/>
              <a:endCxn id="52" idx="0"/>
            </p:cNvCxnSpPr>
            <p:nvPr/>
          </p:nvCxnSpPr>
          <p:spPr>
            <a:xfrm flipH="1">
              <a:off x="238393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>
              <a:stCxn id="50" idx="2"/>
              <a:endCxn id="51" idx="0"/>
            </p:cNvCxnSpPr>
            <p:nvPr/>
          </p:nvCxnSpPr>
          <p:spPr>
            <a:xfrm flipH="1">
              <a:off x="604094" y="4522267"/>
              <a:ext cx="179477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36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42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3" name="直線コネクタ 52"/>
          <p:cNvCxnSpPr>
            <a:endCxn id="50" idx="2"/>
          </p:cNvCxnSpPr>
          <p:nvPr/>
        </p:nvCxnSpPr>
        <p:spPr bwMode="auto">
          <a:xfrm flipV="1">
            <a:off x="1207309" y="3124151"/>
            <a:ext cx="1645099" cy="8131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>
            <a:endCxn id="50" idx="2"/>
          </p:cNvCxnSpPr>
          <p:nvPr/>
        </p:nvCxnSpPr>
        <p:spPr bwMode="auto">
          <a:xfrm flipV="1">
            <a:off x="2754335" y="3124151"/>
            <a:ext cx="98073" cy="5188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/>
          <p:nvPr/>
        </p:nvCxnSpPr>
        <p:spPr bwMode="auto">
          <a:xfrm rot="900000" flipV="1">
            <a:off x="1135826" y="3875416"/>
            <a:ext cx="0" cy="5407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矢印コネクタ 55"/>
          <p:cNvCxnSpPr>
            <a:endCxn id="41" idx="0"/>
          </p:cNvCxnSpPr>
          <p:nvPr/>
        </p:nvCxnSpPr>
        <p:spPr bwMode="auto">
          <a:xfrm flipH="1">
            <a:off x="2648678" y="3629854"/>
            <a:ext cx="123659" cy="7706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" name="図形グループ 56"/>
          <p:cNvGrpSpPr/>
          <p:nvPr/>
        </p:nvGrpSpPr>
        <p:grpSpPr>
          <a:xfrm>
            <a:off x="1431090" y="3272983"/>
            <a:ext cx="1703111" cy="1137124"/>
            <a:chOff x="2081943" y="4508450"/>
            <a:chExt cx="1703111" cy="1137124"/>
          </a:xfrm>
        </p:grpSpPr>
        <p:cxnSp>
          <p:nvCxnSpPr>
            <p:cNvPr id="58" name="直線コネクタ 57"/>
            <p:cNvCxnSpPr/>
            <p:nvPr/>
          </p:nvCxnSpPr>
          <p:spPr bwMode="auto">
            <a:xfrm flipH="1" flipV="1">
              <a:off x="2081943" y="5120095"/>
              <a:ext cx="254481" cy="5158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線コネクタ 58"/>
            <p:cNvCxnSpPr/>
            <p:nvPr/>
          </p:nvCxnSpPr>
          <p:spPr bwMode="auto">
            <a:xfrm flipV="1">
              <a:off x="2081943" y="4509120"/>
              <a:ext cx="1512956" cy="61097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線矢印コネクタ 59"/>
            <p:cNvCxnSpPr/>
            <p:nvPr/>
          </p:nvCxnSpPr>
          <p:spPr bwMode="auto">
            <a:xfrm>
              <a:off x="3608669" y="4508450"/>
              <a:ext cx="176385" cy="11371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1" name="図形グループ 60"/>
          <p:cNvGrpSpPr/>
          <p:nvPr/>
        </p:nvGrpSpPr>
        <p:grpSpPr>
          <a:xfrm>
            <a:off x="1277811" y="2934047"/>
            <a:ext cx="1760561" cy="1440313"/>
            <a:chOff x="1928664" y="4169514"/>
            <a:chExt cx="1760561" cy="1440313"/>
          </a:xfrm>
        </p:grpSpPr>
        <p:cxnSp>
          <p:nvCxnSpPr>
            <p:cNvPr id="62" name="直線矢印コネクタ 61"/>
            <p:cNvCxnSpPr/>
            <p:nvPr/>
          </p:nvCxnSpPr>
          <p:spPr bwMode="auto">
            <a:xfrm>
              <a:off x="3512840" y="4833156"/>
              <a:ext cx="176385" cy="7766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3" name="図形グループ 62"/>
            <p:cNvGrpSpPr/>
            <p:nvPr/>
          </p:nvGrpSpPr>
          <p:grpSpPr>
            <a:xfrm>
              <a:off x="1928664" y="4169514"/>
              <a:ext cx="1582862" cy="1430467"/>
              <a:chOff x="1928664" y="4169514"/>
              <a:chExt cx="1582862" cy="1430467"/>
            </a:xfrm>
          </p:grpSpPr>
          <p:cxnSp>
            <p:nvCxnSpPr>
              <p:cNvPr id="64" name="直線コネクタ 63"/>
              <p:cNvCxnSpPr/>
              <p:nvPr/>
            </p:nvCxnSpPr>
            <p:spPr bwMode="auto">
              <a:xfrm flipH="1" flipV="1">
                <a:off x="1964668" y="5084091"/>
                <a:ext cx="254481" cy="51589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直線コネクタ 64"/>
              <p:cNvCxnSpPr/>
              <p:nvPr/>
            </p:nvCxnSpPr>
            <p:spPr bwMode="auto">
              <a:xfrm flipH="1" flipV="1">
                <a:off x="1962960" y="4214810"/>
                <a:ext cx="920" cy="86928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直線コネクタ 65"/>
              <p:cNvCxnSpPr/>
              <p:nvPr/>
            </p:nvCxnSpPr>
            <p:spPr bwMode="auto">
              <a:xfrm flipH="1" flipV="1">
                <a:off x="1928664" y="4169514"/>
                <a:ext cx="1582862" cy="66364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7" name="図形グループ 66"/>
          <p:cNvGrpSpPr/>
          <p:nvPr/>
        </p:nvGrpSpPr>
        <p:grpSpPr>
          <a:xfrm>
            <a:off x="3764868" y="2875794"/>
            <a:ext cx="2337479" cy="2101378"/>
            <a:chOff x="107504" y="4207942"/>
            <a:chExt cx="2829272" cy="2543497"/>
          </a:xfrm>
        </p:grpSpPr>
        <p:pic>
          <p:nvPicPr>
            <p:cNvPr id="6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直線コネクタ 69"/>
            <p:cNvCxnSpPr>
              <a:stCxn id="82" idx="2"/>
              <a:endCxn id="68" idx="0"/>
            </p:cNvCxnSpPr>
            <p:nvPr/>
          </p:nvCxnSpPr>
          <p:spPr>
            <a:xfrm flipH="1">
              <a:off x="321000" y="5589240"/>
              <a:ext cx="283094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>
              <a:stCxn id="82" idx="2"/>
              <a:endCxn id="69" idx="0"/>
            </p:cNvCxnSpPr>
            <p:nvPr/>
          </p:nvCxnSpPr>
          <p:spPr>
            <a:xfrm>
              <a:off x="604094" y="5589240"/>
              <a:ext cx="287913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78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785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4" name="直線コネクタ 73"/>
            <p:cNvCxnSpPr>
              <a:stCxn id="83" idx="2"/>
              <a:endCxn id="72" idx="0"/>
            </p:cNvCxnSpPr>
            <p:nvPr/>
          </p:nvCxnSpPr>
          <p:spPr>
            <a:xfrm flipH="1">
              <a:off x="2152274" y="5589240"/>
              <a:ext cx="231660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stCxn id="83" idx="2"/>
              <a:endCxn id="73" idx="0"/>
            </p:cNvCxnSpPr>
            <p:nvPr/>
          </p:nvCxnSpPr>
          <p:spPr>
            <a:xfrm>
              <a:off x="2383934" y="5589240"/>
              <a:ext cx="339347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>
              <a:stCxn id="80" idx="2"/>
              <a:endCxn id="82" idx="0"/>
            </p:cNvCxnSpPr>
            <p:nvPr/>
          </p:nvCxnSpPr>
          <p:spPr>
            <a:xfrm flipH="1">
              <a:off x="60409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>
              <a:stCxn id="80" idx="2"/>
              <a:endCxn id="83" idx="0"/>
            </p:cNvCxnSpPr>
            <p:nvPr/>
          </p:nvCxnSpPr>
          <p:spPr>
            <a:xfrm>
              <a:off x="619027" y="4522267"/>
              <a:ext cx="1764907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>
              <a:stCxn id="81" idx="2"/>
              <a:endCxn id="83" idx="0"/>
            </p:cNvCxnSpPr>
            <p:nvPr/>
          </p:nvCxnSpPr>
          <p:spPr>
            <a:xfrm flipH="1">
              <a:off x="238393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>
              <a:stCxn id="81" idx="2"/>
              <a:endCxn id="82" idx="0"/>
            </p:cNvCxnSpPr>
            <p:nvPr/>
          </p:nvCxnSpPr>
          <p:spPr>
            <a:xfrm flipH="1">
              <a:off x="604094" y="4522267"/>
              <a:ext cx="179477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36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42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4" name="直線コネクタ 83"/>
          <p:cNvCxnSpPr/>
          <p:nvPr/>
        </p:nvCxnSpPr>
        <p:spPr bwMode="auto">
          <a:xfrm flipV="1">
            <a:off x="4012840" y="2990674"/>
            <a:ext cx="0" cy="9579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コネクタ 84"/>
          <p:cNvCxnSpPr/>
          <p:nvPr/>
        </p:nvCxnSpPr>
        <p:spPr bwMode="auto">
          <a:xfrm flipH="1" flipV="1">
            <a:off x="3977004" y="2990674"/>
            <a:ext cx="1582862" cy="6636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線コネクタ 85"/>
          <p:cNvCxnSpPr/>
          <p:nvPr/>
        </p:nvCxnSpPr>
        <p:spPr bwMode="auto">
          <a:xfrm rot="900000" flipV="1">
            <a:off x="3941357" y="3886747"/>
            <a:ext cx="0" cy="5407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線矢印コネクタ 86"/>
          <p:cNvCxnSpPr>
            <a:endCxn id="72" idx="0"/>
          </p:cNvCxnSpPr>
          <p:nvPr/>
        </p:nvCxnSpPr>
        <p:spPr bwMode="auto">
          <a:xfrm flipH="1">
            <a:off x="5454209" y="3641185"/>
            <a:ext cx="123659" cy="7706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8" name="図形グループ 87"/>
          <p:cNvGrpSpPr/>
          <p:nvPr/>
        </p:nvGrpSpPr>
        <p:grpSpPr>
          <a:xfrm>
            <a:off x="4236621" y="3284314"/>
            <a:ext cx="1703111" cy="1137124"/>
            <a:chOff x="2081943" y="4508450"/>
            <a:chExt cx="1703111" cy="1137124"/>
          </a:xfrm>
        </p:grpSpPr>
        <p:cxnSp>
          <p:nvCxnSpPr>
            <p:cNvPr id="89" name="直線コネクタ 88"/>
            <p:cNvCxnSpPr/>
            <p:nvPr/>
          </p:nvCxnSpPr>
          <p:spPr bwMode="auto">
            <a:xfrm flipH="1" flipV="1">
              <a:off x="2081943" y="5120095"/>
              <a:ext cx="254481" cy="5158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直線コネクタ 89"/>
            <p:cNvCxnSpPr/>
            <p:nvPr/>
          </p:nvCxnSpPr>
          <p:spPr bwMode="auto">
            <a:xfrm flipV="1">
              <a:off x="2081943" y="4509120"/>
              <a:ext cx="1512956" cy="61097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直線矢印コネクタ 90"/>
            <p:cNvCxnSpPr/>
            <p:nvPr/>
          </p:nvCxnSpPr>
          <p:spPr bwMode="auto">
            <a:xfrm>
              <a:off x="3608669" y="4508450"/>
              <a:ext cx="176385" cy="11371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2" name="図形グループ 91"/>
          <p:cNvGrpSpPr/>
          <p:nvPr/>
        </p:nvGrpSpPr>
        <p:grpSpPr>
          <a:xfrm>
            <a:off x="4083342" y="2945378"/>
            <a:ext cx="1760561" cy="1440313"/>
            <a:chOff x="1928664" y="4169514"/>
            <a:chExt cx="1760561" cy="1440313"/>
          </a:xfrm>
        </p:grpSpPr>
        <p:cxnSp>
          <p:nvCxnSpPr>
            <p:cNvPr id="93" name="直線矢印コネクタ 92"/>
            <p:cNvCxnSpPr/>
            <p:nvPr/>
          </p:nvCxnSpPr>
          <p:spPr bwMode="auto">
            <a:xfrm>
              <a:off x="3512840" y="4833156"/>
              <a:ext cx="176385" cy="7766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4" name="図形グループ 93"/>
            <p:cNvGrpSpPr/>
            <p:nvPr/>
          </p:nvGrpSpPr>
          <p:grpSpPr>
            <a:xfrm>
              <a:off x="1928664" y="4169514"/>
              <a:ext cx="1582862" cy="1430467"/>
              <a:chOff x="1928664" y="4169514"/>
              <a:chExt cx="1582862" cy="1430467"/>
            </a:xfrm>
          </p:grpSpPr>
          <p:cxnSp>
            <p:nvCxnSpPr>
              <p:cNvPr id="95" name="直線コネクタ 94"/>
              <p:cNvCxnSpPr/>
              <p:nvPr/>
            </p:nvCxnSpPr>
            <p:spPr bwMode="auto">
              <a:xfrm flipH="1" flipV="1">
                <a:off x="1964668" y="5084091"/>
                <a:ext cx="254481" cy="51589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6" name="直線コネクタ 95"/>
              <p:cNvCxnSpPr/>
              <p:nvPr/>
            </p:nvCxnSpPr>
            <p:spPr bwMode="auto">
              <a:xfrm flipH="1" flipV="1">
                <a:off x="1962960" y="4214810"/>
                <a:ext cx="920" cy="86928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7" name="直線コネクタ 96"/>
              <p:cNvCxnSpPr/>
              <p:nvPr/>
            </p:nvCxnSpPr>
            <p:spPr bwMode="auto">
              <a:xfrm flipH="1" flipV="1">
                <a:off x="1928664" y="4169514"/>
                <a:ext cx="1582862" cy="66364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98" name="図形グループ 97"/>
          <p:cNvGrpSpPr/>
          <p:nvPr/>
        </p:nvGrpSpPr>
        <p:grpSpPr>
          <a:xfrm>
            <a:off x="6719977" y="2839790"/>
            <a:ext cx="2337479" cy="2101378"/>
            <a:chOff x="107504" y="4207942"/>
            <a:chExt cx="2829272" cy="2543497"/>
          </a:xfrm>
        </p:grpSpPr>
        <p:pic>
          <p:nvPicPr>
            <p:cNvPr id="9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1" name="直線コネクタ 100"/>
            <p:cNvCxnSpPr>
              <a:stCxn id="113" idx="2"/>
              <a:endCxn id="99" idx="0"/>
            </p:cNvCxnSpPr>
            <p:nvPr/>
          </p:nvCxnSpPr>
          <p:spPr>
            <a:xfrm flipH="1">
              <a:off x="321000" y="5589240"/>
              <a:ext cx="283094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>
              <a:stCxn id="113" idx="2"/>
              <a:endCxn id="100" idx="0"/>
            </p:cNvCxnSpPr>
            <p:nvPr/>
          </p:nvCxnSpPr>
          <p:spPr>
            <a:xfrm>
              <a:off x="604094" y="5589240"/>
              <a:ext cx="287913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78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785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5" name="直線コネクタ 104"/>
            <p:cNvCxnSpPr>
              <a:stCxn id="114" idx="2"/>
              <a:endCxn id="103" idx="0"/>
            </p:cNvCxnSpPr>
            <p:nvPr/>
          </p:nvCxnSpPr>
          <p:spPr>
            <a:xfrm flipH="1">
              <a:off x="2152274" y="5589240"/>
              <a:ext cx="231660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>
              <a:stCxn id="114" idx="2"/>
              <a:endCxn id="104" idx="0"/>
            </p:cNvCxnSpPr>
            <p:nvPr/>
          </p:nvCxnSpPr>
          <p:spPr>
            <a:xfrm>
              <a:off x="2383934" y="5589240"/>
              <a:ext cx="339347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>
              <a:stCxn id="111" idx="2"/>
              <a:endCxn id="113" idx="0"/>
            </p:cNvCxnSpPr>
            <p:nvPr/>
          </p:nvCxnSpPr>
          <p:spPr>
            <a:xfrm flipH="1">
              <a:off x="60409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>
              <a:stCxn id="111" idx="2"/>
              <a:endCxn id="114" idx="0"/>
            </p:cNvCxnSpPr>
            <p:nvPr/>
          </p:nvCxnSpPr>
          <p:spPr>
            <a:xfrm>
              <a:off x="619027" y="4522267"/>
              <a:ext cx="1764907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>
              <a:stCxn id="112" idx="2"/>
              <a:endCxn id="114" idx="0"/>
            </p:cNvCxnSpPr>
            <p:nvPr/>
          </p:nvCxnSpPr>
          <p:spPr>
            <a:xfrm flipH="1">
              <a:off x="238393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>
              <a:stCxn id="112" idx="2"/>
              <a:endCxn id="113" idx="0"/>
            </p:cNvCxnSpPr>
            <p:nvPr/>
          </p:nvCxnSpPr>
          <p:spPr>
            <a:xfrm flipH="1">
              <a:off x="604094" y="4522267"/>
              <a:ext cx="179477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36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42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5" name="直線コネクタ 114"/>
          <p:cNvCxnSpPr/>
          <p:nvPr/>
        </p:nvCxnSpPr>
        <p:spPr bwMode="auto">
          <a:xfrm flipV="1">
            <a:off x="6967949" y="2954670"/>
            <a:ext cx="0" cy="9579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線コネクタ 115"/>
          <p:cNvCxnSpPr/>
          <p:nvPr/>
        </p:nvCxnSpPr>
        <p:spPr bwMode="auto">
          <a:xfrm flipH="1" flipV="1">
            <a:off x="6932113" y="2954670"/>
            <a:ext cx="1582862" cy="6636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直線コネクタ 116"/>
          <p:cNvCxnSpPr/>
          <p:nvPr/>
        </p:nvCxnSpPr>
        <p:spPr bwMode="auto">
          <a:xfrm rot="900000" flipV="1">
            <a:off x="6896466" y="3850743"/>
            <a:ext cx="0" cy="5407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直線矢印コネクタ 117"/>
          <p:cNvCxnSpPr>
            <a:endCxn id="103" idx="0"/>
          </p:cNvCxnSpPr>
          <p:nvPr/>
        </p:nvCxnSpPr>
        <p:spPr bwMode="auto">
          <a:xfrm flipH="1">
            <a:off x="8409318" y="3605181"/>
            <a:ext cx="123659" cy="7706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コネクタ 119"/>
          <p:cNvCxnSpPr/>
          <p:nvPr/>
        </p:nvCxnSpPr>
        <p:spPr bwMode="auto">
          <a:xfrm flipH="1" flipV="1">
            <a:off x="7191730" y="3859955"/>
            <a:ext cx="254481" cy="5158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1B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" name="図形グループ 122"/>
          <p:cNvGrpSpPr/>
          <p:nvPr/>
        </p:nvGrpSpPr>
        <p:grpSpPr>
          <a:xfrm>
            <a:off x="7038451" y="2909374"/>
            <a:ext cx="1760561" cy="1440313"/>
            <a:chOff x="1928664" y="4169514"/>
            <a:chExt cx="1760561" cy="1440313"/>
          </a:xfrm>
        </p:grpSpPr>
        <p:cxnSp>
          <p:nvCxnSpPr>
            <p:cNvPr id="124" name="直線矢印コネクタ 123"/>
            <p:cNvCxnSpPr/>
            <p:nvPr/>
          </p:nvCxnSpPr>
          <p:spPr bwMode="auto">
            <a:xfrm>
              <a:off x="3512840" y="4833156"/>
              <a:ext cx="176385" cy="7766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5" name="図形グループ 124"/>
            <p:cNvGrpSpPr/>
            <p:nvPr/>
          </p:nvGrpSpPr>
          <p:grpSpPr>
            <a:xfrm>
              <a:off x="1928664" y="4169514"/>
              <a:ext cx="1582862" cy="1430467"/>
              <a:chOff x="1928664" y="4169514"/>
              <a:chExt cx="1582862" cy="1430467"/>
            </a:xfrm>
          </p:grpSpPr>
          <p:cxnSp>
            <p:nvCxnSpPr>
              <p:cNvPr id="126" name="直線コネクタ 125"/>
              <p:cNvCxnSpPr/>
              <p:nvPr/>
            </p:nvCxnSpPr>
            <p:spPr bwMode="auto">
              <a:xfrm flipH="1" flipV="1">
                <a:off x="1964668" y="5084091"/>
                <a:ext cx="254481" cy="51589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7" name="直線コネクタ 126"/>
              <p:cNvCxnSpPr/>
              <p:nvPr/>
            </p:nvCxnSpPr>
            <p:spPr bwMode="auto">
              <a:xfrm flipH="1" flipV="1">
                <a:off x="1962960" y="4214810"/>
                <a:ext cx="920" cy="86928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" name="直線コネクタ 127"/>
              <p:cNvCxnSpPr/>
              <p:nvPr/>
            </p:nvCxnSpPr>
            <p:spPr bwMode="auto">
              <a:xfrm flipH="1" flipV="1">
                <a:off x="1928664" y="4169514"/>
                <a:ext cx="1582862" cy="66364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29" name="テキスト ボックス 128"/>
          <p:cNvSpPr txBox="1"/>
          <p:nvPr/>
        </p:nvSpPr>
        <p:spPr>
          <a:xfrm>
            <a:off x="800684" y="1891560"/>
            <a:ext cx="13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MPTCP</a:t>
            </a:r>
          </a:p>
          <a:p>
            <a:r>
              <a:rPr kumimoji="1" lang="ja-JP" altLang="en-US" dirty="0" smtClean="0"/>
              <a:t>コネクション</a:t>
            </a:r>
            <a:endParaRPr kumimoji="1" lang="ja-JP" altLang="en-US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397297" y="1871536"/>
            <a:ext cx="1770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MPTCP</a:t>
            </a:r>
          </a:p>
          <a:p>
            <a:r>
              <a:rPr kumimoji="1" lang="en-US" altLang="ja-JP" dirty="0" smtClean="0"/>
              <a:t>non </a:t>
            </a:r>
            <a:r>
              <a:rPr kumimoji="1" lang="ja-JP" altLang="en-US" dirty="0" smtClean="0"/>
              <a:t>コネクション</a:t>
            </a:r>
            <a:endParaRPr kumimoji="1" lang="ja-JP" altLang="en-US" dirty="0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6538224" y="1891560"/>
            <a:ext cx="13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TCP</a:t>
            </a:r>
          </a:p>
          <a:p>
            <a:r>
              <a:rPr kumimoji="1" lang="ja-JP" altLang="en-US" dirty="0" smtClean="0"/>
              <a:t>コネクション</a:t>
            </a:r>
            <a:endParaRPr kumimoji="1" lang="ja-JP" altLang="en-US" dirty="0"/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-92598" y="2926685"/>
            <a:ext cx="130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connection </a:t>
            </a:r>
          </a:p>
          <a:p>
            <a:r>
              <a:rPr kumimoji="1" lang="en-US" altLang="ja-JP" dirty="0" smtClean="0"/>
              <a:t>path</a:t>
            </a: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2967742" y="2924944"/>
            <a:ext cx="130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connection </a:t>
            </a:r>
          </a:p>
          <a:p>
            <a:r>
              <a:rPr kumimoji="1" lang="en-US" altLang="ja-JP" dirty="0" smtClean="0"/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265194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4133"/>
            <a:ext cx="8280400" cy="1875187"/>
          </a:xfrm>
        </p:spPr>
        <p:txBody>
          <a:bodyPr/>
          <a:lstStyle/>
          <a:p>
            <a:r>
              <a:rPr lang="en-US" altLang="ja-JP" dirty="0" smtClean="0"/>
              <a:t>TCP vs.. MPTCP : </a:t>
            </a:r>
            <a:r>
              <a:rPr lang="ja-JP" altLang="en-US" dirty="0" smtClean="0"/>
              <a:t>二つのフローが一つの経路を占有</a:t>
            </a:r>
            <a:endParaRPr lang="en-US" altLang="ja-JP" dirty="0" smtClean="0"/>
          </a:p>
          <a:p>
            <a:r>
              <a:rPr kumimoji="1" lang="en-US" altLang="ja-JP" dirty="0" smtClean="0"/>
              <a:t>connection path vs. MP JOIN path</a:t>
            </a:r>
          </a:p>
          <a:p>
            <a:pPr lvl="1"/>
            <a:r>
              <a:rPr lang="en-US" altLang="ja-JP" dirty="0" smtClean="0"/>
              <a:t>window size </a:t>
            </a:r>
            <a:r>
              <a:rPr lang="ja-JP" altLang="en-US" dirty="0" smtClean="0"/>
              <a:t>に違いがあるのでは</a:t>
            </a:r>
            <a:r>
              <a:rPr lang="en-US" altLang="ja-JP" dirty="0" smtClean="0"/>
              <a:t>? </a:t>
            </a:r>
            <a:r>
              <a:rPr lang="ja-JP" altLang="en-US" dirty="0" smtClean="0"/>
              <a:t>経路の利用率も異なるのでは</a:t>
            </a:r>
            <a:r>
              <a:rPr lang="en-US" altLang="ja-JP" dirty="0" smtClean="0"/>
              <a:t>?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99226"/>
              </p:ext>
            </p:extLst>
          </p:nvPr>
        </p:nvGraphicFramePr>
        <p:xfrm>
          <a:off x="488504" y="1723204"/>
          <a:ext cx="9217024" cy="13817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412268"/>
                <a:gridCol w="2196244"/>
                <a:gridCol w="2304256"/>
                <a:gridCol w="2304256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MPTCP</a:t>
                      </a: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(connection path)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MPTCP</a:t>
                      </a: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(MP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JPIN path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TCP</a:t>
                      </a: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(connection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average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FCT[</a:t>
                      </a:r>
                      <a:r>
                        <a:rPr kumimoji="1" lang="en-US" altLang="ja-JP" baseline="0" dirty="0" err="1" smtClean="0">
                          <a:solidFill>
                            <a:schemeClr val="tx1"/>
                          </a:solidFill>
                        </a:rPr>
                        <a:t>ms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157.262137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152.4661455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396.1696667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90percentile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FCT[</a:t>
                      </a:r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ms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203.9706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172.5184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904.357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713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まだまだしっかり検証しないといけない。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window</a:t>
            </a:r>
            <a:r>
              <a:rPr lang="ja-JP" altLang="en-US" dirty="0" smtClean="0"/>
              <a:t>サイズは通信時間に従って大きくなる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経路の利用率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new </a:t>
            </a:r>
            <a:r>
              <a:rPr lang="en-US" altLang="ja-JP" dirty="0" err="1" smtClean="0"/>
              <a:t>subflow</a:t>
            </a:r>
            <a:r>
              <a:rPr lang="en-US" altLang="ja-JP" dirty="0" smtClean="0"/>
              <a:t>(MP JOIN) </a:t>
            </a:r>
            <a:r>
              <a:rPr lang="ja-JP" altLang="en-US" dirty="0" smtClean="0"/>
              <a:t>をつなぐまでの時間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delay</a:t>
            </a:r>
            <a:r>
              <a:rPr lang="ja-JP" altLang="en-US" dirty="0" smtClean="0"/>
              <a:t>を大きくすれば、</a:t>
            </a:r>
            <a:r>
              <a:rPr lang="en-US" altLang="ja-JP" dirty="0" smtClean="0"/>
              <a:t>MPJOIN</a:t>
            </a:r>
            <a:r>
              <a:rPr lang="ja-JP" altLang="en-US" dirty="0" smtClean="0"/>
              <a:t>までの時間も遅延する。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e.x</a:t>
            </a:r>
            <a:r>
              <a:rPr lang="en-US" altLang="ja-JP" dirty="0" smtClean="0"/>
              <a:t>.)500KB =&gt; 250, 250</a:t>
            </a:r>
            <a:r>
              <a:rPr lang="ja-JP" altLang="en-US" dirty="0" smtClean="0"/>
              <a:t>できれいに分けれない。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271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実装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シミュレーション検証の続き。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2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ショートフローは経路選択が必要だ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座学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カーネルコードを読む。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2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ショートフローとロングフローとの区別</a:t>
            </a:r>
            <a:endParaRPr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en-US" altLang="ja-JP" dirty="0"/>
              <a:t>(</a:t>
            </a:r>
            <a:r>
              <a:rPr lang="en-US" altLang="ja-JP" dirty="0" err="1"/>
              <a:t>gdb</a:t>
            </a:r>
            <a:r>
              <a:rPr lang="en-US" altLang="ja-JP" dirty="0"/>
              <a:t>) break </a:t>
            </a:r>
            <a:r>
              <a:rPr lang="en-US" altLang="ja-JP" dirty="0" smtClean="0"/>
              <a:t>mptcp_init4_subsockets</a:t>
            </a:r>
            <a:r>
              <a:rPr lang="ja-JP" altLang="en-US" dirty="0" smtClean="0"/>
              <a:t>等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1922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質問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アクセラレータとは</a:t>
            </a:r>
            <a:r>
              <a:rPr kumimoji="1" lang="en-US" altLang="ja-JP" dirty="0" smtClean="0"/>
              <a:t>?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ユースケース</a:t>
            </a:r>
            <a:r>
              <a:rPr lang="en-US" altLang="ja-JP" dirty="0" smtClean="0"/>
              <a:t>?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 smtClean="0"/>
              <a:t>汎用サーバで専用機へ置き換える</a:t>
            </a:r>
            <a:r>
              <a:rPr kumimoji="1" lang="en-US" altLang="ja-JP" dirty="0" smtClean="0"/>
              <a:t>?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539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提案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手法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 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–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シナリオ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  <p:sp>
        <p:nvSpPr>
          <p:cNvPr id="11" name="角丸四角形 10"/>
          <p:cNvSpPr/>
          <p:nvPr/>
        </p:nvSpPr>
        <p:spPr>
          <a:xfrm>
            <a:off x="6866614" y="2179343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5176325" y="2179343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3491031" y="2157768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800742" y="2157768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56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線コネクタ 16"/>
          <p:cNvCxnSpPr>
            <a:endCxn id="15" idx="0"/>
          </p:cNvCxnSpPr>
          <p:nvPr/>
        </p:nvCxnSpPr>
        <p:spPr>
          <a:xfrm flipH="1">
            <a:off x="1800742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endCxn id="16" idx="0"/>
          </p:cNvCxnSpPr>
          <p:nvPr/>
        </p:nvCxnSpPr>
        <p:spPr>
          <a:xfrm>
            <a:off x="2023376" y="3280959"/>
            <a:ext cx="205591" cy="378591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36" y="3650237"/>
            <a:ext cx="320220" cy="503849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460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直線コネクタ 20"/>
          <p:cNvCxnSpPr>
            <a:endCxn id="19" idx="0"/>
          </p:cNvCxnSpPr>
          <p:nvPr/>
        </p:nvCxnSpPr>
        <p:spPr>
          <a:xfrm flipH="1">
            <a:off x="2649346" y="3280959"/>
            <a:ext cx="222633" cy="369278"/>
          </a:xfrm>
          <a:prstGeom prst="line">
            <a:avLst/>
          </a:prstGeom>
          <a:ln w="254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20" idx="0"/>
          </p:cNvCxnSpPr>
          <p:nvPr/>
        </p:nvCxnSpPr>
        <p:spPr>
          <a:xfrm>
            <a:off x="2871980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840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64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直線コネクタ 24"/>
          <p:cNvCxnSpPr>
            <a:endCxn id="23" idx="0"/>
          </p:cNvCxnSpPr>
          <p:nvPr/>
        </p:nvCxnSpPr>
        <p:spPr>
          <a:xfrm flipH="1">
            <a:off x="3497950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endCxn id="24" idx="0"/>
          </p:cNvCxnSpPr>
          <p:nvPr/>
        </p:nvCxnSpPr>
        <p:spPr>
          <a:xfrm>
            <a:off x="3720584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44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668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直線コネクタ 28"/>
          <p:cNvCxnSpPr>
            <a:endCxn id="27" idx="0"/>
          </p:cNvCxnSpPr>
          <p:nvPr/>
        </p:nvCxnSpPr>
        <p:spPr>
          <a:xfrm flipH="1">
            <a:off x="4346554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endCxn id="28" idx="0"/>
          </p:cNvCxnSpPr>
          <p:nvPr/>
        </p:nvCxnSpPr>
        <p:spPr>
          <a:xfrm>
            <a:off x="4569187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048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272" y="3659549"/>
            <a:ext cx="320220" cy="503849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/>
          <p:cNvCxnSpPr>
            <a:endCxn id="31" idx="0"/>
          </p:cNvCxnSpPr>
          <p:nvPr/>
        </p:nvCxnSpPr>
        <p:spPr>
          <a:xfrm flipH="1">
            <a:off x="5195158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endCxn id="32" idx="0"/>
          </p:cNvCxnSpPr>
          <p:nvPr/>
        </p:nvCxnSpPr>
        <p:spPr>
          <a:xfrm>
            <a:off x="5417791" y="3280959"/>
            <a:ext cx="205591" cy="378591"/>
          </a:xfrm>
          <a:prstGeom prst="line">
            <a:avLst/>
          </a:prstGeom>
          <a:ln w="254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652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76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直線コネクタ 36"/>
          <p:cNvCxnSpPr>
            <a:endCxn id="35" idx="0"/>
          </p:cNvCxnSpPr>
          <p:nvPr/>
        </p:nvCxnSpPr>
        <p:spPr>
          <a:xfrm flipH="1">
            <a:off x="6043762" y="3280959"/>
            <a:ext cx="222633" cy="369278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endCxn id="36" idx="0"/>
          </p:cNvCxnSpPr>
          <p:nvPr/>
        </p:nvCxnSpPr>
        <p:spPr>
          <a:xfrm>
            <a:off x="6266395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55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80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線コネクタ 40"/>
          <p:cNvCxnSpPr>
            <a:endCxn id="39" idx="0"/>
          </p:cNvCxnSpPr>
          <p:nvPr/>
        </p:nvCxnSpPr>
        <p:spPr>
          <a:xfrm flipH="1">
            <a:off x="6892366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endCxn id="40" idx="0"/>
          </p:cNvCxnSpPr>
          <p:nvPr/>
        </p:nvCxnSpPr>
        <p:spPr>
          <a:xfrm>
            <a:off x="7114999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861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085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直線コネクタ 44"/>
          <p:cNvCxnSpPr>
            <a:endCxn id="43" idx="0"/>
          </p:cNvCxnSpPr>
          <p:nvPr/>
        </p:nvCxnSpPr>
        <p:spPr>
          <a:xfrm flipH="1">
            <a:off x="7740971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4" idx="0"/>
          </p:cNvCxnSpPr>
          <p:nvPr/>
        </p:nvCxnSpPr>
        <p:spPr>
          <a:xfrm>
            <a:off x="7963605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2014854" y="2470928"/>
            <a:ext cx="8522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2014854" y="2470928"/>
            <a:ext cx="857126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2863458" y="2470928"/>
            <a:ext cx="8522" cy="604876"/>
          </a:xfrm>
          <a:prstGeom prst="line">
            <a:avLst/>
          </a:prstGeom>
          <a:ln w="381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2023376" y="2470928"/>
            <a:ext cx="840082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720584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3720584" y="2470928"/>
            <a:ext cx="857126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4569187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H="1">
            <a:off x="3729105" y="2470928"/>
            <a:ext cx="84008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5395433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5395433" y="2470928"/>
            <a:ext cx="857126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6244037" y="2470928"/>
            <a:ext cx="8522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5403955" y="2470928"/>
            <a:ext cx="840082" cy="604876"/>
          </a:xfrm>
          <a:prstGeom prst="line">
            <a:avLst/>
          </a:prstGeom>
          <a:ln w="381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7101163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7101163" y="2470928"/>
            <a:ext cx="857126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7949767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7109684" y="2470928"/>
            <a:ext cx="84008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2014854" y="1475459"/>
            <a:ext cx="848604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V="1">
            <a:off x="2014854" y="1471887"/>
            <a:ext cx="2244943" cy="793885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V="1">
            <a:off x="2863458" y="1471887"/>
            <a:ext cx="2792679" cy="793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V="1">
            <a:off x="2863458" y="1475459"/>
            <a:ext cx="4189017" cy="790313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 flipV="1">
            <a:off x="2863458" y="1475459"/>
            <a:ext cx="857126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V="1">
            <a:off x="3720584" y="1471887"/>
            <a:ext cx="539214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V="1">
            <a:off x="4569187" y="1471887"/>
            <a:ext cx="1086949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4569187" y="1475459"/>
            <a:ext cx="2483288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H="1" flipV="1">
            <a:off x="2863458" y="1475459"/>
            <a:ext cx="2531975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 flipV="1">
            <a:off x="4259797" y="1471887"/>
            <a:ext cx="1135636" cy="793885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5656137" y="1471887"/>
            <a:ext cx="587900" cy="793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6244037" y="1475459"/>
            <a:ext cx="808438" cy="790313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 flipV="1">
            <a:off x="2863458" y="1475459"/>
            <a:ext cx="4237705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flipH="1" flipV="1">
            <a:off x="4259797" y="1471887"/>
            <a:ext cx="2841365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5656137" y="1471887"/>
            <a:ext cx="2293630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 flipV="1">
            <a:off x="7052475" y="1475459"/>
            <a:ext cx="897291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36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667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437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68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04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35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05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36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966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997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767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798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834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65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635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666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672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099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54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834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雲形吹き出し 98"/>
          <p:cNvSpPr/>
          <p:nvPr/>
        </p:nvSpPr>
        <p:spPr bwMode="auto">
          <a:xfrm>
            <a:off x="7052475" y="908720"/>
            <a:ext cx="2191230" cy="1008980"/>
          </a:xfrm>
          <a:prstGeom prst="cloudCallout">
            <a:avLst>
              <a:gd name="adj1" fmla="val -99394"/>
              <a:gd name="adj2" fmla="val 4529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Conflict</a:t>
            </a:r>
            <a:endParaRPr kumimoji="0" lang="ja-JP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4133"/>
            <a:ext cx="8280400" cy="1875187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68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提案手法もどき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4133"/>
            <a:ext cx="8280400" cy="1875187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1640632" y="1347737"/>
            <a:ext cx="6688673" cy="2815661"/>
            <a:chOff x="107504" y="2996952"/>
            <a:chExt cx="8918878" cy="3754487"/>
          </a:xfrm>
        </p:grpSpPr>
        <p:sp>
          <p:nvSpPr>
            <p:cNvPr id="11" name="角丸四角形 10"/>
            <p:cNvSpPr/>
            <p:nvPr/>
          </p:nvSpPr>
          <p:spPr>
            <a:xfrm>
              <a:off x="7075986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4822103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574882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320999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直線コネクタ 16"/>
            <p:cNvCxnSpPr>
              <a:endCxn id="15" idx="0"/>
            </p:cNvCxnSpPr>
            <p:nvPr/>
          </p:nvCxnSpPr>
          <p:spPr>
            <a:xfrm flipH="1">
              <a:off x="32100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endCxn id="16" idx="0"/>
            </p:cNvCxnSpPr>
            <p:nvPr/>
          </p:nvCxnSpPr>
          <p:spPr>
            <a:xfrm>
              <a:off x="617866" y="5574768"/>
              <a:ext cx="274141" cy="504824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058" y="6067175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06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直線コネクタ 20"/>
            <p:cNvCxnSpPr>
              <a:endCxn id="19" idx="0"/>
            </p:cNvCxnSpPr>
            <p:nvPr/>
          </p:nvCxnSpPr>
          <p:spPr>
            <a:xfrm flipH="1">
              <a:off x="1452554" y="5574768"/>
              <a:ext cx="296866" cy="492407"/>
            </a:xfrm>
            <a:prstGeom prst="line">
              <a:avLst/>
            </a:prstGeom>
            <a:ln w="254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endCxn id="20" idx="0"/>
            </p:cNvCxnSpPr>
            <p:nvPr/>
          </p:nvCxnSpPr>
          <p:spPr>
            <a:xfrm>
              <a:off x="174942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12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619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直線コネクタ 24"/>
            <p:cNvCxnSpPr>
              <a:endCxn id="23" idx="0"/>
            </p:cNvCxnSpPr>
            <p:nvPr/>
          </p:nvCxnSpPr>
          <p:spPr>
            <a:xfrm flipH="1">
              <a:off x="2584108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endCxn id="24" idx="0"/>
            </p:cNvCxnSpPr>
            <p:nvPr/>
          </p:nvCxnSpPr>
          <p:spPr>
            <a:xfrm>
              <a:off x="2880974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2166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173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直線コネクタ 28"/>
            <p:cNvCxnSpPr>
              <a:endCxn id="27" idx="0"/>
            </p:cNvCxnSpPr>
            <p:nvPr/>
          </p:nvCxnSpPr>
          <p:spPr>
            <a:xfrm flipH="1">
              <a:off x="3715662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endCxn id="28" idx="0"/>
            </p:cNvCxnSpPr>
            <p:nvPr/>
          </p:nvCxnSpPr>
          <p:spPr>
            <a:xfrm>
              <a:off x="4012528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720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727" y="6079592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直線コネクタ 32"/>
            <p:cNvCxnSpPr>
              <a:endCxn id="31" idx="0"/>
            </p:cNvCxnSpPr>
            <p:nvPr/>
          </p:nvCxnSpPr>
          <p:spPr>
            <a:xfrm flipH="1">
              <a:off x="4847216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endCxn id="32" idx="0"/>
            </p:cNvCxnSpPr>
            <p:nvPr/>
          </p:nvCxnSpPr>
          <p:spPr>
            <a:xfrm>
              <a:off x="5144082" y="5574768"/>
              <a:ext cx="274141" cy="504824"/>
            </a:xfrm>
            <a:prstGeom prst="line">
              <a:avLst/>
            </a:prstGeom>
            <a:ln w="254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27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628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直線コネクタ 36"/>
            <p:cNvCxnSpPr>
              <a:endCxn id="35" idx="0"/>
            </p:cNvCxnSpPr>
            <p:nvPr/>
          </p:nvCxnSpPr>
          <p:spPr>
            <a:xfrm flipH="1">
              <a:off x="5978770" y="5574768"/>
              <a:ext cx="296866" cy="492407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endCxn id="36" idx="0"/>
            </p:cNvCxnSpPr>
            <p:nvPr/>
          </p:nvCxnSpPr>
          <p:spPr>
            <a:xfrm>
              <a:off x="627563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828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83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直線コネクタ 40"/>
            <p:cNvCxnSpPr>
              <a:endCxn id="39" idx="0"/>
            </p:cNvCxnSpPr>
            <p:nvPr/>
          </p:nvCxnSpPr>
          <p:spPr>
            <a:xfrm flipH="1">
              <a:off x="7110324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endCxn id="40" idx="0"/>
            </p:cNvCxnSpPr>
            <p:nvPr/>
          </p:nvCxnSpPr>
          <p:spPr>
            <a:xfrm>
              <a:off x="740719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939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5" name="直線コネクタ 44"/>
            <p:cNvCxnSpPr>
              <a:endCxn id="43" idx="0"/>
            </p:cNvCxnSpPr>
            <p:nvPr/>
          </p:nvCxnSpPr>
          <p:spPr>
            <a:xfrm flipH="1">
              <a:off x="824188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endCxn id="44" idx="0"/>
            </p:cNvCxnSpPr>
            <p:nvPr/>
          </p:nvCxnSpPr>
          <p:spPr>
            <a:xfrm>
              <a:off x="853874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60650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606503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1738057" y="4494648"/>
              <a:ext cx="11363" cy="806560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flipH="1">
              <a:off x="617866" y="4494648"/>
              <a:ext cx="1120191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288097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2880974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4012528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>
              <a:off x="2892337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114269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114269" y="4494648"/>
              <a:ext cx="1142917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624582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5125632" y="4494648"/>
              <a:ext cx="1120191" cy="806560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7388740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7388740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852029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7400103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606503" y="3167261"/>
              <a:ext cx="1131554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V="1">
              <a:off x="606503" y="3162498"/>
              <a:ext cx="2993475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V="1">
              <a:off x="1738057" y="3162498"/>
              <a:ext cx="3723842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1738057" y="3167261"/>
              <a:ext cx="5585762" cy="1053827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 flipV="1">
              <a:off x="1738057" y="3167261"/>
              <a:ext cx="1142917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2880974" y="3162498"/>
              <a:ext cx="719004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V="1">
              <a:off x="4012528" y="3162498"/>
              <a:ext cx="1449371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4012528" y="3167261"/>
              <a:ext cx="3311291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 flipV="1">
              <a:off x="1738057" y="3167261"/>
              <a:ext cx="3376212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 flipV="1">
              <a:off x="3599978" y="3162498"/>
              <a:ext cx="1514291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 flipV="1">
              <a:off x="5461899" y="3162498"/>
              <a:ext cx="783924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V="1">
              <a:off x="6245823" y="3167261"/>
              <a:ext cx="1077996" cy="1053827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 flipH="1" flipV="1">
              <a:off x="1738057" y="3167261"/>
              <a:ext cx="5650683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H="1" flipV="1">
              <a:off x="3599978" y="3162498"/>
              <a:ext cx="3788762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 flipH="1" flipV="1">
              <a:off x="5461899" y="3162498"/>
              <a:ext cx="3058395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flipH="1" flipV="1">
              <a:off x="7323819" y="3167261"/>
              <a:ext cx="1196475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70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84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96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91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03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95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07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34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46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032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24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雲形吹き出し 98"/>
          <p:cNvSpPr/>
          <p:nvPr/>
        </p:nvSpPr>
        <p:spPr bwMode="auto">
          <a:xfrm>
            <a:off x="7304503" y="908720"/>
            <a:ext cx="2689057" cy="1008980"/>
          </a:xfrm>
          <a:prstGeom prst="cloudCallout">
            <a:avLst>
              <a:gd name="adj1" fmla="val -78403"/>
              <a:gd name="adj2" fmla="val 6044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Balancing!</a:t>
            </a: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335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repro_den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11" y="1592796"/>
            <a:ext cx="8186778" cy="26671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More considerations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E330-37BC-CF45-B736-7710601457C7}" type="datetime1">
              <a:rPr lang="ja-JP" altLang="en-US" smtClean="0"/>
              <a:t>2014/03/12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812800" y="5121188"/>
            <a:ext cx="8280400" cy="111317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ja-JP" dirty="0" smtClean="0"/>
              <a:t>MPTCP didn’t improve the finish time by extreme delay’s  </a:t>
            </a:r>
          </a:p>
          <a:p>
            <a:r>
              <a:rPr lang="en-US" altLang="ja-JP" dirty="0" smtClean="0"/>
              <a:t>They occurred packet drop at the beginning of the flows. </a:t>
            </a:r>
          </a:p>
        </p:txBody>
      </p:sp>
      <p:sp>
        <p:nvSpPr>
          <p:cNvPr id="12" name="円/楕円 11"/>
          <p:cNvSpPr/>
          <p:nvPr/>
        </p:nvSpPr>
        <p:spPr bwMode="auto">
          <a:xfrm>
            <a:off x="1941984" y="2158507"/>
            <a:ext cx="387795" cy="914400"/>
          </a:xfrm>
          <a:prstGeom prst="ellips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 bwMode="auto">
          <a:xfrm>
            <a:off x="1640632" y="1978487"/>
            <a:ext cx="373360" cy="914400"/>
          </a:xfrm>
          <a:prstGeom prst="ellips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円/楕円 13"/>
          <p:cNvSpPr/>
          <p:nvPr/>
        </p:nvSpPr>
        <p:spPr bwMode="auto">
          <a:xfrm>
            <a:off x="5313040" y="3146293"/>
            <a:ext cx="1764196" cy="488378"/>
          </a:xfrm>
          <a:prstGeom prst="ellipse">
            <a:avLst/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円/楕円 14"/>
          <p:cNvSpPr/>
          <p:nvPr/>
        </p:nvSpPr>
        <p:spPr bwMode="auto">
          <a:xfrm>
            <a:off x="3368824" y="3066921"/>
            <a:ext cx="653143" cy="531746"/>
          </a:xfrm>
          <a:prstGeom prst="ellipse">
            <a:avLst/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61964" y="1762463"/>
            <a:ext cx="967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Full window 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94234" y="2069732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Intensive flow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92860" y="2842583"/>
            <a:ext cx="114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Delay with loss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92166" y="2925624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Extreme delay</a:t>
            </a:r>
            <a:endParaRPr kumimoji="1" lang="ja-JP" altLang="en-US" sz="12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040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仮説</a:t>
            </a:r>
            <a:r>
              <a:rPr kumimoji="1" lang="en-US" altLang="ja-JP" dirty="0" smtClean="0"/>
              <a:t> : MPTCP</a:t>
            </a:r>
            <a:r>
              <a:rPr kumimoji="1" lang="ja-JP" altLang="en-US" dirty="0" smtClean="0"/>
              <a:t>でショートフローのコネクションをつなぐための経路を適切に選択する事で、性能が改善される</a:t>
            </a:r>
            <a:endParaRPr kumimoji="1" lang="en-US" altLang="ja-JP" dirty="0" smtClean="0"/>
          </a:p>
          <a:p>
            <a:pPr marL="514350" indent="-457200">
              <a:buFont typeface="+mj-lt"/>
              <a:buAutoNum type="arabicPeriod"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ロングフロー</a:t>
            </a:r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が使っている経路にショートフローを流して遅延するのか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?</a:t>
            </a:r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ショートフローは別の経路に流して改善されるのか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?(</a:t>
            </a:r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改善されてほしい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)</a:t>
            </a:r>
          </a:p>
          <a:p>
            <a:pPr marL="514350" indent="-457200">
              <a:buFont typeface="+mj-lt"/>
              <a:buAutoNum type="arabicPeriod"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ショートフロー</a:t>
            </a:r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が使う経路を適切に選択する事で、ロングフローとの衝突は避けられるか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?(</a:t>
            </a:r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負荷が小さい経路を利用する事で回避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)</a:t>
            </a:r>
          </a:p>
          <a:p>
            <a:pPr lvl="1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どうやって経路を選ぶのか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?</a:t>
            </a:r>
            <a:endParaRPr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4185-2B13-E545-A8EB-A5B38CB66C16}" type="datetime1">
              <a:rPr lang="ja-JP" altLang="en-US" smtClean="0"/>
              <a:t>2014/03/12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4556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仮説の検証について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shared connection – </a:t>
            </a:r>
            <a:r>
              <a:rPr lang="ja-JP" altLang="en-US" dirty="0" smtClean="0"/>
              <a:t>ハンドシェイクがバックグラウンドフローが占有している経路を使う</a:t>
            </a:r>
            <a:endParaRPr lang="en-US" altLang="ja-JP" dirty="0" smtClean="0"/>
          </a:p>
          <a:p>
            <a:r>
              <a:rPr lang="en-US" altLang="ja-JP" dirty="0" smtClean="0"/>
              <a:t>free connection – </a:t>
            </a:r>
            <a:r>
              <a:rPr lang="ja-JP" altLang="en-US" dirty="0" smtClean="0"/>
              <a:t>ハンドシェイクが空いている経路を使う</a:t>
            </a:r>
            <a:endParaRPr lang="en-US" altLang="ja-JP" dirty="0" smtClean="0"/>
          </a:p>
          <a:p>
            <a:r>
              <a:rPr lang="ja-JP" altLang="en-US" dirty="0" smtClean="0"/>
              <a:t>期待すべき結果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ショートフロー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シングルパスでしか通信できない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free connection</a:t>
            </a:r>
            <a:r>
              <a:rPr lang="ja-JP" altLang="en-US" dirty="0" smtClean="0"/>
              <a:t>で改善されてほしい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ロングフロー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複数経路使う事ができる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shared connection</a:t>
            </a:r>
            <a:r>
              <a:rPr lang="ja-JP" altLang="en-US" dirty="0" smtClean="0"/>
              <a:t>でもあまり変わらない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157D-A504-2A42-B8DC-7442AA55F220}" type="datetime1">
              <a:rPr lang="ja-JP" altLang="en-US" smtClean="0"/>
              <a:t>2014/03/12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6626929" y="4099260"/>
            <a:ext cx="2337479" cy="2101378"/>
            <a:chOff x="107504" y="4207942"/>
            <a:chExt cx="2829272" cy="2543497"/>
          </a:xfrm>
        </p:grpSpPr>
        <p:pic>
          <p:nvPicPr>
            <p:cNvPr id="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直線コネクタ 8"/>
            <p:cNvCxnSpPr>
              <a:stCxn id="21" idx="2"/>
              <a:endCxn id="7" idx="0"/>
            </p:cNvCxnSpPr>
            <p:nvPr/>
          </p:nvCxnSpPr>
          <p:spPr>
            <a:xfrm flipH="1">
              <a:off x="321000" y="5589240"/>
              <a:ext cx="283094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>
              <a:stCxn id="21" idx="2"/>
              <a:endCxn id="8" idx="0"/>
            </p:cNvCxnSpPr>
            <p:nvPr/>
          </p:nvCxnSpPr>
          <p:spPr>
            <a:xfrm>
              <a:off x="604094" y="5589240"/>
              <a:ext cx="287913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78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785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直線コネクタ 12"/>
            <p:cNvCxnSpPr>
              <a:stCxn id="22" idx="2"/>
              <a:endCxn id="11" idx="0"/>
            </p:cNvCxnSpPr>
            <p:nvPr/>
          </p:nvCxnSpPr>
          <p:spPr>
            <a:xfrm flipH="1">
              <a:off x="2152274" y="5589240"/>
              <a:ext cx="231660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>
              <a:stCxn id="22" idx="2"/>
              <a:endCxn id="12" idx="0"/>
            </p:cNvCxnSpPr>
            <p:nvPr/>
          </p:nvCxnSpPr>
          <p:spPr>
            <a:xfrm>
              <a:off x="2383934" y="5589240"/>
              <a:ext cx="339347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>
              <a:stCxn id="19" idx="2"/>
              <a:endCxn id="21" idx="0"/>
            </p:cNvCxnSpPr>
            <p:nvPr/>
          </p:nvCxnSpPr>
          <p:spPr>
            <a:xfrm flipH="1">
              <a:off x="60409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19" idx="2"/>
              <a:endCxn id="22" idx="0"/>
            </p:cNvCxnSpPr>
            <p:nvPr/>
          </p:nvCxnSpPr>
          <p:spPr>
            <a:xfrm>
              <a:off x="619027" y="4522267"/>
              <a:ext cx="1764907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>
              <a:stCxn id="20" idx="2"/>
              <a:endCxn id="22" idx="0"/>
            </p:cNvCxnSpPr>
            <p:nvPr/>
          </p:nvCxnSpPr>
          <p:spPr>
            <a:xfrm flipH="1">
              <a:off x="238393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stCxn id="20" idx="2"/>
              <a:endCxn id="21" idx="0"/>
            </p:cNvCxnSpPr>
            <p:nvPr/>
          </p:nvCxnSpPr>
          <p:spPr>
            <a:xfrm flipH="1">
              <a:off x="604094" y="4522267"/>
              <a:ext cx="179477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36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42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テキスト ボックス 22"/>
          <p:cNvSpPr txBox="1"/>
          <p:nvPr/>
        </p:nvSpPr>
        <p:spPr>
          <a:xfrm>
            <a:off x="5889104" y="3572346"/>
            <a:ext cx="99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rgbClr val="4D4D4D"/>
                </a:solidFill>
                <a:latin typeface="+mn-lt"/>
              </a:rPr>
              <a:t>Scenario</a:t>
            </a:r>
            <a:endParaRPr kumimoji="1" lang="ja-JP" altLang="en-US" u="sng" dirty="0">
              <a:solidFill>
                <a:srgbClr val="4D4D4D"/>
              </a:solidFill>
              <a:latin typeface="+mn-lt"/>
            </a:endParaRPr>
          </a:p>
        </p:txBody>
      </p:sp>
      <p:cxnSp>
        <p:nvCxnSpPr>
          <p:cNvPr id="24" name="直線コネクタ 23"/>
          <p:cNvCxnSpPr/>
          <p:nvPr/>
        </p:nvCxnSpPr>
        <p:spPr bwMode="auto">
          <a:xfrm flipV="1">
            <a:off x="6874901" y="4214140"/>
            <a:ext cx="0" cy="9579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/>
          <p:nvPr/>
        </p:nvCxnSpPr>
        <p:spPr bwMode="auto">
          <a:xfrm flipH="1" flipV="1">
            <a:off x="6839065" y="4214140"/>
            <a:ext cx="1582862" cy="6636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 rot="900000" flipV="1">
            <a:off x="6803418" y="5110213"/>
            <a:ext cx="0" cy="5407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矢印コネクタ 26"/>
          <p:cNvCxnSpPr>
            <a:endCxn id="11" idx="0"/>
          </p:cNvCxnSpPr>
          <p:nvPr/>
        </p:nvCxnSpPr>
        <p:spPr bwMode="auto">
          <a:xfrm flipH="1">
            <a:off x="8316270" y="4864651"/>
            <a:ext cx="123659" cy="7706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" name="図形グループ 27"/>
          <p:cNvGrpSpPr/>
          <p:nvPr/>
        </p:nvGrpSpPr>
        <p:grpSpPr>
          <a:xfrm>
            <a:off x="7098682" y="4507780"/>
            <a:ext cx="1703111" cy="1137124"/>
            <a:chOff x="2081943" y="4508450"/>
            <a:chExt cx="1703111" cy="1137124"/>
          </a:xfrm>
        </p:grpSpPr>
        <p:cxnSp>
          <p:nvCxnSpPr>
            <p:cNvPr id="29" name="直線コネクタ 28"/>
            <p:cNvCxnSpPr/>
            <p:nvPr/>
          </p:nvCxnSpPr>
          <p:spPr bwMode="auto">
            <a:xfrm flipH="1" flipV="1">
              <a:off x="2081943" y="5120095"/>
              <a:ext cx="254481" cy="5158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線コネクタ 29"/>
            <p:cNvCxnSpPr/>
            <p:nvPr/>
          </p:nvCxnSpPr>
          <p:spPr bwMode="auto">
            <a:xfrm flipV="1">
              <a:off x="2081943" y="4509120"/>
              <a:ext cx="1512956" cy="61097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線矢印コネクタ 30"/>
            <p:cNvCxnSpPr/>
            <p:nvPr/>
          </p:nvCxnSpPr>
          <p:spPr bwMode="auto">
            <a:xfrm>
              <a:off x="3608669" y="4508450"/>
              <a:ext cx="176385" cy="11371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図形グループ 31"/>
          <p:cNvGrpSpPr/>
          <p:nvPr/>
        </p:nvGrpSpPr>
        <p:grpSpPr>
          <a:xfrm>
            <a:off x="6945403" y="4168844"/>
            <a:ext cx="1760561" cy="1440313"/>
            <a:chOff x="1928664" y="4169514"/>
            <a:chExt cx="1760561" cy="1440313"/>
          </a:xfrm>
        </p:grpSpPr>
        <p:cxnSp>
          <p:nvCxnSpPr>
            <p:cNvPr id="33" name="直線矢印コネクタ 32"/>
            <p:cNvCxnSpPr/>
            <p:nvPr/>
          </p:nvCxnSpPr>
          <p:spPr bwMode="auto">
            <a:xfrm>
              <a:off x="3512840" y="4833156"/>
              <a:ext cx="176385" cy="7766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4" name="図形グループ 33"/>
            <p:cNvGrpSpPr/>
            <p:nvPr/>
          </p:nvGrpSpPr>
          <p:grpSpPr>
            <a:xfrm>
              <a:off x="1928664" y="4169514"/>
              <a:ext cx="1582862" cy="1430467"/>
              <a:chOff x="1928664" y="4169514"/>
              <a:chExt cx="1582862" cy="1430467"/>
            </a:xfrm>
          </p:grpSpPr>
          <p:cxnSp>
            <p:nvCxnSpPr>
              <p:cNvPr id="35" name="直線コネクタ 34"/>
              <p:cNvCxnSpPr/>
              <p:nvPr/>
            </p:nvCxnSpPr>
            <p:spPr bwMode="auto">
              <a:xfrm flipH="1" flipV="1">
                <a:off x="1964668" y="5084091"/>
                <a:ext cx="254481" cy="51589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線コネクタ 35"/>
              <p:cNvCxnSpPr/>
              <p:nvPr/>
            </p:nvCxnSpPr>
            <p:spPr bwMode="auto">
              <a:xfrm flipH="1" flipV="1">
                <a:off x="1962960" y="4214810"/>
                <a:ext cx="920" cy="86928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線コネクタ 36"/>
              <p:cNvCxnSpPr/>
              <p:nvPr/>
            </p:nvCxnSpPr>
            <p:spPr bwMode="auto">
              <a:xfrm flipH="1" flipV="1">
                <a:off x="1928664" y="4169514"/>
                <a:ext cx="1582862" cy="66364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8" name="爆発 2 37"/>
          <p:cNvSpPr/>
          <p:nvPr/>
        </p:nvSpPr>
        <p:spPr bwMode="auto">
          <a:xfrm>
            <a:off x="6644891" y="4472446"/>
            <a:ext cx="624548" cy="567771"/>
          </a:xfrm>
          <a:prstGeom prst="irregularSeal2">
            <a:avLst/>
          </a:prstGeom>
          <a:solidFill>
            <a:srgbClr val="C050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9876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仮説の検証</a:t>
            </a:r>
            <a:r>
              <a:rPr lang="en-US" altLang="ja-JP" dirty="0" smtClean="0"/>
              <a:t>2 : </a:t>
            </a:r>
            <a:r>
              <a:rPr lang="ja-JP" altLang="en-US" dirty="0" smtClean="0"/>
              <a:t>どうやって経路を選ぶのか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ショートフローのコネクション確立の経路は負荷の小さい経路を選ぶ必要がある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エンドホストへのアプローチ</a:t>
            </a:r>
            <a:r>
              <a:rPr lang="en-US" altLang="ja-JP" dirty="0" smtClean="0"/>
              <a:t> : Round Robin</a:t>
            </a:r>
          </a:p>
          <a:p>
            <a:pPr lvl="1"/>
            <a:r>
              <a:rPr kumimoji="1" lang="ja-JP" altLang="en-US" dirty="0" smtClean="0"/>
              <a:t>スイッチへのアプローチ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統計情報を用いる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ショートフローとロングフローの区別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事前に分かるためには</a:t>
            </a:r>
            <a:r>
              <a:rPr kumimoji="1" lang="en-US" altLang="ja-JP" dirty="0" smtClean="0"/>
              <a:t>…</a:t>
            </a:r>
          </a:p>
          <a:p>
            <a:pPr lvl="2"/>
            <a:r>
              <a:rPr lang="ja-JP" altLang="en-US" dirty="0" smtClean="0"/>
              <a:t>実装上は</a:t>
            </a:r>
            <a:r>
              <a:rPr lang="en-US" altLang="ja-JP" dirty="0" smtClean="0"/>
              <a:t>?</a:t>
            </a:r>
          </a:p>
          <a:p>
            <a:pPr lvl="1"/>
            <a:r>
              <a:rPr lang="en-US" altLang="ja-JP" dirty="0"/>
              <a:t> </a:t>
            </a:r>
            <a:r>
              <a:rPr lang="ja-JP" altLang="en-US" dirty="0" smtClean="0"/>
              <a:t>前回</a:t>
            </a:r>
            <a:r>
              <a:rPr lang="en-US" altLang="ja-JP" dirty="0" smtClean="0"/>
              <a:t>&gt;</a:t>
            </a:r>
          </a:p>
          <a:p>
            <a:pPr lvl="2"/>
            <a:r>
              <a:rPr lang="en-US" altLang="ja-JP" dirty="0" smtClean="0"/>
              <a:t>OS</a:t>
            </a:r>
            <a:r>
              <a:rPr lang="ja-JP" altLang="en-US" dirty="0" smtClean="0"/>
              <a:t>に前回の接続情報を保持しとけば</a:t>
            </a:r>
            <a:r>
              <a:rPr lang="en-US" altLang="ja-JP" dirty="0" smtClean="0"/>
              <a:t>?</a:t>
            </a:r>
            <a:endParaRPr lang="en-US" altLang="ja-JP" dirty="0" smtClean="0"/>
          </a:p>
          <a:p>
            <a:pPr lvl="2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157D-A504-2A42-B8DC-7442AA55F220}" type="datetime1">
              <a:rPr lang="ja-JP" altLang="en-US" smtClean="0"/>
              <a:t>2014/03/12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6626929" y="4099260"/>
            <a:ext cx="2337479" cy="2101378"/>
            <a:chOff x="107504" y="4207942"/>
            <a:chExt cx="2829272" cy="2543497"/>
          </a:xfrm>
        </p:grpSpPr>
        <p:pic>
          <p:nvPicPr>
            <p:cNvPr id="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直線コネクタ 8"/>
            <p:cNvCxnSpPr>
              <a:stCxn id="21" idx="2"/>
              <a:endCxn id="7" idx="0"/>
            </p:cNvCxnSpPr>
            <p:nvPr/>
          </p:nvCxnSpPr>
          <p:spPr>
            <a:xfrm flipH="1">
              <a:off x="321000" y="5589240"/>
              <a:ext cx="283094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>
              <a:stCxn id="21" idx="2"/>
              <a:endCxn id="8" idx="0"/>
            </p:cNvCxnSpPr>
            <p:nvPr/>
          </p:nvCxnSpPr>
          <p:spPr>
            <a:xfrm>
              <a:off x="604094" y="5589240"/>
              <a:ext cx="287913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78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785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直線コネクタ 12"/>
            <p:cNvCxnSpPr>
              <a:stCxn id="22" idx="2"/>
              <a:endCxn id="11" idx="0"/>
            </p:cNvCxnSpPr>
            <p:nvPr/>
          </p:nvCxnSpPr>
          <p:spPr>
            <a:xfrm flipH="1">
              <a:off x="2152274" y="5589240"/>
              <a:ext cx="231660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>
              <a:stCxn id="22" idx="2"/>
              <a:endCxn id="12" idx="0"/>
            </p:cNvCxnSpPr>
            <p:nvPr/>
          </p:nvCxnSpPr>
          <p:spPr>
            <a:xfrm>
              <a:off x="2383934" y="5589240"/>
              <a:ext cx="339347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>
              <a:stCxn id="19" idx="2"/>
              <a:endCxn id="21" idx="0"/>
            </p:cNvCxnSpPr>
            <p:nvPr/>
          </p:nvCxnSpPr>
          <p:spPr>
            <a:xfrm flipH="1">
              <a:off x="60409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19" idx="2"/>
              <a:endCxn id="22" idx="0"/>
            </p:cNvCxnSpPr>
            <p:nvPr/>
          </p:nvCxnSpPr>
          <p:spPr>
            <a:xfrm>
              <a:off x="619027" y="4522267"/>
              <a:ext cx="1764907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>
              <a:stCxn id="20" idx="2"/>
              <a:endCxn id="22" idx="0"/>
            </p:cNvCxnSpPr>
            <p:nvPr/>
          </p:nvCxnSpPr>
          <p:spPr>
            <a:xfrm flipH="1">
              <a:off x="238393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stCxn id="20" idx="2"/>
              <a:endCxn id="21" idx="0"/>
            </p:cNvCxnSpPr>
            <p:nvPr/>
          </p:nvCxnSpPr>
          <p:spPr>
            <a:xfrm flipH="1">
              <a:off x="604094" y="4522267"/>
              <a:ext cx="179477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36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42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テキスト ボックス 22"/>
          <p:cNvSpPr txBox="1"/>
          <p:nvPr/>
        </p:nvSpPr>
        <p:spPr>
          <a:xfrm>
            <a:off x="5889104" y="3572346"/>
            <a:ext cx="99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rgbClr val="4D4D4D"/>
                </a:solidFill>
                <a:latin typeface="+mn-lt"/>
              </a:rPr>
              <a:t>Scenario</a:t>
            </a:r>
            <a:endParaRPr kumimoji="1" lang="ja-JP" altLang="en-US" u="sng" dirty="0">
              <a:solidFill>
                <a:srgbClr val="4D4D4D"/>
              </a:solidFill>
              <a:latin typeface="+mn-lt"/>
            </a:endParaRPr>
          </a:p>
        </p:txBody>
      </p:sp>
      <p:cxnSp>
        <p:nvCxnSpPr>
          <p:cNvPr id="24" name="直線コネクタ 23"/>
          <p:cNvCxnSpPr/>
          <p:nvPr/>
        </p:nvCxnSpPr>
        <p:spPr bwMode="auto">
          <a:xfrm flipV="1">
            <a:off x="6874901" y="4214140"/>
            <a:ext cx="0" cy="9579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/>
          <p:nvPr/>
        </p:nvCxnSpPr>
        <p:spPr bwMode="auto">
          <a:xfrm flipH="1" flipV="1">
            <a:off x="6839065" y="4214140"/>
            <a:ext cx="1582862" cy="6636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 rot="900000" flipV="1">
            <a:off x="6803418" y="5110213"/>
            <a:ext cx="0" cy="5407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矢印コネクタ 26"/>
          <p:cNvCxnSpPr>
            <a:endCxn id="11" idx="0"/>
          </p:cNvCxnSpPr>
          <p:nvPr/>
        </p:nvCxnSpPr>
        <p:spPr bwMode="auto">
          <a:xfrm flipH="1">
            <a:off x="8316270" y="4864651"/>
            <a:ext cx="123659" cy="7706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" name="図形グループ 27"/>
          <p:cNvGrpSpPr/>
          <p:nvPr/>
        </p:nvGrpSpPr>
        <p:grpSpPr>
          <a:xfrm>
            <a:off x="7098682" y="4507780"/>
            <a:ext cx="1703111" cy="1137124"/>
            <a:chOff x="2081943" y="4508450"/>
            <a:chExt cx="1703111" cy="1137124"/>
          </a:xfrm>
        </p:grpSpPr>
        <p:cxnSp>
          <p:nvCxnSpPr>
            <p:cNvPr id="29" name="直線コネクタ 28"/>
            <p:cNvCxnSpPr/>
            <p:nvPr/>
          </p:nvCxnSpPr>
          <p:spPr bwMode="auto">
            <a:xfrm flipH="1" flipV="1">
              <a:off x="2081943" y="5120095"/>
              <a:ext cx="254481" cy="5158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線コネクタ 29"/>
            <p:cNvCxnSpPr/>
            <p:nvPr/>
          </p:nvCxnSpPr>
          <p:spPr bwMode="auto">
            <a:xfrm flipV="1">
              <a:off x="2081943" y="4509120"/>
              <a:ext cx="1512956" cy="61097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線矢印コネクタ 30"/>
            <p:cNvCxnSpPr/>
            <p:nvPr/>
          </p:nvCxnSpPr>
          <p:spPr bwMode="auto">
            <a:xfrm>
              <a:off x="3608669" y="4508450"/>
              <a:ext cx="176385" cy="11371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図形グループ 31"/>
          <p:cNvGrpSpPr/>
          <p:nvPr/>
        </p:nvGrpSpPr>
        <p:grpSpPr>
          <a:xfrm>
            <a:off x="6945403" y="4168844"/>
            <a:ext cx="1760561" cy="1440313"/>
            <a:chOff x="1928664" y="4169514"/>
            <a:chExt cx="1760561" cy="1440313"/>
          </a:xfrm>
        </p:grpSpPr>
        <p:cxnSp>
          <p:nvCxnSpPr>
            <p:cNvPr id="33" name="直線矢印コネクタ 32"/>
            <p:cNvCxnSpPr/>
            <p:nvPr/>
          </p:nvCxnSpPr>
          <p:spPr bwMode="auto">
            <a:xfrm>
              <a:off x="3512840" y="4833156"/>
              <a:ext cx="176385" cy="7766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4" name="図形グループ 33"/>
            <p:cNvGrpSpPr/>
            <p:nvPr/>
          </p:nvGrpSpPr>
          <p:grpSpPr>
            <a:xfrm>
              <a:off x="1928664" y="4169514"/>
              <a:ext cx="1582862" cy="1430467"/>
              <a:chOff x="1928664" y="4169514"/>
              <a:chExt cx="1582862" cy="1430467"/>
            </a:xfrm>
          </p:grpSpPr>
          <p:cxnSp>
            <p:nvCxnSpPr>
              <p:cNvPr id="35" name="直線コネクタ 34"/>
              <p:cNvCxnSpPr/>
              <p:nvPr/>
            </p:nvCxnSpPr>
            <p:spPr bwMode="auto">
              <a:xfrm flipH="1" flipV="1">
                <a:off x="1964668" y="5084091"/>
                <a:ext cx="254481" cy="51589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線コネクタ 35"/>
              <p:cNvCxnSpPr/>
              <p:nvPr/>
            </p:nvCxnSpPr>
            <p:spPr bwMode="auto">
              <a:xfrm flipH="1" flipV="1">
                <a:off x="1962960" y="4214810"/>
                <a:ext cx="920" cy="86928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線コネクタ 36"/>
              <p:cNvCxnSpPr/>
              <p:nvPr/>
            </p:nvCxnSpPr>
            <p:spPr bwMode="auto">
              <a:xfrm flipH="1" flipV="1">
                <a:off x="1928664" y="4169514"/>
                <a:ext cx="1582862" cy="66364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8" name="爆発 2 37"/>
          <p:cNvSpPr/>
          <p:nvPr/>
        </p:nvSpPr>
        <p:spPr bwMode="auto">
          <a:xfrm>
            <a:off x="6644891" y="4472446"/>
            <a:ext cx="624548" cy="567771"/>
          </a:xfrm>
          <a:prstGeom prst="irregularSeal2">
            <a:avLst/>
          </a:prstGeom>
          <a:solidFill>
            <a:srgbClr val="C050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7484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前回のフォローアップ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initial window</a:t>
            </a:r>
            <a:r>
              <a:rPr kumimoji="1" lang="ja-JP" altLang="en-US" dirty="0" smtClean="0"/>
              <a:t>が遅延に関係してるのでは</a:t>
            </a:r>
            <a:r>
              <a:rPr kumimoji="1" lang="en-US" altLang="ja-JP" dirty="0" smtClean="0"/>
              <a:t>?</a:t>
            </a:r>
          </a:p>
          <a:p>
            <a:pPr lvl="1"/>
            <a:r>
              <a:rPr lang="en-US" altLang="ja-JP" dirty="0" smtClean="0"/>
              <a:t>Linux </a:t>
            </a:r>
            <a:r>
              <a:rPr lang="en-US" altLang="ja-JP" dirty="0" smtClean="0"/>
              <a:t>2.6.32</a:t>
            </a:r>
            <a:r>
              <a:rPr lang="en-US" altLang="ja-JP" dirty="0" smtClean="0"/>
              <a:t> =&gt; 3 * MSS (5840)</a:t>
            </a:r>
          </a:p>
          <a:p>
            <a:pPr lvl="1"/>
            <a:r>
              <a:rPr kumimoji="1" lang="en-US" altLang="ja-JP" dirty="0" smtClean="0"/>
              <a:t>Linux 3.0 =&gt; 10 * MSS(14600)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64719" y="2420888"/>
            <a:ext cx="86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latin typeface="+mn-lt"/>
              </a:rPr>
              <a:t>Host A</a:t>
            </a:r>
            <a:endParaRPr kumimoji="1" lang="ja-JP" altLang="en-US" u="sng" dirty="0">
              <a:latin typeface="+mn-lt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40924" y="2420888"/>
            <a:ext cx="86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latin typeface="+mn-lt"/>
              </a:rPr>
              <a:t>Host B</a:t>
            </a:r>
            <a:endParaRPr kumimoji="1" lang="ja-JP" altLang="en-US" u="sng" dirty="0">
              <a:latin typeface="+mn-lt"/>
            </a:endParaRPr>
          </a:p>
        </p:txBody>
      </p:sp>
      <p:cxnSp>
        <p:nvCxnSpPr>
          <p:cNvPr id="7" name="直線コネクタ 6"/>
          <p:cNvCxnSpPr>
            <a:stCxn id="5" idx="2"/>
          </p:cNvCxnSpPr>
          <p:nvPr/>
        </p:nvCxnSpPr>
        <p:spPr bwMode="auto">
          <a:xfrm flipH="1">
            <a:off x="2396716" y="2790220"/>
            <a:ext cx="205" cy="373512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6" idx="2"/>
          </p:cNvCxnSpPr>
          <p:nvPr/>
        </p:nvCxnSpPr>
        <p:spPr bwMode="auto">
          <a:xfrm>
            <a:off x="7473126" y="2790220"/>
            <a:ext cx="155" cy="372931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 bwMode="auto">
          <a:xfrm>
            <a:off x="2396921" y="3104964"/>
            <a:ext cx="5076205" cy="39604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 bwMode="auto">
          <a:xfrm>
            <a:off x="2432720" y="4221088"/>
            <a:ext cx="5076205" cy="39604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 bwMode="auto">
          <a:xfrm flipH="1">
            <a:off x="2432720" y="3573016"/>
            <a:ext cx="5040406" cy="54006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441569" y="3177842"/>
            <a:ext cx="166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MP_CAPABLE</a:t>
            </a:r>
            <a:endParaRPr kumimoji="1" lang="en-US" altLang="ja-JP" dirty="0" smtClean="0">
              <a:latin typeface="+mn-lt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09209" y="3681028"/>
            <a:ext cx="166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MP_CAPABLE</a:t>
            </a:r>
            <a:endParaRPr kumimoji="1" lang="en-US" altLang="ja-JP" dirty="0" smtClean="0">
              <a:latin typeface="+mn-lt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41569" y="4473116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ACK + </a:t>
            </a:r>
            <a:r>
              <a:rPr kumimoji="1" lang="en-US" altLang="ja-JP" dirty="0" smtClean="0">
                <a:latin typeface="+mn-lt"/>
              </a:rPr>
              <a:t>MP_CAPABLE</a:t>
            </a:r>
            <a:endParaRPr kumimoji="1" lang="en-US" altLang="ja-JP" dirty="0" smtClean="0">
              <a:latin typeface="+mn-lt"/>
            </a:endParaRPr>
          </a:p>
        </p:txBody>
      </p:sp>
      <p:cxnSp>
        <p:nvCxnSpPr>
          <p:cNvPr id="15" name="直線矢印コネクタ 14"/>
          <p:cNvCxnSpPr/>
          <p:nvPr/>
        </p:nvCxnSpPr>
        <p:spPr bwMode="auto">
          <a:xfrm>
            <a:off x="2433079" y="5337212"/>
            <a:ext cx="5076205" cy="39604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 bwMode="auto">
          <a:xfrm>
            <a:off x="2432720" y="5489612"/>
            <a:ext cx="5076205" cy="39604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 bwMode="auto">
          <a:xfrm>
            <a:off x="2432720" y="5642012"/>
            <a:ext cx="5076205" cy="39604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 bwMode="auto">
          <a:xfrm flipH="1">
            <a:off x="2432874" y="5805264"/>
            <a:ext cx="5040406" cy="54006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396716" y="586798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ADD ADDR</a:t>
            </a:r>
            <a:endParaRPr kumimoji="1" lang="en-US" altLang="ja-JP" dirty="0" smtClean="0">
              <a:latin typeface="+mn-lt"/>
            </a:endParaRPr>
          </a:p>
        </p:txBody>
      </p:sp>
      <p:sp>
        <p:nvSpPr>
          <p:cNvPr id="20" name="六角形 19"/>
          <p:cNvSpPr/>
          <p:nvPr/>
        </p:nvSpPr>
        <p:spPr bwMode="auto">
          <a:xfrm>
            <a:off x="-159567" y="5625244"/>
            <a:ext cx="2304256" cy="914400"/>
          </a:xfrm>
          <a:prstGeom prst="hexagon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creating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new </a:t>
            </a: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subflow</a:t>
            </a: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!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712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new </a:t>
            </a:r>
            <a:r>
              <a:rPr kumimoji="1" lang="en-US" altLang="ja-JP" dirty="0" err="1" smtClean="0"/>
              <a:t>subflow</a:t>
            </a:r>
            <a:r>
              <a:rPr kumimoji="1" lang="ja-JP" altLang="en-US" dirty="0" smtClean="0"/>
              <a:t>に関する検証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検討中</a:t>
            </a:r>
            <a:r>
              <a:rPr lang="en-US" altLang="ja-JP" dirty="0" smtClean="0"/>
              <a:t> : </a:t>
            </a:r>
          </a:p>
          <a:p>
            <a:pPr lvl="1"/>
            <a:r>
              <a:rPr kumimoji="1" lang="ja-JP" altLang="en-US" dirty="0" smtClean="0"/>
              <a:t>しきい値</a:t>
            </a:r>
            <a:r>
              <a:rPr kumimoji="1" lang="en-US" altLang="ja-JP" dirty="0" smtClean="0"/>
              <a:t> =&gt; 330~340KB</a:t>
            </a:r>
            <a:r>
              <a:rPr kumimoji="1" lang="ja-JP" altLang="en-US" dirty="0" smtClean="0"/>
              <a:t>でマルチパス</a:t>
            </a:r>
            <a:r>
              <a:rPr kumimoji="1" lang="en-US" altLang="ja-JP" dirty="0" smtClean="0"/>
              <a:t> or </a:t>
            </a:r>
            <a:r>
              <a:rPr kumimoji="1" lang="ja-JP" altLang="en-US" dirty="0" smtClean="0"/>
              <a:t>シングルパス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デバッガ</a:t>
            </a:r>
            <a:r>
              <a:rPr lang="en-US" altLang="ja-JP" dirty="0" smtClean="0"/>
              <a:t> : </a:t>
            </a:r>
            <a:r>
              <a:rPr lang="en-US" altLang="ja-JP" dirty="0" smtClean="0"/>
              <a:t>mptcp_init4_subsockets</a:t>
            </a:r>
            <a:r>
              <a:rPr lang="ja-JP" altLang="en-US" dirty="0" smtClean="0"/>
              <a:t>が呼び出される</a:t>
            </a:r>
            <a:endParaRPr lang="en-US" altLang="ja-JP" dirty="0" smtClean="0"/>
          </a:p>
          <a:p>
            <a:r>
              <a:rPr kumimoji="1" lang="ja-JP" altLang="en-US" dirty="0" smtClean="0"/>
              <a:t>分かった事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330~340KB</a:t>
            </a:r>
            <a:r>
              <a:rPr lang="ja-JP" altLang="en-US" dirty="0" smtClean="0"/>
              <a:t>の通信時間</a:t>
            </a:r>
            <a:r>
              <a:rPr lang="en-US" altLang="ja-JP" dirty="0" smtClean="0"/>
              <a:t> : 3sec</a:t>
            </a:r>
          </a:p>
          <a:p>
            <a:pPr lvl="1"/>
            <a:r>
              <a:rPr lang="en-US" altLang="ja-JP" dirty="0" smtClean="0"/>
              <a:t>MP JOIN</a:t>
            </a:r>
            <a:r>
              <a:rPr kumimoji="1" lang="ja-JP" altLang="en-US" dirty="0" smtClean="0"/>
              <a:t>までの時間</a:t>
            </a:r>
            <a:r>
              <a:rPr kumimoji="1" lang="en-US" altLang="ja-JP" dirty="0" smtClean="0"/>
              <a:t> : 80ms</a:t>
            </a:r>
          </a:p>
          <a:p>
            <a:r>
              <a:rPr lang="ja-JP" altLang="en-US" dirty="0" smtClean="0"/>
              <a:t>何がトリガーとなっているのか</a:t>
            </a:r>
            <a:r>
              <a:rPr lang="en-US" altLang="ja-JP" dirty="0" smtClean="0"/>
              <a:t>?</a:t>
            </a:r>
          </a:p>
          <a:p>
            <a:pPr lvl="1"/>
            <a:r>
              <a:rPr lang="ja-JP" altLang="en-US" dirty="0" smtClean="0"/>
              <a:t>レート、</a:t>
            </a:r>
            <a:r>
              <a:rPr lang="en-US" altLang="ja-JP" dirty="0" smtClean="0"/>
              <a:t>RTT</a:t>
            </a:r>
            <a:r>
              <a:rPr lang="ja-JP" altLang="en-US" dirty="0" smtClean="0"/>
              <a:t>を変えてみたものの、、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送るデータの量に依存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2927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5966</TotalTime>
  <Words>671</Words>
  <Application>Microsoft Macintosh PowerPoint</Application>
  <PresentationFormat>A4 210x297 mm</PresentationFormat>
  <Paragraphs>156</Paragraphs>
  <Slides>15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7" baseType="lpstr">
      <vt:lpstr>Staff training presentation</vt:lpstr>
      <vt:lpstr>Microsoft Excel シート</vt:lpstr>
      <vt:lpstr>Progress report 進捗報告</vt:lpstr>
      <vt:lpstr>提案手法 – シナリオ</vt:lpstr>
      <vt:lpstr>提案手法もどき</vt:lpstr>
      <vt:lpstr>More considerations</vt:lpstr>
      <vt:lpstr>シミュレーション計画</vt:lpstr>
      <vt:lpstr>仮説の検証について</vt:lpstr>
      <vt:lpstr>仮説の検証2 : どうやって経路を選ぶのか</vt:lpstr>
      <vt:lpstr>前回のフォローアップ</vt:lpstr>
      <vt:lpstr>new subflowに関する検証</vt:lpstr>
      <vt:lpstr>シミュレーション</vt:lpstr>
      <vt:lpstr>トラフィックパターン</vt:lpstr>
      <vt:lpstr>結果</vt:lpstr>
      <vt:lpstr>考察</vt:lpstr>
      <vt:lpstr>Future work</vt:lpstr>
      <vt:lpstr>質問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2230</cp:revision>
  <dcterms:created xsi:type="dcterms:W3CDTF">2013-12-01T06:00:42Z</dcterms:created>
  <dcterms:modified xsi:type="dcterms:W3CDTF">2014-03-12T09:23:48Z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