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2" r:id="rId3"/>
    <p:sldId id="323" r:id="rId4"/>
    <p:sldId id="325" r:id="rId5"/>
    <p:sldId id="328" r:id="rId6"/>
    <p:sldId id="329" r:id="rId7"/>
    <p:sldId id="334" r:id="rId8"/>
    <p:sldId id="340" r:id="rId9"/>
    <p:sldId id="341" r:id="rId10"/>
    <p:sldId id="342" r:id="rId11"/>
    <p:sldId id="344" r:id="rId12"/>
    <p:sldId id="343" r:id="rId13"/>
    <p:sldId id="338" r:id="rId14"/>
    <p:sldId id="269" r:id="rId15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024" y="-104"/>
      </p:cViewPr>
      <p:guideLst>
        <p:guide orient="horz" pos="1185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verif:same_rate(10M-10M):conclud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verif:dist_rate(20M-10M):buffer: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ja-JP" altLang="en-US" sz="2400"/>
              <a:t>平均フロー完結時間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まとめ!$A$1</c:f>
              <c:strCache>
                <c:ptCount val="1"/>
                <c:pt idx="0">
                  <c:v>TCP_share</c:v>
                </c:pt>
              </c:strCache>
            </c:strRef>
          </c:tx>
          <c:invertIfNegative val="0"/>
          <c:errBars>
            <c:errBarType val="both"/>
            <c:errValType val="percentage"/>
            <c:noEndCap val="0"/>
            <c:val val="5.0"/>
          </c:errBars>
          <c:cat>
            <c:strRef>
              <c:f>まとめ!$L$2:$R$2</c:f>
              <c:strCache>
                <c:ptCount val="7"/>
                <c:pt idx="0">
                  <c:v>70k</c:v>
                </c:pt>
                <c:pt idx="1">
                  <c:v>64k</c:v>
                </c:pt>
                <c:pt idx="2">
                  <c:v>32k</c:v>
                </c:pt>
                <c:pt idx="3">
                  <c:v>16k</c:v>
                </c:pt>
                <c:pt idx="4">
                  <c:v>8k</c:v>
                </c:pt>
                <c:pt idx="5">
                  <c:v>4k</c:v>
                </c:pt>
                <c:pt idx="6">
                  <c:v>2k</c:v>
                </c:pt>
              </c:strCache>
            </c:strRef>
          </c:cat>
          <c:val>
            <c:numRef>
              <c:f>まとめ!$B$3:$H$3</c:f>
              <c:numCache>
                <c:formatCode>General</c:formatCode>
                <c:ptCount val="7"/>
                <c:pt idx="0">
                  <c:v>610.2382522796358</c:v>
                </c:pt>
                <c:pt idx="1">
                  <c:v>530.4895451713396</c:v>
                </c:pt>
                <c:pt idx="2">
                  <c:v>383.8208934707893</c:v>
                </c:pt>
                <c:pt idx="3">
                  <c:v>261.8664659863935</c:v>
                </c:pt>
                <c:pt idx="4">
                  <c:v>155.2582523961657</c:v>
                </c:pt>
                <c:pt idx="5">
                  <c:v>116.95306626506</c:v>
                </c:pt>
                <c:pt idx="6">
                  <c:v>92.66316593886464</c:v>
                </c:pt>
              </c:numCache>
            </c:numRef>
          </c:val>
        </c:ser>
        <c:ser>
          <c:idx val="1"/>
          <c:order val="1"/>
          <c:tx>
            <c:strRef>
              <c:f>まとめ!$K$1</c:f>
              <c:strCache>
                <c:ptCount val="1"/>
                <c:pt idx="0">
                  <c:v>TCP_dist</c:v>
                </c:pt>
              </c:strCache>
            </c:strRef>
          </c:tx>
          <c:invertIfNegative val="0"/>
          <c:errBars>
            <c:errBarType val="both"/>
            <c:errValType val="percentage"/>
            <c:noEndCap val="0"/>
            <c:val val="5.0"/>
          </c:errBars>
          <c:cat>
            <c:strRef>
              <c:f>まとめ!$L$2:$R$2</c:f>
              <c:strCache>
                <c:ptCount val="7"/>
                <c:pt idx="0">
                  <c:v>70k</c:v>
                </c:pt>
                <c:pt idx="1">
                  <c:v>64k</c:v>
                </c:pt>
                <c:pt idx="2">
                  <c:v>32k</c:v>
                </c:pt>
                <c:pt idx="3">
                  <c:v>16k</c:v>
                </c:pt>
                <c:pt idx="4">
                  <c:v>8k</c:v>
                </c:pt>
                <c:pt idx="5">
                  <c:v>4k</c:v>
                </c:pt>
                <c:pt idx="6">
                  <c:v>2k</c:v>
                </c:pt>
              </c:strCache>
            </c:strRef>
          </c:cat>
          <c:val>
            <c:numRef>
              <c:f>まとめ!$L$3:$R$3</c:f>
              <c:numCache>
                <c:formatCode>General</c:formatCode>
                <c:ptCount val="7"/>
                <c:pt idx="0">
                  <c:v>155.2620654450254</c:v>
                </c:pt>
                <c:pt idx="1">
                  <c:v>146.9296245954691</c:v>
                </c:pt>
                <c:pt idx="2">
                  <c:v>111.3277955801099</c:v>
                </c:pt>
                <c:pt idx="3">
                  <c:v>95.96377777777782</c:v>
                </c:pt>
                <c:pt idx="4">
                  <c:v>89.55984569732944</c:v>
                </c:pt>
                <c:pt idx="5">
                  <c:v>85.5172597014926</c:v>
                </c:pt>
                <c:pt idx="6">
                  <c:v>81.66386127167637</c:v>
                </c:pt>
              </c:numCache>
            </c:numRef>
          </c:val>
        </c:ser>
        <c:ser>
          <c:idx val="2"/>
          <c:order val="2"/>
          <c:tx>
            <c:strRef>
              <c:f>まとめ!$U$1</c:f>
              <c:strCache>
                <c:ptCount val="1"/>
                <c:pt idx="0">
                  <c:v>MPTCP_share</c:v>
                </c:pt>
              </c:strCache>
            </c:strRef>
          </c:tx>
          <c:invertIfNegative val="0"/>
          <c:errBars>
            <c:errBarType val="both"/>
            <c:errValType val="percentage"/>
            <c:noEndCap val="0"/>
            <c:val val="5.0"/>
          </c:errBars>
          <c:val>
            <c:numRef>
              <c:f>まとめ!$V$3:$AB$3</c:f>
              <c:numCache>
                <c:formatCode>General</c:formatCode>
                <c:ptCount val="7"/>
                <c:pt idx="0">
                  <c:v>714.6079999999989</c:v>
                </c:pt>
                <c:pt idx="1">
                  <c:v>628.8150590163932</c:v>
                </c:pt>
                <c:pt idx="2">
                  <c:v>531.6364545454531</c:v>
                </c:pt>
                <c:pt idx="3">
                  <c:v>395.1825193798444</c:v>
                </c:pt>
                <c:pt idx="4">
                  <c:v>361.86648302872</c:v>
                </c:pt>
                <c:pt idx="5">
                  <c:v>351.0553949367082</c:v>
                </c:pt>
                <c:pt idx="6">
                  <c:v>350.4348948598126</c:v>
                </c:pt>
              </c:numCache>
            </c:numRef>
          </c:val>
        </c:ser>
        <c:ser>
          <c:idx val="3"/>
          <c:order val="3"/>
          <c:tx>
            <c:strRef>
              <c:f>まとめ!$AE$1</c:f>
              <c:strCache>
                <c:ptCount val="1"/>
                <c:pt idx="0">
                  <c:v>MPTCP_dist</c:v>
                </c:pt>
              </c:strCache>
            </c:strRef>
          </c:tx>
          <c:invertIfNegative val="0"/>
          <c:errBars>
            <c:errBarType val="both"/>
            <c:errValType val="percentage"/>
            <c:noEndCap val="0"/>
            <c:val val="5.0"/>
          </c:errBars>
          <c:val>
            <c:numRef>
              <c:f>まとめ!$AF$3:$AL$3</c:f>
              <c:numCache>
                <c:formatCode>General</c:formatCode>
                <c:ptCount val="7"/>
                <c:pt idx="0">
                  <c:v>720.4313661538455</c:v>
                </c:pt>
                <c:pt idx="1">
                  <c:v>658.2881656804734</c:v>
                </c:pt>
                <c:pt idx="2">
                  <c:v>539.1523306010922</c:v>
                </c:pt>
                <c:pt idx="3">
                  <c:v>381.8927881773393</c:v>
                </c:pt>
                <c:pt idx="4">
                  <c:v>345.8525688775504</c:v>
                </c:pt>
                <c:pt idx="5">
                  <c:v>331.8634528301883</c:v>
                </c:pt>
                <c:pt idx="6">
                  <c:v>329.9482457420917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2905384"/>
        <c:axId val="-2133675064"/>
      </c:barChart>
      <c:catAx>
        <c:axId val="-213290538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-2133675064"/>
        <c:crosses val="autoZero"/>
        <c:auto val="1"/>
        <c:lblAlgn val="ctr"/>
        <c:lblOffset val="100"/>
        <c:noMultiLvlLbl val="0"/>
      </c:catAx>
      <c:valAx>
        <c:axId val="-21336750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-21329053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ja-JP" altLang="en-US" sz="2400"/>
              <a:t>平均フロー完結時間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まとめ!$A$1</c:f>
              <c:strCache>
                <c:ptCount val="1"/>
                <c:pt idx="0">
                  <c:v>TCP_share</c:v>
                </c:pt>
              </c:strCache>
            </c:strRef>
          </c:tx>
          <c:invertIfNegative val="0"/>
          <c:cat>
            <c:strRef>
              <c:f>まとめ!$K$2:$P$2</c:f>
              <c:strCache>
                <c:ptCount val="6"/>
                <c:pt idx="0">
                  <c:v>524k</c:v>
                </c:pt>
                <c:pt idx="1">
                  <c:v>400k</c:v>
                </c:pt>
                <c:pt idx="2">
                  <c:v>300k</c:v>
                </c:pt>
                <c:pt idx="3">
                  <c:v>200k</c:v>
                </c:pt>
                <c:pt idx="4">
                  <c:v>64k</c:v>
                </c:pt>
                <c:pt idx="5">
                  <c:v>32k</c:v>
                </c:pt>
              </c:strCache>
            </c:strRef>
          </c:cat>
          <c:val>
            <c:numRef>
              <c:f>まとめ!$B$3:$G$3</c:f>
              <c:numCache>
                <c:formatCode>General</c:formatCode>
                <c:ptCount val="6"/>
                <c:pt idx="0">
                  <c:v>156.0791999999992</c:v>
                </c:pt>
                <c:pt idx="1">
                  <c:v>137.4494999999995</c:v>
                </c:pt>
                <c:pt idx="2">
                  <c:v>108.9128888888882</c:v>
                </c:pt>
                <c:pt idx="3">
                  <c:v>96.4755555555553</c:v>
                </c:pt>
                <c:pt idx="4">
                  <c:v>85.35733333333327</c:v>
                </c:pt>
                <c:pt idx="5">
                  <c:v>82.24644444444432</c:v>
                </c:pt>
              </c:numCache>
            </c:numRef>
          </c:val>
        </c:ser>
        <c:ser>
          <c:idx val="1"/>
          <c:order val="1"/>
          <c:tx>
            <c:strRef>
              <c:f>まとめ!$J$1</c:f>
              <c:strCache>
                <c:ptCount val="1"/>
                <c:pt idx="0">
                  <c:v>TCP_dist</c:v>
                </c:pt>
              </c:strCache>
            </c:strRef>
          </c:tx>
          <c:invertIfNegative val="0"/>
          <c:cat>
            <c:strRef>
              <c:f>まとめ!$K$2:$P$2</c:f>
              <c:strCache>
                <c:ptCount val="6"/>
                <c:pt idx="0">
                  <c:v>524k</c:v>
                </c:pt>
                <c:pt idx="1">
                  <c:v>400k</c:v>
                </c:pt>
                <c:pt idx="2">
                  <c:v>300k</c:v>
                </c:pt>
                <c:pt idx="3">
                  <c:v>200k</c:v>
                </c:pt>
                <c:pt idx="4">
                  <c:v>64k</c:v>
                </c:pt>
                <c:pt idx="5">
                  <c:v>32k</c:v>
                </c:pt>
              </c:strCache>
            </c:strRef>
          </c:cat>
          <c:val>
            <c:numRef>
              <c:f>まとめ!$K$3:$P$3</c:f>
              <c:numCache>
                <c:formatCode>General</c:formatCode>
                <c:ptCount val="6"/>
                <c:pt idx="0">
                  <c:v>139.6681999999994</c:v>
                </c:pt>
                <c:pt idx="1">
                  <c:v>136.5012999999992</c:v>
                </c:pt>
                <c:pt idx="2">
                  <c:v>107.579444444444</c:v>
                </c:pt>
                <c:pt idx="3">
                  <c:v>96.25722222222208</c:v>
                </c:pt>
                <c:pt idx="4">
                  <c:v>82.91288888888877</c:v>
                </c:pt>
                <c:pt idx="5">
                  <c:v>81.57966666666665</c:v>
                </c:pt>
              </c:numCache>
            </c:numRef>
          </c:val>
        </c:ser>
        <c:ser>
          <c:idx val="2"/>
          <c:order val="2"/>
          <c:tx>
            <c:strRef>
              <c:f>まとめ!$S$1</c:f>
              <c:strCache>
                <c:ptCount val="1"/>
                <c:pt idx="0">
                  <c:v>MPTCP_share</c:v>
                </c:pt>
              </c:strCache>
            </c:strRef>
          </c:tx>
          <c:invertIfNegative val="0"/>
          <c:val>
            <c:numRef>
              <c:f>まとめ!$T$3:$Y$3</c:f>
              <c:numCache>
                <c:formatCode>General</c:formatCode>
                <c:ptCount val="6"/>
                <c:pt idx="0">
                  <c:v>673.0830384615375</c:v>
                </c:pt>
                <c:pt idx="1">
                  <c:v>658.0921382978715</c:v>
                </c:pt>
                <c:pt idx="2">
                  <c:v>617.5019999999994</c:v>
                </c:pt>
                <c:pt idx="3">
                  <c:v>666.3437599999997</c:v>
                </c:pt>
                <c:pt idx="4">
                  <c:v>605.562772839506</c:v>
                </c:pt>
                <c:pt idx="5">
                  <c:v>806.0605728900246</c:v>
                </c:pt>
              </c:numCache>
            </c:numRef>
          </c:val>
        </c:ser>
        <c:ser>
          <c:idx val="3"/>
          <c:order val="3"/>
          <c:tx>
            <c:strRef>
              <c:f>まとめ!$AB$1</c:f>
              <c:strCache>
                <c:ptCount val="1"/>
                <c:pt idx="0">
                  <c:v>MPTCP_dist</c:v>
                </c:pt>
              </c:strCache>
            </c:strRef>
          </c:tx>
          <c:invertIfNegative val="0"/>
          <c:val>
            <c:numRef>
              <c:f>まとめ!$AC$3:$AH$3</c:f>
              <c:numCache>
                <c:formatCode>General</c:formatCode>
                <c:ptCount val="6"/>
                <c:pt idx="0">
                  <c:v>710.6395679758303</c:v>
                </c:pt>
                <c:pt idx="1">
                  <c:v>624.5907726027385</c:v>
                </c:pt>
                <c:pt idx="2">
                  <c:v>617.5127437325896</c:v>
                </c:pt>
                <c:pt idx="3">
                  <c:v>652.3925203045675</c:v>
                </c:pt>
                <c:pt idx="4">
                  <c:v>586.5605415549591</c:v>
                </c:pt>
                <c:pt idx="5">
                  <c:v>750.7813076923066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842232"/>
        <c:axId val="-2120093400"/>
      </c:barChart>
      <c:catAx>
        <c:axId val="-212584223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-2120093400"/>
        <c:crosses val="autoZero"/>
        <c:auto val="1"/>
        <c:lblAlgn val="ctr"/>
        <c:lblOffset val="100"/>
        <c:noMultiLvlLbl val="0"/>
      </c:catAx>
      <c:valAx>
        <c:axId val="-2120093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-21258422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Excel____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31535"/>
              </p:ext>
            </p:extLst>
          </p:nvPr>
        </p:nvGraphicFramePr>
        <p:xfrm>
          <a:off x="4457700" y="3192463"/>
          <a:ext cx="99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ワークシート" r:id="rId4" imgW="990600" imgH="469900" progId="Excel.Sheet.12">
                  <p:embed/>
                </p:oleObj>
              </mc:Choice>
              <mc:Fallback>
                <p:oleObj name="ワークシート" r:id="rId4" imgW="990600" imgH="469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7700" y="3192463"/>
                        <a:ext cx="9906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フローサイズ毎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5109958"/>
            <a:ext cx="8280400" cy="121082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err="1" smtClean="0"/>
              <a:t>TCP_share</a:t>
            </a:r>
            <a:r>
              <a:rPr lang="en-US" altLang="ja-JP" dirty="0"/>
              <a:t> </a:t>
            </a:r>
            <a:r>
              <a:rPr lang="en-US" altLang="ja-JP" dirty="0" smtClean="0"/>
              <a:t>-&gt; conflict</a:t>
            </a:r>
            <a:r>
              <a:rPr lang="en-US" altLang="ja-JP" dirty="0" smtClean="0"/>
              <a:t> </a:t>
            </a:r>
          </a:p>
          <a:p>
            <a:r>
              <a:rPr kumimoji="1" lang="en-US" altLang="ja-JP" dirty="0" err="1" smtClean="0"/>
              <a:t>TCP_dist</a:t>
            </a:r>
            <a:r>
              <a:rPr kumimoji="1" lang="en-US" altLang="ja-JP" dirty="0" smtClean="0"/>
              <a:t> -&gt; bypass route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323534"/>
              </p:ext>
            </p:extLst>
          </p:nvPr>
        </p:nvGraphicFramePr>
        <p:xfrm>
          <a:off x="1515827" y="976627"/>
          <a:ext cx="6874347" cy="4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886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</a:t>
            </a:r>
            <a:r>
              <a:rPr lang="ja-JP" altLang="en-US" dirty="0" smtClean="0"/>
              <a:t>シミュレーション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ja-JP" altLang="en-US" dirty="0" smtClean="0"/>
              <a:t>パラメータの検証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Round Trip Time(RTT) : </a:t>
            </a:r>
            <a:r>
              <a:rPr kumimoji="1" lang="en-US" altLang="ja-JP" b="1" dirty="0" smtClean="0"/>
              <a:t>80</a:t>
            </a:r>
            <a:r>
              <a:rPr kumimoji="1" lang="en-US" altLang="ja-JP" b="1" dirty="0" smtClean="0"/>
              <a:t>μ</a:t>
            </a:r>
            <a:r>
              <a:rPr kumimoji="1" lang="en-US" altLang="ja-JP" b="1" dirty="0" smtClean="0"/>
              <a:t>s</a:t>
            </a:r>
            <a:endParaRPr kumimoji="1" lang="en-US" altLang="ja-JP" b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ja-JP" altLang="en-US" sz="1800" dirty="0" smtClean="0"/>
              <a:t>同データセンター内の</a:t>
            </a:r>
            <a:r>
              <a:rPr lang="en-US" altLang="ja-JP" sz="1800" dirty="0" smtClean="0"/>
              <a:t>RTT</a:t>
            </a:r>
            <a:r>
              <a:rPr lang="ja-JP" altLang="en-US" sz="1800" dirty="0" smtClean="0"/>
              <a:t>は一般的に</a:t>
            </a:r>
            <a:r>
              <a:rPr lang="en-US" altLang="ja-JP" sz="1800" dirty="0" smtClean="0"/>
              <a:t>1ms</a:t>
            </a:r>
            <a:r>
              <a:rPr lang="ja-JP" altLang="en-US" sz="1800" dirty="0" smtClean="0"/>
              <a:t>以下</a:t>
            </a:r>
            <a:r>
              <a:rPr lang="en-US" altLang="ja-JP" sz="1800" dirty="0" smtClean="0"/>
              <a:t>[18]</a:t>
            </a:r>
            <a:endParaRPr lang="en-US" altLang="ja-JP" sz="1800" dirty="0"/>
          </a:p>
          <a:p>
            <a:pPr marL="0" indent="0">
              <a:spcAft>
                <a:spcPts val="1200"/>
              </a:spcAft>
              <a:buNone/>
            </a:pPr>
            <a:r>
              <a:rPr kumimoji="1" lang="en-US" altLang="ja-JP" b="1" dirty="0" smtClean="0"/>
              <a:t>Buffer: 100KB</a:t>
            </a:r>
            <a:r>
              <a:rPr lang="en-US" altLang="ja-JP" sz="2000" dirty="0" smtClean="0"/>
              <a:t> </a:t>
            </a:r>
          </a:p>
          <a:p>
            <a:pPr marL="0" indent="0">
              <a:buNone/>
            </a:pPr>
            <a:r>
              <a:rPr lang="en-US" altLang="ja-JP" sz="2000" dirty="0" smtClean="0"/>
              <a:t>        </a:t>
            </a:r>
            <a:r>
              <a:rPr lang="ja-JP" altLang="en-US" sz="2000" dirty="0" smtClean="0"/>
              <a:t>帯域遅延積</a:t>
            </a:r>
            <a:r>
              <a:rPr lang="en-US" altLang="ja-JP" sz="2000" dirty="0" smtClean="0"/>
              <a:t> : </a:t>
            </a:r>
            <a:endParaRPr lang="en-US" altLang="ja-JP" sz="2000" dirty="0"/>
          </a:p>
          <a:p>
            <a:pPr marL="0" indent="0" algn="ctr">
              <a:buNone/>
            </a:pPr>
            <a:r>
              <a:rPr lang="en-US" altLang="ja-JP" sz="2000" dirty="0"/>
              <a:t>2</a:t>
            </a:r>
            <a:r>
              <a:rPr lang="en-US" altLang="ja-JP" sz="2000" dirty="0" smtClean="0"/>
              <a:t>00</a:t>
            </a:r>
            <a:r>
              <a:rPr lang="en-US" altLang="ja-JP" sz="2000" dirty="0" smtClean="0"/>
              <a:t>[KB] = </a:t>
            </a:r>
            <a:r>
              <a:rPr lang="en-US" altLang="ja-JP" sz="2000" dirty="0"/>
              <a:t>2</a:t>
            </a:r>
            <a:r>
              <a:rPr lang="en-US" altLang="ja-JP" sz="2000" dirty="0" smtClean="0"/>
              <a:t>0</a:t>
            </a:r>
            <a:r>
              <a:rPr lang="en-US" altLang="ja-JP" sz="2000" dirty="0" smtClean="0"/>
              <a:t>[Mbps] × </a:t>
            </a:r>
            <a:r>
              <a:rPr lang="en-US" altLang="ja-JP" sz="2000" dirty="0" smtClean="0"/>
              <a:t>80[</a:t>
            </a:r>
            <a:r>
              <a:rPr lang="en-US" altLang="ja-JP" sz="2000" dirty="0" err="1" smtClean="0"/>
              <a:t>μ</a:t>
            </a:r>
            <a:r>
              <a:rPr lang="en-US" altLang="ja-JP" sz="2000" dirty="0" err="1" smtClean="0"/>
              <a:t>s</a:t>
            </a:r>
            <a:r>
              <a:rPr lang="en-US" altLang="ja-JP" sz="2000" dirty="0" smtClean="0"/>
              <a:t>] ÷ </a:t>
            </a:r>
            <a:r>
              <a:rPr lang="en-US" altLang="ja-JP" sz="2000" dirty="0" smtClean="0"/>
              <a:t>8</a:t>
            </a:r>
            <a:endParaRPr lang="en-US" altLang="ja-JP" sz="2000" dirty="0">
              <a:solidFill>
                <a:srgbClr val="E03253"/>
              </a:solidFill>
            </a:endParaRP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91" y="2996952"/>
            <a:ext cx="5083345" cy="33433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04997" y="5985284"/>
            <a:ext cx="829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 smtClean="0"/>
              <a:t>[18]</a:t>
            </a:r>
            <a:r>
              <a:rPr lang="en-US" altLang="ja-JP" sz="900" dirty="0"/>
              <a:t> </a:t>
            </a:r>
            <a:r>
              <a:rPr lang="en-US" altLang="ja-JP" sz="900" dirty="0" err="1"/>
              <a:t>Vasudevan</a:t>
            </a:r>
            <a:r>
              <a:rPr lang="en-US" altLang="ja-JP" sz="900" dirty="0"/>
              <a:t>, Vijay, et al. "Safe and effective ne-</a:t>
            </a:r>
            <a:r>
              <a:rPr lang="en-US" altLang="ja-JP" sz="900" dirty="0" smtClean="0"/>
              <a:t>grained TCP </a:t>
            </a:r>
            <a:r>
              <a:rPr lang="en-US" altLang="ja-JP" sz="900" dirty="0"/>
              <a:t>retransmissions for datacenter communication." </a:t>
            </a:r>
            <a:r>
              <a:rPr lang="en-US" altLang="ja-JP" sz="900" dirty="0" smtClean="0"/>
              <a:t>ACM SIGCOMM </a:t>
            </a:r>
            <a:r>
              <a:rPr lang="en-US" altLang="ja-JP" sz="900" dirty="0"/>
              <a:t>Computer Communication Review. Vol. 39. No</a:t>
            </a:r>
            <a:r>
              <a:rPr lang="en-US" altLang="ja-JP" sz="900" dirty="0" smtClean="0"/>
              <a:t>.4</a:t>
            </a:r>
            <a:r>
              <a:rPr lang="en-US" altLang="ja-JP" sz="900" dirty="0"/>
              <a:t>. ACM, 2009.</a:t>
            </a:r>
            <a:endParaRPr lang="ja-JP" altLang="en-US" sz="90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749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 : </a:t>
            </a:r>
            <a:r>
              <a:rPr lang="ja-JP" altLang="en-US" dirty="0" smtClean="0"/>
              <a:t>バッファサイズ</a:t>
            </a:r>
            <a:r>
              <a:rPr lang="ja-JP" altLang="en-US" dirty="0" smtClean="0"/>
              <a:t>毎</a:t>
            </a:r>
            <a:r>
              <a:rPr lang="en-US" altLang="ja-JP" dirty="0" smtClean="0"/>
              <a:t>(70KB</a:t>
            </a:r>
            <a:r>
              <a:rPr lang="ja-JP" altLang="en-US" dirty="0" smtClean="0"/>
              <a:t>フロー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5072969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バッファは関係ない</a:t>
            </a:r>
            <a:r>
              <a:rPr lang="en-US" altLang="ja-JP" dirty="0" smtClean="0"/>
              <a:t>??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69238"/>
              </p:ext>
            </p:extLst>
          </p:nvPr>
        </p:nvGraphicFramePr>
        <p:xfrm>
          <a:off x="1659842" y="1144233"/>
          <a:ext cx="6586315" cy="383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813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まだまだ検証</a:t>
            </a:r>
            <a:r>
              <a:rPr lang="en-US" altLang="en-US" dirty="0" smtClean="0"/>
              <a:t>中。。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TCP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つのフローが経路の共有することは</a:t>
            </a:r>
            <a:r>
              <a:rPr lang="ja-JP" altLang="en-US" u="sng" dirty="0" smtClean="0"/>
              <a:t>致命的</a:t>
            </a:r>
            <a:endParaRPr lang="en-US" altLang="ja-JP" u="sng" dirty="0" smtClean="0"/>
          </a:p>
          <a:p>
            <a:pPr lvl="1"/>
            <a:r>
              <a:rPr lang="ja-JP" altLang="en-US" dirty="0" smtClean="0"/>
              <a:t>フローサイズに従い</a:t>
            </a:r>
            <a:r>
              <a:rPr lang="en-US" altLang="ja-JP" dirty="0" smtClean="0"/>
              <a:t>FCT</a:t>
            </a:r>
            <a:r>
              <a:rPr lang="ja-JP" altLang="en-US" dirty="0" smtClean="0"/>
              <a:t>が小さくはなるが、相対的に見ると悪化する。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の場合。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バッファサイズにもよるが、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の時よりも経路をより占有してしまう。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数値で示せれば、、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その結果、ショートフローがバックグラウンドフローの後にキューイングされるのでは</a:t>
            </a:r>
            <a:r>
              <a:rPr lang="en-US" altLang="ja-JP" dirty="0" smtClean="0"/>
              <a:t>?</a:t>
            </a:r>
          </a:p>
          <a:p>
            <a:pPr lvl="2"/>
            <a:r>
              <a:rPr lang="ja-JP" altLang="en-US" dirty="0" smtClean="0"/>
              <a:t>要検討、</a:t>
            </a:r>
            <a:r>
              <a:rPr lang="en-US" altLang="ja-JP" dirty="0" err="1" smtClean="0"/>
              <a:t>pcap</a:t>
            </a:r>
            <a:r>
              <a:rPr lang="ja-JP" altLang="en-US" dirty="0" smtClean="0"/>
              <a:t>の解析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71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シミュレーション検証の続き。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ショートフローは経路選択が必要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だ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では、大きく遅延してしまう原因を示す。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どういう時にパケットロスが起きるのか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</a:p>
          <a:p>
            <a:pPr lvl="2"/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pcap</a:t>
            </a:r>
            <a:r>
              <a:rPr lang="ja-JP" altLang="en-US" smtClean="0">
                <a:latin typeface="ＭＳ Ｐゴシック"/>
                <a:ea typeface="ＭＳ Ｐゴシック"/>
                <a:cs typeface="ＭＳ Ｐゴシック"/>
              </a:rPr>
              <a:t>の解析。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92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手法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シナリオ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11" name="角丸四角形 10"/>
          <p:cNvSpPr/>
          <p:nvPr/>
        </p:nvSpPr>
        <p:spPr>
          <a:xfrm>
            <a:off x="6866614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176325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491031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800742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5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コネクタ 16"/>
          <p:cNvCxnSpPr>
            <a:endCxn id="15" idx="0"/>
          </p:cNvCxnSpPr>
          <p:nvPr/>
        </p:nvCxnSpPr>
        <p:spPr>
          <a:xfrm flipH="1">
            <a:off x="1800742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6" idx="0"/>
          </p:cNvCxnSpPr>
          <p:nvPr/>
        </p:nvCxnSpPr>
        <p:spPr>
          <a:xfrm>
            <a:off x="2023376" y="3280959"/>
            <a:ext cx="205591" cy="378591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36" y="3650237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6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コネクタ 20"/>
          <p:cNvCxnSpPr>
            <a:endCxn id="19" idx="0"/>
          </p:cNvCxnSpPr>
          <p:nvPr/>
        </p:nvCxnSpPr>
        <p:spPr>
          <a:xfrm flipH="1">
            <a:off x="2649346" y="3280959"/>
            <a:ext cx="222633" cy="369278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20" idx="0"/>
          </p:cNvCxnSpPr>
          <p:nvPr/>
        </p:nvCxnSpPr>
        <p:spPr>
          <a:xfrm>
            <a:off x="2871980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0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64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線コネクタ 24"/>
          <p:cNvCxnSpPr>
            <a:endCxn id="23" idx="0"/>
          </p:cNvCxnSpPr>
          <p:nvPr/>
        </p:nvCxnSpPr>
        <p:spPr>
          <a:xfrm flipH="1">
            <a:off x="3497950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24" idx="0"/>
          </p:cNvCxnSpPr>
          <p:nvPr/>
        </p:nvCxnSpPr>
        <p:spPr>
          <a:xfrm>
            <a:off x="3720584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44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68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>
            <a:endCxn id="27" idx="0"/>
          </p:cNvCxnSpPr>
          <p:nvPr/>
        </p:nvCxnSpPr>
        <p:spPr>
          <a:xfrm flipH="1">
            <a:off x="4346554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8" idx="0"/>
          </p:cNvCxnSpPr>
          <p:nvPr/>
        </p:nvCxnSpPr>
        <p:spPr>
          <a:xfrm>
            <a:off x="4569187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48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72" y="3659549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/>
          <p:cNvCxnSpPr>
            <a:endCxn id="31" idx="0"/>
          </p:cNvCxnSpPr>
          <p:nvPr/>
        </p:nvCxnSpPr>
        <p:spPr>
          <a:xfrm flipH="1">
            <a:off x="5195158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32" idx="0"/>
          </p:cNvCxnSpPr>
          <p:nvPr/>
        </p:nvCxnSpPr>
        <p:spPr>
          <a:xfrm>
            <a:off x="5417791" y="3280959"/>
            <a:ext cx="205591" cy="378591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5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線コネクタ 36"/>
          <p:cNvCxnSpPr>
            <a:endCxn id="35" idx="0"/>
          </p:cNvCxnSpPr>
          <p:nvPr/>
        </p:nvCxnSpPr>
        <p:spPr>
          <a:xfrm flipH="1">
            <a:off x="6043762" y="3280959"/>
            <a:ext cx="222633" cy="36927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6" idx="0"/>
          </p:cNvCxnSpPr>
          <p:nvPr/>
        </p:nvCxnSpPr>
        <p:spPr>
          <a:xfrm>
            <a:off x="626639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55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8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endCxn id="39" idx="0"/>
          </p:cNvCxnSpPr>
          <p:nvPr/>
        </p:nvCxnSpPr>
        <p:spPr>
          <a:xfrm flipH="1">
            <a:off x="6892366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40" idx="0"/>
          </p:cNvCxnSpPr>
          <p:nvPr/>
        </p:nvCxnSpPr>
        <p:spPr>
          <a:xfrm>
            <a:off x="7114999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61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85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endCxn id="43" idx="0"/>
          </p:cNvCxnSpPr>
          <p:nvPr/>
        </p:nvCxnSpPr>
        <p:spPr>
          <a:xfrm flipH="1">
            <a:off x="7740971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4" idx="0"/>
          </p:cNvCxnSpPr>
          <p:nvPr/>
        </p:nvCxnSpPr>
        <p:spPr>
          <a:xfrm>
            <a:off x="796360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014854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01485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2863458" y="2470928"/>
            <a:ext cx="852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2023376" y="2470928"/>
            <a:ext cx="84008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720584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72058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56918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729105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39543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395433" y="2470928"/>
            <a:ext cx="857126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244037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5403955" y="2470928"/>
            <a:ext cx="84008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10116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101163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94976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7109684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014854" y="1475459"/>
            <a:ext cx="848604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014854" y="1471887"/>
            <a:ext cx="2244943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2863458" y="1471887"/>
            <a:ext cx="2792679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2863458" y="1475459"/>
            <a:ext cx="4189017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2863458" y="1475459"/>
            <a:ext cx="857126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3720584" y="1471887"/>
            <a:ext cx="539214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4569187" y="1471887"/>
            <a:ext cx="1086949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569187" y="1475459"/>
            <a:ext cx="2483288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2863458" y="1475459"/>
            <a:ext cx="253197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259797" y="1471887"/>
            <a:ext cx="1135636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5656137" y="1471887"/>
            <a:ext cx="587900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6244037" y="1475459"/>
            <a:ext cx="808438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 flipV="1">
            <a:off x="2863458" y="1475459"/>
            <a:ext cx="423770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4259797" y="1471887"/>
            <a:ext cx="2841365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5656137" y="1471887"/>
            <a:ext cx="2293630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7052475" y="1475459"/>
            <a:ext cx="897291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36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67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37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68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04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35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5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36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66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97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67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8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65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35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66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72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99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35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More considerations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330-37BC-CF45-B736-7710601457C7}" type="datetime1">
              <a:rPr lang="ja-JP" altLang="en-US" smtClean="0"/>
              <a:t>2014/03/20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MPTCP didn’t improve the finish time by extreme delay’s  </a:t>
            </a:r>
          </a:p>
          <a:p>
            <a:r>
              <a:rPr lang="en-US" altLang="ja-JP" dirty="0" smtClean="0"/>
              <a:t>They occurred packet drop at the beginning of the flows. </a:t>
            </a:r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4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 : MPTCP</a:t>
            </a:r>
            <a:r>
              <a:rPr kumimoji="1" lang="ja-JP" altLang="en-US" dirty="0" smtClean="0"/>
              <a:t>でショートフローのコネクションをつなぐための経路を適切に選択する事で、性能が改善される</a:t>
            </a:r>
            <a:endParaRPr kumimoji="1" lang="en-US" altLang="ja-JP" dirty="0" smtClean="0"/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ロングフロー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が使っている経路にショートフローを流して遅延するのか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ショートフローは別の経路に流して改善されるのか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改善されてほしい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ショートフロー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が使う経路を適切に選択する事で、ロングフローとの衝突は避けられるか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負荷が小さい経路を利用する事で回避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lvl="1"/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どうやって経路を選ぶのか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?</a:t>
            </a:r>
            <a:endParaRPr lang="en-US" altLang="ja-JP" dirty="0">
              <a:solidFill>
                <a:schemeClr val="bg1">
                  <a:lumMod val="65000"/>
                </a:schemeClr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185-2B13-E545-A8EB-A5B38CB66C16}" type="datetime1">
              <a:rPr lang="ja-JP" altLang="en-US" smtClean="0"/>
              <a:t>2014/03/20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556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仮説の検証について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shared connection – </a:t>
            </a:r>
            <a:r>
              <a:rPr lang="ja-JP" altLang="en-US" dirty="0" smtClean="0"/>
              <a:t>ハンドシェイクがバックグラウンドフローが占有している経路を使う</a:t>
            </a:r>
            <a:endParaRPr lang="en-US" altLang="ja-JP" dirty="0" smtClean="0"/>
          </a:p>
          <a:p>
            <a:r>
              <a:rPr lang="en-US" altLang="ja-JP" dirty="0" smtClean="0"/>
              <a:t>free connection – </a:t>
            </a:r>
            <a:r>
              <a:rPr lang="ja-JP" altLang="en-US" dirty="0" smtClean="0"/>
              <a:t>ハンドシェイクが空いている経路を使う</a:t>
            </a:r>
            <a:endParaRPr lang="en-US" altLang="ja-JP" dirty="0" smtClean="0"/>
          </a:p>
          <a:p>
            <a:r>
              <a:rPr lang="ja-JP" altLang="en-US" dirty="0" smtClean="0"/>
              <a:t>期待すべき結果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シングルパスでしか通信できない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free connection</a:t>
            </a:r>
            <a:r>
              <a:rPr lang="ja-JP" altLang="en-US" dirty="0" smtClean="0"/>
              <a:t>で改善されてほしい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ロングフロー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複数経路使う事ができる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shared connection</a:t>
            </a:r>
            <a:r>
              <a:rPr lang="ja-JP" altLang="en-US" dirty="0" smtClean="0"/>
              <a:t>でもあまり変わらない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157D-A504-2A42-B8DC-7442AA55F220}" type="datetime1">
              <a:rPr lang="ja-JP" altLang="en-US" smtClean="0"/>
              <a:t>2014/03/20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626929" y="4099260"/>
            <a:ext cx="2337479" cy="2101378"/>
            <a:chOff x="107504" y="4207942"/>
            <a:chExt cx="2829272" cy="2543497"/>
          </a:xfrm>
        </p:grpSpPr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コネクタ 8"/>
            <p:cNvCxnSpPr>
              <a:stCxn id="21" idx="2"/>
              <a:endCxn id="7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21" idx="2"/>
              <a:endCxn id="8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直線コネクタ 12"/>
            <p:cNvCxnSpPr>
              <a:stCxn id="22" idx="2"/>
              <a:endCxn id="11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22" idx="2"/>
              <a:endCxn id="12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9" idx="2"/>
              <a:endCxn id="21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9" idx="2"/>
              <a:endCxn id="22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20" idx="2"/>
              <a:endCxn id="22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20" idx="2"/>
              <a:endCxn id="21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889104" y="357234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24" name="直線コネクタ 23"/>
          <p:cNvCxnSpPr/>
          <p:nvPr/>
        </p:nvCxnSpPr>
        <p:spPr bwMode="auto">
          <a:xfrm flipV="1">
            <a:off x="6874901" y="421414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 flipH="1" flipV="1">
            <a:off x="6839065" y="421414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 rot="900000" flipV="1">
            <a:off x="6803418" y="511021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endCxn id="11" idx="0"/>
          </p:cNvCxnSpPr>
          <p:nvPr/>
        </p:nvCxnSpPr>
        <p:spPr bwMode="auto">
          <a:xfrm flipH="1">
            <a:off x="8316270" y="486465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図形グループ 27"/>
          <p:cNvGrpSpPr/>
          <p:nvPr/>
        </p:nvGrpSpPr>
        <p:grpSpPr>
          <a:xfrm>
            <a:off x="7098682" y="4507780"/>
            <a:ext cx="1703111" cy="1137124"/>
            <a:chOff x="2081943" y="4508450"/>
            <a:chExt cx="1703111" cy="1137124"/>
          </a:xfrm>
        </p:grpSpPr>
        <p:cxnSp>
          <p:nvCxnSpPr>
            <p:cNvPr id="29" name="直線コネクタ 28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図形グループ 31"/>
          <p:cNvGrpSpPr/>
          <p:nvPr/>
        </p:nvGrpSpPr>
        <p:grpSpPr>
          <a:xfrm>
            <a:off x="6945403" y="4168844"/>
            <a:ext cx="1760561" cy="1440313"/>
            <a:chOff x="1928664" y="4169514"/>
            <a:chExt cx="1760561" cy="1440313"/>
          </a:xfrm>
        </p:grpSpPr>
        <p:cxnSp>
          <p:nvCxnSpPr>
            <p:cNvPr id="33" name="直線矢印コネクタ 32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図形グループ 33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35" name="直線コネクタ 34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8" name="爆発 2 37"/>
          <p:cNvSpPr/>
          <p:nvPr/>
        </p:nvSpPr>
        <p:spPr bwMode="auto">
          <a:xfrm>
            <a:off x="6644891" y="4472446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87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6626929" y="1147602"/>
            <a:ext cx="2337479" cy="2101378"/>
            <a:chOff x="107504" y="4207942"/>
            <a:chExt cx="2829272" cy="2543497"/>
          </a:xfrm>
        </p:grpSpPr>
        <p:pic>
          <p:nvPicPr>
            <p:cNvPr id="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線コネクタ 7"/>
            <p:cNvCxnSpPr>
              <a:stCxn id="20" idx="2"/>
              <a:endCxn id="6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20" idx="2"/>
              <a:endCxn id="7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コネクタ 11"/>
            <p:cNvCxnSpPr>
              <a:stCxn id="21" idx="2"/>
              <a:endCxn id="10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21" idx="2"/>
              <a:endCxn id="11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8" idx="2"/>
              <a:endCxn id="20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8" idx="2"/>
              <a:endCxn id="21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9" idx="2"/>
              <a:endCxn id="21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19" idx="2"/>
              <a:endCxn id="20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テキスト ボックス 21"/>
          <p:cNvSpPr txBox="1"/>
          <p:nvPr/>
        </p:nvSpPr>
        <p:spPr>
          <a:xfrm>
            <a:off x="5889104" y="620688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 flipV="1">
            <a:off x="6874901" y="1262482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 flipH="1" flipV="1">
            <a:off x="6839065" y="1262482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 rot="900000" flipV="1">
            <a:off x="6803418" y="2158555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矢印コネクタ 25"/>
          <p:cNvCxnSpPr>
            <a:endCxn id="10" idx="0"/>
          </p:cNvCxnSpPr>
          <p:nvPr/>
        </p:nvCxnSpPr>
        <p:spPr bwMode="auto">
          <a:xfrm flipH="1">
            <a:off x="8316270" y="1912993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" name="図形グループ 26"/>
          <p:cNvGrpSpPr/>
          <p:nvPr/>
        </p:nvGrpSpPr>
        <p:grpSpPr>
          <a:xfrm>
            <a:off x="7098682" y="1556122"/>
            <a:ext cx="1703111" cy="1137124"/>
            <a:chOff x="2081943" y="4508450"/>
            <a:chExt cx="1703111" cy="1137124"/>
          </a:xfrm>
        </p:grpSpPr>
        <p:cxnSp>
          <p:nvCxnSpPr>
            <p:cNvPr id="28" name="直線コネクタ 27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コネクタ 28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矢印コネクタ 29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図形グループ 30"/>
          <p:cNvGrpSpPr/>
          <p:nvPr/>
        </p:nvGrpSpPr>
        <p:grpSpPr>
          <a:xfrm>
            <a:off x="6945403" y="1217186"/>
            <a:ext cx="1760561" cy="1440313"/>
            <a:chOff x="1928664" y="4169514"/>
            <a:chExt cx="1760561" cy="1440313"/>
          </a:xfrm>
        </p:grpSpPr>
        <p:cxnSp>
          <p:nvCxnSpPr>
            <p:cNvPr id="32" name="直線矢印コネクタ 31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図形グループ 32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34" name="直線コネクタ 33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800" dirty="0" smtClean="0"/>
              <a:t>1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回発生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70KB~2KB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16170"/>
              </p:ext>
            </p:extLst>
          </p:nvPr>
        </p:nvGraphicFramePr>
        <p:xfrm>
          <a:off x="6178414" y="4139717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6180664" y="3753036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5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トラフィックパターン</a:t>
            </a:r>
            <a:endParaRPr kumimoji="1" lang="ja-JP" altLang="en-US" dirty="0"/>
          </a:p>
        </p:txBody>
      </p:sp>
      <p:sp>
        <p:nvSpPr>
          <p:cNvPr id="63" name="コンテンツ プレースホルダー 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Singlepath</a:t>
            </a:r>
            <a:r>
              <a:rPr kumimoji="1" lang="en-US" altLang="ja-JP" dirty="0" smtClean="0"/>
              <a:t> TCP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87429" y="3322408"/>
            <a:ext cx="2337479" cy="2101378"/>
            <a:chOff x="107504" y="4207942"/>
            <a:chExt cx="2829272" cy="2543497"/>
          </a:xfrm>
        </p:grpSpPr>
        <p:pic>
          <p:nvPicPr>
            <p:cNvPr id="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線コネクタ 7"/>
            <p:cNvCxnSpPr>
              <a:stCxn id="20" idx="2"/>
              <a:endCxn id="6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20" idx="2"/>
              <a:endCxn id="7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コネクタ 11"/>
            <p:cNvCxnSpPr>
              <a:stCxn id="21" idx="2"/>
              <a:endCxn id="10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21" idx="2"/>
              <a:endCxn id="11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8" idx="2"/>
              <a:endCxn id="20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8" idx="2"/>
              <a:endCxn id="21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9" idx="2"/>
              <a:endCxn id="21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19" idx="2"/>
              <a:endCxn id="20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2" name="直線コネクタ 21"/>
          <p:cNvCxnSpPr/>
          <p:nvPr/>
        </p:nvCxnSpPr>
        <p:spPr bwMode="auto">
          <a:xfrm flipV="1">
            <a:off x="2035401" y="3437288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/>
          <p:nvPr/>
        </p:nvCxnSpPr>
        <p:spPr bwMode="auto">
          <a:xfrm flipH="1" flipV="1">
            <a:off x="1999565" y="3437288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 rot="900000" flipV="1">
            <a:off x="1963918" y="4333361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矢印コネクタ 24"/>
          <p:cNvCxnSpPr>
            <a:endCxn id="10" idx="0"/>
          </p:cNvCxnSpPr>
          <p:nvPr/>
        </p:nvCxnSpPr>
        <p:spPr bwMode="auto">
          <a:xfrm flipH="1">
            <a:off x="3476770" y="4087799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 flipH="1" flipV="1">
            <a:off x="2259182" y="4342573"/>
            <a:ext cx="254481" cy="5158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" name="図形グループ 26"/>
          <p:cNvGrpSpPr/>
          <p:nvPr/>
        </p:nvGrpSpPr>
        <p:grpSpPr>
          <a:xfrm>
            <a:off x="2105903" y="3391992"/>
            <a:ext cx="1760561" cy="1440313"/>
            <a:chOff x="1928664" y="4169514"/>
            <a:chExt cx="1760561" cy="1440313"/>
          </a:xfrm>
        </p:grpSpPr>
        <p:cxnSp>
          <p:nvCxnSpPr>
            <p:cNvPr id="28" name="直線矢印コネクタ 27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" name="図形グループ 28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30" name="直線コネクタ 29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線コネクタ 30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" name="テキスト ボックス 32"/>
          <p:cNvSpPr txBox="1"/>
          <p:nvPr/>
        </p:nvSpPr>
        <p:spPr>
          <a:xfrm>
            <a:off x="1999565" y="2384884"/>
            <a:ext cx="18424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TCP </a:t>
            </a:r>
            <a:r>
              <a:rPr kumimoji="1" lang="ja-JP" altLang="en-US" dirty="0" smtClean="0"/>
              <a:t>コネクション</a:t>
            </a:r>
            <a:endParaRPr kumimoji="1" lang="en-US" altLang="ja-JP" dirty="0" smtClean="0"/>
          </a:p>
          <a:p>
            <a:r>
              <a:rPr kumimoji="1" lang="en-US" altLang="ja-JP" dirty="0" smtClean="0"/>
              <a:t>(conflict route)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6035901" y="3286404"/>
            <a:ext cx="2337479" cy="2101378"/>
            <a:chOff x="107504" y="4207942"/>
            <a:chExt cx="2829272" cy="2543497"/>
          </a:xfrm>
        </p:grpSpPr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線コネクタ 36"/>
            <p:cNvCxnSpPr>
              <a:stCxn id="49" idx="2"/>
              <a:endCxn id="35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49" idx="2"/>
              <a:endCxn id="36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直線コネクタ 40"/>
            <p:cNvCxnSpPr>
              <a:stCxn id="50" idx="2"/>
              <a:endCxn id="39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50" idx="2"/>
              <a:endCxn id="40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47" idx="2"/>
              <a:endCxn id="49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47" idx="2"/>
              <a:endCxn id="50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48" idx="2"/>
              <a:endCxn id="50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48" idx="2"/>
              <a:endCxn id="49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" name="直線コネクタ 50"/>
          <p:cNvCxnSpPr/>
          <p:nvPr/>
        </p:nvCxnSpPr>
        <p:spPr bwMode="auto">
          <a:xfrm flipV="1">
            <a:off x="6283873" y="3401284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 flipH="1" flipV="1">
            <a:off x="6248037" y="3401284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 rot="900000" flipV="1">
            <a:off x="6212390" y="4297357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>
            <a:endCxn id="39" idx="0"/>
          </p:cNvCxnSpPr>
          <p:nvPr/>
        </p:nvCxnSpPr>
        <p:spPr bwMode="auto">
          <a:xfrm flipH="1">
            <a:off x="7725242" y="4051795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 flipH="1" flipV="1">
            <a:off x="6507654" y="4306569"/>
            <a:ext cx="254481" cy="5158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図形グループ 55"/>
          <p:cNvGrpSpPr/>
          <p:nvPr/>
        </p:nvGrpSpPr>
        <p:grpSpPr>
          <a:xfrm>
            <a:off x="6389591" y="3546092"/>
            <a:ext cx="1725345" cy="1250209"/>
            <a:chOff x="1963880" y="4359618"/>
            <a:chExt cx="1725345" cy="1250209"/>
          </a:xfrm>
        </p:grpSpPr>
        <p:cxnSp>
          <p:nvCxnSpPr>
            <p:cNvPr id="57" name="直線矢印コネクタ 56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" name="図形グループ 57"/>
            <p:cNvGrpSpPr/>
            <p:nvPr/>
          </p:nvGrpSpPr>
          <p:grpSpPr>
            <a:xfrm>
              <a:off x="1963880" y="4359618"/>
              <a:ext cx="1547646" cy="1240363"/>
              <a:chOff x="1963880" y="4359618"/>
              <a:chExt cx="1547646" cy="1240363"/>
            </a:xfrm>
          </p:grpSpPr>
          <p:cxnSp>
            <p:nvCxnSpPr>
              <p:cNvPr id="59" name="直線コネクタ 58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直線コネクタ 59"/>
              <p:cNvCxnSpPr>
                <a:endCxn id="48" idx="2"/>
              </p:cNvCxnSpPr>
              <p:nvPr/>
            </p:nvCxnSpPr>
            <p:spPr bwMode="auto">
              <a:xfrm flipV="1">
                <a:off x="1963880" y="4359618"/>
                <a:ext cx="1539381" cy="7244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直線コネクタ 60"/>
              <p:cNvCxnSpPr>
                <a:endCxn id="48" idx="2"/>
              </p:cNvCxnSpPr>
              <p:nvPr/>
            </p:nvCxnSpPr>
            <p:spPr bwMode="auto">
              <a:xfrm flipH="1" flipV="1">
                <a:off x="3503261" y="4359618"/>
                <a:ext cx="8265" cy="47353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2" name="テキスト ボックス 61"/>
          <p:cNvSpPr txBox="1"/>
          <p:nvPr/>
        </p:nvSpPr>
        <p:spPr>
          <a:xfrm>
            <a:off x="6248037" y="2348880"/>
            <a:ext cx="21972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TCP non </a:t>
            </a:r>
            <a:r>
              <a:rPr kumimoji="1" lang="ja-JP" altLang="en-US" dirty="0" smtClean="0"/>
              <a:t>コネクション</a:t>
            </a:r>
            <a:endParaRPr kumimoji="1" lang="en-US" altLang="ja-JP" dirty="0" smtClean="0"/>
          </a:p>
          <a:p>
            <a:r>
              <a:rPr kumimoji="1" lang="en-US" altLang="ja-JP" dirty="0" smtClean="0"/>
              <a:t>(bypass route)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665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トラフィックパターン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889992" y="2384884"/>
            <a:ext cx="21269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MPTCP </a:t>
            </a:r>
            <a:r>
              <a:rPr kumimoji="1" lang="ja-JP" altLang="en-US" dirty="0" smtClean="0"/>
              <a:t>コネクション</a:t>
            </a:r>
            <a:endParaRPr kumimoji="1" lang="en-US" altLang="ja-JP" dirty="0" smtClean="0"/>
          </a:p>
          <a:p>
            <a:r>
              <a:rPr kumimoji="1" lang="en-US" altLang="ja-JP" dirty="0" smtClean="0"/>
              <a:t>(conflict route)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248037" y="2348880"/>
            <a:ext cx="25308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MPTCP non </a:t>
            </a:r>
            <a:r>
              <a:rPr kumimoji="1" lang="ja-JP" altLang="en-US" dirty="0" smtClean="0"/>
              <a:t>コネクション</a:t>
            </a:r>
            <a:endParaRPr kumimoji="1" lang="en-US" altLang="ja-JP" dirty="0" smtClean="0"/>
          </a:p>
          <a:p>
            <a:r>
              <a:rPr kumimoji="1" lang="en-US" altLang="ja-JP" dirty="0" smtClean="0"/>
              <a:t>(bypass route)</a:t>
            </a:r>
            <a:endParaRPr kumimoji="1" lang="ja-JP" altLang="en-US" dirty="0"/>
          </a:p>
        </p:txBody>
      </p:sp>
      <p:grpSp>
        <p:nvGrpSpPr>
          <p:cNvPr id="95" name="図形グループ 94"/>
          <p:cNvGrpSpPr/>
          <p:nvPr/>
        </p:nvGrpSpPr>
        <p:grpSpPr>
          <a:xfrm>
            <a:off x="2152507" y="3307842"/>
            <a:ext cx="2337479" cy="2101378"/>
            <a:chOff x="107504" y="4207942"/>
            <a:chExt cx="2829272" cy="2543497"/>
          </a:xfrm>
        </p:grpSpPr>
        <p:pic>
          <p:nvPicPr>
            <p:cNvPr id="9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8" name="直線コネクタ 97"/>
            <p:cNvCxnSpPr>
              <a:stCxn id="110" idx="2"/>
              <a:endCxn id="96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110" idx="2"/>
              <a:endCxn id="97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" name="直線コネクタ 101"/>
            <p:cNvCxnSpPr>
              <a:stCxn id="111" idx="2"/>
              <a:endCxn id="100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>
              <a:stCxn id="111" idx="2"/>
              <a:endCxn id="101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>
              <a:stCxn id="108" idx="2"/>
              <a:endCxn id="110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>
              <a:stCxn id="108" idx="2"/>
              <a:endCxn id="111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9" idx="2"/>
              <a:endCxn id="111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stCxn id="109" idx="2"/>
              <a:endCxn id="110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2" name="直線コネクタ 111"/>
          <p:cNvCxnSpPr/>
          <p:nvPr/>
        </p:nvCxnSpPr>
        <p:spPr bwMode="auto">
          <a:xfrm flipV="1">
            <a:off x="2400479" y="3422722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/>
          <p:nvPr/>
        </p:nvCxnSpPr>
        <p:spPr bwMode="auto">
          <a:xfrm flipH="1" flipV="1">
            <a:off x="2364643" y="3422722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/>
          <p:nvPr/>
        </p:nvCxnSpPr>
        <p:spPr bwMode="auto">
          <a:xfrm rot="900000" flipV="1">
            <a:off x="2328996" y="4318795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矢印コネクタ 114"/>
          <p:cNvCxnSpPr>
            <a:endCxn id="100" idx="0"/>
          </p:cNvCxnSpPr>
          <p:nvPr/>
        </p:nvCxnSpPr>
        <p:spPr bwMode="auto">
          <a:xfrm flipH="1">
            <a:off x="3841848" y="4073233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" name="図形グループ 115"/>
          <p:cNvGrpSpPr/>
          <p:nvPr/>
        </p:nvGrpSpPr>
        <p:grpSpPr>
          <a:xfrm>
            <a:off x="2624260" y="3716362"/>
            <a:ext cx="1703111" cy="1137124"/>
            <a:chOff x="2081943" y="4508450"/>
            <a:chExt cx="1703111" cy="1137124"/>
          </a:xfrm>
        </p:grpSpPr>
        <p:cxnSp>
          <p:nvCxnSpPr>
            <p:cNvPr id="117" name="直線コネクタ 116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線コネクタ 117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直線矢印コネクタ 118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0" name="図形グループ 119"/>
          <p:cNvGrpSpPr/>
          <p:nvPr/>
        </p:nvGrpSpPr>
        <p:grpSpPr>
          <a:xfrm>
            <a:off x="2470981" y="3377426"/>
            <a:ext cx="1760561" cy="1440313"/>
            <a:chOff x="1928664" y="4169514"/>
            <a:chExt cx="1760561" cy="1440313"/>
          </a:xfrm>
        </p:grpSpPr>
        <p:cxnSp>
          <p:nvCxnSpPr>
            <p:cNvPr id="121" name="直線矢印コネクタ 120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2" name="図形グループ 121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123" name="直線コネクタ 122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直線コネクタ 123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直線コネクタ 124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7" name="テキスト ボックス 126"/>
          <p:cNvSpPr txBox="1"/>
          <p:nvPr/>
        </p:nvSpPr>
        <p:spPr>
          <a:xfrm>
            <a:off x="1100572" y="3356992"/>
            <a:ext cx="130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connection </a:t>
            </a:r>
          </a:p>
          <a:p>
            <a:r>
              <a:rPr kumimoji="1" lang="en-US" altLang="ja-JP" dirty="0" smtClean="0"/>
              <a:t>path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Multipath TCP</a:t>
            </a:r>
          </a:p>
          <a:p>
            <a:pPr lvl="1"/>
            <a:r>
              <a:rPr kumimoji="1" lang="en-US" altLang="ja-JP" dirty="0" smtClean="0"/>
              <a:t>left path is default route(route for </a:t>
            </a:r>
            <a:r>
              <a:rPr lang="en-US" altLang="ja-JP" dirty="0"/>
              <a:t>connection </a:t>
            </a:r>
            <a:r>
              <a:rPr lang="en-US" altLang="ja-JP" dirty="0" smtClean="0"/>
              <a:t>establish</a:t>
            </a:r>
            <a:r>
              <a:rPr kumimoji="1" lang="en-US" altLang="ja-JP" dirty="0" smtClean="0"/>
              <a:t>)</a:t>
            </a:r>
          </a:p>
        </p:txBody>
      </p:sp>
      <p:grpSp>
        <p:nvGrpSpPr>
          <p:cNvPr id="128" name="図形グループ 127"/>
          <p:cNvGrpSpPr/>
          <p:nvPr/>
        </p:nvGrpSpPr>
        <p:grpSpPr>
          <a:xfrm>
            <a:off x="6287929" y="3320988"/>
            <a:ext cx="2337479" cy="2101378"/>
            <a:chOff x="107504" y="4207942"/>
            <a:chExt cx="2829272" cy="2543497"/>
          </a:xfrm>
        </p:grpSpPr>
        <p:pic>
          <p:nvPicPr>
            <p:cNvPr id="12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1" name="直線コネクタ 130"/>
            <p:cNvCxnSpPr>
              <a:stCxn id="143" idx="2"/>
              <a:endCxn id="129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143" idx="2"/>
              <a:endCxn id="130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5" name="直線コネクタ 134"/>
            <p:cNvCxnSpPr>
              <a:stCxn id="144" idx="2"/>
              <a:endCxn id="133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44" idx="2"/>
              <a:endCxn id="134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41" idx="2"/>
              <a:endCxn id="143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41" idx="2"/>
              <a:endCxn id="144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42" idx="2"/>
              <a:endCxn id="144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42" idx="2"/>
              <a:endCxn id="143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5" name="直線コネクタ 144"/>
          <p:cNvCxnSpPr>
            <a:endCxn id="142" idx="2"/>
          </p:cNvCxnSpPr>
          <p:nvPr/>
        </p:nvCxnSpPr>
        <p:spPr bwMode="auto">
          <a:xfrm flipV="1">
            <a:off x="6535901" y="3580676"/>
            <a:ext cx="1645099" cy="8131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線コネクタ 145"/>
          <p:cNvCxnSpPr>
            <a:endCxn id="142" idx="2"/>
          </p:cNvCxnSpPr>
          <p:nvPr/>
        </p:nvCxnSpPr>
        <p:spPr bwMode="auto">
          <a:xfrm flipV="1">
            <a:off x="8082927" y="3580676"/>
            <a:ext cx="98073" cy="5188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コネクタ 146"/>
          <p:cNvCxnSpPr/>
          <p:nvPr/>
        </p:nvCxnSpPr>
        <p:spPr bwMode="auto">
          <a:xfrm rot="900000" flipV="1">
            <a:off x="6464418" y="4331941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矢印コネクタ 147"/>
          <p:cNvCxnSpPr>
            <a:endCxn id="133" idx="0"/>
          </p:cNvCxnSpPr>
          <p:nvPr/>
        </p:nvCxnSpPr>
        <p:spPr bwMode="auto">
          <a:xfrm flipH="1">
            <a:off x="7977270" y="4086379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9" name="図形グループ 148"/>
          <p:cNvGrpSpPr/>
          <p:nvPr/>
        </p:nvGrpSpPr>
        <p:grpSpPr>
          <a:xfrm>
            <a:off x="6759682" y="3729508"/>
            <a:ext cx="1703111" cy="1137124"/>
            <a:chOff x="2081943" y="4508450"/>
            <a:chExt cx="1703111" cy="1137124"/>
          </a:xfrm>
        </p:grpSpPr>
        <p:cxnSp>
          <p:nvCxnSpPr>
            <p:cNvPr id="150" name="直線コネクタ 149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直線コネクタ 150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線矢印コネクタ 151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3" name="図形グループ 152"/>
          <p:cNvGrpSpPr/>
          <p:nvPr/>
        </p:nvGrpSpPr>
        <p:grpSpPr>
          <a:xfrm>
            <a:off x="6606403" y="3390572"/>
            <a:ext cx="1760561" cy="1440313"/>
            <a:chOff x="1928664" y="4169514"/>
            <a:chExt cx="1760561" cy="1440313"/>
          </a:xfrm>
        </p:grpSpPr>
        <p:cxnSp>
          <p:nvCxnSpPr>
            <p:cNvPr id="154" name="直線矢印コネクタ 153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5" name="図形グループ 154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156" name="直線コネクタ 155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直線コネクタ 156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直線コネクタ 157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59" name="テキスト ボックス 158"/>
          <p:cNvSpPr txBox="1"/>
          <p:nvPr/>
        </p:nvSpPr>
        <p:spPr>
          <a:xfrm>
            <a:off x="5235994" y="3383210"/>
            <a:ext cx="130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connection </a:t>
            </a:r>
          </a:p>
          <a:p>
            <a:r>
              <a:rPr kumimoji="1" lang="en-US" altLang="ja-JP" dirty="0" smtClean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51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6047</TotalTime>
  <Words>596</Words>
  <Application>Microsoft Macintosh PowerPoint</Application>
  <PresentationFormat>A4 210x297 mm</PresentationFormat>
  <Paragraphs>124</Paragraphs>
  <Slides>14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6" baseType="lpstr">
      <vt:lpstr>Staff training presentation</vt:lpstr>
      <vt:lpstr>ワークシート</vt:lpstr>
      <vt:lpstr>Progress report 進捗報告</vt:lpstr>
      <vt:lpstr>提案手法 – シナリオ</vt:lpstr>
      <vt:lpstr>提案手法もどき</vt:lpstr>
      <vt:lpstr>More considerations</vt:lpstr>
      <vt:lpstr>シミュレーション計画</vt:lpstr>
      <vt:lpstr>仮説の検証について</vt:lpstr>
      <vt:lpstr>シミュレーション</vt:lpstr>
      <vt:lpstr>トラフィックパターン</vt:lpstr>
      <vt:lpstr>トラフィックパターン</vt:lpstr>
      <vt:lpstr>結果 : フローサイズ毎</vt:lpstr>
      <vt:lpstr>再現シミュレーション  - パラメータの検証</vt:lpstr>
      <vt:lpstr>結果 : バッファサイズ毎(70KBフロー)</vt:lpstr>
      <vt:lpstr>考察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2285</cp:revision>
  <dcterms:created xsi:type="dcterms:W3CDTF">2013-12-01T06:00:42Z</dcterms:created>
  <dcterms:modified xsi:type="dcterms:W3CDTF">2014-03-20T07:12:41Z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