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256" r:id="rId2"/>
    <p:sldId id="322" r:id="rId3"/>
    <p:sldId id="323" r:id="rId4"/>
    <p:sldId id="345" r:id="rId5"/>
    <p:sldId id="325" r:id="rId6"/>
    <p:sldId id="328" r:id="rId7"/>
    <p:sldId id="346" r:id="rId8"/>
    <p:sldId id="347" r:id="rId9"/>
    <p:sldId id="348" r:id="rId10"/>
    <p:sldId id="349" r:id="rId11"/>
    <p:sldId id="334" r:id="rId12"/>
    <p:sldId id="350" r:id="rId13"/>
    <p:sldId id="351" r:id="rId14"/>
    <p:sldId id="338" r:id="rId15"/>
    <p:sldId id="352" r:id="rId16"/>
  </p:sldIdLst>
  <p:sldSz cx="9906000" cy="6858000" type="A4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253"/>
    <a:srgbClr val="0071BC"/>
    <a:srgbClr val="4D4D4D"/>
    <a:srgbClr val="EAEAEA"/>
    <a:srgbClr val="393939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間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濃色 2 - アクセント 1/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間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テーマ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88973" autoAdjust="0"/>
  </p:normalViewPr>
  <p:slideViewPr>
    <p:cSldViewPr snapToObjects="1">
      <p:cViewPr varScale="1">
        <p:scale>
          <a:sx n="82" d="100"/>
          <a:sy n="82" d="100"/>
        </p:scale>
        <p:origin x="-1768" y="-104"/>
      </p:cViewPr>
      <p:guideLst>
        <p:guide orient="horz" pos="1185"/>
        <p:guide orient="horz" pos="3974"/>
        <p:guide orient="horz" pos="573"/>
        <p:guide orient="horz" pos="2160"/>
        <p:guide orient="horz" pos="3135"/>
        <p:guide pos="5728"/>
        <p:guide pos="2145"/>
        <p:guide pos="512"/>
        <p:guide pos="4095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6"/>
      </p:cViewPr>
      <p:guideLst>
        <p:guide orient="horz" pos="2924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fld id="{6F62E233-1F35-47A0-B354-5FF7886F74B8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35282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85838" y="696913"/>
            <a:ext cx="5026025" cy="34813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3675" tIns="46838" rIns="93675" bIns="46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</p:spTree>
    <p:extLst>
      <p:ext uri="{BB962C8B-B14F-4D97-AF65-F5344CB8AC3E}">
        <p14:creationId xmlns:p14="http://schemas.microsoft.com/office/powerpoint/2010/main" val="9840735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 i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ja-JP" smtClean="0"/>
              <a:t>07/16/96</a:t>
            </a:r>
            <a:endParaRPr lang="en-US" altLang="ja-JP" sz="1200" i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 i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altLang="ja-JP" smtClean="0"/>
              <a:t>##</a:t>
            </a:r>
            <a:endParaRPr lang="en-US" altLang="ja-JP" sz="1200" i="0"/>
          </a:p>
        </p:txBody>
      </p:sp>
    </p:spTree>
    <p:extLst>
      <p:ext uri="{BB962C8B-B14F-4D97-AF65-F5344CB8AC3E}">
        <p14:creationId xmlns:p14="http://schemas.microsoft.com/office/powerpoint/2010/main" val="1686702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 i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ja-JP" smtClean="0"/>
              <a:t>07/16/96</a:t>
            </a:r>
            <a:endParaRPr lang="en-US" altLang="ja-JP" sz="1200" i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 i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altLang="ja-JP" smtClean="0"/>
              <a:t>##</a:t>
            </a:r>
            <a:endParaRPr lang="en-US" altLang="ja-JP" sz="1200" i="0"/>
          </a:p>
        </p:txBody>
      </p:sp>
    </p:spTree>
    <p:extLst>
      <p:ext uri="{BB962C8B-B14F-4D97-AF65-F5344CB8AC3E}">
        <p14:creationId xmlns:p14="http://schemas.microsoft.com/office/powerpoint/2010/main" val="1686702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77875" y="2004639"/>
            <a:ext cx="8353425" cy="1208337"/>
          </a:xfrm>
        </p:spPr>
        <p:txBody>
          <a:bodyPr/>
          <a:lstStyle>
            <a:lvl1pPr algn="ctr">
              <a:defRPr b="1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293096"/>
            <a:ext cx="6934200" cy="11970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サブタイトルの書式設定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CDA85-2696-45D2-A774-60B32C80E74E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9608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588250" y="214313"/>
            <a:ext cx="2112963" cy="5918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46188" y="214313"/>
            <a:ext cx="6189662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306F9-C279-430B-B0A6-3FA4D4518FED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614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4863753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66AD3-7610-493D-8208-10424DEE3EA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310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3435077"/>
            <a:ext cx="84201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4D4D4D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1934890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95C52-7FA9-489B-9C9A-63D366B5FA4B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550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8111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56736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07256-B7DE-41CE-804D-BDC7A6CD32B5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800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A8DF6-AAD5-43F0-BE35-7C080FD1246C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581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403A2-63A1-4A9F-BE45-DF661BAD8395}" type="slidenum">
              <a:rPr lang="ja-JP" altLang="en-US"/>
              <a:pPr/>
              <a:t>‹#›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1287190" y="9352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115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C2A6E-2954-4E38-AD66-154544EB682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4015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54375-F0DB-426D-B6A9-608781D96B89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883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アイコンをクリックして図を追加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F8EBE-26FD-4D52-A579-72828310B657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480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200472" y="83790"/>
            <a:ext cx="324201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488504" y="83790"/>
            <a:ext cx="267168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410866" y="506065"/>
            <a:ext cx="37916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591244" y="506065"/>
            <a:ext cx="329308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46194" y="433040"/>
            <a:ext cx="342310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41611" y="98814"/>
            <a:ext cx="45719" cy="9993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344488" y="910431"/>
            <a:ext cx="89122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77875" y="332458"/>
            <a:ext cx="849560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157535"/>
            <a:ext cx="8280400" cy="486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  <a:r>
              <a:rPr lang="en-US" altLang="ja-JP" dirty="0" err="1" smtClean="0"/>
              <a:t>qqqqqqqqqqqqqqqqqqqqqqqqqqqqqq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7875" y="6308725"/>
            <a:ext cx="2063750" cy="28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j-lt"/>
              </a:defRPr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68824" y="6309320"/>
            <a:ext cx="313690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endParaRPr lang="en-US" altLang="ja-JP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65714" y="6309320"/>
            <a:ext cx="206375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  <a:cs typeface="Times New Roman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i="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hlink"/>
        </a:buClr>
        <a:buSzPct val="55000"/>
        <a:buFont typeface="Wingdings" pitchFamily="2" charset="2"/>
        <a:buChar char="n"/>
        <a:defRPr kumimoji="1" sz="2000" i="0">
          <a:solidFill>
            <a:srgbClr val="4D4D4D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50000"/>
        <a:buFont typeface="Wingdings" pitchFamily="2" charset="2"/>
        <a:buChar char="n"/>
        <a:defRPr kumimoji="1" sz="1800" i="0">
          <a:solidFill>
            <a:srgbClr val="4D4D4D"/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SzPct val="55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1"/>
        </a:buClr>
        <a:buSzPct val="50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Progress report</a:t>
            </a:r>
            <a:r>
              <a:rPr lang="en-US" altLang="ja-JP" dirty="0" smtClean="0">
                <a:ea typeface="ＭＳ Ｐゴシック" charset="-128"/>
              </a:rPr>
              <a:t/>
            </a:r>
            <a:br>
              <a:rPr lang="en-US" altLang="ja-JP" dirty="0" smtClean="0">
                <a:ea typeface="ＭＳ Ｐゴシック" charset="-128"/>
              </a:rPr>
            </a:br>
            <a:r>
              <a:rPr lang="ja-JP" altLang="en-US" dirty="0" smtClean="0">
                <a:ea typeface="ＭＳ Ｐゴシック" charset="-128"/>
              </a:rPr>
              <a:t>進捗報告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176166"/>
            <a:ext cx="6934200" cy="1197050"/>
          </a:xfrm>
        </p:spPr>
        <p:txBody>
          <a:bodyPr/>
          <a:lstStyle/>
          <a:p>
            <a:r>
              <a:rPr lang="en-US" altLang="ja-JP" dirty="0" smtClean="0">
                <a:latin typeface="+mj-ea"/>
                <a:ea typeface="+mj-ea"/>
              </a:rPr>
              <a:t>Sekiya laboratory M1</a:t>
            </a:r>
          </a:p>
          <a:p>
            <a:r>
              <a:rPr lang="en-US" altLang="ja-JP" dirty="0" smtClean="0">
                <a:latin typeface="+mj-ea"/>
                <a:ea typeface="+mj-ea"/>
              </a:rPr>
              <a:t>Fujii Shogo</a:t>
            </a:r>
            <a:endParaRPr lang="en-US" altLang="ja-JP" dirty="0">
              <a:latin typeface="+mj-ea"/>
              <a:ea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7AEC-04A4-4B30-BC9E-4A61A0C7AC7F}" type="slidenum">
              <a:rPr lang="ja-JP" altLang="en-US" smtClean="0"/>
              <a:pPr/>
              <a:t>1</a:t>
            </a:fld>
            <a:endParaRPr lang="en-US" altLang="ja-JP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今回のシミュレーションの目的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 algn="ctr">
              <a:buNone/>
            </a:pPr>
            <a:r>
              <a:rPr lang="ja-JP" altLang="en-US" dirty="0">
                <a:latin typeface="ＭＳ Ｐゴシック"/>
                <a:cs typeface="ＭＳ Ｐゴシック"/>
              </a:rPr>
              <a:t>ショートフローの通信の際、</a:t>
            </a:r>
            <a:r>
              <a:rPr lang="en-US" altLang="ja-JP" dirty="0">
                <a:latin typeface="ＭＳ Ｐゴシック"/>
                <a:cs typeface="ＭＳ Ｐゴシック"/>
              </a:rPr>
              <a:t>MPTCP</a:t>
            </a:r>
            <a:r>
              <a:rPr lang="ja-JP" altLang="en-US" dirty="0">
                <a:latin typeface="ＭＳ Ｐゴシック"/>
                <a:cs typeface="ＭＳ Ｐゴシック"/>
              </a:rPr>
              <a:t>のフローとは異なる経路を</a:t>
            </a:r>
            <a:r>
              <a:rPr lang="ja-JP" altLang="en-US" dirty="0">
                <a:solidFill>
                  <a:srgbClr val="E03253"/>
                </a:solidFill>
                <a:latin typeface="ＭＳ Ｐゴシック"/>
                <a:cs typeface="ＭＳ Ｐゴシック"/>
              </a:rPr>
              <a:t>手動で</a:t>
            </a:r>
            <a:r>
              <a:rPr lang="ja-JP" altLang="en-US" dirty="0">
                <a:latin typeface="ＭＳ Ｐゴシック"/>
                <a:cs typeface="ＭＳ Ｐゴシック"/>
              </a:rPr>
              <a:t>利用し、性能を改善する。</a:t>
            </a:r>
            <a:endParaRPr lang="en-US" altLang="ja-JP" dirty="0">
              <a:latin typeface="ＭＳ Ｐゴシック"/>
              <a:cs typeface="ＭＳ Ｐゴシック"/>
            </a:endParaRPr>
          </a:p>
          <a:p>
            <a:pPr marL="457200" lvl="1" indent="0">
              <a:buNone/>
            </a:pP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marL="57150" indent="0" algn="ctr">
              <a:buNone/>
            </a:pP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回避</a:t>
            </a:r>
            <a:r>
              <a:rPr lang="ja-JP" altLang="en-US" dirty="0">
                <a:latin typeface="ＭＳ Ｐゴシック"/>
                <a:ea typeface="ＭＳ Ｐゴシック"/>
                <a:cs typeface="ＭＳ Ｐゴシック"/>
              </a:rPr>
              <a:t>した結果、改善されてほしい</a:t>
            </a:r>
            <a:endParaRPr lang="en-US" altLang="ja-JP" dirty="0">
              <a:latin typeface="ＭＳ Ｐゴシック"/>
              <a:ea typeface="ＭＳ Ｐゴシック"/>
              <a:cs typeface="ＭＳ Ｐゴシック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88631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11</a:t>
            </a:fld>
            <a:endParaRPr lang="en-US" altLang="ja-JP" dirty="0"/>
          </a:p>
        </p:txBody>
      </p:sp>
      <p:pic>
        <p:nvPicPr>
          <p:cNvPr id="6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853" y="3043697"/>
            <a:ext cx="352770" cy="555064"/>
          </a:xfrm>
          <a:prstGeom prst="rect">
            <a:avLst/>
          </a:prstGeom>
          <a:noFill/>
          <a:ln w="25400">
            <a:solidFill>
              <a:srgbClr val="E0325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606" y="3053956"/>
            <a:ext cx="352770" cy="555064"/>
          </a:xfrm>
          <a:prstGeom prst="rect">
            <a:avLst/>
          </a:prstGeom>
          <a:noFill/>
          <a:ln w="25400">
            <a:solidFill>
              <a:srgbClr val="0071B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/>
          <p:cNvCxnSpPr>
            <a:stCxn id="20" idx="2"/>
            <a:endCxn id="6" idx="0"/>
          </p:cNvCxnSpPr>
          <p:nvPr/>
        </p:nvCxnSpPr>
        <p:spPr>
          <a:xfrm flipH="1">
            <a:off x="6119238" y="2648838"/>
            <a:ext cx="233886" cy="39485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20" idx="2"/>
            <a:endCxn id="7" idx="0"/>
          </p:cNvCxnSpPr>
          <p:nvPr/>
        </p:nvCxnSpPr>
        <p:spPr>
          <a:xfrm>
            <a:off x="6353124" y="2648838"/>
            <a:ext cx="237867" cy="40511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809" y="3043697"/>
            <a:ext cx="352770" cy="555064"/>
          </a:xfrm>
          <a:prstGeom prst="rect">
            <a:avLst/>
          </a:prstGeom>
          <a:noFill/>
          <a:ln w="25400">
            <a:solidFill>
              <a:srgbClr val="E0325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562" y="3053956"/>
            <a:ext cx="352770" cy="555064"/>
          </a:xfrm>
          <a:prstGeom prst="rect">
            <a:avLst/>
          </a:prstGeom>
          <a:noFill/>
          <a:ln w="25400">
            <a:solidFill>
              <a:srgbClr val="0071B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線コネクタ 11"/>
          <p:cNvCxnSpPr>
            <a:stCxn id="21" idx="2"/>
            <a:endCxn id="10" idx="0"/>
          </p:cNvCxnSpPr>
          <p:nvPr/>
        </p:nvCxnSpPr>
        <p:spPr>
          <a:xfrm flipH="1">
            <a:off x="7632195" y="2648838"/>
            <a:ext cx="191392" cy="39485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21" idx="2"/>
            <a:endCxn id="11" idx="0"/>
          </p:cNvCxnSpPr>
          <p:nvPr/>
        </p:nvCxnSpPr>
        <p:spPr>
          <a:xfrm>
            <a:off x="7823587" y="2648838"/>
            <a:ext cx="280361" cy="40511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18" idx="2"/>
            <a:endCxn id="20" idx="0"/>
          </p:cNvCxnSpPr>
          <p:nvPr/>
        </p:nvCxnSpPr>
        <p:spPr>
          <a:xfrm flipH="1">
            <a:off x="6353124" y="1767330"/>
            <a:ext cx="117242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18" idx="2"/>
            <a:endCxn id="21" idx="0"/>
          </p:cNvCxnSpPr>
          <p:nvPr/>
        </p:nvCxnSpPr>
        <p:spPr>
          <a:xfrm>
            <a:off x="6470366" y="1767330"/>
            <a:ext cx="1353221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9" idx="2"/>
            <a:endCxn id="21" idx="0"/>
          </p:cNvCxnSpPr>
          <p:nvPr/>
        </p:nvCxnSpPr>
        <p:spPr>
          <a:xfrm>
            <a:off x="7648102" y="1767330"/>
            <a:ext cx="175485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19" idx="2"/>
            <a:endCxn id="20" idx="0"/>
          </p:cNvCxnSpPr>
          <p:nvPr/>
        </p:nvCxnSpPr>
        <p:spPr>
          <a:xfrm flipH="1">
            <a:off x="6353124" y="1767330"/>
            <a:ext cx="1294978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740" y="1507642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476" y="1507642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498" y="2389150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61" y="2389150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5205028" y="791416"/>
            <a:ext cx="992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smtClean="0">
                <a:solidFill>
                  <a:srgbClr val="4D4D4D"/>
                </a:solidFill>
                <a:latin typeface="+mn-lt"/>
              </a:rPr>
              <a:t>Scenario</a:t>
            </a:r>
            <a:endParaRPr kumimoji="1" lang="ja-JP" altLang="en-US" u="sng" dirty="0">
              <a:solidFill>
                <a:srgbClr val="4D4D4D"/>
              </a:solidFill>
              <a:latin typeface="+mn-lt"/>
            </a:endParaRPr>
          </a:p>
        </p:txBody>
      </p:sp>
      <p:sp>
        <p:nvSpPr>
          <p:cNvPr id="7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3063553"/>
          </a:xfrm>
        </p:spPr>
        <p:txBody>
          <a:bodyPr/>
          <a:lstStyle/>
          <a:p>
            <a:pPr marL="0" indent="0">
              <a:buNone/>
            </a:pPr>
            <a:r>
              <a:rPr lang="ja-JP" altLang="en-US" b="1" dirty="0" smtClean="0"/>
              <a:t>シミュレーション環境</a:t>
            </a:r>
            <a:endParaRPr lang="en-US" altLang="ja-JP" b="1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1800" b="1" dirty="0" smtClean="0"/>
              <a:t>トポロジー</a:t>
            </a:r>
            <a:r>
              <a:rPr lang="en-US" altLang="ja-JP" sz="1800" dirty="0" smtClean="0"/>
              <a:t>: FatTree, oversubscripted 2 : 1</a:t>
            </a:r>
            <a:endParaRPr lang="en-US" altLang="ja-JP" sz="18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ja-JP" sz="1800" u="sng" dirty="0" smtClean="0"/>
              <a:t>70KB</a:t>
            </a:r>
            <a:r>
              <a:rPr lang="ja-JP" altLang="en-US" sz="1800" u="sng" dirty="0" smtClean="0"/>
              <a:t>の通信の完結時間を測定</a:t>
            </a:r>
            <a:endParaRPr lang="en-US" altLang="ja-JP" sz="1800" u="sng" dirty="0" smtClean="0"/>
          </a:p>
          <a:p>
            <a:r>
              <a:rPr lang="en-US" altLang="ja-JP" sz="1600" dirty="0" smtClean="0"/>
              <a:t>50</a:t>
            </a:r>
            <a:r>
              <a:rPr lang="ja-JP" altLang="en-US" sz="1600" dirty="0" smtClean="0"/>
              <a:t>回シミュレーションを実行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b="1" dirty="0" smtClean="0"/>
              <a:t>シミュレーター</a:t>
            </a:r>
            <a:endParaRPr lang="en-US" altLang="ja-JP" sz="1600" b="1" dirty="0" smtClean="0"/>
          </a:p>
          <a:p>
            <a:r>
              <a:rPr lang="en-US" altLang="ja-JP" sz="1600" u="sng" dirty="0" smtClean="0"/>
              <a:t>ns</a:t>
            </a:r>
            <a:r>
              <a:rPr lang="en-US" altLang="ja-JP" sz="1600" u="sng" dirty="0"/>
              <a:t>-3 </a:t>
            </a:r>
            <a:r>
              <a:rPr lang="en-US" altLang="ja-JP" sz="1600" u="sng" dirty="0" err="1"/>
              <a:t>dce</a:t>
            </a:r>
            <a:r>
              <a:rPr lang="ja-JP" altLang="en-US" sz="1600" dirty="0"/>
              <a:t>を</a:t>
            </a:r>
            <a:r>
              <a:rPr lang="ja-JP" altLang="en-US" sz="1600" dirty="0" smtClean="0"/>
              <a:t>使用</a:t>
            </a:r>
            <a:endParaRPr lang="en-US" altLang="ja-JP" sz="1600" dirty="0"/>
          </a:p>
          <a:p>
            <a:r>
              <a:rPr lang="en-US" altLang="ja-JP" sz="1600" dirty="0" smtClean="0"/>
              <a:t>MPTCP </a:t>
            </a:r>
            <a:r>
              <a:rPr lang="en-US" altLang="ja-JP" sz="1600" dirty="0" err="1" smtClean="0"/>
              <a:t>ver</a:t>
            </a:r>
            <a:r>
              <a:rPr lang="en-US" altLang="ja-JP" sz="1600" dirty="0" smtClean="0"/>
              <a:t>: 0.88</a:t>
            </a:r>
          </a:p>
          <a:p>
            <a:pPr marL="0" indent="0">
              <a:buNone/>
            </a:pPr>
            <a:r>
              <a:rPr lang="ja-JP" altLang="en-US" sz="1600" dirty="0" smtClean="0"/>
              <a:t>トラフィック</a:t>
            </a:r>
            <a:r>
              <a:rPr lang="en-US" altLang="ja-JP" sz="1600" dirty="0" smtClean="0"/>
              <a:t> : 200ms</a:t>
            </a:r>
            <a:r>
              <a:rPr lang="ja-JP" altLang="en-US" sz="1600" dirty="0" smtClean="0"/>
              <a:t>に</a:t>
            </a:r>
            <a:r>
              <a:rPr lang="en-US" altLang="ja-JP" sz="1600" dirty="0" smtClean="0"/>
              <a:t>1</a:t>
            </a:r>
            <a:r>
              <a:rPr lang="ja-JP" altLang="en-US" sz="1600" dirty="0" smtClean="0"/>
              <a:t>回発生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サイズ</a:t>
            </a:r>
            <a:r>
              <a:rPr lang="en-US" altLang="ja-JP" sz="1600" dirty="0" smtClean="0"/>
              <a:t> : </a:t>
            </a:r>
            <a:r>
              <a:rPr lang="en-US" altLang="ja-JP" sz="1600" dirty="0" smtClean="0"/>
              <a:t>70KB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10</a:t>
            </a:r>
            <a:r>
              <a:rPr lang="ja-JP" altLang="en-US" sz="1600" dirty="0" smtClean="0"/>
              <a:t>秒間測定</a:t>
            </a:r>
            <a:endParaRPr lang="en-US" altLang="ja-JP" sz="1600" dirty="0" smtClean="0"/>
          </a:p>
        </p:txBody>
      </p:sp>
      <p:graphicFrame>
        <p:nvGraphicFramePr>
          <p:cNvPr id="74" name="表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659633"/>
              </p:ext>
            </p:extLst>
          </p:nvPr>
        </p:nvGraphicFramePr>
        <p:xfrm>
          <a:off x="5961112" y="4677309"/>
          <a:ext cx="2682034" cy="1523999"/>
        </p:xfrm>
        <a:graphic>
          <a:graphicData uri="http://schemas.openxmlformats.org/drawingml/2006/table">
            <a:tbl>
              <a:tblPr firstRow="1" firstCol="1">
                <a:tableStyleId>{0660B408-B3CF-4A94-85FC-2B1E0A45F4A2}</a:tableStyleId>
              </a:tblPr>
              <a:tblGrid>
                <a:gridCol w="1341017"/>
                <a:gridCol w="1341017"/>
              </a:tblGrid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Value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 smtClean="0"/>
                        <a:t>aggr</a:t>
                      </a:r>
                      <a:r>
                        <a:rPr kumimoji="1" lang="en-US" altLang="ja-JP" sz="1400" dirty="0" smtClean="0"/>
                        <a:t>-edge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20Mbps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edge-host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10Mbps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RTT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80μs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Buffer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500KB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5" name="正方形/長方形 74"/>
          <p:cNvSpPr/>
          <p:nvPr/>
        </p:nvSpPr>
        <p:spPr>
          <a:xfrm>
            <a:off x="5963362" y="4290628"/>
            <a:ext cx="2696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rgbClr val="4D4D4D"/>
                </a:solidFill>
                <a:latin typeface="Times New Roman"/>
                <a:cs typeface="Times New Roman"/>
              </a:rPr>
              <a:t>任意に設定したパラメータ</a:t>
            </a:r>
            <a:endParaRPr lang="ja-JP" altLang="en-US" dirty="0">
              <a:solidFill>
                <a:srgbClr val="4D4D4D"/>
              </a:solidFill>
              <a:latin typeface="Times New Roman"/>
              <a:cs typeface="Times New Roman"/>
            </a:endParaRPr>
          </a:p>
        </p:txBody>
      </p:sp>
      <p:pic>
        <p:nvPicPr>
          <p:cNvPr id="39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004" y="1513128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213" y="1513128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直線コネクタ 40"/>
          <p:cNvCxnSpPr>
            <a:stCxn id="39" idx="2"/>
            <a:endCxn id="20" idx="0"/>
          </p:cNvCxnSpPr>
          <p:nvPr/>
        </p:nvCxnSpPr>
        <p:spPr>
          <a:xfrm>
            <a:off x="5292630" y="1772816"/>
            <a:ext cx="1060494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40" idx="2"/>
            <a:endCxn id="20" idx="0"/>
          </p:cNvCxnSpPr>
          <p:nvPr/>
        </p:nvCxnSpPr>
        <p:spPr>
          <a:xfrm flipH="1">
            <a:off x="6353124" y="1772816"/>
            <a:ext cx="2472715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39" idx="2"/>
            <a:endCxn id="21" idx="0"/>
          </p:cNvCxnSpPr>
          <p:nvPr/>
        </p:nvCxnSpPr>
        <p:spPr>
          <a:xfrm>
            <a:off x="5292630" y="1772816"/>
            <a:ext cx="2530957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0" idx="2"/>
            <a:endCxn id="21" idx="0"/>
          </p:cNvCxnSpPr>
          <p:nvPr/>
        </p:nvCxnSpPr>
        <p:spPr>
          <a:xfrm flipH="1">
            <a:off x="7823587" y="1772816"/>
            <a:ext cx="1002252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514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タイトル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+mj-ea"/>
              </a:rPr>
              <a:t>再現シミュレーション</a:t>
            </a:r>
            <a:r>
              <a:rPr lang="en-US" altLang="ja-JP" dirty="0">
                <a:latin typeface="+mj-ea"/>
              </a:rPr>
              <a:t/>
            </a:r>
            <a:br>
              <a:rPr lang="en-US" altLang="ja-JP" dirty="0">
                <a:latin typeface="+mj-ea"/>
              </a:rPr>
            </a:br>
            <a:r>
              <a:rPr lang="en-US" altLang="ja-JP" dirty="0">
                <a:latin typeface="+mj-ea"/>
              </a:rPr>
              <a:t> </a:t>
            </a:r>
            <a:r>
              <a:rPr lang="en-US" altLang="ja-JP" dirty="0" smtClean="0">
                <a:latin typeface="+mj-ea"/>
              </a:rPr>
              <a:t>-</a:t>
            </a:r>
            <a:r>
              <a:rPr lang="en-US" altLang="en-US" dirty="0" smtClean="0">
                <a:latin typeface="+mj-ea"/>
              </a:rPr>
              <a:t>トラフィック</a:t>
            </a:r>
            <a:r>
              <a:rPr lang="ja-JP" altLang="en-US" dirty="0" smtClean="0">
                <a:latin typeface="+mj-ea"/>
              </a:rPr>
              <a:t>パターン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25" name="コンテンツ プレースホルダー 24"/>
          <p:cNvSpPr>
            <a:spLocks noGrp="1"/>
          </p:cNvSpPr>
          <p:nvPr>
            <p:ph idx="1"/>
          </p:nvPr>
        </p:nvSpPr>
        <p:spPr>
          <a:xfrm>
            <a:off x="812800" y="1146957"/>
            <a:ext cx="8280400" cy="116434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ja-JP" altLang="en-US" sz="1800" dirty="0" smtClean="0"/>
              <a:t>データ</a:t>
            </a:r>
            <a:r>
              <a:rPr lang="ja-JP" altLang="en-US" sz="1800" dirty="0"/>
              <a:t>を</a:t>
            </a:r>
            <a:r>
              <a:rPr lang="ja-JP" altLang="en-US" sz="1800" dirty="0" smtClean="0"/>
              <a:t>流し続けるバックグラウンドトラフィック</a:t>
            </a:r>
            <a:r>
              <a:rPr lang="en-US" altLang="ja-JP" sz="1800" dirty="0" smtClean="0"/>
              <a:t>(</a:t>
            </a:r>
            <a:r>
              <a:rPr lang="en-US" altLang="ja-JP" sz="1800" dirty="0" smtClean="0">
                <a:solidFill>
                  <a:srgbClr val="E03253"/>
                </a:solidFill>
              </a:rPr>
              <a:t>MPTCP</a:t>
            </a:r>
            <a:r>
              <a:rPr lang="en-US" altLang="ja-JP" sz="1800" dirty="0"/>
              <a:t>)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ja-JP" altLang="en-US" sz="1800" dirty="0"/>
              <a:t>残りのノードが</a:t>
            </a:r>
            <a:r>
              <a:rPr lang="en-US" altLang="ja-JP" sz="1800" dirty="0"/>
              <a:t>70KB</a:t>
            </a:r>
            <a:r>
              <a:rPr lang="ja-JP" altLang="en-US" sz="1800" dirty="0"/>
              <a:t>の通信を平均</a:t>
            </a:r>
            <a:r>
              <a:rPr lang="en-US" altLang="ja-JP" sz="1800" dirty="0"/>
              <a:t>200ms</a:t>
            </a:r>
            <a:r>
              <a:rPr lang="ja-JP" altLang="en-US" sz="1800" dirty="0"/>
              <a:t>ポアソン生起</a:t>
            </a:r>
            <a:r>
              <a:rPr lang="en-US" altLang="ja-JP" sz="1800" dirty="0"/>
              <a:t> </a:t>
            </a:r>
            <a:r>
              <a:rPr lang="en-US" altLang="ja-JP" sz="1800" dirty="0">
                <a:solidFill>
                  <a:srgbClr val="E03253"/>
                </a:solidFill>
              </a:rPr>
              <a:t> </a:t>
            </a:r>
            <a:r>
              <a:rPr lang="en-US" altLang="ja-JP" sz="1800" dirty="0"/>
              <a:t>(</a:t>
            </a:r>
            <a:r>
              <a:rPr lang="en-US" altLang="ja-JP" sz="1800" dirty="0">
                <a:solidFill>
                  <a:srgbClr val="E03253"/>
                </a:solidFill>
              </a:rPr>
              <a:t>TCP</a:t>
            </a:r>
            <a:r>
              <a:rPr lang="en-US" altLang="ja-JP" sz="1800" dirty="0"/>
              <a:t>)</a:t>
            </a:r>
            <a:endParaRPr kumimoji="1" lang="ja-JP" altLang="en-US" sz="18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12</a:t>
            </a:fld>
            <a:endParaRPr lang="en-US" altLang="ja-JP"/>
          </a:p>
        </p:txBody>
      </p:sp>
      <p:cxnSp>
        <p:nvCxnSpPr>
          <p:cNvPr id="22" name="曲線コネクタ 21"/>
          <p:cNvCxnSpPr>
            <a:stCxn id="2" idx="0"/>
            <a:endCxn id="71" idx="0"/>
          </p:cNvCxnSpPr>
          <p:nvPr/>
        </p:nvCxnSpPr>
        <p:spPr bwMode="auto">
          <a:xfrm rot="5400000" flipH="1" flipV="1">
            <a:off x="4947016" y="4131708"/>
            <a:ext cx="11969" cy="2825336"/>
          </a:xfrm>
          <a:prstGeom prst="curvedConnector3">
            <a:avLst>
              <a:gd name="adj1" fmla="val 24139719"/>
            </a:avLst>
          </a:prstGeom>
          <a:solidFill>
            <a:schemeClr val="accent1"/>
          </a:solidFill>
          <a:ln w="1270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曲線コネクタ 44"/>
          <p:cNvCxnSpPr>
            <a:stCxn id="69" idx="0"/>
            <a:endCxn id="70" idx="0"/>
          </p:cNvCxnSpPr>
          <p:nvPr/>
        </p:nvCxnSpPr>
        <p:spPr bwMode="auto">
          <a:xfrm rot="16200000" flipH="1">
            <a:off x="4947015" y="5073486"/>
            <a:ext cx="11969" cy="941779"/>
          </a:xfrm>
          <a:prstGeom prst="curvedConnector3">
            <a:avLst>
              <a:gd name="adj1" fmla="val -20157298"/>
            </a:avLst>
          </a:prstGeom>
          <a:solidFill>
            <a:schemeClr val="accent1"/>
          </a:solidFill>
          <a:ln w="63500" cap="flat" cmpd="sng" algn="ctr">
            <a:solidFill>
              <a:srgbClr val="E03253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正方形/長方形 57"/>
          <p:cNvSpPr/>
          <p:nvPr/>
        </p:nvSpPr>
        <p:spPr>
          <a:xfrm>
            <a:off x="3656856" y="2348880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u="sng" dirty="0" smtClean="0">
                <a:solidFill>
                  <a:srgbClr val="0071BC"/>
                </a:solidFill>
                <a:latin typeface="Times New Roman"/>
                <a:cs typeface="Times New Roman"/>
              </a:rPr>
              <a:t>Background </a:t>
            </a:r>
            <a:r>
              <a:rPr lang="ja-JP" altLang="en-US" u="sng" dirty="0" smtClean="0">
                <a:solidFill>
                  <a:srgbClr val="0071BC"/>
                </a:solidFill>
                <a:latin typeface="Times New Roman"/>
                <a:cs typeface="Times New Roman"/>
              </a:rPr>
              <a:t>トラフィック</a:t>
            </a:r>
            <a:endParaRPr lang="ja-JP" altLang="en-US" u="sng" dirty="0">
              <a:solidFill>
                <a:srgbClr val="0071BC"/>
              </a:solidFill>
              <a:latin typeface="Times New Roman"/>
              <a:cs typeface="Times New Roman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6321152" y="2339588"/>
            <a:ext cx="1383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u="sng" dirty="0" smtClean="0">
                <a:solidFill>
                  <a:srgbClr val="E03253"/>
                </a:solidFill>
                <a:latin typeface="Times New Roman"/>
                <a:cs typeface="Times New Roman"/>
              </a:rPr>
              <a:t>70KB</a:t>
            </a:r>
            <a:r>
              <a:rPr lang="ja-JP" altLang="en-US" u="sng" dirty="0" smtClean="0">
                <a:solidFill>
                  <a:srgbClr val="E03253"/>
                </a:solidFill>
                <a:latin typeface="Times New Roman"/>
                <a:cs typeface="Times New Roman"/>
              </a:rPr>
              <a:t>フロー</a:t>
            </a:r>
            <a:endParaRPr lang="ja-JP" altLang="en-US" u="sng" dirty="0">
              <a:solidFill>
                <a:srgbClr val="E03253"/>
              </a:solidFill>
              <a:latin typeface="Times New Roman"/>
              <a:cs typeface="Times New Roman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608439" y="5949280"/>
            <a:ext cx="2676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</a:rPr>
              <a:t>Fig7-2. Network topology on simulation</a:t>
            </a:r>
            <a:endParaRPr kumimoji="1" lang="ja-JP" altLang="en-US" sz="1200" dirty="0">
              <a:latin typeface="+mj-lt"/>
            </a:endParaRPr>
          </a:p>
        </p:txBody>
      </p:sp>
      <p:grpSp>
        <p:nvGrpSpPr>
          <p:cNvPr id="18" name="図形グループ 17"/>
          <p:cNvGrpSpPr/>
          <p:nvPr/>
        </p:nvGrpSpPr>
        <p:grpSpPr>
          <a:xfrm>
            <a:off x="3440832" y="5538391"/>
            <a:ext cx="3024336" cy="230869"/>
            <a:chOff x="3440832" y="5538391"/>
            <a:chExt cx="3024336" cy="230869"/>
          </a:xfrm>
        </p:grpSpPr>
        <p:sp>
          <p:nvSpPr>
            <p:cNvPr id="2" name="正方形/長方形 1"/>
            <p:cNvSpPr/>
            <p:nvPr/>
          </p:nvSpPr>
          <p:spPr bwMode="auto">
            <a:xfrm>
              <a:off x="3440832" y="5550360"/>
              <a:ext cx="199000" cy="2189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9" name="正方形/長方形 68"/>
            <p:cNvSpPr/>
            <p:nvPr/>
          </p:nvSpPr>
          <p:spPr bwMode="auto">
            <a:xfrm>
              <a:off x="4382611" y="5538391"/>
              <a:ext cx="199000" cy="2189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E0325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0" name="正方形/長方形 69"/>
            <p:cNvSpPr/>
            <p:nvPr/>
          </p:nvSpPr>
          <p:spPr bwMode="auto">
            <a:xfrm>
              <a:off x="5324390" y="5550360"/>
              <a:ext cx="199000" cy="2189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E0325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1" name="正方形/長方形 70"/>
            <p:cNvSpPr/>
            <p:nvPr/>
          </p:nvSpPr>
          <p:spPr bwMode="auto">
            <a:xfrm>
              <a:off x="6266168" y="5538391"/>
              <a:ext cx="199000" cy="2189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7" name="図形グループ 16"/>
          <p:cNvGrpSpPr/>
          <p:nvPr/>
        </p:nvGrpSpPr>
        <p:grpSpPr>
          <a:xfrm>
            <a:off x="3872880" y="4285673"/>
            <a:ext cx="2052228" cy="230869"/>
            <a:chOff x="3872880" y="4581128"/>
            <a:chExt cx="2052228" cy="230869"/>
          </a:xfrm>
        </p:grpSpPr>
        <p:sp>
          <p:nvSpPr>
            <p:cNvPr id="72" name="正方形/長方形 71"/>
            <p:cNvSpPr/>
            <p:nvPr/>
          </p:nvSpPr>
          <p:spPr bwMode="auto">
            <a:xfrm>
              <a:off x="3872880" y="4593097"/>
              <a:ext cx="199000" cy="218900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3" name="正方形/長方形 72"/>
            <p:cNvSpPr/>
            <p:nvPr/>
          </p:nvSpPr>
          <p:spPr bwMode="auto">
            <a:xfrm>
              <a:off x="5726108" y="4581128"/>
              <a:ext cx="199000" cy="218900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3" name="図形グループ 2"/>
          <p:cNvGrpSpPr/>
          <p:nvPr/>
        </p:nvGrpSpPr>
        <p:grpSpPr>
          <a:xfrm>
            <a:off x="2028892" y="3032956"/>
            <a:ext cx="5669686" cy="230869"/>
            <a:chOff x="2028892" y="3032956"/>
            <a:chExt cx="5669686" cy="230869"/>
          </a:xfrm>
        </p:grpSpPr>
        <p:sp>
          <p:nvSpPr>
            <p:cNvPr id="74" name="正方形/長方形 73"/>
            <p:cNvSpPr/>
            <p:nvPr/>
          </p:nvSpPr>
          <p:spPr bwMode="auto">
            <a:xfrm>
              <a:off x="2028892" y="3044925"/>
              <a:ext cx="199000" cy="218900"/>
            </a:xfrm>
            <a:prstGeom prst="rect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5" name="正方形/長方形 74"/>
            <p:cNvSpPr/>
            <p:nvPr/>
          </p:nvSpPr>
          <p:spPr bwMode="auto">
            <a:xfrm>
              <a:off x="3852454" y="3032956"/>
              <a:ext cx="199000" cy="218900"/>
            </a:xfrm>
            <a:prstGeom prst="rect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6" name="正方形/長方形 75"/>
            <p:cNvSpPr/>
            <p:nvPr/>
          </p:nvSpPr>
          <p:spPr bwMode="auto">
            <a:xfrm>
              <a:off x="5676016" y="3044925"/>
              <a:ext cx="199000" cy="218900"/>
            </a:xfrm>
            <a:prstGeom prst="rect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 bwMode="auto">
            <a:xfrm>
              <a:off x="7499578" y="3032956"/>
              <a:ext cx="199000" cy="218900"/>
            </a:xfrm>
            <a:prstGeom prst="rect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cxnSp>
        <p:nvCxnSpPr>
          <p:cNvPr id="78" name="直線コネクタ 77"/>
          <p:cNvCxnSpPr>
            <a:stCxn id="72" idx="2"/>
            <a:endCxn id="2" idx="0"/>
          </p:cNvCxnSpPr>
          <p:nvPr/>
        </p:nvCxnSpPr>
        <p:spPr>
          <a:xfrm flipH="1">
            <a:off x="3540332" y="4516542"/>
            <a:ext cx="432048" cy="103381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>
            <a:stCxn id="74" idx="2"/>
            <a:endCxn id="72" idx="0"/>
          </p:cNvCxnSpPr>
          <p:nvPr/>
        </p:nvCxnSpPr>
        <p:spPr>
          <a:xfrm>
            <a:off x="2128392" y="3263825"/>
            <a:ext cx="1843988" cy="103381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>
            <a:stCxn id="72" idx="2"/>
            <a:endCxn id="69" idx="0"/>
          </p:cNvCxnSpPr>
          <p:nvPr/>
        </p:nvCxnSpPr>
        <p:spPr>
          <a:xfrm>
            <a:off x="3972380" y="4516542"/>
            <a:ext cx="509731" cy="102184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>
            <a:stCxn id="73" idx="2"/>
            <a:endCxn id="70" idx="0"/>
          </p:cNvCxnSpPr>
          <p:nvPr/>
        </p:nvCxnSpPr>
        <p:spPr>
          <a:xfrm flipH="1">
            <a:off x="5423890" y="4504573"/>
            <a:ext cx="401718" cy="104578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stCxn id="73" idx="2"/>
            <a:endCxn id="71" idx="0"/>
          </p:cNvCxnSpPr>
          <p:nvPr/>
        </p:nvCxnSpPr>
        <p:spPr>
          <a:xfrm>
            <a:off x="5825608" y="4504573"/>
            <a:ext cx="540060" cy="103381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>
            <a:stCxn id="77" idx="2"/>
            <a:endCxn id="72" idx="0"/>
          </p:cNvCxnSpPr>
          <p:nvPr/>
        </p:nvCxnSpPr>
        <p:spPr>
          <a:xfrm flipH="1">
            <a:off x="3972380" y="3251856"/>
            <a:ext cx="3626698" cy="104578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>
            <a:stCxn id="76" idx="2"/>
            <a:endCxn id="72" idx="0"/>
          </p:cNvCxnSpPr>
          <p:nvPr/>
        </p:nvCxnSpPr>
        <p:spPr>
          <a:xfrm flipH="1">
            <a:off x="3972380" y="3263825"/>
            <a:ext cx="1803136" cy="103381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/>
          <p:cNvCxnSpPr>
            <a:stCxn id="75" idx="2"/>
            <a:endCxn id="72" idx="0"/>
          </p:cNvCxnSpPr>
          <p:nvPr/>
        </p:nvCxnSpPr>
        <p:spPr>
          <a:xfrm>
            <a:off x="3951954" y="3251856"/>
            <a:ext cx="20426" cy="104578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>
            <a:stCxn id="74" idx="2"/>
            <a:endCxn id="73" idx="0"/>
          </p:cNvCxnSpPr>
          <p:nvPr/>
        </p:nvCxnSpPr>
        <p:spPr>
          <a:xfrm>
            <a:off x="2128392" y="3263825"/>
            <a:ext cx="3697216" cy="102184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>
            <a:stCxn id="77" idx="2"/>
            <a:endCxn id="73" idx="0"/>
          </p:cNvCxnSpPr>
          <p:nvPr/>
        </p:nvCxnSpPr>
        <p:spPr>
          <a:xfrm flipH="1">
            <a:off x="5825608" y="3251856"/>
            <a:ext cx="1773470" cy="103381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stCxn id="76" idx="2"/>
            <a:endCxn id="73" idx="0"/>
          </p:cNvCxnSpPr>
          <p:nvPr/>
        </p:nvCxnSpPr>
        <p:spPr>
          <a:xfrm>
            <a:off x="5775516" y="3263825"/>
            <a:ext cx="50092" cy="102184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>
            <a:stCxn id="75" idx="2"/>
            <a:endCxn id="73" idx="0"/>
          </p:cNvCxnSpPr>
          <p:nvPr/>
        </p:nvCxnSpPr>
        <p:spPr>
          <a:xfrm>
            <a:off x="3951954" y="3251856"/>
            <a:ext cx="1873654" cy="103381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テキスト ボックス 118"/>
          <p:cNvSpPr txBox="1"/>
          <p:nvPr/>
        </p:nvSpPr>
        <p:spPr>
          <a:xfrm>
            <a:off x="7698578" y="5769260"/>
            <a:ext cx="74878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Demo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0133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シミュレーション途中結果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976813"/>
            <a:ext cx="8280400" cy="1331912"/>
          </a:xfrm>
        </p:spPr>
        <p:txBody>
          <a:bodyPr/>
          <a:lstStyle/>
          <a:p>
            <a:r>
              <a:rPr kumimoji="1" lang="en-US" altLang="ja-JP" dirty="0" smtClean="0"/>
              <a:t>path1, 2-&gt;MPTCP</a:t>
            </a:r>
            <a:r>
              <a:rPr kumimoji="1" lang="ja-JP" altLang="en-US" dirty="0" smtClean="0"/>
              <a:t>と競合</a:t>
            </a:r>
            <a:r>
              <a:rPr kumimoji="1" lang="en-US" altLang="ja-JP" dirty="0" smtClean="0"/>
              <a:t>. path3, 4-&gt;MPTCP</a:t>
            </a:r>
            <a:r>
              <a:rPr kumimoji="1" lang="ja-JP" altLang="en-US" dirty="0" smtClean="0"/>
              <a:t>回避</a:t>
            </a:r>
            <a:endParaRPr kumimoji="1" lang="en-US" altLang="ja-JP" dirty="0" smtClean="0"/>
          </a:p>
          <a:p>
            <a:r>
              <a:rPr lang="ja-JP" altLang="en-US" dirty="0" smtClean="0"/>
              <a:t>競合した場合</a:t>
            </a:r>
            <a:r>
              <a:rPr lang="en-US" altLang="ja-JP" dirty="0" smtClean="0"/>
              <a:t>(path1, 2), </a:t>
            </a:r>
            <a:r>
              <a:rPr lang="ja-JP" altLang="en-US" dirty="0" smtClean="0"/>
              <a:t>性能の悪化が確認できた。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13</a:t>
            </a:fld>
            <a:endParaRPr lang="en-US" altLang="ja-JP" dirty="0"/>
          </a:p>
        </p:txBody>
      </p:sp>
      <p:pic>
        <p:nvPicPr>
          <p:cNvPr id="5" name="図 4" descr="aver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5" y="1628800"/>
            <a:ext cx="4859580" cy="2916324"/>
          </a:xfrm>
          <a:prstGeom prst="rect">
            <a:avLst/>
          </a:prstGeom>
        </p:spPr>
      </p:pic>
      <p:pic>
        <p:nvPicPr>
          <p:cNvPr id="6" name="図 5" descr="perce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095" y="1628801"/>
            <a:ext cx="4852627" cy="291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49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考察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まだまだ検証</a:t>
            </a:r>
            <a:r>
              <a:rPr lang="en-US" altLang="en-US" dirty="0" smtClean="0"/>
              <a:t>中。</a:t>
            </a:r>
            <a:r>
              <a:rPr lang="en-US" altLang="en-US" dirty="0" smtClean="0"/>
              <a:t>。</a:t>
            </a:r>
          </a:p>
          <a:p>
            <a:pPr lvl="1"/>
            <a:r>
              <a:rPr kumimoji="1" lang="ja-JP" altLang="en-US" dirty="0" smtClean="0"/>
              <a:t>なぜか、</a:t>
            </a:r>
            <a:r>
              <a:rPr kumimoji="1" lang="en-US" altLang="ja-JP" dirty="0" smtClean="0"/>
              <a:t>MPTCP</a:t>
            </a:r>
            <a:r>
              <a:rPr kumimoji="1" lang="ja-JP" altLang="en-US" dirty="0" smtClean="0"/>
              <a:t>が二本しか使われず。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スケジューラの実装</a:t>
            </a:r>
            <a:r>
              <a:rPr lang="en-US" altLang="ja-JP" dirty="0" smtClean="0"/>
              <a:t>??</a:t>
            </a:r>
          </a:p>
          <a:p>
            <a:pPr lvl="1"/>
            <a:r>
              <a:rPr kumimoji="1" lang="ja-JP" altLang="en-US" dirty="0" smtClean="0"/>
              <a:t>競合した際に悪化した事を確認。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全体的に性能が落ちるのではなく、極端に悪くなる場合</a:t>
            </a:r>
            <a:r>
              <a:rPr lang="en-US" altLang="ja-JP" dirty="0" smtClean="0"/>
              <a:t>(95</a:t>
            </a:r>
            <a:r>
              <a:rPr lang="ja-JP" altLang="en-US" dirty="0" smtClean="0"/>
              <a:t>パーセンタイル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が致命的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ファイルサイズを変えてみたり、経路のレートを変えてみたり、いろいろ検証していく予定。</a:t>
            </a:r>
            <a:endParaRPr kumimoji="1"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62710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今後の検討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アルゴリズムでパスを切り替える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現状の実装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各ノードのデフォルトルートに依存して、コネクションをつなぐ</a:t>
            </a:r>
            <a:endParaRPr lang="en-US" altLang="ja-JP" dirty="0" smtClean="0"/>
          </a:p>
          <a:p>
            <a:pPr marL="457200" lvl="1" indent="0" algn="ctr">
              <a:buNone/>
            </a:pPr>
            <a:r>
              <a:rPr lang="ja-JP" altLang="en-US" dirty="0" smtClean="0"/>
              <a:t>「</a:t>
            </a:r>
            <a:r>
              <a:rPr lang="en-US" altLang="ja-JP" dirty="0" smtClean="0"/>
              <a:t>route add default via 10.1.0.2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具体的な手法を検討</a:t>
            </a:r>
            <a:endParaRPr lang="en-US" altLang="ja-JP" dirty="0" smtClean="0"/>
          </a:p>
          <a:p>
            <a:r>
              <a:rPr lang="en-US" altLang="ja-JP" dirty="0" err="1" smtClean="0"/>
              <a:t>pcap</a:t>
            </a:r>
            <a:r>
              <a:rPr lang="ja-JP" altLang="en-US" dirty="0" smtClean="0"/>
              <a:t>を解析し、悪化の原因を調べる</a:t>
            </a:r>
            <a:endParaRPr lang="en-US" altLang="ja-JP" dirty="0"/>
          </a:p>
          <a:p>
            <a:r>
              <a:rPr lang="ja-JP" altLang="en-US" dirty="0" smtClean="0"/>
              <a:t>なぜか</a:t>
            </a:r>
            <a:r>
              <a:rPr lang="en-US" altLang="ja-JP" dirty="0" smtClean="0"/>
              <a:t>MPTCP2</a:t>
            </a:r>
            <a:r>
              <a:rPr lang="ja-JP" altLang="en-US" dirty="0" smtClean="0"/>
              <a:t>本</a:t>
            </a:r>
            <a:r>
              <a:rPr lang="en-US" altLang="ja-JP" dirty="0" smtClean="0"/>
              <a:t>??(</a:t>
            </a:r>
            <a:r>
              <a:rPr lang="ja-JP" altLang="en-US" dirty="0" smtClean="0"/>
              <a:t>バッファサイズ</a:t>
            </a:r>
            <a:r>
              <a:rPr lang="en-US" altLang="ja-JP" dirty="0" smtClean="0"/>
              <a:t>?</a:t>
            </a:r>
            <a:r>
              <a:rPr lang="ja-JP" altLang="en-US" dirty="0" smtClean="0"/>
              <a:t>レート</a:t>
            </a:r>
            <a:r>
              <a:rPr lang="en-US" altLang="ja-JP" dirty="0" smtClean="0"/>
              <a:t>?)</a:t>
            </a:r>
            <a:endParaRPr lang="en-US" altLang="ja-JP" dirty="0"/>
          </a:p>
          <a:p>
            <a:pPr marL="457200" lvl="1" indent="0" algn="ctr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09669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Ｐゴシック"/>
                <a:ea typeface="ＭＳ Ｐゴシック"/>
                <a:cs typeface="ＭＳ Ｐゴシック"/>
              </a:rPr>
              <a:t>提案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手法</a:t>
            </a:r>
            <a:r>
              <a:rPr lang="en-US" altLang="ja-JP" dirty="0">
                <a:latin typeface="ＭＳ Ｐゴシック"/>
                <a:ea typeface="ＭＳ Ｐゴシック"/>
                <a:cs typeface="ＭＳ Ｐゴシック"/>
              </a:rPr>
              <a:t> 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– 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シナリオ</a:t>
            </a:r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</a:t>
            </a:fld>
            <a:endParaRPr lang="en-US" altLang="ja-JP" dirty="0"/>
          </a:p>
        </p:txBody>
      </p:sp>
      <p:sp>
        <p:nvSpPr>
          <p:cNvPr id="11" name="角丸四角形 10"/>
          <p:cNvSpPr/>
          <p:nvPr/>
        </p:nvSpPr>
        <p:spPr>
          <a:xfrm>
            <a:off x="6866614" y="2179343"/>
            <a:ext cx="1276828" cy="11880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5176325" y="2179343"/>
            <a:ext cx="1276828" cy="11880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3491031" y="2157768"/>
            <a:ext cx="1276828" cy="11880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1800742" y="2157768"/>
            <a:ext cx="1276828" cy="11880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632" y="3650237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856" y="3659549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直線コネクタ 16"/>
          <p:cNvCxnSpPr>
            <a:endCxn id="15" idx="0"/>
          </p:cNvCxnSpPr>
          <p:nvPr/>
        </p:nvCxnSpPr>
        <p:spPr>
          <a:xfrm flipH="1">
            <a:off x="1800742" y="3280959"/>
            <a:ext cx="222633" cy="36927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endCxn id="16" idx="0"/>
          </p:cNvCxnSpPr>
          <p:nvPr/>
        </p:nvCxnSpPr>
        <p:spPr>
          <a:xfrm>
            <a:off x="2023376" y="3280959"/>
            <a:ext cx="205591" cy="378591"/>
          </a:xfrm>
          <a:prstGeom prst="line">
            <a:avLst/>
          </a:prstGeom>
          <a:ln w="254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236" y="3650237"/>
            <a:ext cx="320220" cy="503849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460" y="3659549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直線コネクタ 20"/>
          <p:cNvCxnSpPr>
            <a:endCxn id="19" idx="0"/>
          </p:cNvCxnSpPr>
          <p:nvPr/>
        </p:nvCxnSpPr>
        <p:spPr>
          <a:xfrm flipH="1">
            <a:off x="2649346" y="3280959"/>
            <a:ext cx="222633" cy="369278"/>
          </a:xfrm>
          <a:prstGeom prst="line">
            <a:avLst/>
          </a:prstGeom>
          <a:ln w="25400">
            <a:solidFill>
              <a:srgbClr val="E032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20" idx="0"/>
          </p:cNvCxnSpPr>
          <p:nvPr/>
        </p:nvCxnSpPr>
        <p:spPr>
          <a:xfrm>
            <a:off x="2871980" y="3280959"/>
            <a:ext cx="205591" cy="37859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840" y="3650237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064" y="3659549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直線コネクタ 24"/>
          <p:cNvCxnSpPr>
            <a:endCxn id="23" idx="0"/>
          </p:cNvCxnSpPr>
          <p:nvPr/>
        </p:nvCxnSpPr>
        <p:spPr>
          <a:xfrm flipH="1">
            <a:off x="3497950" y="3280959"/>
            <a:ext cx="222633" cy="36927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endCxn id="24" idx="0"/>
          </p:cNvCxnSpPr>
          <p:nvPr/>
        </p:nvCxnSpPr>
        <p:spPr>
          <a:xfrm>
            <a:off x="3720584" y="3280959"/>
            <a:ext cx="205591" cy="37859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444" y="3650237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668" y="3659549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直線コネクタ 28"/>
          <p:cNvCxnSpPr>
            <a:endCxn id="27" idx="0"/>
          </p:cNvCxnSpPr>
          <p:nvPr/>
        </p:nvCxnSpPr>
        <p:spPr>
          <a:xfrm flipH="1">
            <a:off x="4346554" y="3280959"/>
            <a:ext cx="222633" cy="36927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endCxn id="28" idx="0"/>
          </p:cNvCxnSpPr>
          <p:nvPr/>
        </p:nvCxnSpPr>
        <p:spPr>
          <a:xfrm>
            <a:off x="4569187" y="3280959"/>
            <a:ext cx="205591" cy="37859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048" y="3650237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272" y="3659549"/>
            <a:ext cx="320220" cy="503849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直線コネクタ 32"/>
          <p:cNvCxnSpPr>
            <a:endCxn id="31" idx="0"/>
          </p:cNvCxnSpPr>
          <p:nvPr/>
        </p:nvCxnSpPr>
        <p:spPr>
          <a:xfrm flipH="1">
            <a:off x="5195158" y="3280959"/>
            <a:ext cx="222633" cy="36927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endCxn id="32" idx="0"/>
          </p:cNvCxnSpPr>
          <p:nvPr/>
        </p:nvCxnSpPr>
        <p:spPr>
          <a:xfrm>
            <a:off x="5417791" y="3280959"/>
            <a:ext cx="205591" cy="378591"/>
          </a:xfrm>
          <a:prstGeom prst="line">
            <a:avLst/>
          </a:prstGeom>
          <a:ln w="25400">
            <a:solidFill>
              <a:srgbClr val="E032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652" y="3650237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876" y="3659549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" name="直線コネクタ 36"/>
          <p:cNvCxnSpPr>
            <a:endCxn id="35" idx="0"/>
          </p:cNvCxnSpPr>
          <p:nvPr/>
        </p:nvCxnSpPr>
        <p:spPr>
          <a:xfrm flipH="1">
            <a:off x="6043762" y="3280959"/>
            <a:ext cx="222633" cy="369278"/>
          </a:xfrm>
          <a:prstGeom prst="line">
            <a:avLst/>
          </a:prstGeom>
          <a:ln w="254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endCxn id="36" idx="0"/>
          </p:cNvCxnSpPr>
          <p:nvPr/>
        </p:nvCxnSpPr>
        <p:spPr>
          <a:xfrm>
            <a:off x="6266395" y="3280959"/>
            <a:ext cx="205591" cy="37859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55" y="3650237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480" y="3659549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直線コネクタ 40"/>
          <p:cNvCxnSpPr>
            <a:endCxn id="39" idx="0"/>
          </p:cNvCxnSpPr>
          <p:nvPr/>
        </p:nvCxnSpPr>
        <p:spPr>
          <a:xfrm flipH="1">
            <a:off x="6892366" y="3280959"/>
            <a:ext cx="222633" cy="36927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endCxn id="40" idx="0"/>
          </p:cNvCxnSpPr>
          <p:nvPr/>
        </p:nvCxnSpPr>
        <p:spPr>
          <a:xfrm>
            <a:off x="7114999" y="3280959"/>
            <a:ext cx="205591" cy="37859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861" y="3650237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085" y="3659549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直線コネクタ 44"/>
          <p:cNvCxnSpPr>
            <a:endCxn id="43" idx="0"/>
          </p:cNvCxnSpPr>
          <p:nvPr/>
        </p:nvCxnSpPr>
        <p:spPr>
          <a:xfrm flipH="1">
            <a:off x="7740971" y="3280959"/>
            <a:ext cx="222633" cy="36927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endCxn id="44" idx="0"/>
          </p:cNvCxnSpPr>
          <p:nvPr/>
        </p:nvCxnSpPr>
        <p:spPr>
          <a:xfrm>
            <a:off x="7963605" y="3280959"/>
            <a:ext cx="205591" cy="37859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2014854" y="2470928"/>
            <a:ext cx="8522" cy="604876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2014854" y="2470928"/>
            <a:ext cx="857126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2863458" y="2470928"/>
            <a:ext cx="8522" cy="604876"/>
          </a:xfrm>
          <a:prstGeom prst="line">
            <a:avLst/>
          </a:prstGeom>
          <a:ln w="38100">
            <a:solidFill>
              <a:srgbClr val="E032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H="1">
            <a:off x="2023376" y="2470928"/>
            <a:ext cx="840082" cy="604876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3720584" y="2470928"/>
            <a:ext cx="8522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3720584" y="2470928"/>
            <a:ext cx="857126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>
            <a:off x="4569187" y="2470928"/>
            <a:ext cx="8522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 flipH="1">
            <a:off x="3729105" y="2470928"/>
            <a:ext cx="840082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5395433" y="2470928"/>
            <a:ext cx="8522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>
            <a:off x="5395433" y="2470928"/>
            <a:ext cx="857126" cy="604876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6244037" y="2470928"/>
            <a:ext cx="8522" cy="604876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H="1">
            <a:off x="5403955" y="2470928"/>
            <a:ext cx="840082" cy="604876"/>
          </a:xfrm>
          <a:prstGeom prst="line">
            <a:avLst/>
          </a:prstGeom>
          <a:ln w="38100">
            <a:solidFill>
              <a:srgbClr val="E032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7101163" y="2470928"/>
            <a:ext cx="8522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7101163" y="2470928"/>
            <a:ext cx="857126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7949767" y="2470928"/>
            <a:ext cx="8522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H="1">
            <a:off x="7109684" y="2470928"/>
            <a:ext cx="840082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flipH="1">
            <a:off x="2014854" y="1475459"/>
            <a:ext cx="848604" cy="79031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V="1">
            <a:off x="2014854" y="1471887"/>
            <a:ext cx="2244943" cy="793885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V="1">
            <a:off x="2863458" y="1471887"/>
            <a:ext cx="2792679" cy="7938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 flipV="1">
            <a:off x="2863458" y="1475459"/>
            <a:ext cx="4189017" cy="790313"/>
          </a:xfrm>
          <a:prstGeom prst="line">
            <a:avLst/>
          </a:prstGeom>
          <a:ln w="381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 flipH="1" flipV="1">
            <a:off x="2863458" y="1475459"/>
            <a:ext cx="857126" cy="79031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 flipV="1">
            <a:off x="3720584" y="1471887"/>
            <a:ext cx="539214" cy="79388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 flipV="1">
            <a:off x="4569187" y="1471887"/>
            <a:ext cx="1086949" cy="79388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 flipV="1">
            <a:off x="4569187" y="1475459"/>
            <a:ext cx="2483288" cy="79031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 flipH="1" flipV="1">
            <a:off x="2863458" y="1475459"/>
            <a:ext cx="2531975" cy="79031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flipH="1" flipV="1">
            <a:off x="4259797" y="1471887"/>
            <a:ext cx="1135636" cy="793885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 flipH="1" flipV="1">
            <a:off x="5656137" y="1471887"/>
            <a:ext cx="587900" cy="7938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 flipV="1">
            <a:off x="6244037" y="1475459"/>
            <a:ext cx="808438" cy="790313"/>
          </a:xfrm>
          <a:prstGeom prst="line">
            <a:avLst/>
          </a:prstGeom>
          <a:ln w="381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flipH="1" flipV="1">
            <a:off x="2863458" y="1475459"/>
            <a:ext cx="4237705" cy="79031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 flipH="1" flipV="1">
            <a:off x="4259797" y="1471887"/>
            <a:ext cx="2841365" cy="79388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 flipH="1" flipV="1">
            <a:off x="5656137" y="1471887"/>
            <a:ext cx="2293630" cy="79388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flipH="1" flipV="1">
            <a:off x="7052475" y="1475459"/>
            <a:ext cx="897291" cy="79031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636" y="2255914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667" y="2255914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437" y="3056085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468" y="3056085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504" y="2255914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535" y="2255914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305" y="3056085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336" y="3056085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966" y="2265772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997" y="2265772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767" y="3065944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798" y="3065944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834" y="2265772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865" y="2265772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635" y="3065944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666" y="3065944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3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672" y="1347737"/>
            <a:ext cx="348641" cy="20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3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099" y="1347737"/>
            <a:ext cx="348641" cy="20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3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154" y="1347737"/>
            <a:ext cx="348641" cy="20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3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834" y="1347737"/>
            <a:ext cx="348641" cy="20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雲形吹き出し 98"/>
          <p:cNvSpPr/>
          <p:nvPr/>
        </p:nvSpPr>
        <p:spPr bwMode="auto">
          <a:xfrm>
            <a:off x="7052475" y="908720"/>
            <a:ext cx="2191230" cy="1008980"/>
          </a:xfrm>
          <a:prstGeom prst="cloudCallout">
            <a:avLst>
              <a:gd name="adj1" fmla="val -99394"/>
              <a:gd name="adj2" fmla="val 45291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Conflict</a:t>
            </a:r>
            <a:endParaRPr kumimoji="0" lang="ja-JP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434133"/>
            <a:ext cx="8280400" cy="1875187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684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提案手法もどき</a:t>
            </a:r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434133"/>
            <a:ext cx="8280400" cy="1875187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</a:t>
            </a:fld>
            <a:endParaRPr lang="en-US" altLang="ja-JP" dirty="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1640632" y="1347737"/>
            <a:ext cx="6688673" cy="2815661"/>
            <a:chOff x="107504" y="2996952"/>
            <a:chExt cx="8918878" cy="3754487"/>
          </a:xfrm>
        </p:grpSpPr>
        <p:sp>
          <p:nvSpPr>
            <p:cNvPr id="11" name="角丸四角形 10"/>
            <p:cNvSpPr/>
            <p:nvPr/>
          </p:nvSpPr>
          <p:spPr>
            <a:xfrm>
              <a:off x="7075986" y="4105840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4822103" y="4105840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2574882" y="4077072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320999" y="4077072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5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11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7" name="直線コネクタ 16"/>
            <p:cNvCxnSpPr>
              <a:endCxn id="15" idx="0"/>
            </p:cNvCxnSpPr>
            <p:nvPr/>
          </p:nvCxnSpPr>
          <p:spPr>
            <a:xfrm flipH="1">
              <a:off x="321000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>
              <a:endCxn id="16" idx="0"/>
            </p:cNvCxnSpPr>
            <p:nvPr/>
          </p:nvCxnSpPr>
          <p:spPr>
            <a:xfrm>
              <a:off x="617866" y="5574768"/>
              <a:ext cx="274141" cy="504824"/>
            </a:xfrm>
            <a:prstGeom prst="line">
              <a:avLst/>
            </a:prstGeom>
            <a:ln w="254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9058" y="6067175"/>
              <a:ext cx="426991" cy="67184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0065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1" name="直線コネクタ 20"/>
            <p:cNvCxnSpPr>
              <a:endCxn id="19" idx="0"/>
            </p:cNvCxnSpPr>
            <p:nvPr/>
          </p:nvCxnSpPr>
          <p:spPr>
            <a:xfrm flipH="1">
              <a:off x="1452554" y="5574768"/>
              <a:ext cx="296866" cy="492407"/>
            </a:xfrm>
            <a:prstGeom prst="line">
              <a:avLst/>
            </a:prstGeom>
            <a:ln w="254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>
              <a:endCxn id="20" idx="0"/>
            </p:cNvCxnSpPr>
            <p:nvPr/>
          </p:nvCxnSpPr>
          <p:spPr>
            <a:xfrm>
              <a:off x="1749420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0612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1619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5" name="直線コネクタ 24"/>
            <p:cNvCxnSpPr>
              <a:endCxn id="23" idx="0"/>
            </p:cNvCxnSpPr>
            <p:nvPr/>
          </p:nvCxnSpPr>
          <p:spPr>
            <a:xfrm flipH="1">
              <a:off x="2584108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>
              <a:endCxn id="24" idx="0"/>
            </p:cNvCxnSpPr>
            <p:nvPr/>
          </p:nvCxnSpPr>
          <p:spPr>
            <a:xfrm>
              <a:off x="2880974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2166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3173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9" name="直線コネクタ 28"/>
            <p:cNvCxnSpPr>
              <a:endCxn id="27" idx="0"/>
            </p:cNvCxnSpPr>
            <p:nvPr/>
          </p:nvCxnSpPr>
          <p:spPr>
            <a:xfrm flipH="1">
              <a:off x="3715662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>
              <a:endCxn id="28" idx="0"/>
            </p:cNvCxnSpPr>
            <p:nvPr/>
          </p:nvCxnSpPr>
          <p:spPr>
            <a:xfrm>
              <a:off x="4012528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3720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4727" y="6079592"/>
              <a:ext cx="426991" cy="67184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直線コネクタ 32"/>
            <p:cNvCxnSpPr>
              <a:endCxn id="31" idx="0"/>
            </p:cNvCxnSpPr>
            <p:nvPr/>
          </p:nvCxnSpPr>
          <p:spPr>
            <a:xfrm flipH="1">
              <a:off x="4847216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>
              <a:endCxn id="32" idx="0"/>
            </p:cNvCxnSpPr>
            <p:nvPr/>
          </p:nvCxnSpPr>
          <p:spPr>
            <a:xfrm>
              <a:off x="5144082" y="5574768"/>
              <a:ext cx="274141" cy="504824"/>
            </a:xfrm>
            <a:prstGeom prst="line">
              <a:avLst/>
            </a:prstGeom>
            <a:ln w="254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5274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6281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7" name="直線コネクタ 36"/>
            <p:cNvCxnSpPr>
              <a:endCxn id="35" idx="0"/>
            </p:cNvCxnSpPr>
            <p:nvPr/>
          </p:nvCxnSpPr>
          <p:spPr>
            <a:xfrm flipH="1">
              <a:off x="5978770" y="5574768"/>
              <a:ext cx="296866" cy="492407"/>
            </a:xfrm>
            <a:prstGeom prst="line">
              <a:avLst/>
            </a:prstGeom>
            <a:ln w="254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>
              <a:endCxn id="36" idx="0"/>
            </p:cNvCxnSpPr>
            <p:nvPr/>
          </p:nvCxnSpPr>
          <p:spPr>
            <a:xfrm>
              <a:off x="6275636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6828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835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1" name="直線コネクタ 40"/>
            <p:cNvCxnSpPr>
              <a:endCxn id="39" idx="0"/>
            </p:cNvCxnSpPr>
            <p:nvPr/>
          </p:nvCxnSpPr>
          <p:spPr>
            <a:xfrm flipH="1">
              <a:off x="7110324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>
              <a:endCxn id="40" idx="0"/>
            </p:cNvCxnSpPr>
            <p:nvPr/>
          </p:nvCxnSpPr>
          <p:spPr>
            <a:xfrm>
              <a:off x="7407190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8384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9391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5" name="直線コネクタ 44"/>
            <p:cNvCxnSpPr>
              <a:endCxn id="43" idx="0"/>
            </p:cNvCxnSpPr>
            <p:nvPr/>
          </p:nvCxnSpPr>
          <p:spPr>
            <a:xfrm flipH="1">
              <a:off x="8241880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>
              <a:endCxn id="44" idx="0"/>
            </p:cNvCxnSpPr>
            <p:nvPr/>
          </p:nvCxnSpPr>
          <p:spPr>
            <a:xfrm>
              <a:off x="8538746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>
              <a:off x="606503" y="4494648"/>
              <a:ext cx="11363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606503" y="4494648"/>
              <a:ext cx="1142917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>
              <a:off x="1738057" y="4494648"/>
              <a:ext cx="11363" cy="806560"/>
            </a:xfrm>
            <a:prstGeom prst="line">
              <a:avLst/>
            </a:prstGeom>
            <a:ln w="381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 flipH="1">
              <a:off x="617866" y="4494648"/>
              <a:ext cx="1120191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/>
            <p:nvPr/>
          </p:nvCxnSpPr>
          <p:spPr>
            <a:xfrm>
              <a:off x="2880974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>
              <a:off x="2880974" y="4494648"/>
              <a:ext cx="1142917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>
              <a:off x="4012528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 flipH="1">
              <a:off x="2892337" y="4494648"/>
              <a:ext cx="1120191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>
              <a:off x="5114269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>
              <a:off x="5114269" y="4494648"/>
              <a:ext cx="1142917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>
              <a:off x="6245823" y="4494648"/>
              <a:ext cx="11363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 flipH="1">
              <a:off x="5125632" y="4494648"/>
              <a:ext cx="1120191" cy="806560"/>
            </a:xfrm>
            <a:prstGeom prst="line">
              <a:avLst/>
            </a:prstGeom>
            <a:ln w="381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/>
            <p:nvPr/>
          </p:nvCxnSpPr>
          <p:spPr>
            <a:xfrm>
              <a:off x="7388740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>
              <a:off x="7388740" y="4494648"/>
              <a:ext cx="1142917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>
              <a:off x="8520294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 flipH="1">
              <a:off x="7400103" y="4494648"/>
              <a:ext cx="1120191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/>
            <p:nvPr/>
          </p:nvCxnSpPr>
          <p:spPr>
            <a:xfrm flipH="1">
              <a:off x="606503" y="3167261"/>
              <a:ext cx="1131554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 flipV="1">
              <a:off x="606503" y="3162498"/>
              <a:ext cx="2993475" cy="105859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 flipV="1">
              <a:off x="1738057" y="3162498"/>
              <a:ext cx="3723842" cy="105859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 flipV="1">
              <a:off x="1738057" y="3167261"/>
              <a:ext cx="5585762" cy="1053827"/>
            </a:xfrm>
            <a:prstGeom prst="line">
              <a:avLst/>
            </a:prstGeom>
            <a:ln w="381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/>
            <p:nvPr/>
          </p:nvCxnSpPr>
          <p:spPr>
            <a:xfrm flipH="1" flipV="1">
              <a:off x="1738057" y="3167261"/>
              <a:ext cx="1142917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 flipV="1">
              <a:off x="2880974" y="3162498"/>
              <a:ext cx="719004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/>
            <p:nvPr/>
          </p:nvCxnSpPr>
          <p:spPr>
            <a:xfrm flipV="1">
              <a:off x="4012528" y="3162498"/>
              <a:ext cx="1449371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 flipV="1">
              <a:off x="4012528" y="3167261"/>
              <a:ext cx="3311291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 flipH="1" flipV="1">
              <a:off x="1738057" y="3167261"/>
              <a:ext cx="3376212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 flipH="1" flipV="1">
              <a:off x="3599978" y="3162498"/>
              <a:ext cx="1514291" cy="105859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 flipH="1" flipV="1">
              <a:off x="5461899" y="3162498"/>
              <a:ext cx="783924" cy="105859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 flipV="1">
              <a:off x="6245823" y="3167261"/>
              <a:ext cx="1077996" cy="1053827"/>
            </a:xfrm>
            <a:prstGeom prst="line">
              <a:avLst/>
            </a:prstGeom>
            <a:ln w="381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 flipH="1" flipV="1">
              <a:off x="1738057" y="3167261"/>
              <a:ext cx="5650683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H="1" flipV="1">
              <a:off x="3599978" y="3162498"/>
              <a:ext cx="3788762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/>
            <p:nvPr/>
          </p:nvCxnSpPr>
          <p:spPr>
            <a:xfrm flipH="1" flipV="1">
              <a:off x="5461899" y="3162498"/>
              <a:ext cx="3058395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/>
            <p:nvPr/>
          </p:nvCxnSpPr>
          <p:spPr>
            <a:xfrm flipH="1" flipV="1">
              <a:off x="7323819" y="3167261"/>
              <a:ext cx="1196475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9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0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58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70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0843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0963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5910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030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2957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3077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00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7347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467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5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7032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7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9240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9" name="雲形吹き出し 98"/>
          <p:cNvSpPr/>
          <p:nvPr/>
        </p:nvSpPr>
        <p:spPr bwMode="auto">
          <a:xfrm>
            <a:off x="7304503" y="908720"/>
            <a:ext cx="2689057" cy="1008980"/>
          </a:xfrm>
          <a:prstGeom prst="cloudCallout">
            <a:avLst>
              <a:gd name="adj1" fmla="val -78403"/>
              <a:gd name="adj2" fmla="val 60441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Balancing!</a:t>
            </a:r>
            <a:endParaRPr kumimoji="0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3353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なぜこの考えに至ったのか</a:t>
            </a:r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515119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b="1" dirty="0" err="1" smtClean="0">
                <a:solidFill>
                  <a:srgbClr val="E03253"/>
                </a:solidFill>
              </a:rPr>
              <a:t>Mulipath</a:t>
            </a:r>
            <a:r>
              <a:rPr kumimoji="1" lang="en-US" altLang="ja-JP" b="1" dirty="0" smtClean="0">
                <a:solidFill>
                  <a:srgbClr val="E03253"/>
                </a:solidFill>
              </a:rPr>
              <a:t> TCP</a:t>
            </a:r>
            <a:r>
              <a:rPr kumimoji="1" lang="ja-JP" altLang="en-US" b="1" dirty="0" smtClean="0">
                <a:solidFill>
                  <a:srgbClr val="E03253"/>
                </a:solidFill>
              </a:rPr>
              <a:t>が実際に用いる</a:t>
            </a:r>
            <a:r>
              <a:rPr kumimoji="1" lang="en-US" altLang="ja-JP" b="1" dirty="0" smtClean="0">
                <a:solidFill>
                  <a:srgbClr val="E03253"/>
                </a:solidFill>
              </a:rPr>
              <a:t>”</a:t>
            </a:r>
            <a:r>
              <a:rPr kumimoji="1" lang="ja-JP" altLang="en-US" b="1" dirty="0" smtClean="0">
                <a:solidFill>
                  <a:srgbClr val="E03253"/>
                </a:solidFill>
              </a:rPr>
              <a:t>パスの数</a:t>
            </a:r>
            <a:r>
              <a:rPr kumimoji="1" lang="en-US" altLang="ja-JP" b="1" dirty="0" smtClean="0">
                <a:solidFill>
                  <a:srgbClr val="E03253"/>
                </a:solidFill>
              </a:rPr>
              <a:t>”</a:t>
            </a:r>
            <a:r>
              <a:rPr kumimoji="1" lang="ja-JP" altLang="en-US" b="1" dirty="0" smtClean="0">
                <a:solidFill>
                  <a:srgbClr val="E03253"/>
                </a:solidFill>
              </a:rPr>
              <a:t>に着目</a:t>
            </a:r>
            <a:endParaRPr kumimoji="1" lang="en-US" altLang="ja-JP" b="1" dirty="0" smtClean="0">
              <a:solidFill>
                <a:srgbClr val="E03253"/>
              </a:solidFill>
            </a:endParaRPr>
          </a:p>
          <a:p>
            <a:pPr marL="457200" lvl="1" indent="0">
              <a:buNone/>
            </a:pPr>
            <a:r>
              <a:rPr lang="en-US" altLang="ja-JP" dirty="0" smtClean="0"/>
              <a:t>JOIN</a:t>
            </a:r>
            <a:r>
              <a:rPr lang="ja-JP" altLang="en-US" dirty="0" smtClean="0"/>
              <a:t>可能なパスは最大で</a:t>
            </a:r>
            <a:r>
              <a:rPr lang="en-US" altLang="ja-JP" dirty="0" smtClean="0"/>
              <a:t>4</a:t>
            </a:r>
            <a:r>
              <a:rPr lang="ja-JP" altLang="en-US" dirty="0" smtClean="0"/>
              <a:t>本だった。</a:t>
            </a:r>
            <a:endParaRPr lang="en-US" altLang="ja-JP" dirty="0" smtClean="0"/>
          </a:p>
          <a:p>
            <a:pPr marL="457200" lvl="1" indent="0">
              <a:buNone/>
            </a:pPr>
            <a:r>
              <a:rPr kumimoji="1" lang="ja-JP" altLang="en-US" dirty="0" smtClean="0"/>
              <a:t>しかし、実際に使ったのは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本だけで、残りの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本は空いている。</a:t>
            </a:r>
            <a:endParaRPr lang="en-US" altLang="ja-JP" dirty="0" smtClean="0"/>
          </a:p>
          <a:p>
            <a:pPr marL="57150" indent="0">
              <a:buNone/>
            </a:pPr>
            <a:endParaRPr lang="en-US" altLang="ja-JP" b="1" dirty="0" smtClean="0"/>
          </a:p>
          <a:p>
            <a:pPr marL="57150" indent="0">
              <a:buNone/>
            </a:pPr>
            <a:r>
              <a:rPr lang="ja-JP" altLang="en-US" sz="2000" b="1" dirty="0" smtClean="0"/>
              <a:t>ショートフローが</a:t>
            </a:r>
            <a:r>
              <a:rPr lang="en-US" altLang="ja-JP" sz="2000" b="1" dirty="0" smtClean="0"/>
              <a:t>MPTCP</a:t>
            </a:r>
            <a:r>
              <a:rPr lang="ja-JP" altLang="en-US" sz="2000" b="1" dirty="0" smtClean="0"/>
              <a:t>と</a:t>
            </a:r>
            <a:r>
              <a:rPr lang="en-US" altLang="ja-JP" sz="2000" b="1" dirty="0" smtClean="0"/>
              <a:t>1</a:t>
            </a:r>
            <a:r>
              <a:rPr lang="ja-JP" altLang="en-US" sz="2000" b="1" dirty="0" smtClean="0"/>
              <a:t>つの経路を競合する形で通信する事で性能が悪化</a:t>
            </a:r>
            <a:endParaRPr lang="en-US" altLang="ja-JP" b="1" dirty="0" smtClean="0"/>
          </a:p>
          <a:p>
            <a:pPr marL="57150" indent="0" algn="ctr">
              <a:buNone/>
            </a:pPr>
            <a:endParaRPr lang="en-US" altLang="ja-JP" b="1" dirty="0" smtClean="0"/>
          </a:p>
          <a:p>
            <a:pPr marL="57150" indent="0" algn="ctr">
              <a:buNone/>
            </a:pPr>
            <a:r>
              <a:rPr lang="ja-JP" altLang="en-US" b="1" dirty="0" smtClean="0">
                <a:solidFill>
                  <a:srgbClr val="0071BC"/>
                </a:solidFill>
              </a:rPr>
              <a:t>他のフローは</a:t>
            </a:r>
            <a:r>
              <a:rPr lang="en-US" altLang="ja-JP" b="1" dirty="0" smtClean="0">
                <a:solidFill>
                  <a:srgbClr val="0071BC"/>
                </a:solidFill>
              </a:rPr>
              <a:t>MPTCP</a:t>
            </a:r>
            <a:r>
              <a:rPr lang="ja-JP" altLang="en-US" b="1" dirty="0" smtClean="0">
                <a:solidFill>
                  <a:srgbClr val="0071BC"/>
                </a:solidFill>
              </a:rPr>
              <a:t>の使う経路以外のものを用いれば改善できる</a:t>
            </a:r>
            <a:r>
              <a:rPr lang="en-US" altLang="ja-JP" b="1" dirty="0" smtClean="0">
                <a:solidFill>
                  <a:srgbClr val="0071BC"/>
                </a:solidFill>
              </a:rPr>
              <a:t>?</a:t>
            </a:r>
            <a:endParaRPr lang="en-US" altLang="ja-JP" b="1" dirty="0">
              <a:solidFill>
                <a:srgbClr val="0071BC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39756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repro_den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11" y="1592796"/>
            <a:ext cx="8186778" cy="26671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性能の悪化について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E330-37BC-CF45-B736-7710601457C7}" type="datetime1">
              <a:rPr lang="ja-JP" altLang="en-US" smtClean="0"/>
              <a:t>2014/03/26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5</a:t>
            </a:fld>
            <a:endParaRPr lang="en-US" altLang="ja-JP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idx="1"/>
          </p:nvPr>
        </p:nvSpPr>
        <p:spPr>
          <a:xfrm>
            <a:off x="812800" y="5121188"/>
            <a:ext cx="8280400" cy="111317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ja-JP" altLang="en-US" dirty="0" smtClean="0">
                <a:solidFill>
                  <a:srgbClr val="4D4D4D"/>
                </a:solidFill>
              </a:rPr>
              <a:t>特に悪化した</a:t>
            </a:r>
            <a:r>
              <a:rPr lang="en-US" altLang="ja-JP" dirty="0" smtClean="0">
                <a:solidFill>
                  <a:srgbClr val="4D4D4D"/>
                </a:solidFill>
              </a:rPr>
              <a:t>99</a:t>
            </a:r>
            <a:r>
              <a:rPr lang="ja-JP" altLang="en-US" dirty="0" smtClean="0">
                <a:solidFill>
                  <a:srgbClr val="4D4D4D"/>
                </a:solidFill>
              </a:rPr>
              <a:t>パーセンタイルのフローに着目</a:t>
            </a:r>
            <a:endParaRPr lang="en-US" altLang="ja-JP" dirty="0" smtClean="0">
              <a:solidFill>
                <a:srgbClr val="4D4D4D"/>
              </a:solidFill>
            </a:endParaRPr>
          </a:p>
          <a:p>
            <a:r>
              <a:rPr lang="en-US" altLang="ja-JP" dirty="0" smtClean="0">
                <a:solidFill>
                  <a:srgbClr val="4D4D4D"/>
                </a:solidFill>
              </a:rPr>
              <a:t>MPTCP</a:t>
            </a:r>
            <a:r>
              <a:rPr lang="ja-JP" altLang="en-US" dirty="0" smtClean="0">
                <a:solidFill>
                  <a:srgbClr val="4D4D4D"/>
                </a:solidFill>
              </a:rPr>
              <a:t>と同じ経路を利用した事でロスを引き起こした</a:t>
            </a:r>
            <a:r>
              <a:rPr lang="en-US" altLang="ja-JP" dirty="0" smtClean="0">
                <a:solidFill>
                  <a:srgbClr val="4D4D4D"/>
                </a:solidFill>
              </a:rPr>
              <a:t>(</a:t>
            </a:r>
            <a:r>
              <a:rPr lang="ja-JP" altLang="en-US" dirty="0" smtClean="0">
                <a:solidFill>
                  <a:srgbClr val="4D4D4D"/>
                </a:solidFill>
              </a:rPr>
              <a:t>仮定</a:t>
            </a:r>
            <a:r>
              <a:rPr lang="en-US" altLang="ja-JP" dirty="0" smtClean="0">
                <a:solidFill>
                  <a:srgbClr val="4D4D4D"/>
                </a:solidFill>
              </a:rPr>
              <a:t>)</a:t>
            </a:r>
            <a:endParaRPr lang="en-US" altLang="ja-JP" dirty="0" smtClean="0">
              <a:solidFill>
                <a:srgbClr val="4D4D4D"/>
              </a:solidFill>
            </a:endParaRPr>
          </a:p>
        </p:txBody>
      </p:sp>
      <p:sp>
        <p:nvSpPr>
          <p:cNvPr id="12" name="円/楕円 11"/>
          <p:cNvSpPr/>
          <p:nvPr/>
        </p:nvSpPr>
        <p:spPr bwMode="auto">
          <a:xfrm>
            <a:off x="1941984" y="2158507"/>
            <a:ext cx="387795" cy="914400"/>
          </a:xfrm>
          <a:prstGeom prst="ellipse">
            <a:avLst/>
          </a:prstGeom>
          <a:noFill/>
          <a:ln w="158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 bwMode="auto">
          <a:xfrm>
            <a:off x="1640632" y="1978487"/>
            <a:ext cx="373360" cy="914400"/>
          </a:xfrm>
          <a:prstGeom prst="ellipse">
            <a:avLst/>
          </a:prstGeom>
          <a:noFill/>
          <a:ln w="158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円/楕円 13"/>
          <p:cNvSpPr/>
          <p:nvPr/>
        </p:nvSpPr>
        <p:spPr bwMode="auto">
          <a:xfrm>
            <a:off x="5313040" y="3146293"/>
            <a:ext cx="1764196" cy="488378"/>
          </a:xfrm>
          <a:prstGeom prst="ellipse">
            <a:avLst/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円/楕円 14"/>
          <p:cNvSpPr/>
          <p:nvPr/>
        </p:nvSpPr>
        <p:spPr bwMode="auto">
          <a:xfrm>
            <a:off x="3368824" y="3066921"/>
            <a:ext cx="653143" cy="531746"/>
          </a:xfrm>
          <a:prstGeom prst="ellipse">
            <a:avLst/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761964" y="1762463"/>
            <a:ext cx="967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u="sng" dirty="0" smtClean="0">
                <a:latin typeface="+mj-lt"/>
              </a:rPr>
              <a:t>Full window </a:t>
            </a:r>
            <a:endParaRPr kumimoji="1" lang="ja-JP" altLang="en-US" sz="1200" u="sng" dirty="0">
              <a:latin typeface="+mj-lt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194234" y="2069732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u="sng" dirty="0" smtClean="0">
                <a:latin typeface="+mj-lt"/>
              </a:rPr>
              <a:t>Intensive flow</a:t>
            </a:r>
            <a:endParaRPr kumimoji="1" lang="ja-JP" altLang="en-US" sz="1200" u="sng" dirty="0">
              <a:latin typeface="+mj-lt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692860" y="2842583"/>
            <a:ext cx="1142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u="sng" dirty="0" smtClean="0">
                <a:latin typeface="+mj-lt"/>
              </a:rPr>
              <a:t>Delay with loss</a:t>
            </a:r>
            <a:endParaRPr kumimoji="1" lang="ja-JP" altLang="en-US" sz="1200" u="sng" dirty="0">
              <a:latin typeface="+mj-lt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492166" y="2925624"/>
            <a:ext cx="1095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u="sng" dirty="0" smtClean="0">
                <a:latin typeface="+mj-lt"/>
              </a:rPr>
              <a:t>Extreme delay</a:t>
            </a:r>
            <a:endParaRPr kumimoji="1" lang="ja-JP" altLang="en-US" sz="1200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0406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シミュレーション計画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仮説</a:t>
            </a:r>
            <a:r>
              <a:rPr kumimoji="1" lang="en-US" altLang="ja-JP" dirty="0" smtClean="0"/>
              <a:t> : </a:t>
            </a:r>
            <a:r>
              <a:rPr lang="en-US" altLang="ja-JP" b="1" dirty="0">
                <a:solidFill>
                  <a:srgbClr val="0071BC"/>
                </a:solidFill>
              </a:rPr>
              <a:t>MPTCP</a:t>
            </a:r>
            <a:r>
              <a:rPr lang="ja-JP" altLang="en-US" b="1" dirty="0">
                <a:solidFill>
                  <a:srgbClr val="0071BC"/>
                </a:solidFill>
              </a:rPr>
              <a:t>の使う経路以外のものを用いれば改善</a:t>
            </a:r>
            <a:r>
              <a:rPr lang="ja-JP" altLang="en-US" b="1" dirty="0" smtClean="0">
                <a:solidFill>
                  <a:srgbClr val="0071BC"/>
                </a:solidFill>
              </a:rPr>
              <a:t>できる</a:t>
            </a:r>
            <a:endParaRPr kumimoji="1" lang="en-US" altLang="ja-JP" dirty="0" smtClean="0"/>
          </a:p>
          <a:p>
            <a:pPr marL="514350" indent="-457200">
              <a:buFont typeface="+mj-lt"/>
              <a:buAutoNum type="arabicPeriod"/>
            </a:pP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ショートフローの通信の際、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MPTCP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のフローとは異なる経路を</a:t>
            </a:r>
            <a:r>
              <a:rPr lang="ja-JP" altLang="en-US" dirty="0" smtClean="0">
                <a:solidFill>
                  <a:srgbClr val="E03253"/>
                </a:solidFill>
                <a:latin typeface="ＭＳ Ｐゴシック"/>
                <a:ea typeface="ＭＳ Ｐゴシック"/>
                <a:cs typeface="ＭＳ Ｐゴシック"/>
              </a:rPr>
              <a:t>手動で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利用し、性能を改善する。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marL="457200" lvl="1" indent="0">
              <a:buNone/>
            </a:pP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回避した結果、改善されてほしい</a:t>
            </a:r>
            <a:endParaRPr lang="en-US" altLang="ja-JP" dirty="0">
              <a:latin typeface="ＭＳ Ｐゴシック"/>
              <a:ea typeface="ＭＳ Ｐゴシック"/>
              <a:cs typeface="ＭＳ Ｐゴシック"/>
            </a:endParaRPr>
          </a:p>
          <a:p>
            <a:pPr marL="514350" indent="-457200">
              <a:buFont typeface="+mj-lt"/>
              <a:buAutoNum type="arabicPeriod"/>
            </a:pPr>
            <a:r>
              <a:rPr lang="ja-JP" altLang="en-US" dirty="0">
                <a:latin typeface="ＭＳ Ｐゴシック"/>
                <a:cs typeface="ＭＳ Ｐゴシック"/>
              </a:rPr>
              <a:t>ショートフローの通信の際、</a:t>
            </a:r>
            <a:r>
              <a:rPr lang="en-US" altLang="ja-JP" dirty="0">
                <a:latin typeface="ＭＳ Ｐゴシック"/>
                <a:cs typeface="ＭＳ Ｐゴシック"/>
              </a:rPr>
              <a:t>MPTCP</a:t>
            </a:r>
            <a:r>
              <a:rPr lang="ja-JP" altLang="en-US" dirty="0">
                <a:latin typeface="ＭＳ Ｐゴシック"/>
                <a:cs typeface="ＭＳ Ｐゴシック"/>
              </a:rPr>
              <a:t>のフローとは異なる経路</a:t>
            </a:r>
            <a:r>
              <a:rPr lang="ja-JP" altLang="en-US" dirty="0" smtClean="0">
                <a:latin typeface="ＭＳ Ｐゴシック"/>
                <a:cs typeface="ＭＳ Ｐゴシック"/>
              </a:rPr>
              <a:t>を</a:t>
            </a:r>
            <a:r>
              <a:rPr lang="ja-JP" altLang="en-US" dirty="0" smtClean="0">
                <a:solidFill>
                  <a:srgbClr val="E03253"/>
                </a:solidFill>
                <a:latin typeface="ＭＳ Ｐゴシック"/>
                <a:cs typeface="ＭＳ Ｐゴシック"/>
              </a:rPr>
              <a:t>アルゴリズム</a:t>
            </a:r>
            <a:r>
              <a:rPr lang="ja-JP" altLang="en-US" dirty="0" smtClean="0">
                <a:solidFill>
                  <a:srgbClr val="E03253"/>
                </a:solidFill>
                <a:latin typeface="ＭＳ Ｐゴシック"/>
                <a:cs typeface="ＭＳ Ｐゴシック"/>
              </a:rPr>
              <a:t>で</a:t>
            </a:r>
            <a:r>
              <a:rPr lang="ja-JP" altLang="en-US" dirty="0">
                <a:latin typeface="ＭＳ Ｐゴシック"/>
                <a:cs typeface="ＭＳ Ｐゴシック"/>
              </a:rPr>
              <a:t>利用し、性能を改善する。</a:t>
            </a:r>
            <a:endParaRPr lang="en-US" altLang="ja-JP" dirty="0">
              <a:solidFill>
                <a:schemeClr val="bg1">
                  <a:lumMod val="65000"/>
                </a:schemeClr>
              </a:solidFill>
              <a:latin typeface="ＭＳ Ｐゴシック"/>
              <a:ea typeface="ＭＳ Ｐゴシック"/>
              <a:cs typeface="ＭＳ Ｐゴシック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4185-2B13-E545-A8EB-A5B38CB66C16}" type="datetime1">
              <a:rPr lang="ja-JP" altLang="en-US" smtClean="0"/>
              <a:t>2014/03/26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45560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再現シミュレーション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/>
              <a:t> </a:t>
            </a:r>
            <a:r>
              <a:rPr lang="en-US" altLang="ja-JP" dirty="0" smtClean="0"/>
              <a:t>-</a:t>
            </a:r>
            <a:r>
              <a:rPr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3063553"/>
          </a:xfrm>
        </p:spPr>
        <p:txBody>
          <a:bodyPr/>
          <a:lstStyle/>
          <a:p>
            <a:pPr marL="0" indent="0">
              <a:buNone/>
            </a:pPr>
            <a:r>
              <a:rPr lang="ja-JP" altLang="en-US" b="1" dirty="0" smtClean="0"/>
              <a:t>再現シミュレーション環境</a:t>
            </a:r>
            <a:endParaRPr lang="en-US" altLang="ja-JP" b="1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1800" b="1" dirty="0" smtClean="0"/>
              <a:t>トポロジー</a:t>
            </a:r>
            <a:r>
              <a:rPr lang="en-US" altLang="ja-JP" sz="1800" dirty="0" smtClean="0"/>
              <a:t>: FatTree, oversubscripted 4 : 1</a:t>
            </a:r>
            <a:endParaRPr lang="en-US" altLang="ja-JP" sz="18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ja-JP" sz="1800" u="sng" dirty="0" smtClean="0"/>
              <a:t>70KB</a:t>
            </a:r>
            <a:r>
              <a:rPr lang="ja-JP" altLang="en-US" sz="1800" u="sng" dirty="0" smtClean="0"/>
              <a:t>の通信の完結時間を測定</a:t>
            </a:r>
            <a:endParaRPr lang="en-US" altLang="ja-JP" sz="1800" u="sng" dirty="0" smtClean="0"/>
          </a:p>
          <a:p>
            <a:pPr marL="0" indent="0">
              <a:buNone/>
            </a:pPr>
            <a:r>
              <a:rPr lang="ja-JP" altLang="en-US" sz="1800" b="1" dirty="0" smtClean="0"/>
              <a:t>ランダム性</a:t>
            </a:r>
            <a:endParaRPr lang="en-US" altLang="ja-JP" sz="1800" b="1" dirty="0"/>
          </a:p>
          <a:p>
            <a:r>
              <a:rPr lang="ja-JP" altLang="en-US" sz="1600" dirty="0" smtClean="0"/>
              <a:t>通信ノードをどう選ぶか</a:t>
            </a:r>
            <a:endParaRPr lang="en-US" altLang="ja-JP" sz="1600" dirty="0" smtClean="0"/>
          </a:p>
          <a:p>
            <a:r>
              <a:rPr lang="en-US" altLang="ja-JP" sz="1600" dirty="0" smtClean="0"/>
              <a:t>50</a:t>
            </a:r>
            <a:r>
              <a:rPr lang="ja-JP" altLang="en-US" sz="1600" dirty="0" smtClean="0"/>
              <a:t>回シミュレーションを実行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b="1" dirty="0" smtClean="0"/>
              <a:t>シミュレーター</a:t>
            </a:r>
            <a:endParaRPr lang="en-US" altLang="ja-JP" sz="1600" b="1" dirty="0" smtClean="0"/>
          </a:p>
          <a:p>
            <a:r>
              <a:rPr lang="en-US" altLang="ja-JP" sz="1600" u="sng" dirty="0" smtClean="0"/>
              <a:t>ns</a:t>
            </a:r>
            <a:r>
              <a:rPr lang="en-US" altLang="ja-JP" sz="1600" u="sng" dirty="0"/>
              <a:t>-3 </a:t>
            </a:r>
            <a:r>
              <a:rPr lang="en-US" altLang="ja-JP" sz="1600" u="sng" dirty="0" err="1"/>
              <a:t>dce</a:t>
            </a:r>
            <a:r>
              <a:rPr lang="ja-JP" altLang="en-US" sz="1600" dirty="0"/>
              <a:t>を</a:t>
            </a:r>
            <a:r>
              <a:rPr lang="ja-JP" altLang="en-US" sz="1600" dirty="0" smtClean="0"/>
              <a:t>使用</a:t>
            </a:r>
            <a:endParaRPr lang="en-US" altLang="ja-JP" sz="1600" dirty="0"/>
          </a:p>
          <a:p>
            <a:r>
              <a:rPr lang="ja-JP" altLang="en-US" sz="1600" dirty="0" smtClean="0"/>
              <a:t>再現元論文</a:t>
            </a:r>
            <a:r>
              <a:rPr lang="en-US" altLang="ja-JP" sz="1600" dirty="0"/>
              <a:t>:</a:t>
            </a:r>
            <a:r>
              <a:rPr lang="en-US" altLang="ja-JP" sz="1600" u="sng" dirty="0" err="1" smtClean="0"/>
              <a:t>htsim</a:t>
            </a:r>
            <a:r>
              <a:rPr lang="ja-JP" altLang="en-US" sz="1600" dirty="0"/>
              <a:t>あるい</a:t>
            </a:r>
            <a:r>
              <a:rPr lang="ja-JP" altLang="en-US" sz="1600" u="sng" dirty="0"/>
              <a:t>は</a:t>
            </a:r>
            <a:r>
              <a:rPr lang="en-US" altLang="ja-JP" sz="1600" u="sng" dirty="0"/>
              <a:t>flow-level simulator</a:t>
            </a:r>
            <a:r>
              <a:rPr lang="ja-JP" altLang="en-US" sz="1600" dirty="0"/>
              <a:t>を使用</a:t>
            </a:r>
            <a:endParaRPr lang="en-US" altLang="ja-JP" sz="1200" dirty="0"/>
          </a:p>
          <a:p>
            <a:endParaRPr lang="en-US" altLang="ja-JP" sz="16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060488" y="6356007"/>
            <a:ext cx="2063750" cy="288032"/>
          </a:xfrm>
        </p:spPr>
        <p:txBody>
          <a:bodyPr/>
          <a:lstStyle/>
          <a:p>
            <a:fld id="{0D266AD3-7610-493D-8208-10424DEE3EA2}" type="slidenum">
              <a:rPr lang="ja-JP" altLang="en-US" smtClean="0"/>
              <a:pPr/>
              <a:t>7</a:t>
            </a:fld>
            <a:endParaRPr lang="en-US" altLang="ja-JP"/>
          </a:p>
        </p:txBody>
      </p:sp>
      <p:grpSp>
        <p:nvGrpSpPr>
          <p:cNvPr id="6" name="図形グループ 5"/>
          <p:cNvGrpSpPr/>
          <p:nvPr/>
        </p:nvGrpSpPr>
        <p:grpSpPr>
          <a:xfrm>
            <a:off x="5241032" y="1520788"/>
            <a:ext cx="3713690" cy="1623021"/>
            <a:chOff x="395538" y="2708918"/>
            <a:chExt cx="8572503" cy="3746497"/>
          </a:xfrm>
        </p:grpSpPr>
        <p:pic>
          <p:nvPicPr>
            <p:cNvPr id="7" name="図 6" descr="fattree_rep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8" y="2708918"/>
              <a:ext cx="8572503" cy="3746497"/>
            </a:xfrm>
            <a:prstGeom prst="rect">
              <a:avLst/>
            </a:prstGeom>
          </p:spPr>
        </p:pic>
        <p:sp>
          <p:nvSpPr>
            <p:cNvPr id="8" name="テキスト ボックス 7"/>
            <p:cNvSpPr txBox="1"/>
            <p:nvPr/>
          </p:nvSpPr>
          <p:spPr>
            <a:xfrm>
              <a:off x="2041114" y="2798587"/>
              <a:ext cx="544683" cy="497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Times New Roman"/>
                  <a:cs typeface="Times New Roman"/>
                </a:rPr>
                <a:t>1</a:t>
              </a:r>
              <a:endParaRPr kumimoji="1" lang="ja-JP" altLang="en-US" sz="800" dirty="0">
                <a:latin typeface="Times New Roman"/>
                <a:cs typeface="Times New Roman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3688234" y="2798587"/>
              <a:ext cx="544683" cy="497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Times New Roman"/>
                  <a:cs typeface="Times New Roman"/>
                </a:rPr>
                <a:t>2</a:t>
              </a:r>
              <a:endParaRPr kumimoji="1" lang="ja-JP" altLang="en-US" sz="800" dirty="0">
                <a:latin typeface="Times New Roman"/>
                <a:cs typeface="Times New Roman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5335354" y="2798587"/>
              <a:ext cx="544683" cy="497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 smtClean="0">
                  <a:latin typeface="Times New Roman"/>
                  <a:cs typeface="Times New Roman"/>
                </a:rPr>
                <a:t>3</a:t>
              </a:r>
              <a:endParaRPr kumimoji="1" lang="ja-JP" altLang="en-US" sz="800" dirty="0">
                <a:latin typeface="Times New Roman"/>
                <a:cs typeface="Times New Roman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6982466" y="2798589"/>
              <a:ext cx="544683" cy="497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 smtClean="0">
                  <a:latin typeface="Times New Roman"/>
                  <a:cs typeface="Times New Roman"/>
                </a:rPr>
                <a:t>4</a:t>
              </a:r>
              <a:endParaRPr kumimoji="1" lang="ja-JP" altLang="en-US" sz="800" dirty="0">
                <a:latin typeface="Times New Roman"/>
                <a:cs typeface="Times New Roman"/>
              </a:endParaRPr>
            </a:p>
          </p:txBody>
        </p:sp>
      </p:grp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346055"/>
              </p:ext>
            </p:extLst>
          </p:nvPr>
        </p:nvGraphicFramePr>
        <p:xfrm>
          <a:off x="6178414" y="4139717"/>
          <a:ext cx="2682034" cy="2133599"/>
        </p:xfrm>
        <a:graphic>
          <a:graphicData uri="http://schemas.openxmlformats.org/drawingml/2006/table">
            <a:tbl>
              <a:tblPr firstRow="1" firstCol="1">
                <a:tableStyleId>{0660B408-B3CF-4A94-85FC-2B1E0A45F4A2}</a:tableStyleId>
              </a:tblPr>
              <a:tblGrid>
                <a:gridCol w="1341017"/>
                <a:gridCol w="1341017"/>
              </a:tblGrid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Value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nodes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16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core-</a:t>
                      </a:r>
                      <a:r>
                        <a:rPr kumimoji="1" lang="en-US" altLang="ja-JP" sz="1400" baseline="0" dirty="0" err="1" smtClean="0"/>
                        <a:t>aggr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400Mbps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 smtClean="0"/>
                        <a:t>aggr</a:t>
                      </a:r>
                      <a:r>
                        <a:rPr kumimoji="1" lang="en-US" altLang="ja-JP" sz="1400" dirty="0" smtClean="0"/>
                        <a:t>-edge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200Mbps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edge-host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100Mbps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RTT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0.5ms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Buffer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100KB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正方形/長方形 11"/>
          <p:cNvSpPr/>
          <p:nvPr/>
        </p:nvSpPr>
        <p:spPr>
          <a:xfrm>
            <a:off x="6180664" y="3753036"/>
            <a:ext cx="2696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rgbClr val="4D4D4D"/>
                </a:solidFill>
                <a:latin typeface="Times New Roman"/>
                <a:cs typeface="Times New Roman"/>
              </a:rPr>
              <a:t>任意に設定したパラメータ</a:t>
            </a:r>
            <a:endParaRPr lang="ja-JP" altLang="en-US" dirty="0">
              <a:solidFill>
                <a:srgbClr val="4D4D4D"/>
              </a:solidFill>
              <a:latin typeface="Times New Roman"/>
              <a:cs typeface="Times New Roman"/>
            </a:endParaRPr>
          </a:p>
        </p:txBody>
      </p:sp>
      <p:sp>
        <p:nvSpPr>
          <p:cNvPr id="15" name="フッター プレースホルダー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823618" y="3402599"/>
            <a:ext cx="2676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</a:rPr>
              <a:t>Fig7-1. Network topology on simulation</a:t>
            </a:r>
            <a:endParaRPr kumimoji="1" lang="ja-JP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4182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タイトル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+mj-ea"/>
              </a:rPr>
              <a:t>再現シミュレーション</a:t>
            </a:r>
            <a:r>
              <a:rPr lang="en-US" altLang="ja-JP" dirty="0">
                <a:latin typeface="+mj-ea"/>
              </a:rPr>
              <a:t/>
            </a:r>
            <a:br>
              <a:rPr lang="en-US" altLang="ja-JP" dirty="0">
                <a:latin typeface="+mj-ea"/>
              </a:rPr>
            </a:br>
            <a:r>
              <a:rPr lang="en-US" altLang="ja-JP" dirty="0">
                <a:latin typeface="+mj-ea"/>
              </a:rPr>
              <a:t> </a:t>
            </a:r>
            <a:r>
              <a:rPr lang="en-US" altLang="ja-JP" dirty="0" smtClean="0">
                <a:latin typeface="+mj-ea"/>
              </a:rPr>
              <a:t>-</a:t>
            </a:r>
            <a:r>
              <a:rPr lang="en-US" altLang="en-US" dirty="0" smtClean="0">
                <a:latin typeface="+mj-ea"/>
              </a:rPr>
              <a:t>トラフィック</a:t>
            </a:r>
            <a:r>
              <a:rPr lang="ja-JP" altLang="en-US" dirty="0" smtClean="0">
                <a:latin typeface="+mj-ea"/>
              </a:rPr>
              <a:t>パターン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25" name="コンテンツ プレースホルダー 24"/>
          <p:cNvSpPr>
            <a:spLocks noGrp="1"/>
          </p:cNvSpPr>
          <p:nvPr>
            <p:ph idx="1"/>
          </p:nvPr>
        </p:nvSpPr>
        <p:spPr>
          <a:xfrm>
            <a:off x="812800" y="1146957"/>
            <a:ext cx="8280400" cy="116434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ja-JP" altLang="en-US" sz="1800" dirty="0"/>
              <a:t>トラフィック</a:t>
            </a:r>
            <a:r>
              <a:rPr lang="en-US" altLang="ja-JP" sz="1800" dirty="0"/>
              <a:t>:33%</a:t>
            </a:r>
            <a:r>
              <a:rPr lang="ja-JP" altLang="en-US" sz="1800" dirty="0"/>
              <a:t>のノードがデータを</a:t>
            </a:r>
            <a:r>
              <a:rPr lang="ja-JP" altLang="en-US" sz="1800" dirty="0" smtClean="0"/>
              <a:t>流し続けるバックグラウンドトラフィック</a:t>
            </a:r>
            <a:r>
              <a:rPr lang="en-US" altLang="ja-JP" sz="1800" dirty="0" smtClean="0"/>
              <a:t>(</a:t>
            </a:r>
            <a:r>
              <a:rPr lang="en-US" altLang="ja-JP" sz="1800" dirty="0">
                <a:solidFill>
                  <a:srgbClr val="E03253"/>
                </a:solidFill>
              </a:rPr>
              <a:t>TCP or MPTCP</a:t>
            </a:r>
            <a:r>
              <a:rPr lang="en-US" altLang="ja-JP" sz="1800" dirty="0"/>
              <a:t>)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ja-JP" altLang="en-US" sz="1800" dirty="0"/>
              <a:t>残りのノードが</a:t>
            </a:r>
            <a:r>
              <a:rPr lang="en-US" altLang="ja-JP" sz="1800" dirty="0"/>
              <a:t>70KB</a:t>
            </a:r>
            <a:r>
              <a:rPr lang="ja-JP" altLang="en-US" sz="1800" dirty="0"/>
              <a:t>の通信を平均</a:t>
            </a:r>
            <a:r>
              <a:rPr lang="en-US" altLang="ja-JP" sz="1800" dirty="0"/>
              <a:t>200ms</a:t>
            </a:r>
            <a:r>
              <a:rPr lang="ja-JP" altLang="en-US" sz="1800" dirty="0"/>
              <a:t>ポアソン生起</a:t>
            </a:r>
            <a:r>
              <a:rPr lang="en-US" altLang="ja-JP" sz="1800" dirty="0"/>
              <a:t> </a:t>
            </a:r>
            <a:r>
              <a:rPr lang="en-US" altLang="ja-JP" sz="1800" dirty="0">
                <a:solidFill>
                  <a:srgbClr val="E03253"/>
                </a:solidFill>
              </a:rPr>
              <a:t> </a:t>
            </a:r>
            <a:r>
              <a:rPr lang="en-US" altLang="ja-JP" sz="1800" dirty="0"/>
              <a:t>(</a:t>
            </a:r>
            <a:r>
              <a:rPr lang="en-US" altLang="ja-JP" sz="1800" dirty="0">
                <a:solidFill>
                  <a:srgbClr val="E03253"/>
                </a:solidFill>
              </a:rPr>
              <a:t>TCP</a:t>
            </a:r>
            <a:r>
              <a:rPr lang="en-US" altLang="ja-JP" sz="1800" dirty="0"/>
              <a:t>)</a:t>
            </a:r>
            <a:endParaRPr kumimoji="1" lang="ja-JP" altLang="en-US" sz="18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8</a:t>
            </a:fld>
            <a:endParaRPr lang="en-US" altLang="ja-JP"/>
          </a:p>
        </p:txBody>
      </p:sp>
      <p:grpSp>
        <p:nvGrpSpPr>
          <p:cNvPr id="7" name="図形グループ 6"/>
          <p:cNvGrpSpPr/>
          <p:nvPr/>
        </p:nvGrpSpPr>
        <p:grpSpPr>
          <a:xfrm>
            <a:off x="1054635" y="2615379"/>
            <a:ext cx="7793182" cy="3405909"/>
            <a:chOff x="395536" y="2708920"/>
            <a:chExt cx="8572500" cy="3746500"/>
          </a:xfrm>
        </p:grpSpPr>
        <p:pic>
          <p:nvPicPr>
            <p:cNvPr id="8" name="図 7" descr="fattree_rep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2708920"/>
              <a:ext cx="8572500" cy="3746500"/>
            </a:xfrm>
            <a:prstGeom prst="rect">
              <a:avLst/>
            </a:prstGeom>
          </p:spPr>
        </p:pic>
        <p:sp>
          <p:nvSpPr>
            <p:cNvPr id="9" name="テキスト ボックス 8"/>
            <p:cNvSpPr txBox="1"/>
            <p:nvPr/>
          </p:nvSpPr>
          <p:spPr>
            <a:xfrm>
              <a:off x="2209334" y="287906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Times New Roman"/>
                  <a:cs typeface="Times New Roman"/>
                </a:rPr>
                <a:t>1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3856453" y="287906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Times New Roman"/>
                  <a:cs typeface="Times New Roman"/>
                </a:rPr>
                <a:t>2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503572" y="287906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>
                  <a:latin typeface="Times New Roman"/>
                  <a:cs typeface="Times New Roman"/>
                </a:rPr>
                <a:t>3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7150690" y="287906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>
                  <a:latin typeface="Times New Roman"/>
                  <a:cs typeface="Times New Roman"/>
                </a:rPr>
                <a:t>4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7" name="図形グループ 36"/>
          <p:cNvGrpSpPr/>
          <p:nvPr/>
        </p:nvGrpSpPr>
        <p:grpSpPr>
          <a:xfrm>
            <a:off x="2335946" y="5450843"/>
            <a:ext cx="6361470" cy="240790"/>
            <a:chOff x="2335946" y="5666867"/>
            <a:chExt cx="6361470" cy="240790"/>
          </a:xfrm>
        </p:grpSpPr>
        <p:sp>
          <p:nvSpPr>
            <p:cNvPr id="27" name="正方形/長方形 26"/>
            <p:cNvSpPr/>
            <p:nvPr/>
          </p:nvSpPr>
          <p:spPr bwMode="auto">
            <a:xfrm>
              <a:off x="2335946" y="5666867"/>
              <a:ext cx="240790" cy="240790"/>
            </a:xfrm>
            <a:prstGeom prst="rect">
              <a:avLst/>
            </a:prstGeom>
            <a:noFill/>
            <a:ln>
              <a:solidFill>
                <a:srgbClr val="E03253"/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正方形/長方形 27"/>
            <p:cNvSpPr/>
            <p:nvPr/>
          </p:nvSpPr>
          <p:spPr bwMode="auto">
            <a:xfrm>
              <a:off x="3200042" y="5666867"/>
              <a:ext cx="240790" cy="240790"/>
            </a:xfrm>
            <a:prstGeom prst="rect">
              <a:avLst/>
            </a:prstGeom>
            <a:noFill/>
            <a:ln>
              <a:solidFill>
                <a:srgbClr val="E03253"/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9" name="正方形/長方形 28"/>
            <p:cNvSpPr/>
            <p:nvPr/>
          </p:nvSpPr>
          <p:spPr bwMode="auto">
            <a:xfrm>
              <a:off x="3668094" y="5666867"/>
              <a:ext cx="240790" cy="240790"/>
            </a:xfrm>
            <a:prstGeom prst="rect">
              <a:avLst/>
            </a:prstGeom>
            <a:noFill/>
            <a:ln>
              <a:solidFill>
                <a:srgbClr val="E03253"/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0" name="正方形/長方形 29"/>
            <p:cNvSpPr/>
            <p:nvPr/>
          </p:nvSpPr>
          <p:spPr bwMode="auto">
            <a:xfrm>
              <a:off x="4520952" y="5666867"/>
              <a:ext cx="240790" cy="240790"/>
            </a:xfrm>
            <a:prstGeom prst="rect">
              <a:avLst/>
            </a:prstGeom>
            <a:noFill/>
            <a:ln>
              <a:solidFill>
                <a:srgbClr val="E03253"/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1" name="正方形/長方形 30"/>
            <p:cNvSpPr/>
            <p:nvPr/>
          </p:nvSpPr>
          <p:spPr bwMode="auto">
            <a:xfrm>
              <a:off x="4964238" y="5666867"/>
              <a:ext cx="240790" cy="240790"/>
            </a:xfrm>
            <a:prstGeom prst="rect">
              <a:avLst/>
            </a:prstGeom>
            <a:noFill/>
            <a:ln>
              <a:solidFill>
                <a:srgbClr val="E03253"/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2" name="正方形/長方形 31"/>
            <p:cNvSpPr/>
            <p:nvPr/>
          </p:nvSpPr>
          <p:spPr bwMode="auto">
            <a:xfrm>
              <a:off x="5853100" y="5666867"/>
              <a:ext cx="240790" cy="240790"/>
            </a:xfrm>
            <a:prstGeom prst="rect">
              <a:avLst/>
            </a:prstGeom>
            <a:noFill/>
            <a:ln>
              <a:solidFill>
                <a:srgbClr val="E03253"/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3" name="正方形/長方形 32"/>
            <p:cNvSpPr/>
            <p:nvPr/>
          </p:nvSpPr>
          <p:spPr bwMode="auto">
            <a:xfrm>
              <a:off x="6717196" y="5666867"/>
              <a:ext cx="240790" cy="240790"/>
            </a:xfrm>
            <a:prstGeom prst="rect">
              <a:avLst/>
            </a:prstGeom>
            <a:noFill/>
            <a:ln>
              <a:solidFill>
                <a:srgbClr val="E03253"/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4" name="正方形/長方形 33"/>
            <p:cNvSpPr/>
            <p:nvPr/>
          </p:nvSpPr>
          <p:spPr bwMode="auto">
            <a:xfrm>
              <a:off x="7196486" y="5666867"/>
              <a:ext cx="240790" cy="240790"/>
            </a:xfrm>
            <a:prstGeom prst="rect">
              <a:avLst/>
            </a:prstGeom>
            <a:noFill/>
            <a:ln>
              <a:solidFill>
                <a:srgbClr val="E03253"/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正方形/長方形 34"/>
            <p:cNvSpPr/>
            <p:nvPr/>
          </p:nvSpPr>
          <p:spPr bwMode="auto">
            <a:xfrm>
              <a:off x="8049344" y="5666867"/>
              <a:ext cx="240790" cy="240790"/>
            </a:xfrm>
            <a:prstGeom prst="rect">
              <a:avLst/>
            </a:prstGeom>
            <a:noFill/>
            <a:ln>
              <a:solidFill>
                <a:srgbClr val="E03253"/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正方形/長方形 35"/>
            <p:cNvSpPr/>
            <p:nvPr/>
          </p:nvSpPr>
          <p:spPr bwMode="auto">
            <a:xfrm>
              <a:off x="8456626" y="5666867"/>
              <a:ext cx="240790" cy="240790"/>
            </a:xfrm>
            <a:prstGeom prst="rect">
              <a:avLst/>
            </a:prstGeom>
            <a:noFill/>
            <a:ln>
              <a:solidFill>
                <a:srgbClr val="E03253"/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44" name="図形グループ 43"/>
          <p:cNvGrpSpPr/>
          <p:nvPr/>
        </p:nvGrpSpPr>
        <p:grpSpPr>
          <a:xfrm>
            <a:off x="1932511" y="5453345"/>
            <a:ext cx="5900809" cy="247140"/>
            <a:chOff x="1932511" y="5669369"/>
            <a:chExt cx="5900809" cy="247140"/>
          </a:xfrm>
        </p:grpSpPr>
        <p:grpSp>
          <p:nvGrpSpPr>
            <p:cNvPr id="26" name="図形グループ 25"/>
            <p:cNvGrpSpPr/>
            <p:nvPr/>
          </p:nvGrpSpPr>
          <p:grpSpPr>
            <a:xfrm>
              <a:off x="1932511" y="5669370"/>
              <a:ext cx="5900809" cy="247139"/>
              <a:chOff x="1932511" y="5669370"/>
              <a:chExt cx="5900809" cy="247139"/>
            </a:xfrm>
          </p:grpSpPr>
          <p:sp>
            <p:nvSpPr>
              <p:cNvPr id="13" name="正方形/長方形 12"/>
              <p:cNvSpPr/>
              <p:nvPr/>
            </p:nvSpPr>
            <p:spPr bwMode="auto">
              <a:xfrm>
                <a:off x="1932511" y="5675719"/>
                <a:ext cx="240790" cy="240790"/>
              </a:xfrm>
              <a:prstGeom prst="rect">
                <a:avLst/>
              </a:prstGeom>
              <a:noFill/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4" name="正方形/長方形 13"/>
              <p:cNvSpPr/>
              <p:nvPr/>
            </p:nvSpPr>
            <p:spPr bwMode="auto">
              <a:xfrm>
                <a:off x="2756756" y="5675719"/>
                <a:ext cx="240790" cy="240790"/>
              </a:xfrm>
              <a:prstGeom prst="rect">
                <a:avLst/>
              </a:prstGeom>
              <a:noFill/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5" name="正方形/長方形 14"/>
              <p:cNvSpPr/>
              <p:nvPr/>
            </p:nvSpPr>
            <p:spPr bwMode="auto">
              <a:xfrm>
                <a:off x="4100142" y="5675719"/>
                <a:ext cx="240790" cy="240790"/>
              </a:xfrm>
              <a:prstGeom prst="rect">
                <a:avLst/>
              </a:prstGeom>
              <a:noFill/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" name="正方形/長方形 15"/>
              <p:cNvSpPr/>
              <p:nvPr/>
            </p:nvSpPr>
            <p:spPr bwMode="auto">
              <a:xfrm>
                <a:off x="5432290" y="5675719"/>
                <a:ext cx="240790" cy="240790"/>
              </a:xfrm>
              <a:prstGeom prst="rect">
                <a:avLst/>
              </a:prstGeom>
              <a:noFill/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9" name="正方形/長方形 18"/>
              <p:cNvSpPr/>
              <p:nvPr/>
            </p:nvSpPr>
            <p:spPr bwMode="auto">
              <a:xfrm>
                <a:off x="6285148" y="5675719"/>
                <a:ext cx="240790" cy="240790"/>
              </a:xfrm>
              <a:prstGeom prst="rect">
                <a:avLst/>
              </a:prstGeom>
              <a:noFill/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0" name="正方形/長方形 19"/>
              <p:cNvSpPr/>
              <p:nvPr/>
            </p:nvSpPr>
            <p:spPr bwMode="auto">
              <a:xfrm>
                <a:off x="7592530" y="5675719"/>
                <a:ext cx="240790" cy="240790"/>
              </a:xfrm>
              <a:prstGeom prst="rect">
                <a:avLst/>
              </a:prstGeom>
              <a:noFill/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cxnSp>
            <p:nvCxnSpPr>
              <p:cNvPr id="22" name="曲線コネクタ 21"/>
              <p:cNvCxnSpPr>
                <a:stCxn id="13" idx="0"/>
                <a:endCxn id="20" idx="0"/>
              </p:cNvCxnSpPr>
              <p:nvPr/>
            </p:nvCxnSpPr>
            <p:spPr bwMode="auto">
              <a:xfrm rot="5400000" flipH="1" flipV="1">
                <a:off x="4882915" y="2845710"/>
                <a:ext cx="12700" cy="5660019"/>
              </a:xfrm>
              <a:prstGeom prst="curvedConnector3">
                <a:avLst>
                  <a:gd name="adj1" fmla="val 21261535"/>
                </a:avLst>
              </a:prstGeom>
              <a:solidFill>
                <a:schemeClr val="accent1"/>
              </a:solidFill>
              <a:ln w="1270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38" name="曲線コネクタ 37"/>
            <p:cNvCxnSpPr>
              <a:stCxn id="19" idx="0"/>
              <a:endCxn id="15" idx="0"/>
            </p:cNvCxnSpPr>
            <p:nvPr/>
          </p:nvCxnSpPr>
          <p:spPr bwMode="auto">
            <a:xfrm rot="16200000" flipV="1">
              <a:off x="5313040" y="4583216"/>
              <a:ext cx="12700" cy="2185006"/>
            </a:xfrm>
            <a:prstGeom prst="curvedConnector3">
              <a:avLst>
                <a:gd name="adj1" fmla="val 18415386"/>
              </a:avLst>
            </a:prstGeom>
            <a:solidFill>
              <a:schemeClr val="accent1"/>
            </a:solidFill>
            <a:ln w="1270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7" name="図形グループ 56"/>
          <p:cNvGrpSpPr/>
          <p:nvPr/>
        </p:nvGrpSpPr>
        <p:grpSpPr>
          <a:xfrm>
            <a:off x="3326787" y="5480497"/>
            <a:ext cx="5256584" cy="12700"/>
            <a:chOff x="3326787" y="5696521"/>
            <a:chExt cx="5256584" cy="12700"/>
          </a:xfrm>
        </p:grpSpPr>
        <p:cxnSp>
          <p:nvCxnSpPr>
            <p:cNvPr id="45" name="曲線コネクタ 44"/>
            <p:cNvCxnSpPr>
              <a:stCxn id="28" idx="0"/>
              <a:endCxn id="30" idx="0"/>
            </p:cNvCxnSpPr>
            <p:nvPr/>
          </p:nvCxnSpPr>
          <p:spPr bwMode="auto">
            <a:xfrm rot="5400000" flipH="1" flipV="1">
              <a:off x="3980892" y="5042416"/>
              <a:ext cx="12700" cy="1320910"/>
            </a:xfrm>
            <a:prstGeom prst="curvedConnector3">
              <a:avLst>
                <a:gd name="adj1" fmla="val 16801693"/>
              </a:avLst>
            </a:prstGeom>
            <a:solidFill>
              <a:schemeClr val="accent1"/>
            </a:solidFill>
            <a:ln w="63500" cap="flat" cmpd="sng" algn="ctr">
              <a:solidFill>
                <a:srgbClr val="E03253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曲線コネクタ 48"/>
            <p:cNvCxnSpPr>
              <a:stCxn id="36" idx="0"/>
              <a:endCxn id="35" idx="0"/>
            </p:cNvCxnSpPr>
            <p:nvPr/>
          </p:nvCxnSpPr>
          <p:spPr bwMode="auto">
            <a:xfrm rot="16200000" flipV="1">
              <a:off x="8373380" y="5499230"/>
              <a:ext cx="12700" cy="407282"/>
            </a:xfrm>
            <a:prstGeom prst="curvedConnector3">
              <a:avLst>
                <a:gd name="adj1" fmla="val 3995370"/>
              </a:avLst>
            </a:prstGeom>
            <a:solidFill>
              <a:schemeClr val="accent1"/>
            </a:solidFill>
            <a:ln w="63500" cap="flat" cmpd="sng" algn="ctr">
              <a:solidFill>
                <a:srgbClr val="E03253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曲線コネクタ 52"/>
            <p:cNvCxnSpPr>
              <a:stCxn id="34" idx="0"/>
              <a:endCxn id="31" idx="0"/>
            </p:cNvCxnSpPr>
            <p:nvPr/>
          </p:nvCxnSpPr>
          <p:spPr bwMode="auto">
            <a:xfrm rot="16200000" flipV="1">
              <a:off x="6200757" y="4586747"/>
              <a:ext cx="12700" cy="2232248"/>
            </a:xfrm>
            <a:prstGeom prst="curvedConnector3">
              <a:avLst>
                <a:gd name="adj1" fmla="val 17411520"/>
              </a:avLst>
            </a:prstGeom>
            <a:solidFill>
              <a:schemeClr val="accent1"/>
            </a:solidFill>
            <a:ln w="63500" cap="flat" cmpd="sng" algn="ctr">
              <a:solidFill>
                <a:srgbClr val="E03253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8" name="正方形/長方形 57"/>
          <p:cNvSpPr/>
          <p:nvPr/>
        </p:nvSpPr>
        <p:spPr>
          <a:xfrm>
            <a:off x="3656856" y="2348880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u="sng" dirty="0" smtClean="0">
                <a:solidFill>
                  <a:srgbClr val="0071BC"/>
                </a:solidFill>
                <a:latin typeface="Times New Roman"/>
                <a:cs typeface="Times New Roman"/>
              </a:rPr>
              <a:t>Background </a:t>
            </a:r>
            <a:r>
              <a:rPr lang="ja-JP" altLang="en-US" u="sng" dirty="0" smtClean="0">
                <a:solidFill>
                  <a:srgbClr val="0071BC"/>
                </a:solidFill>
                <a:latin typeface="Times New Roman"/>
                <a:cs typeface="Times New Roman"/>
              </a:rPr>
              <a:t>トラフィック</a:t>
            </a:r>
            <a:endParaRPr lang="ja-JP" altLang="en-US" u="sng" dirty="0">
              <a:solidFill>
                <a:srgbClr val="0071BC"/>
              </a:solidFill>
              <a:latin typeface="Times New Roman"/>
              <a:cs typeface="Times New Roman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6321152" y="2339588"/>
            <a:ext cx="1383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u="sng" dirty="0" smtClean="0">
                <a:solidFill>
                  <a:srgbClr val="E03253"/>
                </a:solidFill>
                <a:latin typeface="Times New Roman"/>
                <a:cs typeface="Times New Roman"/>
              </a:rPr>
              <a:t>70KB</a:t>
            </a:r>
            <a:r>
              <a:rPr lang="ja-JP" altLang="en-US" u="sng" dirty="0" smtClean="0">
                <a:solidFill>
                  <a:srgbClr val="E03253"/>
                </a:solidFill>
                <a:latin typeface="Times New Roman"/>
                <a:cs typeface="Times New Roman"/>
              </a:rPr>
              <a:t>フロー</a:t>
            </a:r>
            <a:endParaRPr lang="ja-JP" altLang="en-US" u="sng" dirty="0">
              <a:solidFill>
                <a:srgbClr val="E03253"/>
              </a:solidFill>
              <a:latin typeface="Times New Roman"/>
              <a:cs typeface="Times New Roman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608439" y="5949280"/>
            <a:ext cx="2676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</a:rPr>
              <a:t>Fig7-2. Network topology on simulation</a:t>
            </a:r>
            <a:endParaRPr kumimoji="1" lang="ja-JP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5323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5" presetClass="exit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59" grpId="1"/>
      <p:bldP spid="59" grpId="2"/>
      <p:bldP spid="59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+mj-ea"/>
              </a:rPr>
              <a:t>再現シミュレーション</a:t>
            </a:r>
            <a:r>
              <a:rPr lang="en-US" altLang="ja-JP" dirty="0">
                <a:latin typeface="+mj-ea"/>
              </a:rPr>
              <a:t/>
            </a:r>
            <a:br>
              <a:rPr lang="en-US" altLang="ja-JP" dirty="0">
                <a:latin typeface="+mj-ea"/>
              </a:rPr>
            </a:br>
            <a:r>
              <a:rPr lang="en-US" altLang="ja-JP" dirty="0">
                <a:latin typeface="+mj-ea"/>
              </a:rPr>
              <a:t> </a:t>
            </a:r>
            <a:r>
              <a:rPr lang="en-US" altLang="ja-JP" dirty="0" smtClean="0">
                <a:latin typeface="+mj-ea"/>
              </a:rPr>
              <a:t>-</a:t>
            </a:r>
            <a:r>
              <a:rPr lang="ja-JP" altLang="en-US" dirty="0" smtClean="0">
                <a:latin typeface="+mj-ea"/>
              </a:rPr>
              <a:t>バックグラウンドトラフィック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バックグラウンドトラフィック</a:t>
            </a:r>
            <a:endParaRPr lang="en-US" altLang="ja-JP" dirty="0"/>
          </a:p>
          <a:p>
            <a:pPr lvl="1"/>
            <a:r>
              <a:rPr lang="en-US" altLang="ja-JP" dirty="0" smtClean="0"/>
              <a:t>sending </a:t>
            </a:r>
            <a:r>
              <a:rPr lang="en-US" altLang="ja-JP" dirty="0"/>
              <a:t>a continuous flow, </a:t>
            </a:r>
            <a:r>
              <a:rPr lang="en-US" altLang="ja-JP" dirty="0" smtClean="0"/>
              <a:t>providing </a:t>
            </a:r>
            <a:r>
              <a:rPr lang="en-US" altLang="ja-JP" dirty="0"/>
              <a:t>enough traffic to congest the </a:t>
            </a:r>
            <a:r>
              <a:rPr lang="en-US" altLang="ja-JP" dirty="0" smtClean="0"/>
              <a:t>core</a:t>
            </a:r>
          </a:p>
          <a:p>
            <a:endParaRPr lang="en-US" altLang="ja-JP" dirty="0" smtClean="0"/>
          </a:p>
          <a:p>
            <a:r>
              <a:rPr lang="ja-JP" altLang="en-US" dirty="0" smtClean="0"/>
              <a:t>シミュレーションでは、開始時間から終了時間までデータを送り続けるものを</a:t>
            </a:r>
            <a:r>
              <a:rPr lang="ja-JP" altLang="en-US" dirty="0" smtClean="0"/>
              <a:t>バックグラウンドトラフィック</a:t>
            </a:r>
            <a:r>
              <a:rPr lang="ja-JP" altLang="en-US" dirty="0" smtClean="0"/>
              <a:t>とした</a:t>
            </a:r>
            <a:endParaRPr lang="ja-JP" altLang="en-US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6977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ff training presentation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Research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StfDevPres_TP0101302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6232</TotalTime>
  <Words>747</Words>
  <Application>Microsoft Macintosh PowerPoint</Application>
  <PresentationFormat>A4 210x297 mm</PresentationFormat>
  <Paragraphs>159</Paragraphs>
  <Slides>15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Staff training presentation</vt:lpstr>
      <vt:lpstr>Progress report 進捗報告</vt:lpstr>
      <vt:lpstr>提案手法 – シナリオ</vt:lpstr>
      <vt:lpstr>提案手法もどき</vt:lpstr>
      <vt:lpstr>なぜこの考えに至ったのか?</vt:lpstr>
      <vt:lpstr>性能の悪化について</vt:lpstr>
      <vt:lpstr>シミュレーション計画</vt:lpstr>
      <vt:lpstr>再現シミュレーション  -概要</vt:lpstr>
      <vt:lpstr>再現シミュレーション  -トラフィックパターン</vt:lpstr>
      <vt:lpstr>再現シミュレーション  -バックグラウンドトラフィック</vt:lpstr>
      <vt:lpstr>今回のシミュレーションの目的</vt:lpstr>
      <vt:lpstr>シミュレーション</vt:lpstr>
      <vt:lpstr>再現シミュレーション  -トラフィックパターン</vt:lpstr>
      <vt:lpstr>シミュレーション途中結果</vt:lpstr>
      <vt:lpstr>考察</vt:lpstr>
      <vt:lpstr>今後の検討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スタッフ トレーニング</dc:title>
  <dc:subject/>
  <dc:creator>admin</dc:creator>
  <cp:keywords/>
  <dc:description/>
  <cp:lastModifiedBy>Fujii Shogo</cp:lastModifiedBy>
  <cp:revision>2363</cp:revision>
  <dcterms:created xsi:type="dcterms:W3CDTF">2013-12-01T06:00:42Z</dcterms:created>
  <dcterms:modified xsi:type="dcterms:W3CDTF">2014-03-26T07:26:40Z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TC010130221041</vt:lpwstr>
  </property>
</Properties>
</file>