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2" r:id="rId3"/>
    <p:sldId id="323" r:id="rId4"/>
    <p:sldId id="345" r:id="rId5"/>
    <p:sldId id="325" r:id="rId6"/>
    <p:sldId id="328" r:id="rId7"/>
    <p:sldId id="346" r:id="rId8"/>
    <p:sldId id="347" r:id="rId9"/>
    <p:sldId id="348" r:id="rId10"/>
    <p:sldId id="349" r:id="rId11"/>
    <p:sldId id="334" r:id="rId12"/>
    <p:sldId id="350" r:id="rId13"/>
    <p:sldId id="351" r:id="rId14"/>
    <p:sldId id="353" r:id="rId15"/>
    <p:sldId id="355" r:id="rId16"/>
    <p:sldId id="338" r:id="rId17"/>
    <p:sldId id="352" r:id="rId18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68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今回のシミュレーションの目的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ja-JP" altLang="en-US" dirty="0">
                <a:latin typeface="ＭＳ Ｐゴシック"/>
                <a:cs typeface="ＭＳ Ｐゴシック"/>
              </a:rPr>
              <a:t>ショートフローの通信の際、</a:t>
            </a:r>
            <a:r>
              <a:rPr lang="en-US" altLang="ja-JP" dirty="0">
                <a:latin typeface="ＭＳ Ｐゴシック"/>
                <a:cs typeface="ＭＳ Ｐゴシック"/>
              </a:rPr>
              <a:t>MPTCP</a:t>
            </a:r>
            <a:r>
              <a:rPr lang="ja-JP" altLang="en-US" dirty="0">
                <a:latin typeface="ＭＳ Ｐゴシック"/>
                <a:cs typeface="ＭＳ Ｐゴシック"/>
              </a:rPr>
              <a:t>のフローとは異なる経路を</a:t>
            </a:r>
            <a:r>
              <a:rPr lang="ja-JP" altLang="en-US" dirty="0">
                <a:solidFill>
                  <a:srgbClr val="E03253"/>
                </a:solidFill>
                <a:latin typeface="ＭＳ Ｐゴシック"/>
                <a:cs typeface="ＭＳ Ｐゴシック"/>
              </a:rPr>
              <a:t>手動で</a:t>
            </a:r>
            <a:r>
              <a:rPr lang="ja-JP" altLang="en-US" dirty="0">
                <a:latin typeface="ＭＳ Ｐゴシック"/>
                <a:cs typeface="ＭＳ Ｐゴシック"/>
              </a:rPr>
              <a:t>利用し、性能を改善する。</a:t>
            </a:r>
            <a:endParaRPr lang="en-US" altLang="ja-JP" dirty="0">
              <a:latin typeface="ＭＳ Ｐゴシック"/>
              <a:cs typeface="ＭＳ Ｐゴシック"/>
            </a:endParaRPr>
          </a:p>
          <a:p>
            <a:pPr marL="457200" lvl="1" indent="0">
              <a:buNone/>
            </a:pP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57150" indent="0" algn="ctr">
              <a:buNone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回避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した結果、改善されてほしい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863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5205028" y="79141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7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シミュレーション環境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2 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r>
              <a:rPr lang="en-US" altLang="ja-JP" sz="1600" dirty="0" smtClean="0"/>
              <a:t>50</a:t>
            </a:r>
            <a:r>
              <a:rPr lang="ja-JP" altLang="en-US" sz="1600" dirty="0" smtClean="0"/>
              <a:t>回シミュレーションを実行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en-US" altLang="ja-JP" sz="1600" dirty="0" smtClean="0"/>
              <a:t>MPTCP </a:t>
            </a:r>
            <a:r>
              <a:rPr lang="en-US" altLang="ja-JP" sz="1600" dirty="0" err="1" smtClean="0"/>
              <a:t>ver</a:t>
            </a:r>
            <a:r>
              <a:rPr lang="en-US" altLang="ja-JP" sz="1600" dirty="0" smtClean="0"/>
              <a:t>: 0.88</a:t>
            </a:r>
          </a:p>
          <a:p>
            <a:pPr marL="0" indent="0">
              <a:buNone/>
            </a:pPr>
            <a:r>
              <a:rPr lang="ja-JP" altLang="en-US" sz="1600" dirty="0" smtClean="0"/>
              <a:t>トラフィック</a:t>
            </a:r>
            <a:r>
              <a:rPr lang="en-US" altLang="ja-JP" sz="1600" dirty="0" smtClean="0"/>
              <a:t> : 200ms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</a:t>
            </a:r>
            <a:r>
              <a:rPr lang="en-US" altLang="ja-JP" sz="1600" dirty="0"/>
              <a:t>, </a:t>
            </a:r>
            <a:r>
              <a:rPr lang="en-US" altLang="ja-JP" sz="1600" dirty="0" smtClean="0"/>
              <a:t>500ms</a:t>
            </a:r>
            <a:r>
              <a:rPr lang="ja-JP" altLang="en-US" sz="1600" dirty="0"/>
              <a:t>に</a:t>
            </a:r>
            <a:r>
              <a:rPr lang="en-US" altLang="ja-JP" sz="1600" dirty="0"/>
              <a:t>1</a:t>
            </a:r>
            <a:r>
              <a:rPr lang="ja-JP" altLang="en-US" sz="1600" dirty="0"/>
              <a:t>回発生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サイズ</a:t>
            </a:r>
            <a:r>
              <a:rPr lang="en-US" altLang="ja-JP" sz="1600" dirty="0" smtClean="0"/>
              <a:t> : </a:t>
            </a:r>
            <a:r>
              <a:rPr lang="en-US" altLang="ja-JP" sz="1600" dirty="0" smtClean="0"/>
              <a:t>2-1000KB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10</a:t>
            </a:r>
            <a:r>
              <a:rPr lang="ja-JP" altLang="en-US" sz="1600" dirty="0" smtClean="0"/>
              <a:t>秒間測定</a:t>
            </a:r>
            <a:endParaRPr lang="en-US" altLang="ja-JP" sz="1600" dirty="0" smtClean="0"/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20151"/>
              </p:ext>
            </p:extLst>
          </p:nvPr>
        </p:nvGraphicFramePr>
        <p:xfrm>
          <a:off x="5961112" y="4677309"/>
          <a:ext cx="2682034" cy="15239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80μs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50~500kb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5963362" y="4290628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en-US" altLang="en-US" dirty="0" smtClean="0">
                <a:latin typeface="+mj-ea"/>
              </a:rPr>
              <a:t>トラフィック</a:t>
            </a:r>
            <a:r>
              <a:rPr lang="ja-JP" altLang="en-US" dirty="0" smtClean="0">
                <a:latin typeface="+mj-ea"/>
              </a:rPr>
              <a:t>パターン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 smtClean="0"/>
              <a:t>データ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流し続けるバックグラウンドトラフィック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E03253"/>
                </a:solidFill>
              </a:rPr>
              <a:t>MPTCP</a:t>
            </a:r>
            <a:r>
              <a:rPr lang="en-US" altLang="ja-JP" sz="1800" dirty="0"/>
              <a:t>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残りの</a:t>
            </a:r>
            <a:r>
              <a:rPr lang="ja-JP" altLang="en-US" sz="1800" dirty="0" smtClean="0"/>
              <a:t>ノードが</a:t>
            </a:r>
            <a:r>
              <a:rPr lang="ja-JP" altLang="en-US" sz="1800" dirty="0" smtClean="0"/>
              <a:t>ショートフロー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通信を平均</a:t>
            </a:r>
            <a:r>
              <a:rPr lang="en-US" altLang="ja-JP" sz="1800" dirty="0"/>
              <a:t>200ms, </a:t>
            </a:r>
            <a:r>
              <a:rPr lang="en-US" altLang="ja-JP" sz="1800" dirty="0" smtClean="0"/>
              <a:t>500ms</a:t>
            </a:r>
            <a:r>
              <a:rPr lang="ja-JP" altLang="en-US" sz="1800" dirty="0" smtClean="0"/>
              <a:t>ポアソン</a:t>
            </a:r>
            <a:r>
              <a:rPr lang="ja-JP" altLang="en-US" sz="1800" dirty="0"/>
              <a:t>生起</a:t>
            </a:r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/>
          </a:p>
        </p:txBody>
      </p:sp>
      <p:cxnSp>
        <p:nvCxnSpPr>
          <p:cNvPr id="22" name="曲線コネクタ 21"/>
          <p:cNvCxnSpPr>
            <a:stCxn id="2" idx="0"/>
            <a:endCxn id="71" idx="0"/>
          </p:cNvCxnSpPr>
          <p:nvPr/>
        </p:nvCxnSpPr>
        <p:spPr bwMode="auto">
          <a:xfrm rot="5400000" flipH="1" flipV="1">
            <a:off x="4947016" y="4131708"/>
            <a:ext cx="11969" cy="2825336"/>
          </a:xfrm>
          <a:prstGeom prst="curvedConnector3">
            <a:avLst>
              <a:gd name="adj1" fmla="val 24139719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曲線コネクタ 44"/>
          <p:cNvCxnSpPr>
            <a:stCxn id="69" idx="0"/>
            <a:endCxn id="70" idx="0"/>
          </p:cNvCxnSpPr>
          <p:nvPr/>
        </p:nvCxnSpPr>
        <p:spPr bwMode="auto">
          <a:xfrm rot="16200000" flipH="1">
            <a:off x="4947015" y="5073486"/>
            <a:ext cx="11969" cy="941779"/>
          </a:xfrm>
          <a:prstGeom prst="curvedConnector3">
            <a:avLst>
              <a:gd name="adj1" fmla="val -20157298"/>
            </a:avLst>
          </a:prstGeom>
          <a:solidFill>
            <a:schemeClr val="accent1"/>
          </a:solidFill>
          <a:ln w="63500" cap="flat" cmpd="sng" algn="ctr">
            <a:solidFill>
              <a:srgbClr val="E03253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>
          <a:xfrm>
            <a:off x="3656856" y="234888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</a:t>
            </a:r>
            <a:r>
              <a:rPr lang="ja-JP" altLang="en-US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トラフィック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3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70KB</a:t>
            </a:r>
            <a:r>
              <a:rPr lang="ja-JP" altLang="en-US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フロー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  <p:grpSp>
        <p:nvGrpSpPr>
          <p:cNvPr id="18" name="図形グループ 17"/>
          <p:cNvGrpSpPr/>
          <p:nvPr/>
        </p:nvGrpSpPr>
        <p:grpSpPr>
          <a:xfrm>
            <a:off x="3440832" y="5538391"/>
            <a:ext cx="3024336" cy="230869"/>
            <a:chOff x="3440832" y="5538391"/>
            <a:chExt cx="3024336" cy="230869"/>
          </a:xfrm>
        </p:grpSpPr>
        <p:sp>
          <p:nvSpPr>
            <p:cNvPr id="2" name="正方形/長方形 1"/>
            <p:cNvSpPr/>
            <p:nvPr/>
          </p:nvSpPr>
          <p:spPr bwMode="auto">
            <a:xfrm>
              <a:off x="3440832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auto">
            <a:xfrm>
              <a:off x="4382611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 bwMode="auto">
            <a:xfrm>
              <a:off x="5324390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auto">
            <a:xfrm>
              <a:off x="6266168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3872880" y="4285673"/>
            <a:ext cx="2052228" cy="230869"/>
            <a:chOff x="3872880" y="4581128"/>
            <a:chExt cx="2052228" cy="230869"/>
          </a:xfrm>
        </p:grpSpPr>
        <p:sp>
          <p:nvSpPr>
            <p:cNvPr id="72" name="正方形/長方形 71"/>
            <p:cNvSpPr/>
            <p:nvPr/>
          </p:nvSpPr>
          <p:spPr bwMode="auto">
            <a:xfrm>
              <a:off x="3872880" y="4593097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 bwMode="auto">
            <a:xfrm>
              <a:off x="5726108" y="4581128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2028892" y="3032956"/>
            <a:ext cx="5669686" cy="230869"/>
            <a:chOff x="2028892" y="3032956"/>
            <a:chExt cx="5669686" cy="230869"/>
          </a:xfrm>
        </p:grpSpPr>
        <p:sp>
          <p:nvSpPr>
            <p:cNvPr id="74" name="正方形/長方形 73"/>
            <p:cNvSpPr/>
            <p:nvPr/>
          </p:nvSpPr>
          <p:spPr bwMode="auto">
            <a:xfrm>
              <a:off x="2028892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3852454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5676016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7499578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78" name="直線コネクタ 77"/>
          <p:cNvCxnSpPr>
            <a:stCxn id="72" idx="2"/>
            <a:endCxn id="2" idx="0"/>
          </p:cNvCxnSpPr>
          <p:nvPr/>
        </p:nvCxnSpPr>
        <p:spPr>
          <a:xfrm flipH="1">
            <a:off x="3540332" y="4516542"/>
            <a:ext cx="432048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4" idx="2"/>
            <a:endCxn id="72" idx="0"/>
          </p:cNvCxnSpPr>
          <p:nvPr/>
        </p:nvCxnSpPr>
        <p:spPr>
          <a:xfrm>
            <a:off x="2128392" y="3263825"/>
            <a:ext cx="1843988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2" idx="2"/>
            <a:endCxn id="69" idx="0"/>
          </p:cNvCxnSpPr>
          <p:nvPr/>
        </p:nvCxnSpPr>
        <p:spPr>
          <a:xfrm>
            <a:off x="3972380" y="4516542"/>
            <a:ext cx="509731" cy="10218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3" idx="2"/>
            <a:endCxn id="70" idx="0"/>
          </p:cNvCxnSpPr>
          <p:nvPr/>
        </p:nvCxnSpPr>
        <p:spPr>
          <a:xfrm flipH="1">
            <a:off x="5423890" y="4504573"/>
            <a:ext cx="401718" cy="10457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73" idx="2"/>
            <a:endCxn id="71" idx="0"/>
          </p:cNvCxnSpPr>
          <p:nvPr/>
        </p:nvCxnSpPr>
        <p:spPr>
          <a:xfrm>
            <a:off x="5825608" y="4504573"/>
            <a:ext cx="540060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77" idx="2"/>
            <a:endCxn id="72" idx="0"/>
          </p:cNvCxnSpPr>
          <p:nvPr/>
        </p:nvCxnSpPr>
        <p:spPr>
          <a:xfrm flipH="1">
            <a:off x="3972380" y="3251856"/>
            <a:ext cx="3626698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6" idx="2"/>
            <a:endCxn id="72" idx="0"/>
          </p:cNvCxnSpPr>
          <p:nvPr/>
        </p:nvCxnSpPr>
        <p:spPr>
          <a:xfrm flipH="1">
            <a:off x="3972380" y="3263825"/>
            <a:ext cx="1803136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75" idx="2"/>
            <a:endCxn id="72" idx="0"/>
          </p:cNvCxnSpPr>
          <p:nvPr/>
        </p:nvCxnSpPr>
        <p:spPr>
          <a:xfrm>
            <a:off x="3951954" y="3251856"/>
            <a:ext cx="20426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74" idx="2"/>
            <a:endCxn id="73" idx="0"/>
          </p:cNvCxnSpPr>
          <p:nvPr/>
        </p:nvCxnSpPr>
        <p:spPr>
          <a:xfrm>
            <a:off x="2128392" y="3263825"/>
            <a:ext cx="3697216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77" idx="2"/>
            <a:endCxn id="73" idx="0"/>
          </p:cNvCxnSpPr>
          <p:nvPr/>
        </p:nvCxnSpPr>
        <p:spPr>
          <a:xfrm flipH="1">
            <a:off x="5825608" y="3251856"/>
            <a:ext cx="1773470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76" idx="2"/>
            <a:endCxn id="73" idx="0"/>
          </p:cNvCxnSpPr>
          <p:nvPr/>
        </p:nvCxnSpPr>
        <p:spPr>
          <a:xfrm>
            <a:off x="5775516" y="3263825"/>
            <a:ext cx="50092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5" idx="2"/>
            <a:endCxn id="73" idx="0"/>
          </p:cNvCxnSpPr>
          <p:nvPr/>
        </p:nvCxnSpPr>
        <p:spPr>
          <a:xfrm>
            <a:off x="3951954" y="3251856"/>
            <a:ext cx="1873654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7698578" y="5769260"/>
            <a:ext cx="74878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013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シミュレーション途中結果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en-US" altLang="ja-JP" dirty="0" smtClean="0"/>
              <a:t>path1, 2-&gt;MPTCP</a:t>
            </a:r>
            <a:r>
              <a:rPr kumimoji="1" lang="ja-JP" altLang="en-US" dirty="0" smtClean="0"/>
              <a:t>と競合</a:t>
            </a:r>
            <a:r>
              <a:rPr kumimoji="1" lang="en-US" altLang="ja-JP" dirty="0" smtClean="0"/>
              <a:t>. path3, 4-&gt;MPTCP</a:t>
            </a:r>
            <a:r>
              <a:rPr kumimoji="1" lang="ja-JP" altLang="en-US" dirty="0" smtClean="0"/>
              <a:t>回避</a:t>
            </a:r>
            <a:endParaRPr kumimoji="1" lang="en-US" altLang="ja-JP" dirty="0" smtClean="0"/>
          </a:p>
          <a:p>
            <a:r>
              <a:rPr lang="ja-JP" altLang="en-US" dirty="0" smtClean="0"/>
              <a:t>競合した場合</a:t>
            </a:r>
            <a:r>
              <a:rPr lang="en-US" altLang="ja-JP" dirty="0" smtClean="0"/>
              <a:t>(path1, 2), </a:t>
            </a:r>
            <a:r>
              <a:rPr lang="ja-JP" altLang="en-US" dirty="0" smtClean="0"/>
              <a:t>性能の悪化が確認できた。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  <p:pic>
        <p:nvPicPr>
          <p:cNvPr id="8" name="図 7" descr="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03478"/>
            <a:ext cx="4758949" cy="2773473"/>
          </a:xfrm>
          <a:prstGeom prst="rect">
            <a:avLst/>
          </a:prstGeom>
        </p:spPr>
      </p:pic>
      <p:pic>
        <p:nvPicPr>
          <p:cNvPr id="9" name="図 8" descr="99_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82" y="1786755"/>
            <a:ext cx="4776154" cy="28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4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シミュレーション途中</a:t>
            </a:r>
            <a:r>
              <a:rPr kumimoji="1" lang="ja-JP" altLang="en-US" dirty="0" smtClean="0"/>
              <a:t>結果</a:t>
            </a:r>
            <a:r>
              <a:rPr kumimoji="1" lang="en-US" altLang="ja-JP" dirty="0" smtClean="0"/>
              <a:t> – </a:t>
            </a:r>
            <a:r>
              <a:rPr kumimoji="1" lang="ja-JP" altLang="en-US" dirty="0" smtClean="0"/>
              <a:t>サイズが大きいフロー</a:t>
            </a:r>
            <a:r>
              <a:rPr kumimoji="1" lang="en-US" altLang="ja-JP" dirty="0" smtClean="0"/>
              <a:t>(500ms/flow)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ja-JP" altLang="en-US" dirty="0" smtClean="0"/>
              <a:t>サイズが大きくなるとあまり変化はない</a:t>
            </a:r>
            <a:r>
              <a:rPr kumimoji="1" lang="en-US" altLang="ja-JP" dirty="0" smtClean="0"/>
              <a:t>??</a:t>
            </a:r>
          </a:p>
          <a:p>
            <a:r>
              <a:rPr lang="ja-JP" altLang="en-US" dirty="0" smtClean="0"/>
              <a:t>母数の問題</a:t>
            </a:r>
            <a:r>
              <a:rPr lang="en-US" altLang="ja-JP" dirty="0" smtClean="0"/>
              <a:t>?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  <p:pic>
        <p:nvPicPr>
          <p:cNvPr id="5" name="図 4" descr="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2023679"/>
            <a:ext cx="4758949" cy="2773473"/>
          </a:xfrm>
          <a:prstGeom prst="rect">
            <a:avLst/>
          </a:prstGeom>
        </p:spPr>
      </p:pic>
      <p:pic>
        <p:nvPicPr>
          <p:cNvPr id="7" name="図 6" descr="99_pe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1930771"/>
            <a:ext cx="4776154" cy="28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9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シミュレーション途中</a:t>
            </a:r>
            <a:r>
              <a:rPr kumimoji="1" lang="ja-JP" altLang="en-US" dirty="0" smtClean="0"/>
              <a:t>結果</a:t>
            </a:r>
            <a:r>
              <a:rPr kumimoji="1" lang="en-US" altLang="ja-JP" dirty="0" smtClean="0"/>
              <a:t> – </a:t>
            </a:r>
            <a:r>
              <a:rPr kumimoji="1" lang="ja-JP" altLang="en-US" dirty="0" smtClean="0"/>
              <a:t>ソケットバッファ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ja-JP" altLang="en-US" dirty="0" smtClean="0"/>
              <a:t>バッファにあまり依らない。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100kb, 50kb</a:t>
            </a:r>
            <a:r>
              <a:rPr lang="ja-JP" altLang="en-US" dirty="0" smtClean="0">
                <a:solidFill>
                  <a:srgbClr val="FF0000"/>
                </a:solidFill>
              </a:rPr>
              <a:t>に関しては、なぜかマルチパスで動作</a:t>
            </a:r>
            <a:r>
              <a:rPr lang="en-US" altLang="ja-JP" dirty="0" smtClean="0">
                <a:solidFill>
                  <a:srgbClr val="FF0000"/>
                </a:solidFill>
              </a:rPr>
              <a:t>?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 dirty="0"/>
          </a:p>
        </p:txBody>
      </p:sp>
      <p:pic>
        <p:nvPicPr>
          <p:cNvPr id="6" name="図 5" descr="buf_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81" y="1930771"/>
            <a:ext cx="4776155" cy="2866381"/>
          </a:xfrm>
          <a:prstGeom prst="rect">
            <a:avLst/>
          </a:prstGeom>
        </p:spPr>
      </p:pic>
      <p:pic>
        <p:nvPicPr>
          <p:cNvPr id="8" name="図 7" descr="bu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915667"/>
            <a:ext cx="4758949" cy="27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6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まだまだ検証</a:t>
            </a:r>
            <a:r>
              <a:rPr lang="en-US" altLang="en-US" dirty="0" smtClean="0"/>
              <a:t>中。。</a:t>
            </a:r>
          </a:p>
          <a:p>
            <a:pPr lvl="1"/>
            <a:r>
              <a:rPr kumimoji="1" lang="ja-JP" altLang="en-US" dirty="0" smtClean="0"/>
              <a:t>なぜか、</a:t>
            </a:r>
            <a:r>
              <a:rPr kumimoji="1" lang="en-US" altLang="ja-JP" dirty="0" smtClean="0"/>
              <a:t>MPTCP</a:t>
            </a:r>
            <a:r>
              <a:rPr kumimoji="1" lang="ja-JP" altLang="en-US" dirty="0" smtClean="0"/>
              <a:t>が二本しか使われず。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スケジューラの実装</a:t>
            </a:r>
            <a:r>
              <a:rPr lang="en-US" altLang="ja-JP" dirty="0" smtClean="0"/>
              <a:t>??</a:t>
            </a:r>
          </a:p>
          <a:p>
            <a:pPr lvl="2"/>
            <a:r>
              <a:rPr kumimoji="1" lang="ja-JP" altLang="en-US" dirty="0" smtClean="0"/>
              <a:t>バッファサイズにも依る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/>
              <a:t>極端に遅延する現象の再現もできた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遅延の原因を解析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70kb</a:t>
            </a:r>
            <a:r>
              <a:rPr lang="ja-JP" altLang="en-US" dirty="0" smtClean="0"/>
              <a:t>未満のフローについてはコネクションの経路に依る事を示せた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271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今後の検討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アルゴリズムでパスを切り替える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現状の実装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各ノードのデフォルトルートに依存して、コネクションをつなぐ</a:t>
            </a:r>
            <a:endParaRPr lang="en-US" altLang="ja-JP" dirty="0" smtClean="0"/>
          </a:p>
          <a:p>
            <a:pPr marL="457200" lvl="1" indent="0" algn="ctr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route add default via 10.1.0.2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具体的な手法を検討</a:t>
            </a:r>
            <a:endParaRPr lang="en-US" altLang="ja-JP" dirty="0" smtClean="0"/>
          </a:p>
          <a:p>
            <a:r>
              <a:rPr lang="en-US" altLang="ja-JP" dirty="0" err="1" smtClean="0"/>
              <a:t>pcap</a:t>
            </a:r>
            <a:r>
              <a:rPr lang="ja-JP" altLang="en-US" dirty="0" smtClean="0"/>
              <a:t>を解析し、悪化の原因を調べる</a:t>
            </a:r>
            <a:endParaRPr lang="en-US" altLang="ja-JP" dirty="0"/>
          </a:p>
          <a:p>
            <a:r>
              <a:rPr lang="ja-JP" altLang="en-US" dirty="0" smtClean="0"/>
              <a:t>なぜか</a:t>
            </a:r>
            <a:r>
              <a:rPr lang="en-US" altLang="ja-JP" dirty="0" smtClean="0"/>
              <a:t>MPTCP2</a:t>
            </a:r>
            <a:r>
              <a:rPr lang="ja-JP" altLang="en-US" dirty="0" smtClean="0"/>
              <a:t>本</a:t>
            </a:r>
            <a:r>
              <a:rPr lang="en-US" altLang="ja-JP" dirty="0" smtClean="0"/>
              <a:t>??(</a:t>
            </a:r>
            <a:r>
              <a:rPr lang="ja-JP" altLang="en-US" dirty="0" smtClean="0"/>
              <a:t>バッファサイズ</a:t>
            </a:r>
            <a:r>
              <a:rPr lang="en-US" altLang="ja-JP" dirty="0" smtClean="0"/>
              <a:t>?</a:t>
            </a:r>
            <a:r>
              <a:rPr lang="ja-JP" altLang="en-US" dirty="0" smtClean="0"/>
              <a:t>レート</a:t>
            </a:r>
            <a:r>
              <a:rPr lang="en-US" altLang="ja-JP" dirty="0" smtClean="0"/>
              <a:t>?)</a:t>
            </a:r>
            <a:endParaRPr lang="en-US" altLang="ja-JP" dirty="0"/>
          </a:p>
          <a:p>
            <a:pPr marL="457200" lvl="1" indent="0" algn="ctr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966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提案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手法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–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シナリオ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11" name="角丸四角形 10"/>
          <p:cNvSpPr/>
          <p:nvPr/>
        </p:nvSpPr>
        <p:spPr>
          <a:xfrm>
            <a:off x="6866614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176325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491031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800742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5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コネクタ 16"/>
          <p:cNvCxnSpPr>
            <a:endCxn id="15" idx="0"/>
          </p:cNvCxnSpPr>
          <p:nvPr/>
        </p:nvCxnSpPr>
        <p:spPr>
          <a:xfrm flipH="1">
            <a:off x="1800742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endCxn id="16" idx="0"/>
          </p:cNvCxnSpPr>
          <p:nvPr/>
        </p:nvCxnSpPr>
        <p:spPr>
          <a:xfrm>
            <a:off x="2023376" y="3280959"/>
            <a:ext cx="205591" cy="378591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36" y="3650237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6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線コネクタ 20"/>
          <p:cNvCxnSpPr>
            <a:endCxn id="19" idx="0"/>
          </p:cNvCxnSpPr>
          <p:nvPr/>
        </p:nvCxnSpPr>
        <p:spPr>
          <a:xfrm flipH="1">
            <a:off x="2649346" y="3280959"/>
            <a:ext cx="222633" cy="369278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20" idx="0"/>
          </p:cNvCxnSpPr>
          <p:nvPr/>
        </p:nvCxnSpPr>
        <p:spPr>
          <a:xfrm>
            <a:off x="2871980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840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64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線コネクタ 24"/>
          <p:cNvCxnSpPr>
            <a:endCxn id="23" idx="0"/>
          </p:cNvCxnSpPr>
          <p:nvPr/>
        </p:nvCxnSpPr>
        <p:spPr>
          <a:xfrm flipH="1">
            <a:off x="3497950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24" idx="0"/>
          </p:cNvCxnSpPr>
          <p:nvPr/>
        </p:nvCxnSpPr>
        <p:spPr>
          <a:xfrm>
            <a:off x="3720584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44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668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線コネクタ 28"/>
          <p:cNvCxnSpPr>
            <a:endCxn id="27" idx="0"/>
          </p:cNvCxnSpPr>
          <p:nvPr/>
        </p:nvCxnSpPr>
        <p:spPr>
          <a:xfrm flipH="1">
            <a:off x="4346554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28" idx="0"/>
          </p:cNvCxnSpPr>
          <p:nvPr/>
        </p:nvCxnSpPr>
        <p:spPr>
          <a:xfrm>
            <a:off x="4569187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48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72" y="3659549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/>
          <p:cNvCxnSpPr>
            <a:endCxn id="31" idx="0"/>
          </p:cNvCxnSpPr>
          <p:nvPr/>
        </p:nvCxnSpPr>
        <p:spPr>
          <a:xfrm flipH="1">
            <a:off x="5195158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32" idx="0"/>
          </p:cNvCxnSpPr>
          <p:nvPr/>
        </p:nvCxnSpPr>
        <p:spPr>
          <a:xfrm>
            <a:off x="5417791" y="3280959"/>
            <a:ext cx="205591" cy="378591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5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7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直線コネクタ 36"/>
          <p:cNvCxnSpPr>
            <a:endCxn id="35" idx="0"/>
          </p:cNvCxnSpPr>
          <p:nvPr/>
        </p:nvCxnSpPr>
        <p:spPr>
          <a:xfrm flipH="1">
            <a:off x="6043762" y="3280959"/>
            <a:ext cx="222633" cy="36927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36" idx="0"/>
          </p:cNvCxnSpPr>
          <p:nvPr/>
        </p:nvCxnSpPr>
        <p:spPr>
          <a:xfrm>
            <a:off x="626639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55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8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endCxn id="39" idx="0"/>
          </p:cNvCxnSpPr>
          <p:nvPr/>
        </p:nvCxnSpPr>
        <p:spPr>
          <a:xfrm flipH="1">
            <a:off x="6892366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40" idx="0"/>
          </p:cNvCxnSpPr>
          <p:nvPr/>
        </p:nvCxnSpPr>
        <p:spPr>
          <a:xfrm>
            <a:off x="7114999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861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085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/>
          <p:cNvCxnSpPr>
            <a:endCxn id="43" idx="0"/>
          </p:cNvCxnSpPr>
          <p:nvPr/>
        </p:nvCxnSpPr>
        <p:spPr>
          <a:xfrm flipH="1">
            <a:off x="7740971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4" idx="0"/>
          </p:cNvCxnSpPr>
          <p:nvPr/>
        </p:nvCxnSpPr>
        <p:spPr>
          <a:xfrm>
            <a:off x="796360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014854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201485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2863458" y="2470928"/>
            <a:ext cx="852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2023376" y="2470928"/>
            <a:ext cx="84008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720584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372058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56918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3729105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539543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5395433" y="2470928"/>
            <a:ext cx="857126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6244037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5403955" y="2470928"/>
            <a:ext cx="84008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10116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7101163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794976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7109684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2014854" y="1475459"/>
            <a:ext cx="848604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2014854" y="1471887"/>
            <a:ext cx="2244943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2863458" y="1471887"/>
            <a:ext cx="2792679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2863458" y="1475459"/>
            <a:ext cx="4189017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2863458" y="1475459"/>
            <a:ext cx="857126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3720584" y="1471887"/>
            <a:ext cx="539214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4569187" y="1471887"/>
            <a:ext cx="1086949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4569187" y="1475459"/>
            <a:ext cx="2483288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2863458" y="1475459"/>
            <a:ext cx="253197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259797" y="1471887"/>
            <a:ext cx="1135636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5656137" y="1471887"/>
            <a:ext cx="587900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6244037" y="1475459"/>
            <a:ext cx="808438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 flipV="1">
            <a:off x="2863458" y="1475459"/>
            <a:ext cx="423770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 flipV="1">
            <a:off x="4259797" y="1471887"/>
            <a:ext cx="2841365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5656137" y="1471887"/>
            <a:ext cx="2293630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7052475" y="1475459"/>
            <a:ext cx="897291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36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67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37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68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04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35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05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36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66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97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67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98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65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35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66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72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99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雲形吹き出し 98"/>
          <p:cNvSpPr/>
          <p:nvPr/>
        </p:nvSpPr>
        <p:spPr bwMode="auto">
          <a:xfrm>
            <a:off x="7052475" y="908720"/>
            <a:ext cx="2191230" cy="1008980"/>
          </a:xfrm>
          <a:prstGeom prst="cloudCallout">
            <a:avLst>
              <a:gd name="adj1" fmla="val -99394"/>
              <a:gd name="adj2" fmla="val 4529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Conflict</a:t>
            </a:r>
            <a:endParaRPr kumimoji="0" lang="ja-JP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68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304503" y="908720"/>
            <a:ext cx="2689057" cy="1008980"/>
          </a:xfrm>
          <a:prstGeom prst="cloudCallout">
            <a:avLst>
              <a:gd name="adj1" fmla="val -78403"/>
              <a:gd name="adj2" fmla="val 6044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Balancing!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35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なぜこの考えに至ったのか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515119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err="1" smtClean="0">
                <a:solidFill>
                  <a:srgbClr val="E03253"/>
                </a:solidFill>
              </a:rPr>
              <a:t>Mulipath</a:t>
            </a:r>
            <a:r>
              <a:rPr kumimoji="1" lang="en-US" altLang="ja-JP" b="1" dirty="0" smtClean="0">
                <a:solidFill>
                  <a:srgbClr val="E03253"/>
                </a:solidFill>
              </a:rPr>
              <a:t> TCP</a:t>
            </a:r>
            <a:r>
              <a:rPr kumimoji="1" lang="ja-JP" altLang="en-US" b="1" dirty="0" smtClean="0">
                <a:solidFill>
                  <a:srgbClr val="E03253"/>
                </a:solidFill>
              </a:rPr>
              <a:t>が実際に用いる</a:t>
            </a:r>
            <a:r>
              <a:rPr kumimoji="1" lang="en-US" altLang="ja-JP" b="1" dirty="0" smtClean="0">
                <a:solidFill>
                  <a:srgbClr val="E03253"/>
                </a:solidFill>
              </a:rPr>
              <a:t>”</a:t>
            </a:r>
            <a:r>
              <a:rPr kumimoji="1" lang="ja-JP" altLang="en-US" b="1" dirty="0" smtClean="0">
                <a:solidFill>
                  <a:srgbClr val="E03253"/>
                </a:solidFill>
              </a:rPr>
              <a:t>パスの数</a:t>
            </a:r>
            <a:r>
              <a:rPr kumimoji="1" lang="en-US" altLang="ja-JP" b="1" dirty="0" smtClean="0">
                <a:solidFill>
                  <a:srgbClr val="E03253"/>
                </a:solidFill>
              </a:rPr>
              <a:t>”</a:t>
            </a:r>
            <a:r>
              <a:rPr kumimoji="1" lang="ja-JP" altLang="en-US" b="1" dirty="0" smtClean="0">
                <a:solidFill>
                  <a:srgbClr val="E03253"/>
                </a:solidFill>
              </a:rPr>
              <a:t>に着目</a:t>
            </a:r>
            <a:endParaRPr kumimoji="1" lang="en-US" altLang="ja-JP" b="1" dirty="0" smtClean="0">
              <a:solidFill>
                <a:srgbClr val="E03253"/>
              </a:solidFill>
            </a:endParaRPr>
          </a:p>
          <a:p>
            <a:pPr marL="457200" lvl="1" indent="0">
              <a:buNone/>
            </a:pPr>
            <a:r>
              <a:rPr lang="en-US" altLang="ja-JP" dirty="0" smtClean="0"/>
              <a:t>JOIN</a:t>
            </a:r>
            <a:r>
              <a:rPr lang="ja-JP" altLang="en-US" dirty="0" smtClean="0"/>
              <a:t>可能なパスは最大で</a:t>
            </a:r>
            <a:r>
              <a:rPr lang="en-US" altLang="ja-JP" dirty="0" smtClean="0"/>
              <a:t>4</a:t>
            </a:r>
            <a:r>
              <a:rPr lang="ja-JP" altLang="en-US" dirty="0" smtClean="0"/>
              <a:t>本だった。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しかし、実際に使ったのは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本だけで、残りの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本は空いている。</a:t>
            </a:r>
            <a:endParaRPr lang="en-US" altLang="ja-JP" dirty="0" smtClean="0"/>
          </a:p>
          <a:p>
            <a:pPr marL="57150" indent="0">
              <a:buNone/>
            </a:pPr>
            <a:endParaRPr lang="en-US" altLang="ja-JP" b="1" dirty="0" smtClean="0"/>
          </a:p>
          <a:p>
            <a:pPr marL="57150" indent="0">
              <a:buNone/>
            </a:pPr>
            <a:r>
              <a:rPr lang="ja-JP" altLang="en-US" sz="2000" b="1" dirty="0" smtClean="0"/>
              <a:t>ショートフローが</a:t>
            </a:r>
            <a:r>
              <a:rPr lang="en-US" altLang="ja-JP" sz="2000" b="1" dirty="0" smtClean="0"/>
              <a:t>MPTCP</a:t>
            </a:r>
            <a:r>
              <a:rPr lang="ja-JP" altLang="en-US" sz="2000" b="1" dirty="0" smtClean="0"/>
              <a:t>と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つの経路を競合する形で通信する事で性能が悪化</a:t>
            </a:r>
            <a:endParaRPr lang="en-US" altLang="ja-JP" b="1" dirty="0" smtClean="0"/>
          </a:p>
          <a:p>
            <a:pPr marL="57150" indent="0" algn="ctr">
              <a:buNone/>
            </a:pPr>
            <a:endParaRPr lang="en-US" altLang="ja-JP" b="1" dirty="0" smtClean="0"/>
          </a:p>
          <a:p>
            <a:pPr marL="57150" indent="0" algn="ctr"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他のフローは</a:t>
            </a:r>
            <a:r>
              <a:rPr lang="en-US" altLang="ja-JP" b="1" dirty="0" smtClean="0">
                <a:solidFill>
                  <a:srgbClr val="0071BC"/>
                </a:solidFill>
              </a:rPr>
              <a:t>MPTCP</a:t>
            </a:r>
            <a:r>
              <a:rPr lang="ja-JP" altLang="en-US" b="1" dirty="0" smtClean="0">
                <a:solidFill>
                  <a:srgbClr val="0071BC"/>
                </a:solidFill>
              </a:rPr>
              <a:t>の使う経路以外のものを用いれば改善できる</a:t>
            </a:r>
            <a:r>
              <a:rPr lang="en-US" altLang="ja-JP" b="1" dirty="0" smtClean="0">
                <a:solidFill>
                  <a:srgbClr val="0071BC"/>
                </a:solidFill>
              </a:rPr>
              <a:t>?</a:t>
            </a:r>
            <a:endParaRPr lang="en-US" altLang="ja-JP" b="1" dirty="0">
              <a:solidFill>
                <a:srgbClr val="0071BC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3975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repro_de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1" y="1592796"/>
            <a:ext cx="8186778" cy="26671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性能の悪化について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E330-37BC-CF45-B736-7710601457C7}" type="datetime1">
              <a:rPr lang="ja-JP" altLang="en-US" smtClean="0"/>
              <a:t>2014/04/03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5121188"/>
            <a:ext cx="8280400" cy="1113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4D4D4D"/>
                </a:solidFill>
              </a:rPr>
              <a:t>特に悪化した</a:t>
            </a:r>
            <a:r>
              <a:rPr lang="en-US" altLang="ja-JP" dirty="0" smtClean="0">
                <a:solidFill>
                  <a:srgbClr val="4D4D4D"/>
                </a:solidFill>
              </a:rPr>
              <a:t>99</a:t>
            </a:r>
            <a:r>
              <a:rPr lang="ja-JP" altLang="en-US" dirty="0" smtClean="0">
                <a:solidFill>
                  <a:srgbClr val="4D4D4D"/>
                </a:solidFill>
              </a:rPr>
              <a:t>パーセンタイルのフローに着目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r>
              <a:rPr lang="en-US" altLang="ja-JP" dirty="0" smtClean="0">
                <a:solidFill>
                  <a:srgbClr val="4D4D4D"/>
                </a:solidFill>
              </a:rPr>
              <a:t>MPTCP</a:t>
            </a:r>
            <a:r>
              <a:rPr lang="ja-JP" altLang="en-US" dirty="0" smtClean="0">
                <a:solidFill>
                  <a:srgbClr val="4D4D4D"/>
                </a:solidFill>
              </a:rPr>
              <a:t>と同じ経路を利用した事でロスを引き起こした</a:t>
            </a:r>
            <a:r>
              <a:rPr lang="en-US" altLang="ja-JP" dirty="0" smtClean="0">
                <a:solidFill>
                  <a:srgbClr val="4D4D4D"/>
                </a:solidFill>
              </a:rPr>
              <a:t>(</a:t>
            </a:r>
            <a:r>
              <a:rPr lang="ja-JP" altLang="en-US" dirty="0" smtClean="0">
                <a:solidFill>
                  <a:srgbClr val="4D4D4D"/>
                </a:solidFill>
              </a:rPr>
              <a:t>仮定</a:t>
            </a:r>
            <a:r>
              <a:rPr lang="en-US" altLang="ja-JP" dirty="0" smtClean="0">
                <a:solidFill>
                  <a:srgbClr val="4D4D4D"/>
                </a:solidFill>
              </a:rPr>
              <a:t>)</a:t>
            </a:r>
          </a:p>
        </p:txBody>
      </p:sp>
      <p:sp>
        <p:nvSpPr>
          <p:cNvPr id="12" name="円/楕円 11"/>
          <p:cNvSpPr/>
          <p:nvPr/>
        </p:nvSpPr>
        <p:spPr bwMode="auto">
          <a:xfrm>
            <a:off x="1941984" y="2158507"/>
            <a:ext cx="387795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1640632" y="1978487"/>
            <a:ext cx="373360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313040" y="3146293"/>
            <a:ext cx="1764196" cy="488378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3368824" y="3066921"/>
            <a:ext cx="653143" cy="531746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1964" y="1762463"/>
            <a:ext cx="9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Full window 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4234" y="206973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Intensive flow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2860" y="2842583"/>
            <a:ext cx="114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Delay with loss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2166" y="292562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Extreme delay</a:t>
            </a:r>
            <a:endParaRPr kumimoji="1" lang="ja-JP" altLang="en-US" sz="12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40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 : </a:t>
            </a:r>
            <a:r>
              <a:rPr lang="en-US" altLang="ja-JP" b="1" dirty="0">
                <a:solidFill>
                  <a:srgbClr val="0071BC"/>
                </a:solidFill>
              </a:rPr>
              <a:t>MPTCP</a:t>
            </a:r>
            <a:r>
              <a:rPr lang="ja-JP" altLang="en-US" b="1" dirty="0">
                <a:solidFill>
                  <a:srgbClr val="0071BC"/>
                </a:solidFill>
              </a:rPr>
              <a:t>の使う経路以外のものを用いれば改善</a:t>
            </a:r>
            <a:r>
              <a:rPr lang="ja-JP" altLang="en-US" b="1" dirty="0" smtClean="0">
                <a:solidFill>
                  <a:srgbClr val="0071BC"/>
                </a:solidFill>
              </a:rPr>
              <a:t>できる</a:t>
            </a:r>
            <a:endParaRPr kumimoji="1" lang="en-US" altLang="ja-JP" dirty="0" smtClean="0"/>
          </a:p>
          <a:p>
            <a:pPr marL="514350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ショートフローの通信の際、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のフローとは異なる経路を</a:t>
            </a:r>
            <a:r>
              <a:rPr lang="ja-JP" altLang="en-US" dirty="0" smtClean="0">
                <a:solidFill>
                  <a:srgbClr val="E03253"/>
                </a:solidFill>
                <a:latin typeface="ＭＳ Ｐゴシック"/>
                <a:ea typeface="ＭＳ Ｐゴシック"/>
                <a:cs typeface="ＭＳ Ｐゴシック"/>
              </a:rPr>
              <a:t>手動で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利用し、性能を改善する。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回避した結果、改善されてほしい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marL="514350" indent="-457200">
              <a:buFont typeface="+mj-lt"/>
              <a:buAutoNum type="arabicPeriod"/>
            </a:pPr>
            <a:r>
              <a:rPr lang="ja-JP" altLang="en-US" dirty="0">
                <a:latin typeface="ＭＳ Ｐゴシック"/>
                <a:cs typeface="ＭＳ Ｐゴシック"/>
              </a:rPr>
              <a:t>ショートフローの通信の際、</a:t>
            </a:r>
            <a:r>
              <a:rPr lang="en-US" altLang="ja-JP" dirty="0">
                <a:latin typeface="ＭＳ Ｐゴシック"/>
                <a:cs typeface="ＭＳ Ｐゴシック"/>
              </a:rPr>
              <a:t>MPTCP</a:t>
            </a:r>
            <a:r>
              <a:rPr lang="ja-JP" altLang="en-US" dirty="0">
                <a:latin typeface="ＭＳ Ｐゴシック"/>
                <a:cs typeface="ＭＳ Ｐゴシック"/>
              </a:rPr>
              <a:t>のフローとは異なる経路</a:t>
            </a:r>
            <a:r>
              <a:rPr lang="ja-JP" altLang="en-US" dirty="0" smtClean="0">
                <a:latin typeface="ＭＳ Ｐゴシック"/>
                <a:cs typeface="ＭＳ Ｐゴシック"/>
              </a:rPr>
              <a:t>を</a:t>
            </a:r>
            <a:r>
              <a:rPr lang="ja-JP" altLang="en-US" dirty="0" smtClean="0">
                <a:solidFill>
                  <a:srgbClr val="E03253"/>
                </a:solidFill>
                <a:latin typeface="ＭＳ Ｐゴシック"/>
                <a:cs typeface="ＭＳ Ｐゴシック"/>
              </a:rPr>
              <a:t>アルゴリズムで</a:t>
            </a:r>
            <a:r>
              <a:rPr lang="ja-JP" altLang="en-US" dirty="0">
                <a:latin typeface="ＭＳ Ｐゴシック"/>
                <a:cs typeface="ＭＳ Ｐゴシック"/>
              </a:rPr>
              <a:t>利用し、性能を改善する。</a:t>
            </a:r>
            <a:endParaRPr lang="en-US" altLang="ja-JP" dirty="0">
              <a:solidFill>
                <a:schemeClr val="bg1">
                  <a:lumMod val="65000"/>
                </a:schemeClr>
              </a:solidFill>
              <a:latin typeface="ＭＳ Ｐゴシック"/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4185-2B13-E545-A8EB-A5B38CB66C16}" type="datetime1">
              <a:rPr lang="ja-JP" altLang="en-US" smtClean="0"/>
              <a:t>2014/04/03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556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再現シミュレーション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再現シミュレーション環境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4 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pPr marL="0" indent="0">
              <a:buNone/>
            </a:pPr>
            <a:r>
              <a:rPr lang="ja-JP" altLang="en-US" sz="1800" b="1" dirty="0" smtClean="0"/>
              <a:t>ランダム性</a:t>
            </a:r>
            <a:endParaRPr lang="en-US" altLang="ja-JP" sz="1800" b="1" dirty="0"/>
          </a:p>
          <a:p>
            <a:r>
              <a:rPr lang="ja-JP" altLang="en-US" sz="1600" dirty="0" smtClean="0"/>
              <a:t>通信ノードをどう選ぶか</a:t>
            </a:r>
            <a:endParaRPr lang="en-US" altLang="ja-JP" sz="1600" dirty="0" smtClean="0"/>
          </a:p>
          <a:p>
            <a:r>
              <a:rPr lang="en-US" altLang="ja-JP" sz="1600" dirty="0" smtClean="0"/>
              <a:t>50</a:t>
            </a:r>
            <a:r>
              <a:rPr lang="ja-JP" altLang="en-US" sz="1600" dirty="0" smtClean="0"/>
              <a:t>回シミュレーションを実行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ja-JP" altLang="en-US" sz="1600" dirty="0" smtClean="0"/>
              <a:t>再現元論文</a:t>
            </a:r>
            <a:r>
              <a:rPr lang="en-US" altLang="ja-JP" sz="1600" dirty="0"/>
              <a:t>:</a:t>
            </a:r>
            <a:r>
              <a:rPr lang="en-US" altLang="ja-JP" sz="1600" u="sng" dirty="0" err="1" smtClean="0"/>
              <a:t>htsim</a:t>
            </a:r>
            <a:r>
              <a:rPr lang="ja-JP" altLang="en-US" sz="1600" dirty="0"/>
              <a:t>あるい</a:t>
            </a:r>
            <a:r>
              <a:rPr lang="ja-JP" altLang="en-US" sz="1600" u="sng" dirty="0"/>
              <a:t>は</a:t>
            </a:r>
            <a:r>
              <a:rPr lang="en-US" altLang="ja-JP" sz="1600" u="sng" dirty="0"/>
              <a:t>flow-level simulator</a:t>
            </a:r>
            <a:r>
              <a:rPr lang="ja-JP" altLang="en-US" sz="1600" dirty="0"/>
              <a:t>を使用</a:t>
            </a:r>
            <a:endParaRPr lang="en-US" altLang="ja-JP" sz="1200" dirty="0"/>
          </a:p>
          <a:p>
            <a:endParaRPr lang="en-US" altLang="ja-JP" sz="16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060488" y="6356007"/>
            <a:ext cx="2063750" cy="288032"/>
          </a:xfrm>
        </p:spPr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/>
          </a:p>
        </p:txBody>
      </p:sp>
      <p:grpSp>
        <p:nvGrpSpPr>
          <p:cNvPr id="6" name="図形グループ 5"/>
          <p:cNvGrpSpPr/>
          <p:nvPr/>
        </p:nvGrpSpPr>
        <p:grpSpPr>
          <a:xfrm>
            <a:off x="5241032" y="1520788"/>
            <a:ext cx="3713690" cy="1623021"/>
            <a:chOff x="395538" y="2708918"/>
            <a:chExt cx="8572503" cy="3746497"/>
          </a:xfrm>
        </p:grpSpPr>
        <p:pic>
          <p:nvPicPr>
            <p:cNvPr id="7" name="図 6" descr="fattree_re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8" y="2708918"/>
              <a:ext cx="8572503" cy="3746497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2041114" y="2798587"/>
              <a:ext cx="544683" cy="497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Times New Roman"/>
                  <a:cs typeface="Times New Roman"/>
                </a:rPr>
                <a:t>1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688234" y="2798587"/>
              <a:ext cx="544683" cy="497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Times New Roman"/>
                  <a:cs typeface="Times New Roman"/>
                </a:rPr>
                <a:t>2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335354" y="2798587"/>
              <a:ext cx="544683" cy="497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982466" y="2798589"/>
              <a:ext cx="544683" cy="497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46055"/>
              </p:ext>
            </p:extLst>
          </p:nvPr>
        </p:nvGraphicFramePr>
        <p:xfrm>
          <a:off x="6178414" y="4139717"/>
          <a:ext cx="2682034" cy="21335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nodes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core-</a:t>
                      </a:r>
                      <a:r>
                        <a:rPr kumimoji="1" lang="en-US" altLang="ja-JP" sz="1400" baseline="0" dirty="0" err="1" smtClean="0"/>
                        <a:t>aggr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0.5ms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6180664" y="3753036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23618" y="3402599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Fig7-1. Network topology on simulation</a:t>
            </a:r>
            <a:endParaRPr kumimoji="1"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18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en-US" altLang="en-US" dirty="0" smtClean="0">
                <a:latin typeface="+mj-ea"/>
              </a:rPr>
              <a:t>トラフィック</a:t>
            </a:r>
            <a:r>
              <a:rPr lang="ja-JP" altLang="en-US" dirty="0" smtClean="0">
                <a:latin typeface="+mj-ea"/>
              </a:rPr>
              <a:t>パターン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トラフィック</a:t>
            </a:r>
            <a:r>
              <a:rPr lang="en-US" altLang="ja-JP" sz="1800" dirty="0"/>
              <a:t>:33%</a:t>
            </a:r>
            <a:r>
              <a:rPr lang="ja-JP" altLang="en-US" sz="1800" dirty="0"/>
              <a:t>のノードがデータを</a:t>
            </a:r>
            <a:r>
              <a:rPr lang="ja-JP" altLang="en-US" sz="1800" dirty="0" smtClean="0"/>
              <a:t>流し続けるバックグラウンドトラフィック</a:t>
            </a:r>
            <a:r>
              <a:rPr lang="en-US" altLang="ja-JP" sz="1800" dirty="0" smtClean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 or MPTCP</a:t>
            </a:r>
            <a:r>
              <a:rPr lang="en-US" altLang="ja-JP" sz="1800" dirty="0"/>
              <a:t>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残りのノードが</a:t>
            </a:r>
            <a:r>
              <a:rPr lang="en-US" altLang="ja-JP" sz="1800" dirty="0"/>
              <a:t>70KB</a:t>
            </a:r>
            <a:r>
              <a:rPr lang="ja-JP" altLang="en-US" sz="1800" dirty="0"/>
              <a:t>の通信を平均</a:t>
            </a:r>
            <a:r>
              <a:rPr lang="en-US" altLang="ja-JP" sz="1800" dirty="0"/>
              <a:t>200ms</a:t>
            </a:r>
            <a:r>
              <a:rPr lang="ja-JP" altLang="en-US" sz="1800" dirty="0"/>
              <a:t>ポアソン生起</a:t>
            </a:r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/>
          </a:p>
        </p:txBody>
      </p:sp>
      <p:grpSp>
        <p:nvGrpSpPr>
          <p:cNvPr id="7" name="図形グループ 6"/>
          <p:cNvGrpSpPr/>
          <p:nvPr/>
        </p:nvGrpSpPr>
        <p:grpSpPr>
          <a:xfrm>
            <a:off x="1054635" y="2615379"/>
            <a:ext cx="7793182" cy="3405909"/>
            <a:chOff x="395536" y="2708920"/>
            <a:chExt cx="8572500" cy="3746500"/>
          </a:xfrm>
        </p:grpSpPr>
        <p:pic>
          <p:nvPicPr>
            <p:cNvPr id="8" name="図 7" descr="fattree_rep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708920"/>
              <a:ext cx="8572500" cy="3746500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2209334" y="28790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1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856453" y="28790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2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503572" y="28790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150690" y="28790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2335946" y="5450843"/>
            <a:ext cx="6361470" cy="240790"/>
            <a:chOff x="2335946" y="5666867"/>
            <a:chExt cx="6361470" cy="240790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2335946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auto">
            <a:xfrm>
              <a:off x="3200042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 bwMode="auto">
            <a:xfrm>
              <a:off x="3668094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4520952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 bwMode="auto">
            <a:xfrm>
              <a:off x="4964238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5853100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 bwMode="auto">
            <a:xfrm>
              <a:off x="6717196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 bwMode="auto">
            <a:xfrm>
              <a:off x="7196486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8049344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8456626" y="5666867"/>
              <a:ext cx="240790" cy="240790"/>
            </a:xfrm>
            <a:prstGeom prst="rect">
              <a:avLst/>
            </a:prstGeom>
            <a:noFill/>
            <a:ln>
              <a:solidFill>
                <a:srgbClr val="E03253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1932511" y="5453345"/>
            <a:ext cx="5900809" cy="247140"/>
            <a:chOff x="1932511" y="5669369"/>
            <a:chExt cx="5900809" cy="247140"/>
          </a:xfrm>
        </p:grpSpPr>
        <p:grpSp>
          <p:nvGrpSpPr>
            <p:cNvPr id="26" name="図形グループ 25"/>
            <p:cNvGrpSpPr/>
            <p:nvPr/>
          </p:nvGrpSpPr>
          <p:grpSpPr>
            <a:xfrm>
              <a:off x="1932511" y="5669370"/>
              <a:ext cx="5900809" cy="247139"/>
              <a:chOff x="1932511" y="5669370"/>
              <a:chExt cx="5900809" cy="247139"/>
            </a:xfrm>
          </p:grpSpPr>
          <p:sp>
            <p:nvSpPr>
              <p:cNvPr id="13" name="正方形/長方形 12"/>
              <p:cNvSpPr/>
              <p:nvPr/>
            </p:nvSpPr>
            <p:spPr bwMode="auto">
              <a:xfrm>
                <a:off x="1932511" y="5675719"/>
                <a:ext cx="240790" cy="240790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 bwMode="auto">
              <a:xfrm>
                <a:off x="2756756" y="5675719"/>
                <a:ext cx="240790" cy="240790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 bwMode="auto">
              <a:xfrm>
                <a:off x="4100142" y="5675719"/>
                <a:ext cx="240790" cy="240790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 bwMode="auto">
              <a:xfrm>
                <a:off x="5432290" y="5675719"/>
                <a:ext cx="240790" cy="240790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 bwMode="auto">
              <a:xfrm>
                <a:off x="6285148" y="5675719"/>
                <a:ext cx="240790" cy="240790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 bwMode="auto">
              <a:xfrm>
                <a:off x="7592530" y="5675719"/>
                <a:ext cx="240790" cy="240790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cxnSp>
            <p:nvCxnSpPr>
              <p:cNvPr id="22" name="曲線コネクタ 21"/>
              <p:cNvCxnSpPr>
                <a:stCxn id="13" idx="0"/>
                <a:endCxn id="20" idx="0"/>
              </p:cNvCxnSpPr>
              <p:nvPr/>
            </p:nvCxnSpPr>
            <p:spPr bwMode="auto">
              <a:xfrm rot="5400000" flipH="1" flipV="1">
                <a:off x="4882915" y="2845710"/>
                <a:ext cx="12700" cy="5660019"/>
              </a:xfrm>
              <a:prstGeom prst="curvedConnector3">
                <a:avLst>
                  <a:gd name="adj1" fmla="val 21261535"/>
                </a:avLst>
              </a:prstGeom>
              <a:solidFill>
                <a:schemeClr val="accent1"/>
              </a:solidFill>
              <a:ln w="1270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8" name="曲線コネクタ 37"/>
            <p:cNvCxnSpPr>
              <a:stCxn id="19" idx="0"/>
              <a:endCxn id="15" idx="0"/>
            </p:cNvCxnSpPr>
            <p:nvPr/>
          </p:nvCxnSpPr>
          <p:spPr bwMode="auto">
            <a:xfrm rot="16200000" flipV="1">
              <a:off x="5313040" y="4583216"/>
              <a:ext cx="12700" cy="2185006"/>
            </a:xfrm>
            <a:prstGeom prst="curvedConnector3">
              <a:avLst>
                <a:gd name="adj1" fmla="val 18415386"/>
              </a:avLst>
            </a:prstGeom>
            <a:solidFill>
              <a:schemeClr val="accent1"/>
            </a:solidFill>
            <a:ln w="1270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図形グループ 56"/>
          <p:cNvGrpSpPr/>
          <p:nvPr/>
        </p:nvGrpSpPr>
        <p:grpSpPr>
          <a:xfrm>
            <a:off x="3326787" y="5480497"/>
            <a:ext cx="5256584" cy="12700"/>
            <a:chOff x="3326787" y="5696521"/>
            <a:chExt cx="5256584" cy="12700"/>
          </a:xfrm>
        </p:grpSpPr>
        <p:cxnSp>
          <p:nvCxnSpPr>
            <p:cNvPr id="45" name="曲線コネクタ 44"/>
            <p:cNvCxnSpPr>
              <a:stCxn id="28" idx="0"/>
              <a:endCxn id="30" idx="0"/>
            </p:cNvCxnSpPr>
            <p:nvPr/>
          </p:nvCxnSpPr>
          <p:spPr bwMode="auto">
            <a:xfrm rot="5400000" flipH="1" flipV="1">
              <a:off x="3980892" y="5042416"/>
              <a:ext cx="12700" cy="1320910"/>
            </a:xfrm>
            <a:prstGeom prst="curvedConnector3">
              <a:avLst>
                <a:gd name="adj1" fmla="val 16801693"/>
              </a:avLst>
            </a:prstGeom>
            <a:solidFill>
              <a:schemeClr val="accent1"/>
            </a:solidFill>
            <a:ln w="63500" cap="flat" cmpd="sng" algn="ctr">
              <a:solidFill>
                <a:srgbClr val="E03253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曲線コネクタ 48"/>
            <p:cNvCxnSpPr>
              <a:stCxn id="36" idx="0"/>
              <a:endCxn id="35" idx="0"/>
            </p:cNvCxnSpPr>
            <p:nvPr/>
          </p:nvCxnSpPr>
          <p:spPr bwMode="auto">
            <a:xfrm rot="16200000" flipV="1">
              <a:off x="8373380" y="5499230"/>
              <a:ext cx="12700" cy="407282"/>
            </a:xfrm>
            <a:prstGeom prst="curvedConnector3">
              <a:avLst>
                <a:gd name="adj1" fmla="val 3995370"/>
              </a:avLst>
            </a:prstGeom>
            <a:solidFill>
              <a:schemeClr val="accent1"/>
            </a:solidFill>
            <a:ln w="63500" cap="flat" cmpd="sng" algn="ctr">
              <a:solidFill>
                <a:srgbClr val="E03253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曲線コネクタ 52"/>
            <p:cNvCxnSpPr>
              <a:stCxn id="34" idx="0"/>
              <a:endCxn id="31" idx="0"/>
            </p:cNvCxnSpPr>
            <p:nvPr/>
          </p:nvCxnSpPr>
          <p:spPr bwMode="auto">
            <a:xfrm rot="16200000" flipV="1">
              <a:off x="6200757" y="4586747"/>
              <a:ext cx="12700" cy="2232248"/>
            </a:xfrm>
            <a:prstGeom prst="curvedConnector3">
              <a:avLst>
                <a:gd name="adj1" fmla="val 17411520"/>
              </a:avLst>
            </a:prstGeom>
            <a:solidFill>
              <a:schemeClr val="accent1"/>
            </a:solidFill>
            <a:ln w="63500" cap="flat" cmpd="sng" algn="ctr">
              <a:solidFill>
                <a:srgbClr val="E03253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正方形/長方形 57"/>
          <p:cNvSpPr/>
          <p:nvPr/>
        </p:nvSpPr>
        <p:spPr>
          <a:xfrm>
            <a:off x="3656856" y="234888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</a:t>
            </a:r>
            <a:r>
              <a:rPr lang="ja-JP" altLang="en-US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トラフィック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3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70KB</a:t>
            </a:r>
            <a:r>
              <a:rPr lang="ja-JP" altLang="en-US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フロー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3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59" grpId="1"/>
      <p:bldP spid="59" grpId="2"/>
      <p:bldP spid="5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ja-JP" altLang="en-US" dirty="0" smtClean="0">
                <a:latin typeface="+mj-ea"/>
              </a:rPr>
              <a:t>バックグラウンドトラフィック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バックグラウンドトラフィック</a:t>
            </a:r>
            <a:endParaRPr lang="en-US" altLang="ja-JP" dirty="0"/>
          </a:p>
          <a:p>
            <a:pPr lvl="1"/>
            <a:r>
              <a:rPr lang="en-US" altLang="ja-JP" dirty="0" smtClean="0"/>
              <a:t>sending </a:t>
            </a:r>
            <a:r>
              <a:rPr lang="en-US" altLang="ja-JP" dirty="0"/>
              <a:t>a continuous flow, </a:t>
            </a:r>
            <a:r>
              <a:rPr lang="en-US" altLang="ja-JP" dirty="0" smtClean="0"/>
              <a:t>providing </a:t>
            </a:r>
            <a:r>
              <a:rPr lang="en-US" altLang="ja-JP" dirty="0"/>
              <a:t>enough traffic to congest the </a:t>
            </a:r>
            <a:r>
              <a:rPr lang="en-US" altLang="ja-JP" dirty="0" smtClean="0"/>
              <a:t>core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シミュレーションでは、開始時間から終了時間までデータを送り続けるものをバックグラウンドトラフィックとした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97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6479</TotalTime>
  <Words>796</Words>
  <Application>Microsoft Macintosh PowerPoint</Application>
  <PresentationFormat>A4 210x297 mm</PresentationFormat>
  <Paragraphs>168</Paragraphs>
  <Slides>17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Staff training presentation</vt:lpstr>
      <vt:lpstr>Progress report 進捗報告</vt:lpstr>
      <vt:lpstr>提案手法 – シナリオ</vt:lpstr>
      <vt:lpstr>提案手法もどき</vt:lpstr>
      <vt:lpstr>なぜこの考えに至ったのか?</vt:lpstr>
      <vt:lpstr>性能の悪化について</vt:lpstr>
      <vt:lpstr>シミュレーション計画</vt:lpstr>
      <vt:lpstr>再現シミュレーション  -概要</vt:lpstr>
      <vt:lpstr>再現シミュレーション  -トラフィックパターン</vt:lpstr>
      <vt:lpstr>再現シミュレーション  -バックグラウンドトラフィック</vt:lpstr>
      <vt:lpstr>今回のシミュレーションの目的</vt:lpstr>
      <vt:lpstr>シミュレーション</vt:lpstr>
      <vt:lpstr>再現シミュレーション  -トラフィックパターン</vt:lpstr>
      <vt:lpstr>シミュレーション途中結果</vt:lpstr>
      <vt:lpstr>シミュレーション途中結果 – サイズが大きいフロー(500ms/flow)</vt:lpstr>
      <vt:lpstr>シミュレーション途中結果 – ソケットバッファ</vt:lpstr>
      <vt:lpstr>考察</vt:lpstr>
      <vt:lpstr>今後の検討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2394</cp:revision>
  <dcterms:created xsi:type="dcterms:W3CDTF">2013-12-01T06:00:42Z</dcterms:created>
  <dcterms:modified xsi:type="dcterms:W3CDTF">2014-04-03T10:39:14Z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