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5" r:id="rId3"/>
    <p:sldId id="328" r:id="rId4"/>
    <p:sldId id="349" r:id="rId5"/>
    <p:sldId id="334" r:id="rId6"/>
    <p:sldId id="350" r:id="rId7"/>
    <p:sldId id="351" r:id="rId8"/>
    <p:sldId id="338" r:id="rId9"/>
    <p:sldId id="353" r:id="rId10"/>
    <p:sldId id="355" r:id="rId11"/>
    <p:sldId id="356" r:id="rId12"/>
    <p:sldId id="357" r:id="rId13"/>
    <p:sldId id="359" r:id="rId14"/>
    <p:sldId id="358" r:id="rId15"/>
  </p:sldIdLst>
  <p:sldSz cx="9906000" cy="6858000" type="A4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253"/>
    <a:srgbClr val="0071BC"/>
    <a:srgbClr val="4D4D4D"/>
    <a:srgbClr val="EAEAEA"/>
    <a:srgbClr val="39393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間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濃色 2 - アクセント 1/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間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8973" autoAdjust="0"/>
  </p:normalViewPr>
  <p:slideViewPr>
    <p:cSldViewPr snapToObjects="1">
      <p:cViewPr varScale="1">
        <p:scale>
          <a:sx n="82" d="100"/>
          <a:sy n="82" d="100"/>
        </p:scale>
        <p:origin x="-1776" y="-104"/>
      </p:cViewPr>
      <p:guideLst>
        <p:guide orient="horz" pos="1185"/>
        <p:guide orient="horz" pos="3974"/>
        <p:guide orient="horz" pos="573"/>
        <p:guide orient="horz" pos="2160"/>
        <p:guide orient="horz" pos="3135"/>
        <p:guide pos="5728"/>
        <p:guide pos="2145"/>
        <p:guide pos="512"/>
        <p:guide pos="409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924"/>
        <p:guide pos="22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endParaRPr lang="en-US" altLang="ja-JP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fld id="{6F62E233-1F35-47A0-B354-5FF7886F74B8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35282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85838" y="696913"/>
            <a:ext cx="5026025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</p:spTree>
    <p:extLst>
      <p:ext uri="{BB962C8B-B14F-4D97-AF65-F5344CB8AC3E}">
        <p14:creationId xmlns:p14="http://schemas.microsoft.com/office/powerpoint/2010/main" val="9840735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ja-JP" dirty="0"/>
              <a:t>07/16/96</a:t>
            </a:r>
            <a:endParaRPr lang="en-US" altLang="ja-JP" sz="1200" i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ja-JP" altLang="en-US" dirty="0"/>
              <a:t>*</a:t>
            </a:r>
            <a:endParaRPr lang="ja-JP" altLang="en-US" sz="1200" i="0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ja-JP" dirty="0"/>
              <a:t>##</a:t>
            </a:r>
            <a:endParaRPr lang="en-US" altLang="ja-JP" sz="1200" i="0" dirty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/>
              <a:t>07/16/96</a:t>
            </a:r>
            <a:endParaRPr lang="en-US" altLang="ja-JP" sz="1200" i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ja-JP" altLang="en-US" smtClean="0"/>
              <a:t>*</a:t>
            </a:r>
            <a:endParaRPr lang="ja-JP" altLang="en-US" sz="1200" i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altLang="ja-JP" smtClean="0"/>
              <a:t>##</a:t>
            </a:r>
            <a:endParaRPr lang="en-US" altLang="ja-JP" sz="1200" i="0"/>
          </a:p>
        </p:txBody>
      </p:sp>
    </p:spTree>
    <p:extLst>
      <p:ext uri="{BB962C8B-B14F-4D97-AF65-F5344CB8AC3E}">
        <p14:creationId xmlns:p14="http://schemas.microsoft.com/office/powerpoint/2010/main" val="168670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77875" y="2004639"/>
            <a:ext cx="8353425" cy="1208337"/>
          </a:xfrm>
        </p:spPr>
        <p:txBody>
          <a:bodyPr/>
          <a:lstStyle>
            <a:lvl1pPr algn="ctr">
              <a:defRPr b="1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タイトルの書式設定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293096"/>
            <a:ext cx="6934200" cy="11970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4D4D4D"/>
                </a:solidFill>
              </a:defRPr>
            </a:lvl1pPr>
          </a:lstStyle>
          <a:p>
            <a:pPr lvl="0"/>
            <a:r>
              <a:rPr lang="ja-JP" altLang="en-US" noProof="0" dirty="0" smtClean="0"/>
              <a:t>マスター サブタイトルの書式設定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DA85-2696-45D2-A774-60B32C80E74E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960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306F9-C279-430B-B0A6-3FA4D4518FED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614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4863753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6AD3-7610-493D-8208-10424DEE3EA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310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3435077"/>
            <a:ext cx="84201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D4D4D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1934890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4D4D4D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95C52-7FA9-489B-9C9A-63D366B5FA4B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55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07256-B7DE-41CE-804D-BDC7A6CD32B5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800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A8DF6-AAD5-43F0-BE35-7C080FD1246C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5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403A2-63A1-4A9F-BE45-DF661BAD8395}" type="slidenum">
              <a:rPr lang="ja-JP" altLang="en-US"/>
              <a:pPr/>
              <a:t>‹#›</a:t>
            </a:fld>
            <a:endParaRPr lang="en-US" altLang="ja-JP" dirty="0"/>
          </a:p>
        </p:txBody>
      </p:sp>
      <p:sp>
        <p:nvSpPr>
          <p:cNvPr id="6" name="テキスト ボックス 5"/>
          <p:cNvSpPr txBox="1"/>
          <p:nvPr userDrawn="1"/>
        </p:nvSpPr>
        <p:spPr>
          <a:xfrm>
            <a:off x="1287190" y="9352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61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C2A6E-2954-4E38-AD66-154544EB6822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401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954375-F0DB-426D-B6A9-608781D96B89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83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F8EBE-26FD-4D52-A579-72828310B657}" type="slidenum">
              <a:rPr lang="ja-JP" altLang="en-US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480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200472" y="83790"/>
            <a:ext cx="324201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488504" y="83790"/>
            <a:ext cx="267168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410866" y="506065"/>
            <a:ext cx="37916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591244" y="506065"/>
            <a:ext cx="329308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46194" y="433040"/>
            <a:ext cx="342310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41611" y="98814"/>
            <a:ext cx="45719" cy="999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344488" y="910431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ja-JP" altLang="en-US" sz="2400" dirty="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77875" y="332458"/>
            <a:ext cx="849560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57535"/>
            <a:ext cx="8280400" cy="486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  <a:r>
              <a:rPr lang="en-US" altLang="ja-JP" dirty="0" err="1" smtClean="0"/>
              <a:t>qqqqqqqqqqqqqqqqqqqqqqqqqqqqqq</a:t>
            </a:r>
            <a:endParaRPr lang="ja-JP" altLang="en-US" dirty="0" smtClean="0"/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7875" y="6308725"/>
            <a:ext cx="2063750" cy="28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j-lt"/>
              </a:defRPr>
            </a:lvl1pPr>
          </a:lstStyle>
          <a:p>
            <a:r>
              <a:rPr lang="en-US" altLang="ja-JP" dirty="0" smtClean="0"/>
              <a:t>2013/12/06</a:t>
            </a:r>
            <a:endParaRPr lang="en-US" altLang="ja-JP" dirty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824" y="6309320"/>
            <a:ext cx="31369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endParaRPr lang="en-US" altLang="ja-JP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5714" y="6309320"/>
            <a:ext cx="206375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  <a:cs typeface="Times New Roman"/>
              </a:defRPr>
            </a:lvl1pPr>
          </a:lstStyle>
          <a:p>
            <a:fld id="{6F847AEC-04A4-4B30-BC9E-4A61A0C7AC7F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i="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hlink"/>
        </a:buClr>
        <a:buSzPct val="55000"/>
        <a:buFont typeface="Wingdings" pitchFamily="2" charset="2"/>
        <a:buChar char="n"/>
        <a:defRPr kumimoji="1" sz="2000" i="0">
          <a:solidFill>
            <a:srgbClr val="4D4D4D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folHlink"/>
        </a:buClr>
        <a:buSzPct val="50000"/>
        <a:buFont typeface="Wingdings" pitchFamily="2" charset="2"/>
        <a:buChar char="n"/>
        <a:defRPr kumimoji="1" sz="1800" i="0">
          <a:solidFill>
            <a:srgbClr val="4D4D4D"/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SzPct val="55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/>
        </a:buClr>
        <a:buSzPct val="50000"/>
        <a:buFont typeface="Wingdings" pitchFamily="2" charset="2"/>
        <a:buChar char="n"/>
        <a:defRPr kumimoji="1" sz="1600" i="0"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-128"/>
              </a:rPr>
              <a:t>Progress report</a:t>
            </a:r>
            <a:r>
              <a:rPr lang="en-US" altLang="ja-JP" dirty="0" smtClean="0">
                <a:ea typeface="ＭＳ Ｐゴシック" charset="-128"/>
              </a:rPr>
              <a:t/>
            </a:r>
            <a:br>
              <a:rPr lang="en-US" altLang="ja-JP" dirty="0" smtClean="0">
                <a:ea typeface="ＭＳ Ｐゴシック" charset="-128"/>
              </a:rPr>
            </a:br>
            <a:r>
              <a:rPr lang="ja-JP" altLang="en-US" dirty="0" smtClean="0">
                <a:ea typeface="ＭＳ Ｐゴシック" charset="-128"/>
              </a:rPr>
              <a:t>進捗報告</a:t>
            </a:r>
            <a:endParaRPr lang="en-US" altLang="ja-JP" dirty="0">
              <a:ea typeface="ＭＳ Ｐゴシック" charset="-128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184" y="4176166"/>
            <a:ext cx="6934200" cy="1197050"/>
          </a:xfrm>
        </p:spPr>
        <p:txBody>
          <a:bodyPr/>
          <a:lstStyle/>
          <a:p>
            <a:r>
              <a:rPr lang="en-US" altLang="ja-JP" dirty="0" smtClean="0">
                <a:latin typeface="+mj-ea"/>
                <a:ea typeface="+mj-ea"/>
              </a:rPr>
              <a:t>Sekiya laboratory M1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Fujii Shogo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47AEC-04A4-4B30-BC9E-4A61A0C7AC7F}" type="slidenum">
              <a:rPr lang="ja-JP" altLang="en-US" smtClean="0"/>
              <a:pPr/>
              <a:t>1</a:t>
            </a:fld>
            <a:endParaRPr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2259066"/>
            <a:ext cx="8280400" cy="3654210"/>
          </a:xfrm>
        </p:spPr>
        <p:txBody>
          <a:bodyPr/>
          <a:lstStyle/>
          <a:p>
            <a:r>
              <a:rPr kumimoji="1" lang="en-US" altLang="ja-JP" dirty="0" smtClean="0"/>
              <a:t>Problem : </a:t>
            </a:r>
            <a:r>
              <a:rPr lang="en-US" altLang="ja-JP" dirty="0" smtClean="0"/>
              <a:t>default scheduler in Linux has problem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Default MPTCP : </a:t>
            </a:r>
            <a:r>
              <a:rPr lang="en-US" altLang="ja-JP" dirty="0" smtClean="0"/>
              <a:t> scheduling of traffic on the </a:t>
            </a:r>
            <a:r>
              <a:rPr lang="en-US" altLang="ja-JP" dirty="0" err="1" smtClean="0"/>
              <a:t>subflows</a:t>
            </a:r>
            <a:r>
              <a:rPr lang="en-US" altLang="ja-JP" dirty="0" smtClean="0"/>
              <a:t> is </a:t>
            </a:r>
            <a:r>
              <a:rPr lang="en-US" altLang="ja-JP" dirty="0" smtClean="0">
                <a:solidFill>
                  <a:srgbClr val="0071BC"/>
                </a:solidFill>
              </a:rPr>
              <a:t>unequal</a:t>
            </a:r>
            <a:r>
              <a:rPr lang="en-US" altLang="ja-JP" dirty="0" smtClean="0"/>
              <a:t> on delay, packet loss and bandwidth.</a:t>
            </a:r>
            <a:endParaRPr kumimoji="1" lang="en-US" altLang="ja-JP" dirty="0" smtClean="0"/>
          </a:p>
          <a:p>
            <a:r>
              <a:rPr kumimoji="1" lang="en-US" altLang="ja-JP" dirty="0" smtClean="0"/>
              <a:t>Solution :  estimating available path capacity</a:t>
            </a:r>
          </a:p>
          <a:p>
            <a:pPr lvl="1"/>
            <a:r>
              <a:rPr lang="en-US" altLang="ja-JP" dirty="0" smtClean="0"/>
              <a:t>Basically, end-to-end delay-based mechanism</a:t>
            </a:r>
          </a:p>
          <a:p>
            <a:pPr lvl="1"/>
            <a:r>
              <a:rPr lang="en-US" altLang="ja-JP" dirty="0" smtClean="0"/>
              <a:t>judging the best path by threshold </a:t>
            </a:r>
            <a:r>
              <a:rPr lang="en-US" altLang="ja-JP" dirty="0" err="1" smtClean="0"/>
              <a:t>approarch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10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812800" y="1196752"/>
            <a:ext cx="8280400" cy="83162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18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160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Yang, Fan, Paul </a:t>
            </a:r>
            <a:r>
              <a:rPr lang="en-US" altLang="ja-JP" sz="2000" dirty="0" err="1"/>
              <a:t>Amer</a:t>
            </a:r>
            <a:r>
              <a:rPr lang="en-US" altLang="ja-JP" sz="2000" dirty="0"/>
              <a:t>, and </a:t>
            </a:r>
            <a:r>
              <a:rPr lang="en-US" altLang="ja-JP" sz="2000" dirty="0" err="1"/>
              <a:t>Nasif</a:t>
            </a:r>
            <a:r>
              <a:rPr lang="en-US" altLang="ja-JP" sz="2000" dirty="0"/>
              <a:t> </a:t>
            </a:r>
            <a:r>
              <a:rPr lang="en-US" altLang="ja-JP" sz="2000" dirty="0" err="1"/>
              <a:t>Ekiz</a:t>
            </a:r>
            <a:r>
              <a:rPr lang="en-US" altLang="ja-JP" sz="2000" dirty="0"/>
              <a:t>. "A Scheduler for Multipath TCP." </a:t>
            </a:r>
            <a:r>
              <a:rPr lang="en-US" altLang="ja-JP" sz="2000" i="1" dirty="0"/>
              <a:t>Computer Communications and Networks (ICCCN</a:t>
            </a:r>
            <a:r>
              <a:rPr lang="en-US" altLang="ja-JP" sz="2000" i="1" dirty="0" smtClean="0"/>
              <a:t>)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230851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Scenario to consider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8780" y="4976813"/>
            <a:ext cx="9108440" cy="1331912"/>
          </a:xfrm>
        </p:spPr>
        <p:txBody>
          <a:bodyPr/>
          <a:lstStyle/>
          <a:p>
            <a:r>
              <a:rPr lang="en-US" altLang="en-US" dirty="0" smtClean="0"/>
              <a:t>経路性能(RTT)だけ見ると、Subflow2</a:t>
            </a:r>
            <a:r>
              <a:rPr lang="ja-JP" altLang="en-US" dirty="0" smtClean="0"/>
              <a:t>が優れているが、ロス大</a:t>
            </a:r>
            <a:endParaRPr lang="en-US" altLang="ja-JP" dirty="0" smtClean="0"/>
          </a:p>
          <a:p>
            <a:r>
              <a:rPr lang="en-US" altLang="ja-JP" dirty="0" smtClean="0"/>
              <a:t>default scheduler</a:t>
            </a:r>
            <a:r>
              <a:rPr lang="ja-JP" altLang="en-US" dirty="0" smtClean="0"/>
              <a:t>では、</a:t>
            </a:r>
            <a:r>
              <a:rPr lang="en-US" altLang="en-US" dirty="0" smtClean="0"/>
              <a:t>Subflow2</a:t>
            </a:r>
            <a:r>
              <a:rPr lang="ja-JP" altLang="en-US" dirty="0" smtClean="0"/>
              <a:t>に偏り、ロスを引き起こす。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11</a:t>
            </a:fld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33" y="1340768"/>
            <a:ext cx="5220335" cy="32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6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どのように切り替えるか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2055441"/>
          </a:xfrm>
        </p:spPr>
        <p:txBody>
          <a:bodyPr/>
          <a:lstStyle/>
          <a:p>
            <a:r>
              <a:rPr kumimoji="1" lang="en-US" altLang="ja-JP" dirty="0" smtClean="0"/>
              <a:t>Concept : </a:t>
            </a:r>
          </a:p>
          <a:p>
            <a:pPr lvl="1"/>
            <a:r>
              <a:rPr lang="en-US" altLang="ja-JP" dirty="0"/>
              <a:t> a </a:t>
            </a:r>
            <a:r>
              <a:rPr lang="en-US" altLang="ja-JP" dirty="0" smtClean="0"/>
              <a:t>good scheduler bases </a:t>
            </a:r>
            <a:r>
              <a:rPr lang="en-US" altLang="ja-JP" dirty="0"/>
              <a:t>on not only </a:t>
            </a:r>
            <a:r>
              <a:rPr lang="en-US" altLang="ja-JP" dirty="0" smtClean="0"/>
              <a:t>RTT but </a:t>
            </a:r>
            <a:r>
              <a:rPr lang="en-US" altLang="ja-JP" dirty="0"/>
              <a:t>also its </a:t>
            </a:r>
            <a:r>
              <a:rPr lang="en-US" altLang="ja-JP" dirty="0">
                <a:solidFill>
                  <a:srgbClr val="E03253"/>
                </a:solidFill>
              </a:rPr>
              <a:t>congestion </a:t>
            </a:r>
            <a:r>
              <a:rPr lang="en-US" altLang="ja-JP" dirty="0" smtClean="0">
                <a:solidFill>
                  <a:srgbClr val="E03253"/>
                </a:solidFill>
              </a:rPr>
              <a:t>situation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12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28" y="2465801"/>
            <a:ext cx="5083345" cy="60315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39" y="5157192"/>
            <a:ext cx="1765795" cy="27757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639" y="4271791"/>
            <a:ext cx="2300883" cy="2775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639" y="3386390"/>
            <a:ext cx="1789205" cy="27757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900772" y="3753036"/>
            <a:ext cx="252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: not to cause congestion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0772" y="4571836"/>
            <a:ext cx="193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: cause congestion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00772" y="5399928"/>
            <a:ext cx="129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4D4D4D"/>
                </a:solidFill>
                <a:latin typeface="+mj-lt"/>
              </a:rPr>
              <a:t> : cause loss</a:t>
            </a:r>
            <a:endParaRPr kumimoji="1" lang="ja-JP" altLang="en-US" dirty="0">
              <a:solidFill>
                <a:srgbClr val="4D4D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494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Cross traffic</a:t>
            </a:r>
          </a:p>
          <a:p>
            <a:pPr lvl="1"/>
            <a:r>
              <a:rPr lang="en-US" altLang="ja-JP" dirty="0" smtClean="0"/>
              <a:t>150MBdata transfer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13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13" y="980728"/>
            <a:ext cx="4331931" cy="3225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25" y="4293096"/>
            <a:ext cx="9893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r>
              <a:rPr lang="ja-JP" altLang="en-US" dirty="0" smtClean="0"/>
              <a:t>の平衡点は</a:t>
            </a:r>
            <a:r>
              <a:rPr lang="en-US" altLang="ja-JP" dirty="0" smtClean="0"/>
              <a:t>?</a:t>
            </a:r>
            <a:endParaRPr kumimoji="1" lang="en-US" altLang="ja-JP" dirty="0"/>
          </a:p>
          <a:p>
            <a:r>
              <a:rPr lang="ja-JP" altLang="en-US" dirty="0" smtClean="0"/>
              <a:t>再送制御をしないように、エンドエンドで送るパケットを調整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アルゴリズムの検討</a:t>
            </a:r>
            <a:endParaRPr lang="en-US" altLang="ja-JP" dirty="0" smtClean="0"/>
          </a:p>
          <a:p>
            <a:r>
              <a:rPr kumimoji="1" lang="ja-JP" altLang="en-US" dirty="0" smtClean="0"/>
              <a:t>前提条件、仮定をつぶしていく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Singlepath</a:t>
            </a:r>
            <a:r>
              <a:rPr lang="en-US" altLang="ja-JP" dirty="0" smtClean="0"/>
              <a:t> TCP</a:t>
            </a:r>
            <a:r>
              <a:rPr lang="ja-JP" altLang="en-US" dirty="0" smtClean="0"/>
              <a:t>だったら</a:t>
            </a:r>
            <a:r>
              <a:rPr lang="en-US" altLang="ja-JP" dirty="0" smtClean="0"/>
              <a:t>? </a:t>
            </a:r>
            <a:endParaRPr lang="en-US" altLang="ja-JP" dirty="0"/>
          </a:p>
          <a:p>
            <a:pPr lvl="1"/>
            <a:r>
              <a:rPr lang="en-US" altLang="ja-JP" dirty="0" err="1"/>
              <a:t>ip</a:t>
            </a:r>
            <a:r>
              <a:rPr lang="en-US" altLang="ja-JP" dirty="0"/>
              <a:t> link set </a:t>
            </a:r>
            <a:r>
              <a:rPr lang="en-US" altLang="ja-JP" dirty="0" err="1"/>
              <a:t>dev</a:t>
            </a:r>
            <a:r>
              <a:rPr lang="en-US" altLang="ja-JP" dirty="0"/>
              <a:t> eth0 multipath </a:t>
            </a:r>
            <a:r>
              <a:rPr lang="en-US" altLang="ja-JP" dirty="0" smtClean="0"/>
              <a:t>off</a:t>
            </a:r>
            <a:r>
              <a:rPr lang="ja-JP" altLang="en-US" dirty="0" smtClean="0"/>
              <a:t>を使いたい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00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repro_den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1" y="1592796"/>
            <a:ext cx="8186778" cy="26671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性能の悪化について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E330-37BC-CF45-B736-7710601457C7}" type="datetime1">
              <a:rPr lang="ja-JP" altLang="en-US" smtClean="0"/>
              <a:t>2014/04/11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812800" y="5121188"/>
            <a:ext cx="8280400" cy="1113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ja-JP" altLang="en-US" dirty="0" smtClean="0">
                <a:solidFill>
                  <a:srgbClr val="4D4D4D"/>
                </a:solidFill>
              </a:rPr>
              <a:t>特に悪化した</a:t>
            </a:r>
            <a:r>
              <a:rPr lang="en-US" altLang="ja-JP" dirty="0" smtClean="0">
                <a:solidFill>
                  <a:srgbClr val="4D4D4D"/>
                </a:solidFill>
              </a:rPr>
              <a:t>99</a:t>
            </a:r>
            <a:r>
              <a:rPr lang="ja-JP" altLang="en-US" dirty="0" smtClean="0">
                <a:solidFill>
                  <a:srgbClr val="4D4D4D"/>
                </a:solidFill>
              </a:rPr>
              <a:t>パーセンタイルのフローに着目</a:t>
            </a:r>
            <a:endParaRPr lang="en-US" altLang="ja-JP" dirty="0" smtClean="0">
              <a:solidFill>
                <a:srgbClr val="4D4D4D"/>
              </a:solidFill>
            </a:endParaRPr>
          </a:p>
          <a:p>
            <a:r>
              <a:rPr lang="en-US" altLang="ja-JP" dirty="0" smtClean="0">
                <a:solidFill>
                  <a:srgbClr val="4D4D4D"/>
                </a:solidFill>
              </a:rPr>
              <a:t>MPTCP</a:t>
            </a:r>
            <a:r>
              <a:rPr lang="ja-JP" altLang="en-US" dirty="0" smtClean="0">
                <a:solidFill>
                  <a:srgbClr val="4D4D4D"/>
                </a:solidFill>
              </a:rPr>
              <a:t>と同じ経路を利用した事でロスを引き起こした</a:t>
            </a:r>
            <a:r>
              <a:rPr lang="en-US" altLang="ja-JP" dirty="0" smtClean="0">
                <a:solidFill>
                  <a:srgbClr val="4D4D4D"/>
                </a:solidFill>
              </a:rPr>
              <a:t>(</a:t>
            </a:r>
            <a:r>
              <a:rPr lang="ja-JP" altLang="en-US" dirty="0" smtClean="0">
                <a:solidFill>
                  <a:srgbClr val="4D4D4D"/>
                </a:solidFill>
              </a:rPr>
              <a:t>仮定</a:t>
            </a:r>
            <a:r>
              <a:rPr lang="en-US" altLang="ja-JP" dirty="0" smtClean="0">
                <a:solidFill>
                  <a:srgbClr val="4D4D4D"/>
                </a:solidFill>
              </a:rPr>
              <a:t>)</a:t>
            </a:r>
          </a:p>
        </p:txBody>
      </p:sp>
      <p:sp>
        <p:nvSpPr>
          <p:cNvPr id="12" name="円/楕円 11"/>
          <p:cNvSpPr/>
          <p:nvPr/>
        </p:nvSpPr>
        <p:spPr bwMode="auto">
          <a:xfrm>
            <a:off x="1941984" y="2158507"/>
            <a:ext cx="387795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1640632" y="1978487"/>
            <a:ext cx="373360" cy="914400"/>
          </a:xfrm>
          <a:prstGeom prst="ellipse">
            <a:avLst/>
          </a:prstGeom>
          <a:noFill/>
          <a:ln w="158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5313040" y="3146293"/>
            <a:ext cx="1764196" cy="488378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3368824" y="3066921"/>
            <a:ext cx="653143" cy="531746"/>
          </a:xfrm>
          <a:prstGeom prst="ellipse">
            <a:avLst/>
          </a:prstGeom>
          <a:noFill/>
          <a:ln w="158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61964" y="1762463"/>
            <a:ext cx="967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Full window 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4234" y="2069732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Intensive flow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692860" y="2842583"/>
            <a:ext cx="114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Delay with loss</a:t>
            </a:r>
            <a:endParaRPr kumimoji="1" lang="ja-JP" altLang="en-US" sz="1200" u="sng" dirty="0">
              <a:latin typeface="+mj-lt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92166" y="2925624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u="sng" dirty="0" smtClean="0">
                <a:latin typeface="+mj-lt"/>
              </a:rPr>
              <a:t>Extreme delay</a:t>
            </a:r>
            <a:endParaRPr kumimoji="1" lang="ja-JP" altLang="en-US" sz="12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40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仮説</a:t>
            </a:r>
            <a:r>
              <a:rPr kumimoji="1" lang="en-US" altLang="ja-JP" dirty="0" smtClean="0"/>
              <a:t> : </a:t>
            </a:r>
            <a:r>
              <a:rPr lang="en-US" altLang="ja-JP" b="1" dirty="0">
                <a:solidFill>
                  <a:srgbClr val="0071BC"/>
                </a:solidFill>
              </a:rPr>
              <a:t>MPTCP</a:t>
            </a:r>
            <a:r>
              <a:rPr lang="ja-JP" altLang="en-US" b="1" dirty="0">
                <a:solidFill>
                  <a:srgbClr val="0071BC"/>
                </a:solidFill>
              </a:rPr>
              <a:t>の使う経路以外のものを用いれば改善</a:t>
            </a:r>
            <a:r>
              <a:rPr lang="ja-JP" altLang="en-US" b="1" dirty="0" smtClean="0">
                <a:solidFill>
                  <a:srgbClr val="0071BC"/>
                </a:solidFill>
              </a:rPr>
              <a:t>できる</a:t>
            </a:r>
            <a:endParaRPr kumimoji="1" lang="en-US" altLang="ja-JP" dirty="0" smtClean="0"/>
          </a:p>
          <a:p>
            <a:pPr marL="514350" indent="-457200">
              <a:buFont typeface="+mj-lt"/>
              <a:buAutoNum type="arabicPeriod"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ショートフローの通信の際、</a:t>
            </a:r>
            <a:r>
              <a:rPr lang="en-US" altLang="ja-JP" dirty="0" smtClean="0">
                <a:latin typeface="ＭＳ Ｐゴシック"/>
                <a:ea typeface="ＭＳ Ｐゴシック"/>
                <a:cs typeface="ＭＳ Ｐゴシック"/>
              </a:rPr>
              <a:t>MPTCP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のフローとは異なる経路を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ea typeface="ＭＳ Ｐゴシック"/>
                <a:cs typeface="ＭＳ Ｐゴシック"/>
              </a:rPr>
              <a:t>手動で</a:t>
            </a: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利用し、性能を改善する。</a:t>
            </a: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457200" lvl="1" indent="0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pPr marL="514350" indent="-457200">
              <a:buFont typeface="+mj-lt"/>
              <a:buAutoNum type="arabicPeriod"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</a:t>
            </a:r>
            <a:r>
              <a:rPr lang="ja-JP" altLang="en-US" dirty="0" smtClean="0">
                <a:latin typeface="ＭＳ Ｐゴシック"/>
                <a:cs typeface="ＭＳ Ｐゴシック"/>
              </a:rPr>
              <a:t>を</a:t>
            </a:r>
            <a:r>
              <a:rPr lang="ja-JP" altLang="en-US" dirty="0" smtClean="0">
                <a:solidFill>
                  <a:srgbClr val="E03253"/>
                </a:solidFill>
                <a:latin typeface="ＭＳ Ｐゴシック"/>
                <a:cs typeface="ＭＳ Ｐゴシック"/>
              </a:rPr>
              <a:t>アルゴリズムで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solidFill>
                <a:schemeClr val="bg1">
                  <a:lumMod val="65000"/>
                </a:schemeClr>
              </a:solidFill>
              <a:latin typeface="ＭＳ Ｐゴシック"/>
              <a:ea typeface="ＭＳ Ｐゴシック"/>
              <a:cs typeface="ＭＳ Ｐゴシック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4185-2B13-E545-A8EB-A5B38CB66C16}" type="datetime1">
              <a:rPr lang="ja-JP" altLang="en-US" smtClean="0"/>
              <a:t>2014/04/11</a:t>
            </a:fld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556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今回のシミュレーションの目的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ja-JP" altLang="en-US" dirty="0">
                <a:latin typeface="ＭＳ Ｐゴシック"/>
                <a:cs typeface="ＭＳ Ｐゴシック"/>
              </a:rPr>
              <a:t>ショートフローの通信の際、</a:t>
            </a:r>
            <a:r>
              <a:rPr lang="en-US" altLang="ja-JP" dirty="0">
                <a:latin typeface="ＭＳ Ｐゴシック"/>
                <a:cs typeface="ＭＳ Ｐゴシック"/>
              </a:rPr>
              <a:t>MPTCP</a:t>
            </a:r>
            <a:r>
              <a:rPr lang="ja-JP" altLang="en-US" dirty="0">
                <a:latin typeface="ＭＳ Ｐゴシック"/>
                <a:cs typeface="ＭＳ Ｐゴシック"/>
              </a:rPr>
              <a:t>のフローとは異なる経路を</a:t>
            </a:r>
            <a:r>
              <a:rPr lang="ja-JP" altLang="en-US" dirty="0">
                <a:solidFill>
                  <a:srgbClr val="E03253"/>
                </a:solidFill>
                <a:latin typeface="ＭＳ Ｐゴシック"/>
                <a:cs typeface="ＭＳ Ｐゴシック"/>
              </a:rPr>
              <a:t>手動で</a:t>
            </a:r>
            <a:r>
              <a:rPr lang="ja-JP" altLang="en-US" dirty="0">
                <a:latin typeface="ＭＳ Ｐゴシック"/>
                <a:cs typeface="ＭＳ Ｐゴシック"/>
              </a:rPr>
              <a:t>利用し、性能を改善する。</a:t>
            </a:r>
            <a:endParaRPr lang="en-US" altLang="ja-JP" dirty="0">
              <a:latin typeface="ＭＳ Ｐゴシック"/>
              <a:cs typeface="ＭＳ Ｐゴシック"/>
            </a:endParaRPr>
          </a:p>
          <a:p>
            <a:pPr marL="457200" lvl="1" indent="0">
              <a:buNone/>
            </a:pPr>
            <a:endParaRPr lang="en-US" altLang="ja-JP" dirty="0" smtClean="0">
              <a:latin typeface="ＭＳ Ｐゴシック"/>
              <a:ea typeface="ＭＳ Ｐゴシック"/>
              <a:cs typeface="ＭＳ Ｐゴシック"/>
            </a:endParaRPr>
          </a:p>
          <a:p>
            <a:pPr marL="57150" indent="0" algn="ctr">
              <a:buNone/>
            </a:pPr>
            <a:r>
              <a:rPr lang="ja-JP" altLang="en-US" dirty="0" smtClean="0">
                <a:latin typeface="ＭＳ Ｐゴシック"/>
                <a:ea typeface="ＭＳ Ｐゴシック"/>
                <a:cs typeface="ＭＳ Ｐゴシック"/>
              </a:rPr>
              <a:t>回避</a:t>
            </a:r>
            <a:r>
              <a:rPr lang="ja-JP" altLang="en-US" dirty="0">
                <a:latin typeface="ＭＳ Ｐゴシック"/>
                <a:ea typeface="ＭＳ Ｐゴシック"/>
                <a:cs typeface="ＭＳ Ｐゴシック"/>
              </a:rPr>
              <a:t>した結果、改善されてほしい</a:t>
            </a:r>
            <a:endParaRPr lang="en-US" altLang="ja-JP" dirty="0">
              <a:latin typeface="ＭＳ Ｐゴシック"/>
              <a:ea typeface="ＭＳ Ｐゴシック"/>
              <a:cs typeface="ＭＳ Ｐゴシック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8863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5</a:t>
            </a:fld>
            <a:endParaRPr lang="en-US" altLang="ja-JP" dirty="0"/>
          </a:p>
        </p:txBody>
      </p:sp>
      <p:pic>
        <p:nvPicPr>
          <p:cNvPr id="6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53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06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/>
          <p:cNvCxnSpPr>
            <a:stCxn id="20" idx="2"/>
            <a:endCxn id="6" idx="0"/>
          </p:cNvCxnSpPr>
          <p:nvPr/>
        </p:nvCxnSpPr>
        <p:spPr>
          <a:xfrm flipH="1">
            <a:off x="6119238" y="2648838"/>
            <a:ext cx="233886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20" idx="2"/>
            <a:endCxn id="7" idx="0"/>
          </p:cNvCxnSpPr>
          <p:nvPr/>
        </p:nvCxnSpPr>
        <p:spPr>
          <a:xfrm>
            <a:off x="6353124" y="2648838"/>
            <a:ext cx="237867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09" y="3043697"/>
            <a:ext cx="352770" cy="555064"/>
          </a:xfrm>
          <a:prstGeom prst="rect">
            <a:avLst/>
          </a:prstGeom>
          <a:noFill/>
          <a:ln w="25400">
            <a:solidFill>
              <a:srgbClr val="E0325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562" y="3053956"/>
            <a:ext cx="352770" cy="555064"/>
          </a:xfrm>
          <a:prstGeom prst="rect">
            <a:avLst/>
          </a:prstGeom>
          <a:noFill/>
          <a:ln w="25400">
            <a:solidFill>
              <a:srgbClr val="0071B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コネクタ 11"/>
          <p:cNvCxnSpPr>
            <a:stCxn id="21" idx="2"/>
            <a:endCxn id="10" idx="0"/>
          </p:cNvCxnSpPr>
          <p:nvPr/>
        </p:nvCxnSpPr>
        <p:spPr>
          <a:xfrm flipH="1">
            <a:off x="7632195" y="2648838"/>
            <a:ext cx="191392" cy="39485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21" idx="2"/>
            <a:endCxn id="11" idx="0"/>
          </p:cNvCxnSpPr>
          <p:nvPr/>
        </p:nvCxnSpPr>
        <p:spPr>
          <a:xfrm>
            <a:off x="7823587" y="2648838"/>
            <a:ext cx="280361" cy="40511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8" idx="2"/>
            <a:endCxn id="20" idx="0"/>
          </p:cNvCxnSpPr>
          <p:nvPr/>
        </p:nvCxnSpPr>
        <p:spPr>
          <a:xfrm flipH="1">
            <a:off x="6353124" y="1767330"/>
            <a:ext cx="117242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8" idx="2"/>
            <a:endCxn id="21" idx="0"/>
          </p:cNvCxnSpPr>
          <p:nvPr/>
        </p:nvCxnSpPr>
        <p:spPr>
          <a:xfrm>
            <a:off x="6470366" y="1767330"/>
            <a:ext cx="1353221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9" idx="2"/>
            <a:endCxn id="21" idx="0"/>
          </p:cNvCxnSpPr>
          <p:nvPr/>
        </p:nvCxnSpPr>
        <p:spPr>
          <a:xfrm>
            <a:off x="7648102" y="1767330"/>
            <a:ext cx="175485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19" idx="2"/>
            <a:endCxn id="20" idx="0"/>
          </p:cNvCxnSpPr>
          <p:nvPr/>
        </p:nvCxnSpPr>
        <p:spPr>
          <a:xfrm flipH="1">
            <a:off x="6353124" y="1767330"/>
            <a:ext cx="1294978" cy="62182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740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6" y="1507642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98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61" y="2389150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5205028" y="791416"/>
            <a:ext cx="99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>
                <a:solidFill>
                  <a:srgbClr val="4D4D4D"/>
                </a:solidFill>
                <a:latin typeface="+mn-lt"/>
              </a:rPr>
              <a:t>Scenario</a:t>
            </a:r>
            <a:endParaRPr kumimoji="1" lang="ja-JP" altLang="en-US" u="sng" dirty="0">
              <a:solidFill>
                <a:srgbClr val="4D4D4D"/>
              </a:solidFill>
              <a:latin typeface="+mn-lt"/>
            </a:endParaRPr>
          </a:p>
        </p:txBody>
      </p:sp>
      <p:sp>
        <p:nvSpPr>
          <p:cNvPr id="7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1157535"/>
            <a:ext cx="8280400" cy="30635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 smtClean="0"/>
              <a:t>シミュレーション環境</a:t>
            </a:r>
            <a:endParaRPr lang="en-US" altLang="ja-JP" b="1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1800" b="1" dirty="0" smtClean="0"/>
              <a:t>トポロジー</a:t>
            </a:r>
            <a:r>
              <a:rPr lang="en-US" altLang="ja-JP" sz="1800" dirty="0" smtClean="0"/>
              <a:t>: FatTree, oversubscripted 2 : 1</a:t>
            </a:r>
            <a:endParaRPr lang="en-US" altLang="ja-JP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1800" u="sng" dirty="0" smtClean="0"/>
              <a:t>70KB</a:t>
            </a:r>
            <a:r>
              <a:rPr lang="ja-JP" altLang="en-US" sz="1800" u="sng" dirty="0" smtClean="0"/>
              <a:t>の通信の完結時間を測定</a:t>
            </a:r>
            <a:endParaRPr lang="en-US" altLang="ja-JP" sz="1800" u="sng" dirty="0" smtClean="0"/>
          </a:p>
          <a:p>
            <a:r>
              <a:rPr lang="en-US" altLang="ja-JP" sz="1600" dirty="0" smtClean="0"/>
              <a:t>50</a:t>
            </a:r>
            <a:r>
              <a:rPr lang="ja-JP" altLang="en-US" sz="1600" dirty="0" smtClean="0"/>
              <a:t>回シミュレーションを実行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シミュレーター</a:t>
            </a:r>
            <a:endParaRPr lang="en-US" altLang="ja-JP" sz="1600" b="1" dirty="0" smtClean="0"/>
          </a:p>
          <a:p>
            <a:r>
              <a:rPr lang="en-US" altLang="ja-JP" sz="1600" u="sng" dirty="0" smtClean="0"/>
              <a:t>ns</a:t>
            </a:r>
            <a:r>
              <a:rPr lang="en-US" altLang="ja-JP" sz="1600" u="sng" dirty="0"/>
              <a:t>-3 </a:t>
            </a:r>
            <a:r>
              <a:rPr lang="en-US" altLang="ja-JP" sz="1600" u="sng" dirty="0" err="1"/>
              <a:t>dce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使用</a:t>
            </a:r>
            <a:endParaRPr lang="en-US" altLang="ja-JP" sz="1600" dirty="0"/>
          </a:p>
          <a:p>
            <a:r>
              <a:rPr lang="en-US" altLang="ja-JP" sz="1600" dirty="0" smtClean="0"/>
              <a:t>MPTCP </a:t>
            </a:r>
            <a:r>
              <a:rPr lang="en-US" altLang="ja-JP" sz="1600" dirty="0" err="1" smtClean="0"/>
              <a:t>ver</a:t>
            </a:r>
            <a:r>
              <a:rPr lang="en-US" altLang="ja-JP" sz="1600" dirty="0" smtClean="0"/>
              <a:t>: 0.88</a:t>
            </a:r>
          </a:p>
          <a:p>
            <a:pPr marL="0" indent="0">
              <a:buNone/>
            </a:pPr>
            <a:r>
              <a:rPr lang="ja-JP" altLang="en-US" sz="1600" dirty="0" smtClean="0"/>
              <a:t>トラフィック</a:t>
            </a:r>
            <a:r>
              <a:rPr lang="en-US" altLang="ja-JP" sz="1600" dirty="0" smtClean="0"/>
              <a:t> : 200ms</a:t>
            </a:r>
            <a:r>
              <a:rPr lang="ja-JP" altLang="en-US" sz="1600" dirty="0" smtClean="0"/>
              <a:t>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</a:t>
            </a:r>
            <a:r>
              <a:rPr lang="en-US" altLang="ja-JP" sz="1600" dirty="0"/>
              <a:t>, </a:t>
            </a:r>
            <a:r>
              <a:rPr lang="en-US" altLang="ja-JP" sz="1600" dirty="0" smtClean="0"/>
              <a:t>500ms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回発生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サイズ</a:t>
            </a:r>
            <a:r>
              <a:rPr lang="en-US" altLang="ja-JP" sz="1600" dirty="0" smtClean="0"/>
              <a:t> : 2-1000KB</a:t>
            </a:r>
          </a:p>
          <a:p>
            <a:pPr marL="0" indent="0">
              <a:buNone/>
            </a:pPr>
            <a:r>
              <a:rPr lang="en-US" altLang="ja-JP" sz="1600" dirty="0" smtClean="0"/>
              <a:t>10</a:t>
            </a:r>
            <a:r>
              <a:rPr lang="ja-JP" altLang="en-US" sz="1600" dirty="0" smtClean="0"/>
              <a:t>秒間測定</a:t>
            </a:r>
            <a:endParaRPr lang="en-US" altLang="ja-JP" sz="1600" dirty="0" smtClean="0"/>
          </a:p>
        </p:txBody>
      </p:sp>
      <p:graphicFrame>
        <p:nvGraphicFramePr>
          <p:cNvPr id="74" name="表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20151"/>
              </p:ext>
            </p:extLst>
          </p:nvPr>
        </p:nvGraphicFramePr>
        <p:xfrm>
          <a:off x="5961112" y="4677309"/>
          <a:ext cx="2682034" cy="1523999"/>
        </p:xfrm>
        <a:graphic>
          <a:graphicData uri="http://schemas.openxmlformats.org/drawingml/2006/table">
            <a:tbl>
              <a:tblPr firstRow="1" firstCol="1">
                <a:tableStyleId>{0660B408-B3CF-4A94-85FC-2B1E0A45F4A2}</a:tableStyleId>
              </a:tblPr>
              <a:tblGrid>
                <a:gridCol w="1341017"/>
                <a:gridCol w="1341017"/>
              </a:tblGrid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Value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/>
                        <a:t>aggr</a:t>
                      </a:r>
                      <a:r>
                        <a:rPr kumimoji="1" lang="en-US" altLang="ja-JP" sz="1400" dirty="0" smtClean="0"/>
                        <a:t>-edge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edge-host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10Mbps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RTT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80μs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Buffer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50~500kb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正方形/長方形 74"/>
          <p:cNvSpPr/>
          <p:nvPr/>
        </p:nvSpPr>
        <p:spPr>
          <a:xfrm>
            <a:off x="5963362" y="4290628"/>
            <a:ext cx="2696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4D4D4D"/>
                </a:solidFill>
                <a:latin typeface="Times New Roman"/>
                <a:cs typeface="Times New Roman"/>
              </a:rPr>
              <a:t>任意に設定したパラメータ</a:t>
            </a:r>
            <a:endParaRPr lang="ja-JP" altLang="en-US" dirty="0">
              <a:solidFill>
                <a:srgbClr val="4D4D4D"/>
              </a:solidFill>
              <a:latin typeface="Times New Roman"/>
              <a:cs typeface="Times New Roman"/>
            </a:endParaRPr>
          </a:p>
        </p:txBody>
      </p:sp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04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213" y="1513128"/>
            <a:ext cx="607251" cy="25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/>
          <p:cNvCxnSpPr>
            <a:stCxn id="39" idx="2"/>
            <a:endCxn id="20" idx="0"/>
          </p:cNvCxnSpPr>
          <p:nvPr/>
        </p:nvCxnSpPr>
        <p:spPr>
          <a:xfrm>
            <a:off x="5292630" y="1772816"/>
            <a:ext cx="1060494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2"/>
            <a:endCxn id="20" idx="0"/>
          </p:cNvCxnSpPr>
          <p:nvPr/>
        </p:nvCxnSpPr>
        <p:spPr>
          <a:xfrm flipH="1">
            <a:off x="6353124" y="1772816"/>
            <a:ext cx="2472715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9" idx="2"/>
            <a:endCxn id="21" idx="0"/>
          </p:cNvCxnSpPr>
          <p:nvPr/>
        </p:nvCxnSpPr>
        <p:spPr>
          <a:xfrm>
            <a:off x="5292630" y="1772816"/>
            <a:ext cx="2530957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40" idx="2"/>
            <a:endCxn id="21" idx="0"/>
          </p:cNvCxnSpPr>
          <p:nvPr/>
        </p:nvCxnSpPr>
        <p:spPr>
          <a:xfrm flipH="1">
            <a:off x="7823587" y="1772816"/>
            <a:ext cx="1002252" cy="61633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514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</a:rPr>
              <a:t>再現シミュレーション</a:t>
            </a:r>
            <a:r>
              <a:rPr lang="en-US" altLang="ja-JP" dirty="0">
                <a:latin typeface="+mj-ea"/>
              </a:rPr>
              <a:t/>
            </a:r>
            <a:br>
              <a:rPr lang="en-US" altLang="ja-JP" dirty="0">
                <a:latin typeface="+mj-ea"/>
              </a:rPr>
            </a:br>
            <a:r>
              <a:rPr lang="en-US" altLang="ja-JP" dirty="0">
                <a:latin typeface="+mj-ea"/>
              </a:rPr>
              <a:t> </a:t>
            </a:r>
            <a:r>
              <a:rPr lang="en-US" altLang="ja-JP" dirty="0" smtClean="0">
                <a:latin typeface="+mj-ea"/>
              </a:rPr>
              <a:t>-</a:t>
            </a:r>
            <a:r>
              <a:rPr lang="en-US" altLang="en-US" dirty="0" smtClean="0">
                <a:latin typeface="+mj-ea"/>
              </a:rPr>
              <a:t>トラフィック</a:t>
            </a:r>
            <a:r>
              <a:rPr lang="ja-JP" altLang="en-US" dirty="0" smtClean="0">
                <a:latin typeface="+mj-ea"/>
              </a:rPr>
              <a:t>パターン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idx="1"/>
          </p:nvPr>
        </p:nvSpPr>
        <p:spPr>
          <a:xfrm>
            <a:off x="812800" y="1146957"/>
            <a:ext cx="8280400" cy="11643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 smtClean="0"/>
              <a:t>データ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流し続けるバックグラウンドトラフィック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E03253"/>
                </a:solidFill>
              </a:rPr>
              <a:t>MPTCP</a:t>
            </a:r>
            <a:r>
              <a:rPr lang="en-US" altLang="ja-JP" sz="1800" dirty="0"/>
              <a:t>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ja-JP" altLang="en-US" sz="1800" dirty="0"/>
              <a:t>残りの</a:t>
            </a:r>
            <a:r>
              <a:rPr lang="ja-JP" altLang="en-US" sz="1800" dirty="0" smtClean="0"/>
              <a:t>ノードがショートフローの</a:t>
            </a:r>
            <a:r>
              <a:rPr lang="ja-JP" altLang="en-US" sz="1800" dirty="0"/>
              <a:t>通信を平均</a:t>
            </a:r>
            <a:r>
              <a:rPr lang="en-US" altLang="ja-JP" sz="1800" dirty="0"/>
              <a:t>200ms, </a:t>
            </a:r>
            <a:r>
              <a:rPr lang="en-US" altLang="ja-JP" sz="1800" dirty="0" smtClean="0"/>
              <a:t>500ms</a:t>
            </a:r>
            <a:r>
              <a:rPr lang="ja-JP" altLang="en-US" sz="1800" dirty="0" smtClean="0"/>
              <a:t>ポアソン</a:t>
            </a:r>
            <a:r>
              <a:rPr lang="ja-JP" altLang="en-US" sz="1800" dirty="0"/>
              <a:t>生起</a:t>
            </a:r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E03253"/>
                </a:solidFill>
              </a:rPr>
              <a:t> 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E03253"/>
                </a:solidFill>
              </a:rPr>
              <a:t>TCP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/>
              <a:t>2013/12/20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インターネットアーキテクチャ研究会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6</a:t>
            </a:fld>
            <a:endParaRPr lang="en-US" altLang="ja-JP"/>
          </a:p>
        </p:txBody>
      </p:sp>
      <p:cxnSp>
        <p:nvCxnSpPr>
          <p:cNvPr id="22" name="曲線コネクタ 21"/>
          <p:cNvCxnSpPr>
            <a:stCxn id="2" idx="0"/>
            <a:endCxn id="71" idx="0"/>
          </p:cNvCxnSpPr>
          <p:nvPr/>
        </p:nvCxnSpPr>
        <p:spPr bwMode="auto">
          <a:xfrm rot="5400000" flipH="1" flipV="1">
            <a:off x="4947016" y="4131708"/>
            <a:ext cx="11969" cy="2825336"/>
          </a:xfrm>
          <a:prstGeom prst="curvedConnector3">
            <a:avLst>
              <a:gd name="adj1" fmla="val 24139719"/>
            </a:avLst>
          </a:prstGeom>
          <a:solidFill>
            <a:schemeClr val="accent1"/>
          </a:solidFill>
          <a:ln w="1270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曲線コネクタ 44"/>
          <p:cNvCxnSpPr>
            <a:stCxn id="69" idx="0"/>
            <a:endCxn id="70" idx="0"/>
          </p:cNvCxnSpPr>
          <p:nvPr/>
        </p:nvCxnSpPr>
        <p:spPr bwMode="auto">
          <a:xfrm rot="16200000" flipH="1">
            <a:off x="4947015" y="5073486"/>
            <a:ext cx="11969" cy="941779"/>
          </a:xfrm>
          <a:prstGeom prst="curvedConnector3">
            <a:avLst>
              <a:gd name="adj1" fmla="val -20157298"/>
            </a:avLst>
          </a:prstGeom>
          <a:solidFill>
            <a:schemeClr val="accent1"/>
          </a:solidFill>
          <a:ln w="63500" cap="flat" cmpd="sng" algn="ctr">
            <a:solidFill>
              <a:srgbClr val="E03253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正方形/長方形 57"/>
          <p:cNvSpPr/>
          <p:nvPr/>
        </p:nvSpPr>
        <p:spPr>
          <a:xfrm>
            <a:off x="3656856" y="2348880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Background </a:t>
            </a:r>
            <a:r>
              <a:rPr lang="ja-JP" altLang="en-US" u="sng" dirty="0" smtClean="0">
                <a:solidFill>
                  <a:srgbClr val="0071BC"/>
                </a:solidFill>
                <a:latin typeface="Times New Roman"/>
                <a:cs typeface="Times New Roman"/>
              </a:rPr>
              <a:t>トラフィック</a:t>
            </a:r>
            <a:endParaRPr lang="ja-JP" altLang="en-US" u="sng" dirty="0">
              <a:solidFill>
                <a:srgbClr val="0071BC"/>
              </a:solidFill>
              <a:latin typeface="Times New Roman"/>
              <a:cs typeface="Times New Roman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6321152" y="2339588"/>
            <a:ext cx="138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70KB</a:t>
            </a:r>
            <a:r>
              <a:rPr lang="ja-JP" altLang="en-US" u="sng" dirty="0" smtClean="0">
                <a:solidFill>
                  <a:srgbClr val="E03253"/>
                </a:solidFill>
                <a:latin typeface="Times New Roman"/>
                <a:cs typeface="Times New Roman"/>
              </a:rPr>
              <a:t>フロー</a:t>
            </a:r>
            <a:endParaRPr lang="ja-JP" altLang="en-US" u="sng" dirty="0">
              <a:solidFill>
                <a:srgbClr val="E03253"/>
              </a:solidFill>
              <a:latin typeface="Times New Roman"/>
              <a:cs typeface="Times New Roman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08439" y="5949280"/>
            <a:ext cx="267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+mj-lt"/>
              </a:rPr>
              <a:t>Fig7-2. Network topology on simulation</a:t>
            </a:r>
            <a:endParaRPr kumimoji="1" lang="ja-JP" altLang="en-US" sz="1200" dirty="0">
              <a:latin typeface="+mj-lt"/>
            </a:endParaRPr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440832" y="5538391"/>
            <a:ext cx="3024336" cy="230869"/>
            <a:chOff x="3440832" y="5538391"/>
            <a:chExt cx="3024336" cy="230869"/>
          </a:xfrm>
        </p:grpSpPr>
        <p:sp>
          <p:nvSpPr>
            <p:cNvPr id="2" name="正方形/長方形 1"/>
            <p:cNvSpPr/>
            <p:nvPr/>
          </p:nvSpPr>
          <p:spPr bwMode="auto">
            <a:xfrm>
              <a:off x="3440832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 bwMode="auto">
            <a:xfrm>
              <a:off x="4382611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 bwMode="auto">
            <a:xfrm>
              <a:off x="5324390" y="5550360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E0325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 bwMode="auto">
            <a:xfrm>
              <a:off x="6266168" y="5538391"/>
              <a:ext cx="199000" cy="2189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0071B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3872880" y="4285673"/>
            <a:ext cx="2052228" cy="230869"/>
            <a:chOff x="3872880" y="4581128"/>
            <a:chExt cx="2052228" cy="230869"/>
          </a:xfrm>
        </p:grpSpPr>
        <p:sp>
          <p:nvSpPr>
            <p:cNvPr id="72" name="正方形/長方形 71"/>
            <p:cNvSpPr/>
            <p:nvPr/>
          </p:nvSpPr>
          <p:spPr bwMode="auto">
            <a:xfrm>
              <a:off x="3872880" y="4593097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5726108" y="4581128"/>
              <a:ext cx="199000" cy="2189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2028892" y="3032956"/>
            <a:ext cx="5669686" cy="230869"/>
            <a:chOff x="2028892" y="3032956"/>
            <a:chExt cx="5669686" cy="230869"/>
          </a:xfrm>
        </p:grpSpPr>
        <p:sp>
          <p:nvSpPr>
            <p:cNvPr id="74" name="正方形/長方形 73"/>
            <p:cNvSpPr/>
            <p:nvPr/>
          </p:nvSpPr>
          <p:spPr bwMode="auto">
            <a:xfrm>
              <a:off x="2028892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3852454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5676016" y="3044925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 bwMode="auto">
            <a:xfrm>
              <a:off x="7499578" y="3032956"/>
              <a:ext cx="199000" cy="2189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</a:endParaRPr>
            </a:p>
          </p:txBody>
        </p:sp>
      </p:grpSp>
      <p:cxnSp>
        <p:nvCxnSpPr>
          <p:cNvPr id="78" name="直線コネクタ 77"/>
          <p:cNvCxnSpPr>
            <a:stCxn id="72" idx="2"/>
            <a:endCxn id="2" idx="0"/>
          </p:cNvCxnSpPr>
          <p:nvPr/>
        </p:nvCxnSpPr>
        <p:spPr>
          <a:xfrm flipH="1">
            <a:off x="3540332" y="4516542"/>
            <a:ext cx="432048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>
            <a:stCxn id="74" idx="2"/>
            <a:endCxn id="72" idx="0"/>
          </p:cNvCxnSpPr>
          <p:nvPr/>
        </p:nvCxnSpPr>
        <p:spPr>
          <a:xfrm>
            <a:off x="2128392" y="3263825"/>
            <a:ext cx="1843988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2" idx="2"/>
            <a:endCxn id="69" idx="0"/>
          </p:cNvCxnSpPr>
          <p:nvPr/>
        </p:nvCxnSpPr>
        <p:spPr>
          <a:xfrm>
            <a:off x="3972380" y="4516542"/>
            <a:ext cx="509731" cy="102184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3" idx="2"/>
            <a:endCxn id="70" idx="0"/>
          </p:cNvCxnSpPr>
          <p:nvPr/>
        </p:nvCxnSpPr>
        <p:spPr>
          <a:xfrm flipH="1">
            <a:off x="5423890" y="4504573"/>
            <a:ext cx="401718" cy="104578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73" idx="2"/>
            <a:endCxn id="71" idx="0"/>
          </p:cNvCxnSpPr>
          <p:nvPr/>
        </p:nvCxnSpPr>
        <p:spPr>
          <a:xfrm>
            <a:off x="5825608" y="4504573"/>
            <a:ext cx="540060" cy="10338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>
            <a:stCxn id="77" idx="2"/>
            <a:endCxn id="72" idx="0"/>
          </p:cNvCxnSpPr>
          <p:nvPr/>
        </p:nvCxnSpPr>
        <p:spPr>
          <a:xfrm flipH="1">
            <a:off x="3972380" y="3251856"/>
            <a:ext cx="3626698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>
            <a:stCxn id="76" idx="2"/>
            <a:endCxn id="72" idx="0"/>
          </p:cNvCxnSpPr>
          <p:nvPr/>
        </p:nvCxnSpPr>
        <p:spPr>
          <a:xfrm flipH="1">
            <a:off x="3972380" y="3263825"/>
            <a:ext cx="1803136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/>
          <p:cNvCxnSpPr>
            <a:stCxn id="75" idx="2"/>
            <a:endCxn id="72" idx="0"/>
          </p:cNvCxnSpPr>
          <p:nvPr/>
        </p:nvCxnSpPr>
        <p:spPr>
          <a:xfrm>
            <a:off x="3951954" y="3251856"/>
            <a:ext cx="20426" cy="104578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>
            <a:stCxn id="74" idx="2"/>
            <a:endCxn id="73" idx="0"/>
          </p:cNvCxnSpPr>
          <p:nvPr/>
        </p:nvCxnSpPr>
        <p:spPr>
          <a:xfrm>
            <a:off x="2128392" y="3263825"/>
            <a:ext cx="3697216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>
            <a:stCxn id="77" idx="2"/>
            <a:endCxn id="73" idx="0"/>
          </p:cNvCxnSpPr>
          <p:nvPr/>
        </p:nvCxnSpPr>
        <p:spPr>
          <a:xfrm flipH="1">
            <a:off x="5825608" y="3251856"/>
            <a:ext cx="1773470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76" idx="2"/>
            <a:endCxn id="73" idx="0"/>
          </p:cNvCxnSpPr>
          <p:nvPr/>
        </p:nvCxnSpPr>
        <p:spPr>
          <a:xfrm>
            <a:off x="5775516" y="3263825"/>
            <a:ext cx="50092" cy="102184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75" idx="2"/>
            <a:endCxn id="73" idx="0"/>
          </p:cNvCxnSpPr>
          <p:nvPr/>
        </p:nvCxnSpPr>
        <p:spPr>
          <a:xfrm>
            <a:off x="3951954" y="3251856"/>
            <a:ext cx="1873654" cy="103381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7698578" y="5769260"/>
            <a:ext cx="74878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013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シミュレーション途中結果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2800" y="4976813"/>
            <a:ext cx="8280400" cy="1331912"/>
          </a:xfrm>
        </p:spPr>
        <p:txBody>
          <a:bodyPr/>
          <a:lstStyle/>
          <a:p>
            <a:r>
              <a:rPr kumimoji="1" lang="en-US" altLang="ja-JP" dirty="0" smtClean="0"/>
              <a:t>path1, 2-&gt;MPTCP</a:t>
            </a:r>
            <a:r>
              <a:rPr kumimoji="1" lang="ja-JP" altLang="en-US" dirty="0" smtClean="0"/>
              <a:t>と競合</a:t>
            </a:r>
            <a:r>
              <a:rPr kumimoji="1" lang="en-US" altLang="ja-JP" dirty="0" smtClean="0"/>
              <a:t>. path3, 4-&gt;MPTCP</a:t>
            </a:r>
            <a:r>
              <a:rPr kumimoji="1" lang="ja-JP" altLang="en-US" dirty="0" smtClean="0"/>
              <a:t>回避</a:t>
            </a:r>
            <a:endParaRPr kumimoji="1" lang="en-US" altLang="ja-JP" dirty="0" smtClean="0"/>
          </a:p>
          <a:p>
            <a:r>
              <a:rPr lang="ja-JP" altLang="en-US" dirty="0" smtClean="0"/>
              <a:t>競合した場合</a:t>
            </a:r>
            <a:r>
              <a:rPr lang="en-US" altLang="ja-JP" dirty="0" smtClean="0"/>
              <a:t>(path1, 2), </a:t>
            </a:r>
            <a:r>
              <a:rPr lang="ja-JP" altLang="en-US" dirty="0" smtClean="0"/>
              <a:t>性能の悪化が確認できた。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7</a:t>
            </a:fld>
            <a:endParaRPr lang="en-US" altLang="ja-JP" dirty="0"/>
          </a:p>
        </p:txBody>
      </p:sp>
      <p:pic>
        <p:nvPicPr>
          <p:cNvPr id="8" name="図 7" descr="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803478"/>
            <a:ext cx="4758949" cy="2773473"/>
          </a:xfrm>
          <a:prstGeom prst="rect">
            <a:avLst/>
          </a:prstGeom>
        </p:spPr>
      </p:pic>
      <p:pic>
        <p:nvPicPr>
          <p:cNvPr id="9" name="図 8" descr="99_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82" y="1786755"/>
            <a:ext cx="4776154" cy="286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49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まだまだ検証</a:t>
            </a:r>
            <a:r>
              <a:rPr lang="en-US" altLang="en-US" dirty="0" smtClean="0"/>
              <a:t>中。。</a:t>
            </a:r>
          </a:p>
          <a:p>
            <a:pPr lvl="1"/>
            <a:r>
              <a:rPr kumimoji="1" lang="ja-JP" altLang="en-US" strike="sngStrike" dirty="0" smtClean="0"/>
              <a:t>なぜか、</a:t>
            </a:r>
            <a:r>
              <a:rPr kumimoji="1" lang="en-US" altLang="ja-JP" strike="sngStrike" dirty="0" smtClean="0"/>
              <a:t>MPTCP</a:t>
            </a:r>
            <a:r>
              <a:rPr kumimoji="1" lang="ja-JP" altLang="en-US" strike="sngStrike" dirty="0" smtClean="0"/>
              <a:t>が二本しか</a:t>
            </a:r>
            <a:r>
              <a:rPr kumimoji="1" lang="ja-JP" altLang="en-US" strike="sngStrike" dirty="0" smtClean="0"/>
              <a:t>使われず</a:t>
            </a:r>
            <a:endParaRPr kumimoji="1" lang="en-US" altLang="ja-JP" strike="sngStrike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>
                <a:solidFill>
                  <a:srgbClr val="E03253"/>
                </a:solidFill>
              </a:rPr>
              <a:t>4</a:t>
            </a:r>
            <a:r>
              <a:rPr lang="ja-JP" altLang="en-US" dirty="0" smtClean="0">
                <a:solidFill>
                  <a:srgbClr val="E03253"/>
                </a:solidFill>
              </a:rPr>
              <a:t>本使われてました</a:t>
            </a:r>
            <a:endParaRPr kumimoji="1" lang="en-US" altLang="ja-JP" dirty="0" smtClean="0">
              <a:solidFill>
                <a:srgbClr val="E03253"/>
              </a:solidFill>
            </a:endParaRPr>
          </a:p>
          <a:p>
            <a:pPr lvl="2"/>
            <a:r>
              <a:rPr lang="ja-JP" altLang="en-US" dirty="0" smtClean="0"/>
              <a:t>スケジューラの実装</a:t>
            </a:r>
            <a:r>
              <a:rPr lang="en-US" altLang="ja-JP" dirty="0" smtClean="0"/>
              <a:t>??</a:t>
            </a:r>
          </a:p>
          <a:p>
            <a:pPr lvl="2"/>
            <a:r>
              <a:rPr kumimoji="1" lang="ja-JP" altLang="en-US" dirty="0" smtClean="0"/>
              <a:t>バッファサイズにも依る</a:t>
            </a:r>
            <a:r>
              <a:rPr kumimoji="1" lang="en-US" altLang="ja-JP" dirty="0" smtClean="0"/>
              <a:t>?</a:t>
            </a:r>
          </a:p>
          <a:p>
            <a:pPr lvl="1"/>
            <a:r>
              <a:rPr lang="ja-JP" altLang="en-US" dirty="0" smtClean="0"/>
              <a:t>極端に遅延する現象の再現もできた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遅延の原因を解析</a:t>
            </a:r>
            <a:endParaRPr kumimoji="1" lang="en-US" altLang="ja-JP" dirty="0" smtClean="0"/>
          </a:p>
          <a:p>
            <a:pPr lvl="1"/>
            <a:r>
              <a:rPr lang="en-US" altLang="ja-JP" b="1" dirty="0" smtClean="0">
                <a:solidFill>
                  <a:srgbClr val="0071BC"/>
                </a:solidFill>
              </a:rPr>
              <a:t>70kb</a:t>
            </a:r>
            <a:r>
              <a:rPr lang="ja-JP" altLang="en-US" b="1" dirty="0" smtClean="0">
                <a:solidFill>
                  <a:srgbClr val="0071BC"/>
                </a:solidFill>
              </a:rPr>
              <a:t>未満のフローについてはコネクションの経路に依る事を示せた</a:t>
            </a:r>
            <a:endParaRPr kumimoji="1" lang="en-US" altLang="ja-JP" b="1" dirty="0" smtClean="0">
              <a:solidFill>
                <a:srgbClr val="0071BC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71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アルゴリズムに関しての考察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ja-JP" dirty="0"/>
              <a:t>70kb</a:t>
            </a:r>
            <a:r>
              <a:rPr lang="ja-JP" altLang="en-US" dirty="0"/>
              <a:t>未満のフローについてはコネクションの経路</a:t>
            </a:r>
            <a:r>
              <a:rPr lang="ja-JP" altLang="en-US" dirty="0" smtClean="0"/>
              <a:t>に</a:t>
            </a:r>
            <a:r>
              <a:rPr lang="ja-JP" altLang="en-US" dirty="0" smtClean="0"/>
              <a:t>依存し、</a:t>
            </a:r>
            <a:r>
              <a:rPr lang="en-US" altLang="ja-JP" dirty="0" smtClean="0"/>
              <a:t>FCT</a:t>
            </a:r>
            <a:r>
              <a:rPr lang="ja-JP" altLang="en-US" dirty="0" smtClean="0"/>
              <a:t>の性能が改善する。</a:t>
            </a:r>
            <a:endParaRPr lang="en-US" altLang="ja-JP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ja-JP" dirty="0" smtClean="0"/>
              <a:t>MPTCP</a:t>
            </a:r>
            <a:r>
              <a:rPr lang="ja-JP" altLang="en-US" dirty="0" smtClean="0"/>
              <a:t>のメリット</a:t>
            </a:r>
            <a:r>
              <a:rPr lang="en-US" altLang="ja-JP" dirty="0" smtClean="0"/>
              <a:t> : </a:t>
            </a:r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複数パスを使いたい。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en-US" altLang="ja-JP" b="1" dirty="0" smtClean="0">
                <a:solidFill>
                  <a:srgbClr val="0071BC"/>
                </a:solidFill>
              </a:rPr>
              <a:t>OS</a:t>
            </a:r>
            <a:r>
              <a:rPr lang="ja-JP" altLang="en-US" b="1" dirty="0" smtClean="0">
                <a:solidFill>
                  <a:srgbClr val="0071BC"/>
                </a:solidFill>
              </a:rPr>
              <a:t>で</a:t>
            </a:r>
            <a:r>
              <a:rPr lang="en-US" altLang="ja-JP" b="1" dirty="0">
                <a:solidFill>
                  <a:srgbClr val="0071BC"/>
                </a:solidFill>
              </a:rPr>
              <a:t>M</a:t>
            </a:r>
            <a:r>
              <a:rPr lang="en-US" altLang="ja-JP" b="1" dirty="0" smtClean="0">
                <a:solidFill>
                  <a:srgbClr val="0071BC"/>
                </a:solidFill>
              </a:rPr>
              <a:t>ultipath TCP</a:t>
            </a:r>
            <a:r>
              <a:rPr lang="ja-JP" altLang="en-US" b="1" dirty="0" smtClean="0">
                <a:solidFill>
                  <a:srgbClr val="0071BC"/>
                </a:solidFill>
              </a:rPr>
              <a:t>を</a:t>
            </a:r>
            <a:r>
              <a:rPr lang="en-US" altLang="ja-JP" b="1" dirty="0" smtClean="0">
                <a:solidFill>
                  <a:srgbClr val="0071BC"/>
                </a:solidFill>
              </a:rPr>
              <a:t>on</a:t>
            </a:r>
            <a:r>
              <a:rPr lang="ja-JP" altLang="en-US" b="1" dirty="0" smtClean="0">
                <a:solidFill>
                  <a:srgbClr val="0071BC"/>
                </a:solidFill>
              </a:rPr>
              <a:t>にするだけで勝手にやってくれる。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ja-JP" altLang="en-US" sz="2400" dirty="0" smtClean="0">
                <a:solidFill>
                  <a:srgbClr val="E03253"/>
                </a:solidFill>
              </a:rPr>
              <a:t>勝手にやってくれた結果、遅延する事もある。</a:t>
            </a:r>
            <a:endParaRPr lang="en-US" altLang="ja-JP" dirty="0" smtClean="0">
              <a:solidFill>
                <a:srgbClr val="E03253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目指すべきもの</a:t>
            </a:r>
            <a:endParaRPr lang="en-US" altLang="ja-JP" dirty="0" smtClean="0"/>
          </a:p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ja-JP" altLang="en-US" b="1" dirty="0" smtClean="0">
                <a:solidFill>
                  <a:srgbClr val="0071BC"/>
                </a:solidFill>
              </a:rPr>
              <a:t>勝手にやってくれて楽！かつ、性能もコンスタントに出せる！</a:t>
            </a:r>
            <a:endParaRPr lang="en-US" altLang="ja-JP" b="1" dirty="0" smtClean="0">
              <a:solidFill>
                <a:srgbClr val="0071BC"/>
              </a:solidFill>
            </a:endParaRP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ja-JP" altLang="en-US" dirty="0" smtClean="0"/>
              <a:t>だから、</a:t>
            </a:r>
            <a:r>
              <a:rPr lang="ja-JP" altLang="en-US" sz="2400" b="1" dirty="0" smtClean="0">
                <a:solidFill>
                  <a:srgbClr val="0071BC"/>
                </a:solidFill>
              </a:rPr>
              <a:t>自動で経路を切り替える仕組み</a:t>
            </a:r>
            <a:r>
              <a:rPr lang="ja-JP" altLang="en-US" dirty="0" smtClean="0"/>
              <a:t>が必要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6AD3-7610-493D-8208-10424DEE3EA2}" type="slidenum">
              <a:rPr lang="ja-JP" altLang="en-US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6131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Research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StfDevPres_TP0101302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fDevPres_TP0101302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fDevPres_TP0101302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6844</TotalTime>
  <Words>681</Words>
  <Application>Microsoft Macintosh PowerPoint</Application>
  <PresentationFormat>A4 210x297 mm</PresentationFormat>
  <Paragraphs>124</Paragraphs>
  <Slides>14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5" baseType="lpstr">
      <vt:lpstr>Staff training presentation</vt:lpstr>
      <vt:lpstr>Progress report 進捗報告</vt:lpstr>
      <vt:lpstr>性能の悪化について</vt:lpstr>
      <vt:lpstr>シミュレーション計画</vt:lpstr>
      <vt:lpstr>今回のシミュレーションの目的</vt:lpstr>
      <vt:lpstr>シミュレーション</vt:lpstr>
      <vt:lpstr>再現シミュレーション  -トラフィックパターン</vt:lpstr>
      <vt:lpstr>シミュレーション途中結果</vt:lpstr>
      <vt:lpstr>考察</vt:lpstr>
      <vt:lpstr>アルゴリズムに関しての考察</vt:lpstr>
      <vt:lpstr>Related work</vt:lpstr>
      <vt:lpstr>Scenario to consider</vt:lpstr>
      <vt:lpstr>どのように切り替えるか</vt:lpstr>
      <vt:lpstr>実験</vt:lpstr>
      <vt:lpstr>考察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スタッフ トレーニング</dc:title>
  <dc:subject/>
  <dc:creator>admin</dc:creator>
  <cp:keywords/>
  <dc:description/>
  <cp:lastModifiedBy>Fujii Shogo</cp:lastModifiedBy>
  <cp:revision>2436</cp:revision>
  <dcterms:created xsi:type="dcterms:W3CDTF">2013-12-01T06:00:42Z</dcterms:created>
  <dcterms:modified xsi:type="dcterms:W3CDTF">2014-04-11T08:03:39Z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TC010130221041</vt:lpwstr>
  </property>
</Properties>
</file>