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325" r:id="rId3"/>
    <p:sldId id="328" r:id="rId4"/>
    <p:sldId id="349" r:id="rId5"/>
    <p:sldId id="334" r:id="rId6"/>
    <p:sldId id="350" r:id="rId7"/>
    <p:sldId id="351" r:id="rId8"/>
    <p:sldId id="338" r:id="rId9"/>
    <p:sldId id="353" r:id="rId10"/>
    <p:sldId id="359" r:id="rId11"/>
    <p:sldId id="360" r:id="rId12"/>
    <p:sldId id="361" r:id="rId13"/>
    <p:sldId id="362" r:id="rId14"/>
    <p:sldId id="358" r:id="rId15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984" y="-104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168670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M1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統計の勉強</a:t>
            </a:r>
            <a:r>
              <a:rPr kumimoji="1" lang="en-US" altLang="ja-JP" dirty="0" smtClean="0"/>
              <a:t> – </a:t>
            </a:r>
            <a:r>
              <a:rPr kumimoji="1" lang="ja-JP" altLang="en-US" dirty="0" smtClean="0"/>
              <a:t>パーセンタイル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定義</a:t>
            </a:r>
            <a:r>
              <a:rPr kumimoji="1" lang="en-US" altLang="ja-JP" dirty="0" smtClean="0"/>
              <a:t> : </a:t>
            </a:r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α</a:t>
            </a:r>
            <a:r>
              <a:rPr lang="ja-JP" altLang="en-US" dirty="0"/>
              <a:t>パーセンタイル」と</a:t>
            </a:r>
            <a:r>
              <a:rPr lang="ja-JP" altLang="en-US" dirty="0" smtClean="0"/>
              <a:t>は小さい</a:t>
            </a:r>
            <a:r>
              <a:rPr lang="ja-JP" altLang="en-US" dirty="0"/>
              <a:t>順に並び替えたとき小さい方から</a:t>
            </a:r>
            <a:r>
              <a:rPr lang="en-US" altLang="ja-JP" dirty="0"/>
              <a:t>α</a:t>
            </a:r>
            <a:r>
              <a:rPr lang="ja-JP" altLang="en-US" dirty="0"/>
              <a:t>％の順番に相当する値の</a:t>
            </a:r>
            <a:r>
              <a:rPr lang="ja-JP" altLang="en-US" dirty="0" smtClean="0"/>
              <a:t>こと</a:t>
            </a:r>
            <a:endParaRPr lang="en-US" altLang="ja-JP" dirty="0" smtClean="0"/>
          </a:p>
          <a:p>
            <a:r>
              <a:rPr kumimoji="1" lang="en-US" altLang="ja-JP" dirty="0" err="1" smtClean="0"/>
              <a:t>e.x</a:t>
            </a:r>
            <a:r>
              <a:rPr kumimoji="1" lang="en-US" altLang="ja-JP" dirty="0" smtClean="0"/>
              <a:t>.)</a:t>
            </a:r>
          </a:p>
          <a:p>
            <a:pPr lvl="1"/>
            <a:r>
              <a:rPr kumimoji="1" lang="en-US" altLang="ja-JP" dirty="0" smtClean="0"/>
              <a:t>25</a:t>
            </a:r>
            <a:r>
              <a:rPr kumimoji="1" lang="ja-JP" altLang="en-US" dirty="0" smtClean="0"/>
              <a:t>パーセンタイル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値が小さい方から数えて</a:t>
            </a:r>
            <a:r>
              <a:rPr kumimoji="1" lang="en-US" altLang="ja-JP" dirty="0" smtClean="0"/>
              <a:t>25%</a:t>
            </a:r>
            <a:r>
              <a:rPr lang="ja-JP" altLang="en-US" dirty="0" smtClean="0"/>
              <a:t>に位置する値を示す。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99</a:t>
            </a:r>
            <a:r>
              <a:rPr lang="ja-JP" altLang="en-US" dirty="0"/>
              <a:t>パーセンタイル</a:t>
            </a:r>
            <a:r>
              <a:rPr lang="en-US" altLang="ja-JP" dirty="0"/>
              <a:t> : </a:t>
            </a:r>
            <a:r>
              <a:rPr lang="ja-JP" altLang="en-US" dirty="0"/>
              <a:t>値が小さい方から数えて</a:t>
            </a:r>
            <a:r>
              <a:rPr lang="en-US" altLang="ja-JP" dirty="0"/>
              <a:t>25%</a:t>
            </a:r>
            <a:r>
              <a:rPr lang="ja-JP" altLang="en-US" dirty="0"/>
              <a:t>に位置する値を示す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全体の</a:t>
            </a:r>
            <a:r>
              <a:rPr lang="en-US" altLang="ja-JP" dirty="0" smtClean="0"/>
              <a:t>99</a:t>
            </a:r>
            <a:r>
              <a:rPr lang="ja-JP" altLang="en-US" dirty="0" smtClean="0"/>
              <a:t>パーセントのデータが</a:t>
            </a:r>
            <a:r>
              <a:rPr lang="en-US" altLang="ja-JP" dirty="0" smtClean="0"/>
              <a:t>99</a:t>
            </a:r>
            <a:r>
              <a:rPr lang="ja-JP" altLang="en-US" dirty="0" smtClean="0"/>
              <a:t>パーセンタイル値以下に収まる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695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</a:t>
            </a:r>
            <a:r>
              <a:rPr kumimoji="1" lang="en-US" altLang="ja-JP" dirty="0" smtClean="0"/>
              <a:t> - </a:t>
            </a:r>
            <a:r>
              <a:rPr kumimoji="1" lang="ja-JP" altLang="en-US" dirty="0" smtClean="0"/>
              <a:t>追加考察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知りたい事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ショートフローの遅延と経路の利用状況に相関があるのか</a:t>
            </a:r>
            <a:r>
              <a:rPr kumimoji="1" lang="en-US" altLang="ja-JP" dirty="0" smtClean="0"/>
              <a:t>?</a:t>
            </a:r>
          </a:p>
          <a:p>
            <a:pPr lvl="1"/>
            <a:r>
              <a:rPr lang="en-US" altLang="ja-JP" dirty="0" smtClean="0"/>
              <a:t>path1, path2</a:t>
            </a:r>
            <a:r>
              <a:rPr lang="ja-JP" altLang="en-US" dirty="0" smtClean="0"/>
              <a:t>では悪化。</a:t>
            </a:r>
            <a:r>
              <a:rPr lang="en-US" altLang="ja-JP" dirty="0" smtClean="0"/>
              <a:t>path3, path4</a:t>
            </a:r>
            <a:r>
              <a:rPr lang="ja-JP" altLang="en-US" dirty="0" smtClean="0"/>
              <a:t>では遅延しない。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仮定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利用状況にばらつきがあるのではないか</a:t>
            </a:r>
            <a:r>
              <a:rPr kumimoji="1" lang="en-US" altLang="ja-JP" dirty="0" smtClean="0"/>
              <a:t>?</a:t>
            </a:r>
          </a:p>
          <a:p>
            <a:r>
              <a:rPr lang="ja-JP" altLang="en-US" dirty="0" smtClean="0"/>
              <a:t>利用状況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バックグラウンドフローのスループットを占有率と見なし、解析。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瞬間風速として、</a:t>
            </a:r>
            <a:r>
              <a:rPr kumimoji="1" lang="en-US" altLang="ja-JP" dirty="0" smtClean="0"/>
              <a:t>0.5[sec]</a:t>
            </a:r>
            <a:r>
              <a:rPr lang="ja-JP" altLang="en-US" dirty="0" smtClean="0"/>
              <a:t>毎のスループットを用いる。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468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05164"/>
            <a:ext cx="8280400" cy="1408855"/>
          </a:xfrm>
        </p:spPr>
        <p:txBody>
          <a:bodyPr/>
          <a:lstStyle/>
          <a:p>
            <a:r>
              <a:rPr kumimoji="1" lang="en-US" altLang="ja-JP" dirty="0" smtClean="0"/>
              <a:t>path1, path2</a:t>
            </a:r>
            <a:r>
              <a:rPr kumimoji="1" lang="ja-JP" altLang="en-US" dirty="0" smtClean="0"/>
              <a:t>の利用率が大きく、</a:t>
            </a:r>
            <a:r>
              <a:rPr kumimoji="1" lang="en-US" altLang="ja-JP" dirty="0" smtClean="0"/>
              <a:t>path3, path4</a:t>
            </a:r>
            <a:r>
              <a:rPr kumimoji="1" lang="ja-JP" altLang="en-US" dirty="0" smtClean="0"/>
              <a:t>は小さい</a:t>
            </a:r>
            <a:endParaRPr kumimoji="1" lang="en-US" altLang="ja-JP" dirty="0" smtClean="0"/>
          </a:p>
          <a:p>
            <a:r>
              <a:rPr lang="ja-JP" altLang="en-US" dirty="0" smtClean="0"/>
              <a:t>それに伴い、遅延が生じる事が分かるが、、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 dirty="0"/>
          </a:p>
        </p:txBody>
      </p:sp>
      <p:pic>
        <p:nvPicPr>
          <p:cNvPr id="5" name="図 4" descr="thr_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1745970"/>
            <a:ext cx="4606511" cy="2763150"/>
          </a:xfrm>
          <a:prstGeom prst="rect">
            <a:avLst/>
          </a:prstGeom>
        </p:spPr>
      </p:pic>
      <p:pic>
        <p:nvPicPr>
          <p:cNvPr id="6" name="図 5" descr="f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27" y="1689395"/>
            <a:ext cx="4854815" cy="291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4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かなり利用率が違うのに、平均で見ると大きな違いはあまりない</a:t>
            </a:r>
            <a:endParaRPr lang="en-US" altLang="ja-JP" dirty="0"/>
          </a:p>
          <a:p>
            <a:r>
              <a:rPr kumimoji="1" lang="ja-JP" altLang="en-US" dirty="0" smtClean="0"/>
              <a:t>遅延が生じる場合</a:t>
            </a:r>
            <a:r>
              <a:rPr kumimoji="1" lang="en-US" altLang="ja-JP" dirty="0" smtClean="0"/>
              <a:t>:200ms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回のポアソン生起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短い間隔でショートフローが発生するケース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一つのホストが同時に複数のショートフローを通信するときに、遅延する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path1~path4</a:t>
            </a:r>
            <a:r>
              <a:rPr lang="ja-JP" altLang="en-US" dirty="0" smtClean="0"/>
              <a:t>のシミュレーションにも同様にあるはず。。</a:t>
            </a:r>
            <a:endParaRPr lang="en-US" altLang="ja-JP" dirty="0" smtClean="0"/>
          </a:p>
          <a:p>
            <a:r>
              <a:rPr lang="ja-JP" altLang="en-US" dirty="0"/>
              <a:t>遅延した</a:t>
            </a:r>
            <a:r>
              <a:rPr lang="ja-JP" altLang="en-US" dirty="0" smtClean="0"/>
              <a:t>場合</a:t>
            </a:r>
            <a:r>
              <a:rPr lang="ja-JP" altLang="en-US" dirty="0" smtClean="0"/>
              <a:t>での利用率を調べたが、、</a:t>
            </a:r>
            <a:endParaRPr lang="en-US" altLang="ja-JP" dirty="0" smtClean="0"/>
          </a:p>
          <a:p>
            <a:pPr marL="0" indent="0" algn="ctr">
              <a:buNone/>
            </a:pPr>
            <a:endParaRPr kumimoji="1" lang="en-US" altLang="ja-JP" dirty="0" smtClean="0"/>
          </a:p>
          <a:p>
            <a:pPr marL="0" indent="0" algn="ctr">
              <a:buNone/>
            </a:pPr>
            <a:r>
              <a:rPr kumimoji="1" lang="ja-JP" altLang="en-US" dirty="0" smtClean="0"/>
              <a:t>利用率が大きい</a:t>
            </a:r>
            <a:r>
              <a:rPr kumimoji="1" lang="en-US" altLang="ja-JP" dirty="0" smtClean="0"/>
              <a:t>=</a:t>
            </a:r>
            <a:r>
              <a:rPr kumimoji="1" lang="ja-JP" altLang="en-US" dirty="0" smtClean="0"/>
              <a:t>ロスに敏感な状態。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たくさんのフローを流すとロスする可能性が高い。</a:t>
            </a:r>
            <a:endParaRPr kumimoji="1" lang="en-US" altLang="ja-JP" dirty="0" smtClean="0"/>
          </a:p>
          <a:p>
            <a:pPr lvl="2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16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アルゴリズム</a:t>
            </a:r>
            <a:r>
              <a:rPr lang="ja-JP" altLang="en-US" dirty="0" smtClean="0"/>
              <a:t>の検討</a:t>
            </a:r>
            <a:endParaRPr lang="en-US" altLang="ja-JP" dirty="0" smtClean="0"/>
          </a:p>
          <a:p>
            <a:r>
              <a:rPr kumimoji="1" lang="ja-JP" altLang="en-US" dirty="0" smtClean="0"/>
              <a:t>前提条件、仮定をつぶしていく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Singlepath</a:t>
            </a:r>
            <a:r>
              <a:rPr lang="en-US" altLang="ja-JP" dirty="0" smtClean="0"/>
              <a:t> TCP</a:t>
            </a:r>
            <a:r>
              <a:rPr lang="ja-JP" altLang="en-US" dirty="0" smtClean="0"/>
              <a:t>だったら</a:t>
            </a:r>
            <a:r>
              <a:rPr lang="en-US" altLang="ja-JP" dirty="0" smtClean="0"/>
              <a:t>? </a:t>
            </a:r>
            <a:endParaRPr lang="en-US" altLang="ja-JP" dirty="0"/>
          </a:p>
          <a:p>
            <a:pPr lvl="1"/>
            <a:r>
              <a:rPr lang="en-US" altLang="ja-JP" dirty="0" err="1"/>
              <a:t>ip</a:t>
            </a:r>
            <a:r>
              <a:rPr lang="en-US" altLang="ja-JP" dirty="0"/>
              <a:t> link set </a:t>
            </a:r>
            <a:r>
              <a:rPr lang="en-US" altLang="ja-JP" dirty="0" err="1"/>
              <a:t>dev</a:t>
            </a:r>
            <a:r>
              <a:rPr lang="en-US" altLang="ja-JP" dirty="0"/>
              <a:t> eth0 multipath </a:t>
            </a:r>
            <a:r>
              <a:rPr lang="en-US" altLang="ja-JP" dirty="0" smtClean="0"/>
              <a:t>off</a:t>
            </a:r>
            <a:r>
              <a:rPr lang="ja-JP" altLang="en-US" dirty="0" smtClean="0"/>
              <a:t>を使いたい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600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repro_den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11" y="1592796"/>
            <a:ext cx="8186778" cy="26671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性能の悪化について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E330-37BC-CF45-B736-7710601457C7}" type="datetime1">
              <a:rPr lang="ja-JP" altLang="en-US" smtClean="0"/>
              <a:t>2014/04/17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812800" y="5121188"/>
            <a:ext cx="8280400" cy="111317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>
                <a:solidFill>
                  <a:srgbClr val="4D4D4D"/>
                </a:solidFill>
              </a:rPr>
              <a:t>特に悪化した</a:t>
            </a:r>
            <a:r>
              <a:rPr lang="en-US" altLang="ja-JP" dirty="0" smtClean="0">
                <a:solidFill>
                  <a:srgbClr val="4D4D4D"/>
                </a:solidFill>
              </a:rPr>
              <a:t>99</a:t>
            </a:r>
            <a:r>
              <a:rPr lang="ja-JP" altLang="en-US" dirty="0" smtClean="0">
                <a:solidFill>
                  <a:srgbClr val="4D4D4D"/>
                </a:solidFill>
              </a:rPr>
              <a:t>パーセンタイルのフローに着目</a:t>
            </a:r>
            <a:endParaRPr lang="en-US" altLang="ja-JP" dirty="0" smtClean="0">
              <a:solidFill>
                <a:srgbClr val="4D4D4D"/>
              </a:solidFill>
            </a:endParaRPr>
          </a:p>
          <a:p>
            <a:r>
              <a:rPr lang="en-US" altLang="ja-JP" dirty="0" smtClean="0">
                <a:solidFill>
                  <a:srgbClr val="4D4D4D"/>
                </a:solidFill>
              </a:rPr>
              <a:t>MPTCP</a:t>
            </a:r>
            <a:r>
              <a:rPr lang="ja-JP" altLang="en-US" dirty="0" smtClean="0">
                <a:solidFill>
                  <a:srgbClr val="4D4D4D"/>
                </a:solidFill>
              </a:rPr>
              <a:t>と同じ経路を利用した事でロスを引き起こした</a:t>
            </a:r>
            <a:r>
              <a:rPr lang="en-US" altLang="ja-JP" dirty="0" smtClean="0">
                <a:solidFill>
                  <a:srgbClr val="4D4D4D"/>
                </a:solidFill>
              </a:rPr>
              <a:t>(</a:t>
            </a:r>
            <a:r>
              <a:rPr lang="ja-JP" altLang="en-US" dirty="0" smtClean="0">
                <a:solidFill>
                  <a:srgbClr val="4D4D4D"/>
                </a:solidFill>
              </a:rPr>
              <a:t>仮定</a:t>
            </a:r>
            <a:r>
              <a:rPr lang="en-US" altLang="ja-JP" dirty="0" smtClean="0">
                <a:solidFill>
                  <a:srgbClr val="4D4D4D"/>
                </a:solidFill>
              </a:rPr>
              <a:t>)</a:t>
            </a:r>
          </a:p>
        </p:txBody>
      </p:sp>
      <p:sp>
        <p:nvSpPr>
          <p:cNvPr id="12" name="円/楕円 11"/>
          <p:cNvSpPr/>
          <p:nvPr/>
        </p:nvSpPr>
        <p:spPr bwMode="auto">
          <a:xfrm>
            <a:off x="1941984" y="2158507"/>
            <a:ext cx="387795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 bwMode="auto">
          <a:xfrm>
            <a:off x="1640632" y="1978487"/>
            <a:ext cx="373360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円/楕円 13"/>
          <p:cNvSpPr/>
          <p:nvPr/>
        </p:nvSpPr>
        <p:spPr bwMode="auto">
          <a:xfrm>
            <a:off x="5313040" y="3146293"/>
            <a:ext cx="1764196" cy="488378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円/楕円 14"/>
          <p:cNvSpPr/>
          <p:nvPr/>
        </p:nvSpPr>
        <p:spPr bwMode="auto">
          <a:xfrm>
            <a:off x="3368824" y="3066921"/>
            <a:ext cx="653143" cy="531746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61964" y="1762463"/>
            <a:ext cx="967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Full window 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94234" y="2069732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Intensive flow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92860" y="2842583"/>
            <a:ext cx="114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Delay with loss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92166" y="2925624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Extreme delay</a:t>
            </a:r>
            <a:endParaRPr kumimoji="1" lang="ja-JP" altLang="en-US" sz="12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040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仮説</a:t>
            </a:r>
            <a:r>
              <a:rPr kumimoji="1" lang="en-US" altLang="ja-JP" dirty="0" smtClean="0"/>
              <a:t> : </a:t>
            </a:r>
            <a:r>
              <a:rPr lang="en-US" altLang="ja-JP" b="1" dirty="0">
                <a:solidFill>
                  <a:srgbClr val="0071BC"/>
                </a:solidFill>
              </a:rPr>
              <a:t>MPTCP</a:t>
            </a:r>
            <a:r>
              <a:rPr lang="ja-JP" altLang="en-US" b="1" dirty="0">
                <a:solidFill>
                  <a:srgbClr val="0071BC"/>
                </a:solidFill>
              </a:rPr>
              <a:t>の使う経路以外のものを用いれば改善</a:t>
            </a:r>
            <a:r>
              <a:rPr lang="ja-JP" altLang="en-US" b="1" dirty="0" smtClean="0">
                <a:solidFill>
                  <a:srgbClr val="0071BC"/>
                </a:solidFill>
              </a:rPr>
              <a:t>できる</a:t>
            </a:r>
            <a:endParaRPr kumimoji="1" lang="en-US" altLang="ja-JP" dirty="0" smtClean="0"/>
          </a:p>
          <a:p>
            <a:pPr marL="514350" indent="-457200">
              <a:buFont typeface="+mj-lt"/>
              <a:buAutoNum type="arabicPeriod"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ショートフローの通信の際、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MPTCP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のフローとは異なる経路を</a:t>
            </a:r>
            <a:r>
              <a:rPr lang="ja-JP" altLang="en-US" dirty="0" smtClean="0">
                <a:solidFill>
                  <a:srgbClr val="E03253"/>
                </a:solidFill>
                <a:latin typeface="ＭＳ Ｐゴシック"/>
                <a:ea typeface="ＭＳ Ｐゴシック"/>
                <a:cs typeface="ＭＳ Ｐゴシック"/>
              </a:rPr>
              <a:t>手動で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利用し、性能を改善する。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457200" lvl="1" indent="0">
              <a:buNone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回避した結果、改善されてほしい</a:t>
            </a:r>
            <a:endParaRPr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pPr marL="514350" indent="-457200">
              <a:buFont typeface="+mj-lt"/>
              <a:buAutoNum type="arabicPeriod"/>
            </a:pPr>
            <a:r>
              <a:rPr lang="ja-JP" altLang="en-US" dirty="0">
                <a:latin typeface="ＭＳ Ｐゴシック"/>
                <a:cs typeface="ＭＳ Ｐゴシック"/>
              </a:rPr>
              <a:t>ショートフローの通信の際、</a:t>
            </a:r>
            <a:r>
              <a:rPr lang="en-US" altLang="ja-JP" dirty="0">
                <a:latin typeface="ＭＳ Ｐゴシック"/>
                <a:cs typeface="ＭＳ Ｐゴシック"/>
              </a:rPr>
              <a:t>MPTCP</a:t>
            </a:r>
            <a:r>
              <a:rPr lang="ja-JP" altLang="en-US" dirty="0">
                <a:latin typeface="ＭＳ Ｐゴシック"/>
                <a:cs typeface="ＭＳ Ｐゴシック"/>
              </a:rPr>
              <a:t>のフローとは異なる経路</a:t>
            </a:r>
            <a:r>
              <a:rPr lang="ja-JP" altLang="en-US" dirty="0" smtClean="0">
                <a:latin typeface="ＭＳ Ｐゴシック"/>
                <a:cs typeface="ＭＳ Ｐゴシック"/>
              </a:rPr>
              <a:t>を</a:t>
            </a:r>
            <a:r>
              <a:rPr lang="ja-JP" altLang="en-US" dirty="0" smtClean="0">
                <a:solidFill>
                  <a:srgbClr val="E03253"/>
                </a:solidFill>
                <a:latin typeface="ＭＳ Ｐゴシック"/>
                <a:cs typeface="ＭＳ Ｐゴシック"/>
              </a:rPr>
              <a:t>アルゴリズムで</a:t>
            </a:r>
            <a:r>
              <a:rPr lang="ja-JP" altLang="en-US" dirty="0">
                <a:latin typeface="ＭＳ Ｐゴシック"/>
                <a:cs typeface="ＭＳ Ｐゴシック"/>
              </a:rPr>
              <a:t>利用し、性能を改善する。</a:t>
            </a:r>
            <a:endParaRPr lang="en-US" altLang="ja-JP" dirty="0">
              <a:solidFill>
                <a:schemeClr val="bg1">
                  <a:lumMod val="65000"/>
                </a:schemeClr>
              </a:solidFill>
              <a:latin typeface="ＭＳ Ｐゴシック"/>
              <a:ea typeface="ＭＳ Ｐゴシック"/>
              <a:cs typeface="ＭＳ Ｐゴシック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4185-2B13-E545-A8EB-A5B38CB66C16}" type="datetime1">
              <a:rPr lang="ja-JP" altLang="en-US" smtClean="0"/>
              <a:t>2014/04/17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4556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今回のシミュレーションの目的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r>
              <a:rPr lang="ja-JP" altLang="en-US" dirty="0">
                <a:latin typeface="ＭＳ Ｐゴシック"/>
                <a:cs typeface="ＭＳ Ｐゴシック"/>
              </a:rPr>
              <a:t>ショートフローの通信の際、</a:t>
            </a:r>
            <a:r>
              <a:rPr lang="en-US" altLang="ja-JP" dirty="0">
                <a:latin typeface="ＭＳ Ｐゴシック"/>
                <a:cs typeface="ＭＳ Ｐゴシック"/>
              </a:rPr>
              <a:t>MPTCP</a:t>
            </a:r>
            <a:r>
              <a:rPr lang="ja-JP" altLang="en-US" dirty="0">
                <a:latin typeface="ＭＳ Ｐゴシック"/>
                <a:cs typeface="ＭＳ Ｐゴシック"/>
              </a:rPr>
              <a:t>のフローとは異なる経路を</a:t>
            </a:r>
            <a:r>
              <a:rPr lang="ja-JP" altLang="en-US" dirty="0">
                <a:solidFill>
                  <a:srgbClr val="E03253"/>
                </a:solidFill>
                <a:latin typeface="ＭＳ Ｐゴシック"/>
                <a:cs typeface="ＭＳ Ｐゴシック"/>
              </a:rPr>
              <a:t>手動で</a:t>
            </a:r>
            <a:r>
              <a:rPr lang="ja-JP" altLang="en-US" dirty="0">
                <a:latin typeface="ＭＳ Ｐゴシック"/>
                <a:cs typeface="ＭＳ Ｐゴシック"/>
              </a:rPr>
              <a:t>利用し、性能を改善する。</a:t>
            </a:r>
            <a:endParaRPr lang="en-US" altLang="ja-JP" dirty="0">
              <a:latin typeface="ＭＳ Ｐゴシック"/>
              <a:cs typeface="ＭＳ Ｐゴシック"/>
            </a:endParaRPr>
          </a:p>
          <a:p>
            <a:pPr marL="457200" lvl="1" indent="0">
              <a:buNone/>
            </a:pP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57150" indent="0" algn="ctr">
              <a:buNone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回避</a:t>
            </a:r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した結果、改善されてほしい</a:t>
            </a:r>
            <a:endParaRPr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8863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pic>
        <p:nvPicPr>
          <p:cNvPr id="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53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06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/>
          <p:cNvCxnSpPr>
            <a:stCxn id="20" idx="2"/>
            <a:endCxn id="6" idx="0"/>
          </p:cNvCxnSpPr>
          <p:nvPr/>
        </p:nvCxnSpPr>
        <p:spPr>
          <a:xfrm flipH="1">
            <a:off x="6119238" y="2648838"/>
            <a:ext cx="233886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20" idx="2"/>
            <a:endCxn id="7" idx="0"/>
          </p:cNvCxnSpPr>
          <p:nvPr/>
        </p:nvCxnSpPr>
        <p:spPr>
          <a:xfrm>
            <a:off x="6353124" y="2648838"/>
            <a:ext cx="237867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09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562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コネクタ 11"/>
          <p:cNvCxnSpPr>
            <a:stCxn id="21" idx="2"/>
            <a:endCxn id="10" idx="0"/>
          </p:cNvCxnSpPr>
          <p:nvPr/>
        </p:nvCxnSpPr>
        <p:spPr>
          <a:xfrm flipH="1">
            <a:off x="7632195" y="2648838"/>
            <a:ext cx="191392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21" idx="2"/>
            <a:endCxn id="11" idx="0"/>
          </p:cNvCxnSpPr>
          <p:nvPr/>
        </p:nvCxnSpPr>
        <p:spPr>
          <a:xfrm>
            <a:off x="7823587" y="2648838"/>
            <a:ext cx="280361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8" idx="2"/>
            <a:endCxn id="20" idx="0"/>
          </p:cNvCxnSpPr>
          <p:nvPr/>
        </p:nvCxnSpPr>
        <p:spPr>
          <a:xfrm flipH="1">
            <a:off x="6353124" y="1767330"/>
            <a:ext cx="117242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8" idx="2"/>
            <a:endCxn id="21" idx="0"/>
          </p:cNvCxnSpPr>
          <p:nvPr/>
        </p:nvCxnSpPr>
        <p:spPr>
          <a:xfrm>
            <a:off x="6470366" y="1767330"/>
            <a:ext cx="1353221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9" idx="2"/>
            <a:endCxn id="21" idx="0"/>
          </p:cNvCxnSpPr>
          <p:nvPr/>
        </p:nvCxnSpPr>
        <p:spPr>
          <a:xfrm>
            <a:off x="7648102" y="1767330"/>
            <a:ext cx="175485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9" idx="2"/>
            <a:endCxn id="20" idx="0"/>
          </p:cNvCxnSpPr>
          <p:nvPr/>
        </p:nvCxnSpPr>
        <p:spPr>
          <a:xfrm flipH="1">
            <a:off x="6353124" y="1767330"/>
            <a:ext cx="1294978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40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6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98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61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5205028" y="791416"/>
            <a:ext cx="99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rgbClr val="4D4D4D"/>
                </a:solidFill>
                <a:latin typeface="+mn-lt"/>
              </a:rPr>
              <a:t>Scenario</a:t>
            </a:r>
            <a:endParaRPr kumimoji="1" lang="ja-JP" altLang="en-US" u="sng" dirty="0">
              <a:solidFill>
                <a:srgbClr val="4D4D4D"/>
              </a:solidFill>
              <a:latin typeface="+mn-lt"/>
            </a:endParaRPr>
          </a:p>
        </p:txBody>
      </p:sp>
      <p:sp>
        <p:nvSpPr>
          <p:cNvPr id="7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3063553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シミュレーション環境</a:t>
            </a:r>
            <a:endParaRPr lang="en-US" altLang="ja-JP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dirty="0" smtClean="0"/>
              <a:t>トポロジー</a:t>
            </a:r>
            <a:r>
              <a:rPr lang="en-US" altLang="ja-JP" sz="1800" dirty="0" smtClean="0"/>
              <a:t>: FatTree, oversubscripted 2 : 1</a:t>
            </a:r>
            <a:endParaRPr lang="en-US" altLang="ja-JP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u="sng" dirty="0" smtClean="0"/>
              <a:t>70KB</a:t>
            </a:r>
            <a:r>
              <a:rPr lang="ja-JP" altLang="en-US" sz="1800" u="sng" dirty="0" smtClean="0"/>
              <a:t>の通信の完結時間を測定</a:t>
            </a:r>
            <a:endParaRPr lang="en-US" altLang="ja-JP" sz="1800" u="sng" dirty="0" smtClean="0"/>
          </a:p>
          <a:p>
            <a:r>
              <a:rPr lang="en-US" altLang="ja-JP" sz="1600" dirty="0" smtClean="0"/>
              <a:t>50</a:t>
            </a:r>
            <a:r>
              <a:rPr lang="ja-JP" altLang="en-US" sz="1600" dirty="0" smtClean="0"/>
              <a:t>回シミュレーションを実行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b="1" dirty="0" smtClean="0"/>
              <a:t>シミュレーター</a:t>
            </a:r>
            <a:endParaRPr lang="en-US" altLang="ja-JP" sz="1600" b="1" dirty="0" smtClean="0"/>
          </a:p>
          <a:p>
            <a:r>
              <a:rPr lang="en-US" altLang="ja-JP" sz="1600" u="sng" dirty="0" smtClean="0"/>
              <a:t>ns</a:t>
            </a:r>
            <a:r>
              <a:rPr lang="en-US" altLang="ja-JP" sz="1600" u="sng" dirty="0"/>
              <a:t>-3 </a:t>
            </a:r>
            <a:r>
              <a:rPr lang="en-US" altLang="ja-JP" sz="1600" u="sng" dirty="0" err="1"/>
              <a:t>dce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使用</a:t>
            </a:r>
            <a:endParaRPr lang="en-US" altLang="ja-JP" sz="1600" dirty="0"/>
          </a:p>
          <a:p>
            <a:r>
              <a:rPr lang="en-US" altLang="ja-JP" sz="1600" dirty="0" smtClean="0"/>
              <a:t>MPTCP </a:t>
            </a:r>
            <a:r>
              <a:rPr lang="en-US" altLang="ja-JP" sz="1600" dirty="0" err="1" smtClean="0"/>
              <a:t>ver</a:t>
            </a:r>
            <a:r>
              <a:rPr lang="en-US" altLang="ja-JP" sz="1600" dirty="0" smtClean="0"/>
              <a:t>: 0.88</a:t>
            </a:r>
          </a:p>
          <a:p>
            <a:pPr marL="0" indent="0">
              <a:buNone/>
            </a:pPr>
            <a:r>
              <a:rPr lang="ja-JP" altLang="en-US" sz="1600" dirty="0" smtClean="0"/>
              <a:t>トラフィック</a:t>
            </a:r>
            <a:r>
              <a:rPr lang="en-US" altLang="ja-JP" sz="1600" dirty="0" smtClean="0"/>
              <a:t> : 200ms</a:t>
            </a:r>
            <a:r>
              <a:rPr lang="ja-JP" altLang="en-US" sz="1600" dirty="0" smtClean="0"/>
              <a:t>に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回</a:t>
            </a:r>
            <a:r>
              <a:rPr lang="en-US" altLang="ja-JP" sz="1600" dirty="0"/>
              <a:t>, </a:t>
            </a:r>
            <a:r>
              <a:rPr lang="en-US" altLang="ja-JP" sz="1600" dirty="0" smtClean="0"/>
              <a:t>500ms</a:t>
            </a:r>
            <a:r>
              <a:rPr lang="ja-JP" altLang="en-US" sz="1600" dirty="0"/>
              <a:t>に</a:t>
            </a:r>
            <a:r>
              <a:rPr lang="en-US" altLang="ja-JP" sz="1600" dirty="0"/>
              <a:t>1</a:t>
            </a:r>
            <a:r>
              <a:rPr lang="ja-JP" altLang="en-US" sz="1600" dirty="0"/>
              <a:t>回発生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サイズ</a:t>
            </a:r>
            <a:r>
              <a:rPr lang="en-US" altLang="ja-JP" sz="1600" dirty="0" smtClean="0"/>
              <a:t> : 2-1000KB</a:t>
            </a:r>
          </a:p>
          <a:p>
            <a:pPr marL="0" indent="0">
              <a:buNone/>
            </a:pPr>
            <a:r>
              <a:rPr lang="en-US" altLang="ja-JP" sz="1600" dirty="0" smtClean="0"/>
              <a:t>10</a:t>
            </a:r>
            <a:r>
              <a:rPr lang="ja-JP" altLang="en-US" sz="1600" dirty="0" smtClean="0"/>
              <a:t>秒間測定</a:t>
            </a:r>
            <a:endParaRPr lang="en-US" altLang="ja-JP" sz="1600" dirty="0" smtClean="0"/>
          </a:p>
        </p:txBody>
      </p:sp>
      <p:graphicFrame>
        <p:nvGraphicFramePr>
          <p:cNvPr id="74" name="表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420151"/>
              </p:ext>
            </p:extLst>
          </p:nvPr>
        </p:nvGraphicFramePr>
        <p:xfrm>
          <a:off x="5961112" y="4677309"/>
          <a:ext cx="2682034" cy="1523999"/>
        </p:xfrm>
        <a:graphic>
          <a:graphicData uri="http://schemas.openxmlformats.org/drawingml/2006/table">
            <a:tbl>
              <a:tblPr firstRow="1" firstCol="1">
                <a:tableStyleId>{0660B408-B3CF-4A94-85FC-2B1E0A45F4A2}</a:tableStyleId>
              </a:tblPr>
              <a:tblGrid>
                <a:gridCol w="1341017"/>
                <a:gridCol w="1341017"/>
              </a:tblGrid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Value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/>
                        <a:t>aggr</a:t>
                      </a:r>
                      <a:r>
                        <a:rPr kumimoji="1" lang="en-US" altLang="ja-JP" sz="1400" dirty="0" smtClean="0"/>
                        <a:t>-edge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edge-host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RTT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80μs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Buffer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50~500kb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正方形/長方形 74"/>
          <p:cNvSpPr/>
          <p:nvPr/>
        </p:nvSpPr>
        <p:spPr>
          <a:xfrm>
            <a:off x="5963362" y="4290628"/>
            <a:ext cx="269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4D4D4D"/>
                </a:solidFill>
                <a:latin typeface="Times New Roman"/>
                <a:cs typeface="Times New Roman"/>
              </a:rPr>
              <a:t>任意に設定したパラメータ</a:t>
            </a:r>
            <a:endParaRPr lang="ja-JP" altLang="en-US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04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213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コネクタ 40"/>
          <p:cNvCxnSpPr>
            <a:stCxn id="39" idx="2"/>
            <a:endCxn id="20" idx="0"/>
          </p:cNvCxnSpPr>
          <p:nvPr/>
        </p:nvCxnSpPr>
        <p:spPr>
          <a:xfrm>
            <a:off x="5292630" y="1772816"/>
            <a:ext cx="1060494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40" idx="2"/>
            <a:endCxn id="20" idx="0"/>
          </p:cNvCxnSpPr>
          <p:nvPr/>
        </p:nvCxnSpPr>
        <p:spPr>
          <a:xfrm flipH="1">
            <a:off x="6353124" y="1772816"/>
            <a:ext cx="2472715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9" idx="2"/>
            <a:endCxn id="21" idx="0"/>
          </p:cNvCxnSpPr>
          <p:nvPr/>
        </p:nvCxnSpPr>
        <p:spPr>
          <a:xfrm>
            <a:off x="5292630" y="1772816"/>
            <a:ext cx="2530957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0" idx="2"/>
            <a:endCxn id="21" idx="0"/>
          </p:cNvCxnSpPr>
          <p:nvPr/>
        </p:nvCxnSpPr>
        <p:spPr>
          <a:xfrm flipH="1">
            <a:off x="7823587" y="1772816"/>
            <a:ext cx="1002252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51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</a:rPr>
              <a:t>再現シミュレーション</a:t>
            </a:r>
            <a:r>
              <a:rPr lang="en-US" altLang="ja-JP" dirty="0">
                <a:latin typeface="+mj-ea"/>
              </a:rPr>
              <a:t/>
            </a:r>
            <a:br>
              <a:rPr lang="en-US" altLang="ja-JP" dirty="0">
                <a:latin typeface="+mj-ea"/>
              </a:rPr>
            </a:br>
            <a:r>
              <a:rPr lang="en-US" altLang="ja-JP" dirty="0">
                <a:latin typeface="+mj-ea"/>
              </a:rPr>
              <a:t> </a:t>
            </a:r>
            <a:r>
              <a:rPr lang="en-US" altLang="ja-JP" dirty="0" smtClean="0">
                <a:latin typeface="+mj-ea"/>
              </a:rPr>
              <a:t>-</a:t>
            </a:r>
            <a:r>
              <a:rPr lang="en-US" altLang="en-US" dirty="0" smtClean="0">
                <a:latin typeface="+mj-ea"/>
              </a:rPr>
              <a:t>トラフィック</a:t>
            </a:r>
            <a:r>
              <a:rPr lang="ja-JP" altLang="en-US" dirty="0" smtClean="0">
                <a:latin typeface="+mj-ea"/>
              </a:rPr>
              <a:t>パターン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25" name="コンテンツ プレースホルダー 24"/>
          <p:cNvSpPr>
            <a:spLocks noGrp="1"/>
          </p:cNvSpPr>
          <p:nvPr>
            <p:ph idx="1"/>
          </p:nvPr>
        </p:nvSpPr>
        <p:spPr>
          <a:xfrm>
            <a:off x="812800" y="1146957"/>
            <a:ext cx="8280400" cy="11643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ja-JP" altLang="en-US" sz="1800" dirty="0" smtClean="0"/>
              <a:t>データ</a:t>
            </a:r>
            <a:r>
              <a:rPr lang="ja-JP" altLang="en-US" sz="1800" dirty="0"/>
              <a:t>を</a:t>
            </a:r>
            <a:r>
              <a:rPr lang="ja-JP" altLang="en-US" sz="1800" dirty="0" smtClean="0"/>
              <a:t>流し続けるバックグラウンドトラフィック</a:t>
            </a:r>
            <a:r>
              <a:rPr lang="en-US" altLang="ja-JP" sz="1800" dirty="0" smtClean="0"/>
              <a:t>(</a:t>
            </a:r>
            <a:r>
              <a:rPr lang="en-US" altLang="ja-JP" sz="1800" dirty="0" smtClean="0">
                <a:solidFill>
                  <a:srgbClr val="E03253"/>
                </a:solidFill>
              </a:rPr>
              <a:t>MPTCP</a:t>
            </a:r>
            <a:r>
              <a:rPr lang="en-US" altLang="ja-JP" sz="1800" dirty="0"/>
              <a:t>)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ja-JP" altLang="en-US" sz="1800" dirty="0"/>
              <a:t>残りの</a:t>
            </a:r>
            <a:r>
              <a:rPr lang="ja-JP" altLang="en-US" sz="1800" dirty="0" smtClean="0"/>
              <a:t>ノードがショートフローの</a:t>
            </a:r>
            <a:r>
              <a:rPr lang="ja-JP" altLang="en-US" sz="1800" dirty="0"/>
              <a:t>通信を平均</a:t>
            </a:r>
            <a:r>
              <a:rPr lang="en-US" altLang="ja-JP" sz="1800" dirty="0"/>
              <a:t>200ms, </a:t>
            </a:r>
            <a:r>
              <a:rPr lang="en-US" altLang="ja-JP" sz="1800" dirty="0" smtClean="0"/>
              <a:t>500ms</a:t>
            </a:r>
            <a:r>
              <a:rPr lang="ja-JP" altLang="en-US" sz="1800" dirty="0" smtClean="0"/>
              <a:t>ポアソン</a:t>
            </a:r>
            <a:r>
              <a:rPr lang="ja-JP" altLang="en-US" sz="1800" dirty="0"/>
              <a:t>生起</a:t>
            </a:r>
            <a:r>
              <a:rPr lang="en-US" altLang="ja-JP" sz="1800" dirty="0"/>
              <a:t> </a:t>
            </a:r>
            <a:r>
              <a:rPr lang="en-US" altLang="ja-JP" sz="1800" dirty="0">
                <a:solidFill>
                  <a:srgbClr val="E03253"/>
                </a:solidFill>
              </a:rPr>
              <a:t> </a:t>
            </a:r>
            <a:r>
              <a:rPr lang="en-US" altLang="ja-JP" sz="1800" dirty="0"/>
              <a:t>(</a:t>
            </a:r>
            <a:r>
              <a:rPr lang="en-US" altLang="ja-JP" sz="1800" dirty="0">
                <a:solidFill>
                  <a:srgbClr val="E03253"/>
                </a:solidFill>
              </a:rPr>
              <a:t>TCP</a:t>
            </a:r>
            <a:r>
              <a:rPr lang="en-US" altLang="ja-JP" sz="1800" dirty="0"/>
              <a:t>)</a:t>
            </a:r>
            <a:endParaRPr kumimoji="1" lang="ja-JP" altLang="en-US" sz="1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/>
          </a:p>
        </p:txBody>
      </p:sp>
      <p:cxnSp>
        <p:nvCxnSpPr>
          <p:cNvPr id="22" name="曲線コネクタ 21"/>
          <p:cNvCxnSpPr>
            <a:stCxn id="2" idx="0"/>
            <a:endCxn id="71" idx="0"/>
          </p:cNvCxnSpPr>
          <p:nvPr/>
        </p:nvCxnSpPr>
        <p:spPr bwMode="auto">
          <a:xfrm rot="5400000" flipH="1" flipV="1">
            <a:off x="4947016" y="4131708"/>
            <a:ext cx="11969" cy="2825336"/>
          </a:xfrm>
          <a:prstGeom prst="curvedConnector3">
            <a:avLst>
              <a:gd name="adj1" fmla="val 24139719"/>
            </a:avLst>
          </a:prstGeom>
          <a:solidFill>
            <a:schemeClr val="accent1"/>
          </a:solidFill>
          <a:ln w="1270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曲線コネクタ 44"/>
          <p:cNvCxnSpPr>
            <a:stCxn id="69" idx="0"/>
            <a:endCxn id="70" idx="0"/>
          </p:cNvCxnSpPr>
          <p:nvPr/>
        </p:nvCxnSpPr>
        <p:spPr bwMode="auto">
          <a:xfrm rot="16200000" flipH="1">
            <a:off x="4947015" y="5073486"/>
            <a:ext cx="11969" cy="941779"/>
          </a:xfrm>
          <a:prstGeom prst="curvedConnector3">
            <a:avLst>
              <a:gd name="adj1" fmla="val -20157298"/>
            </a:avLst>
          </a:prstGeom>
          <a:solidFill>
            <a:schemeClr val="accent1"/>
          </a:solidFill>
          <a:ln w="63500" cap="flat" cmpd="sng" algn="ctr">
            <a:solidFill>
              <a:srgbClr val="E03253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正方形/長方形 57"/>
          <p:cNvSpPr/>
          <p:nvPr/>
        </p:nvSpPr>
        <p:spPr>
          <a:xfrm>
            <a:off x="3656856" y="234888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Background </a:t>
            </a:r>
            <a:r>
              <a:rPr lang="ja-JP" altLang="en-US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トラフィック</a:t>
            </a:r>
            <a:endParaRPr lang="ja-JP" altLang="en-US" u="sng" dirty="0">
              <a:solidFill>
                <a:srgbClr val="0071BC"/>
              </a:solidFill>
              <a:latin typeface="Times New Roman"/>
              <a:cs typeface="Times New Roman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321152" y="2339588"/>
            <a:ext cx="1383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70KB</a:t>
            </a:r>
            <a:r>
              <a:rPr lang="ja-JP" altLang="en-US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フロー</a:t>
            </a:r>
            <a:endParaRPr lang="ja-JP" altLang="en-US" u="sng" dirty="0">
              <a:solidFill>
                <a:srgbClr val="E03253"/>
              </a:solidFill>
              <a:latin typeface="Times New Roman"/>
              <a:cs typeface="Times New Roman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608439" y="5949280"/>
            <a:ext cx="267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Fig7-2. Network topology on simulation</a:t>
            </a:r>
            <a:endParaRPr kumimoji="1" lang="ja-JP" altLang="en-US" sz="1200" dirty="0">
              <a:latin typeface="+mj-lt"/>
            </a:endParaRPr>
          </a:p>
        </p:txBody>
      </p:sp>
      <p:grpSp>
        <p:nvGrpSpPr>
          <p:cNvPr id="18" name="図形グループ 17"/>
          <p:cNvGrpSpPr/>
          <p:nvPr/>
        </p:nvGrpSpPr>
        <p:grpSpPr>
          <a:xfrm>
            <a:off x="3440832" y="5538391"/>
            <a:ext cx="3024336" cy="230869"/>
            <a:chOff x="3440832" y="5538391"/>
            <a:chExt cx="3024336" cy="230869"/>
          </a:xfrm>
        </p:grpSpPr>
        <p:sp>
          <p:nvSpPr>
            <p:cNvPr id="2" name="正方形/長方形 1"/>
            <p:cNvSpPr/>
            <p:nvPr/>
          </p:nvSpPr>
          <p:spPr bwMode="auto">
            <a:xfrm>
              <a:off x="3440832" y="5550360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9" name="正方形/長方形 68"/>
            <p:cNvSpPr/>
            <p:nvPr/>
          </p:nvSpPr>
          <p:spPr bwMode="auto">
            <a:xfrm>
              <a:off x="4382611" y="5538391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E0325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0" name="正方形/長方形 69"/>
            <p:cNvSpPr/>
            <p:nvPr/>
          </p:nvSpPr>
          <p:spPr bwMode="auto">
            <a:xfrm>
              <a:off x="5324390" y="5550360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E0325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 bwMode="auto">
            <a:xfrm>
              <a:off x="6266168" y="5538391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7" name="図形グループ 16"/>
          <p:cNvGrpSpPr/>
          <p:nvPr/>
        </p:nvGrpSpPr>
        <p:grpSpPr>
          <a:xfrm>
            <a:off x="3872880" y="4285673"/>
            <a:ext cx="2052228" cy="230869"/>
            <a:chOff x="3872880" y="4581128"/>
            <a:chExt cx="2052228" cy="230869"/>
          </a:xfrm>
        </p:grpSpPr>
        <p:sp>
          <p:nvSpPr>
            <p:cNvPr id="72" name="正方形/長方形 71"/>
            <p:cNvSpPr/>
            <p:nvPr/>
          </p:nvSpPr>
          <p:spPr bwMode="auto">
            <a:xfrm>
              <a:off x="3872880" y="4593097"/>
              <a:ext cx="199000" cy="21890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 bwMode="auto">
            <a:xfrm>
              <a:off x="5726108" y="4581128"/>
              <a:ext cx="199000" cy="21890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3" name="図形グループ 2"/>
          <p:cNvGrpSpPr/>
          <p:nvPr/>
        </p:nvGrpSpPr>
        <p:grpSpPr>
          <a:xfrm>
            <a:off x="2028892" y="3032956"/>
            <a:ext cx="5669686" cy="230869"/>
            <a:chOff x="2028892" y="3032956"/>
            <a:chExt cx="5669686" cy="230869"/>
          </a:xfrm>
        </p:grpSpPr>
        <p:sp>
          <p:nvSpPr>
            <p:cNvPr id="74" name="正方形/長方形 73"/>
            <p:cNvSpPr/>
            <p:nvPr/>
          </p:nvSpPr>
          <p:spPr bwMode="auto">
            <a:xfrm>
              <a:off x="2028892" y="3044925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3852454" y="3032956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5676016" y="3044925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 bwMode="auto">
            <a:xfrm>
              <a:off x="7499578" y="3032956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cxnSp>
        <p:nvCxnSpPr>
          <p:cNvPr id="78" name="直線コネクタ 77"/>
          <p:cNvCxnSpPr>
            <a:stCxn id="72" idx="2"/>
            <a:endCxn id="2" idx="0"/>
          </p:cNvCxnSpPr>
          <p:nvPr/>
        </p:nvCxnSpPr>
        <p:spPr>
          <a:xfrm flipH="1">
            <a:off x="3540332" y="4516542"/>
            <a:ext cx="432048" cy="10338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74" idx="2"/>
            <a:endCxn id="72" idx="0"/>
          </p:cNvCxnSpPr>
          <p:nvPr/>
        </p:nvCxnSpPr>
        <p:spPr>
          <a:xfrm>
            <a:off x="2128392" y="3263825"/>
            <a:ext cx="1843988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72" idx="2"/>
            <a:endCxn id="69" idx="0"/>
          </p:cNvCxnSpPr>
          <p:nvPr/>
        </p:nvCxnSpPr>
        <p:spPr>
          <a:xfrm>
            <a:off x="3972380" y="4516542"/>
            <a:ext cx="509731" cy="102184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73" idx="2"/>
            <a:endCxn id="70" idx="0"/>
          </p:cNvCxnSpPr>
          <p:nvPr/>
        </p:nvCxnSpPr>
        <p:spPr>
          <a:xfrm flipH="1">
            <a:off x="5423890" y="4504573"/>
            <a:ext cx="401718" cy="10457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73" idx="2"/>
            <a:endCxn id="71" idx="0"/>
          </p:cNvCxnSpPr>
          <p:nvPr/>
        </p:nvCxnSpPr>
        <p:spPr>
          <a:xfrm>
            <a:off x="5825608" y="4504573"/>
            <a:ext cx="540060" cy="10338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77" idx="2"/>
            <a:endCxn id="72" idx="0"/>
          </p:cNvCxnSpPr>
          <p:nvPr/>
        </p:nvCxnSpPr>
        <p:spPr>
          <a:xfrm flipH="1">
            <a:off x="3972380" y="3251856"/>
            <a:ext cx="3626698" cy="104578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76" idx="2"/>
            <a:endCxn id="72" idx="0"/>
          </p:cNvCxnSpPr>
          <p:nvPr/>
        </p:nvCxnSpPr>
        <p:spPr>
          <a:xfrm flipH="1">
            <a:off x="3972380" y="3263825"/>
            <a:ext cx="1803136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>
            <a:stCxn id="75" idx="2"/>
            <a:endCxn id="72" idx="0"/>
          </p:cNvCxnSpPr>
          <p:nvPr/>
        </p:nvCxnSpPr>
        <p:spPr>
          <a:xfrm>
            <a:off x="3951954" y="3251856"/>
            <a:ext cx="20426" cy="104578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74" idx="2"/>
            <a:endCxn id="73" idx="0"/>
          </p:cNvCxnSpPr>
          <p:nvPr/>
        </p:nvCxnSpPr>
        <p:spPr>
          <a:xfrm>
            <a:off x="2128392" y="3263825"/>
            <a:ext cx="3697216" cy="102184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77" idx="2"/>
            <a:endCxn id="73" idx="0"/>
          </p:cNvCxnSpPr>
          <p:nvPr/>
        </p:nvCxnSpPr>
        <p:spPr>
          <a:xfrm flipH="1">
            <a:off x="5825608" y="3251856"/>
            <a:ext cx="1773470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76" idx="2"/>
            <a:endCxn id="73" idx="0"/>
          </p:cNvCxnSpPr>
          <p:nvPr/>
        </p:nvCxnSpPr>
        <p:spPr>
          <a:xfrm>
            <a:off x="5775516" y="3263825"/>
            <a:ext cx="50092" cy="102184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5" idx="2"/>
            <a:endCxn id="73" idx="0"/>
          </p:cNvCxnSpPr>
          <p:nvPr/>
        </p:nvCxnSpPr>
        <p:spPr>
          <a:xfrm>
            <a:off x="3951954" y="3251856"/>
            <a:ext cx="1873654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7698578" y="5769260"/>
            <a:ext cx="74878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013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シミュレーション途中結果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1912"/>
          </a:xfrm>
        </p:spPr>
        <p:txBody>
          <a:bodyPr/>
          <a:lstStyle/>
          <a:p>
            <a:r>
              <a:rPr kumimoji="1" lang="en-US" altLang="ja-JP" dirty="0" smtClean="0"/>
              <a:t>path1, 2-&gt;MPTCP</a:t>
            </a:r>
            <a:r>
              <a:rPr kumimoji="1" lang="ja-JP" altLang="en-US" dirty="0" smtClean="0"/>
              <a:t>と競合</a:t>
            </a:r>
            <a:r>
              <a:rPr kumimoji="1" lang="en-US" altLang="ja-JP" dirty="0" smtClean="0"/>
              <a:t>. path3, 4-&gt;MPTCP</a:t>
            </a:r>
            <a:r>
              <a:rPr kumimoji="1" lang="ja-JP" altLang="en-US" dirty="0" smtClean="0"/>
              <a:t>回避</a:t>
            </a:r>
            <a:endParaRPr kumimoji="1" lang="en-US" altLang="ja-JP" dirty="0" smtClean="0"/>
          </a:p>
          <a:p>
            <a:r>
              <a:rPr lang="ja-JP" altLang="en-US" dirty="0" smtClean="0"/>
              <a:t>競合した場合</a:t>
            </a:r>
            <a:r>
              <a:rPr lang="en-US" altLang="ja-JP" dirty="0" smtClean="0"/>
              <a:t>(path1, 2), </a:t>
            </a:r>
            <a:r>
              <a:rPr lang="ja-JP" altLang="en-US" dirty="0" smtClean="0"/>
              <a:t>性能の悪化が確認できた。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pic>
        <p:nvPicPr>
          <p:cNvPr id="8" name="図 7" descr="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03478"/>
            <a:ext cx="4758949" cy="2773473"/>
          </a:xfrm>
          <a:prstGeom prst="rect">
            <a:avLst/>
          </a:prstGeom>
        </p:spPr>
      </p:pic>
      <p:pic>
        <p:nvPicPr>
          <p:cNvPr id="9" name="図 8" descr="99_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82" y="1786755"/>
            <a:ext cx="4776154" cy="286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4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まだまだ検証</a:t>
            </a:r>
            <a:r>
              <a:rPr lang="en-US" altLang="en-US" dirty="0" smtClean="0"/>
              <a:t>中。。</a:t>
            </a:r>
          </a:p>
          <a:p>
            <a:pPr lvl="1"/>
            <a:r>
              <a:rPr kumimoji="1" lang="ja-JP" altLang="en-US" strike="sngStrike" dirty="0" smtClean="0"/>
              <a:t>なぜか、</a:t>
            </a:r>
            <a:r>
              <a:rPr kumimoji="1" lang="en-US" altLang="ja-JP" strike="sngStrike" dirty="0" smtClean="0"/>
              <a:t>MPTCP</a:t>
            </a:r>
            <a:r>
              <a:rPr kumimoji="1" lang="ja-JP" altLang="en-US" strike="sngStrike" dirty="0" smtClean="0"/>
              <a:t>が二本しか使われず</a:t>
            </a:r>
            <a:endParaRPr kumimoji="1" lang="en-US" altLang="ja-JP" strike="sngStrike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>
                <a:solidFill>
                  <a:srgbClr val="E03253"/>
                </a:solidFill>
              </a:rPr>
              <a:t>4</a:t>
            </a:r>
            <a:r>
              <a:rPr lang="ja-JP" altLang="en-US" dirty="0" smtClean="0">
                <a:solidFill>
                  <a:srgbClr val="E03253"/>
                </a:solidFill>
              </a:rPr>
              <a:t>本使われてました</a:t>
            </a:r>
            <a:endParaRPr kumimoji="1" lang="en-US" altLang="ja-JP" dirty="0" smtClean="0">
              <a:solidFill>
                <a:srgbClr val="E03253"/>
              </a:solidFill>
            </a:endParaRPr>
          </a:p>
          <a:p>
            <a:pPr lvl="2"/>
            <a:r>
              <a:rPr lang="ja-JP" altLang="en-US" dirty="0" smtClean="0"/>
              <a:t>スケジューラの実装</a:t>
            </a:r>
            <a:r>
              <a:rPr lang="en-US" altLang="ja-JP" dirty="0" smtClean="0"/>
              <a:t>??</a:t>
            </a:r>
          </a:p>
          <a:p>
            <a:pPr lvl="2"/>
            <a:r>
              <a:rPr kumimoji="1" lang="ja-JP" altLang="en-US" dirty="0" smtClean="0"/>
              <a:t>バッファサイズにも依る</a:t>
            </a:r>
            <a:r>
              <a:rPr kumimoji="1" lang="en-US" altLang="ja-JP" dirty="0" smtClean="0"/>
              <a:t>?</a:t>
            </a:r>
          </a:p>
          <a:p>
            <a:pPr lvl="1"/>
            <a:r>
              <a:rPr lang="ja-JP" altLang="en-US" dirty="0" smtClean="0"/>
              <a:t>極端に遅延する現象の再現もできた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遅延の原因を解析</a:t>
            </a:r>
            <a:endParaRPr kumimoji="1" lang="en-US" altLang="ja-JP" dirty="0" smtClean="0"/>
          </a:p>
          <a:p>
            <a:pPr lvl="1"/>
            <a:r>
              <a:rPr lang="en-US" altLang="ja-JP" b="1" dirty="0" smtClean="0">
                <a:solidFill>
                  <a:srgbClr val="0071BC"/>
                </a:solidFill>
              </a:rPr>
              <a:t>70kb</a:t>
            </a:r>
            <a:r>
              <a:rPr lang="ja-JP" altLang="en-US" b="1" dirty="0" smtClean="0">
                <a:solidFill>
                  <a:srgbClr val="0071BC"/>
                </a:solidFill>
              </a:rPr>
              <a:t>未満のフローについてはコネクションの経路に依る事を示せた</a:t>
            </a:r>
            <a:endParaRPr kumimoji="1" lang="en-US" altLang="ja-JP" b="1" dirty="0" smtClean="0">
              <a:solidFill>
                <a:srgbClr val="0071BC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271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アルゴリズムに関しての考察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ja-JP" dirty="0"/>
              <a:t>70kb</a:t>
            </a:r>
            <a:r>
              <a:rPr lang="ja-JP" altLang="en-US" dirty="0"/>
              <a:t>未満のフローについてはコネクションの経路</a:t>
            </a:r>
            <a:r>
              <a:rPr lang="ja-JP" altLang="en-US" dirty="0" smtClean="0"/>
              <a:t>に依存し、</a:t>
            </a:r>
            <a:r>
              <a:rPr lang="en-US" altLang="ja-JP" dirty="0" smtClean="0"/>
              <a:t>FCT</a:t>
            </a:r>
            <a:r>
              <a:rPr lang="ja-JP" altLang="en-US" dirty="0" smtClean="0"/>
              <a:t>の性能が改善する。</a:t>
            </a:r>
            <a:endParaRPr lang="en-US" altLang="ja-JP" dirty="0" smtClean="0"/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ja-JP" dirty="0" smtClean="0"/>
              <a:t>MPTCP</a:t>
            </a:r>
            <a:r>
              <a:rPr lang="ja-JP" altLang="en-US" dirty="0" smtClean="0"/>
              <a:t>のメリット</a:t>
            </a:r>
            <a:r>
              <a:rPr lang="en-US" altLang="ja-JP" dirty="0" smtClean="0"/>
              <a:t> : </a:t>
            </a:r>
          </a:p>
          <a:p>
            <a:pPr marL="0" lvl="1" indent="0" algn="ctr">
              <a:buClr>
                <a:schemeClr val="folHlink"/>
              </a:buClr>
              <a:buSzPct val="60000"/>
              <a:buNone/>
            </a:pPr>
            <a:r>
              <a:rPr lang="ja-JP" altLang="en-US" b="1" dirty="0" smtClean="0">
                <a:solidFill>
                  <a:srgbClr val="0071BC"/>
                </a:solidFill>
              </a:rPr>
              <a:t>複数パスを使いたい。</a:t>
            </a:r>
            <a:endParaRPr lang="en-US" altLang="ja-JP" b="1" dirty="0" smtClean="0">
              <a:solidFill>
                <a:srgbClr val="0071BC"/>
              </a:solidFill>
            </a:endParaRPr>
          </a:p>
          <a:p>
            <a:pPr marL="0" lvl="1" indent="0" algn="ctr">
              <a:buClr>
                <a:schemeClr val="folHlink"/>
              </a:buClr>
              <a:buSzPct val="60000"/>
              <a:buNone/>
            </a:pPr>
            <a:r>
              <a:rPr lang="en-US" altLang="ja-JP" b="1" dirty="0" smtClean="0">
                <a:solidFill>
                  <a:srgbClr val="0071BC"/>
                </a:solidFill>
              </a:rPr>
              <a:t>OS</a:t>
            </a:r>
            <a:r>
              <a:rPr lang="ja-JP" altLang="en-US" b="1" dirty="0" smtClean="0">
                <a:solidFill>
                  <a:srgbClr val="0071BC"/>
                </a:solidFill>
              </a:rPr>
              <a:t>で</a:t>
            </a:r>
            <a:r>
              <a:rPr lang="en-US" altLang="ja-JP" b="1" dirty="0">
                <a:solidFill>
                  <a:srgbClr val="0071BC"/>
                </a:solidFill>
              </a:rPr>
              <a:t>M</a:t>
            </a:r>
            <a:r>
              <a:rPr lang="en-US" altLang="ja-JP" b="1" dirty="0" smtClean="0">
                <a:solidFill>
                  <a:srgbClr val="0071BC"/>
                </a:solidFill>
              </a:rPr>
              <a:t>ultipath TCP</a:t>
            </a:r>
            <a:r>
              <a:rPr lang="ja-JP" altLang="en-US" b="1" dirty="0" smtClean="0">
                <a:solidFill>
                  <a:srgbClr val="0071BC"/>
                </a:solidFill>
              </a:rPr>
              <a:t>を</a:t>
            </a:r>
            <a:r>
              <a:rPr lang="en-US" altLang="ja-JP" b="1" dirty="0" smtClean="0">
                <a:solidFill>
                  <a:srgbClr val="0071BC"/>
                </a:solidFill>
              </a:rPr>
              <a:t>on</a:t>
            </a:r>
            <a:r>
              <a:rPr lang="ja-JP" altLang="en-US" b="1" dirty="0" smtClean="0">
                <a:solidFill>
                  <a:srgbClr val="0071BC"/>
                </a:solidFill>
              </a:rPr>
              <a:t>にするだけで勝手にやってくれる。</a:t>
            </a:r>
            <a:endParaRPr lang="en-US" altLang="ja-JP" b="1" dirty="0" smtClean="0">
              <a:solidFill>
                <a:srgbClr val="0071BC"/>
              </a:solidFill>
            </a:endParaRPr>
          </a:p>
          <a:p>
            <a:pPr marL="0" lvl="1" indent="0" algn="ctr">
              <a:buClr>
                <a:schemeClr val="folHlink"/>
              </a:buClr>
              <a:buSzPct val="60000"/>
              <a:buNone/>
            </a:pPr>
            <a:r>
              <a:rPr lang="ja-JP" altLang="en-US" sz="2400" dirty="0" smtClean="0">
                <a:solidFill>
                  <a:srgbClr val="E03253"/>
                </a:solidFill>
              </a:rPr>
              <a:t>勝手にやってくれた結果、遅延する事もある。</a:t>
            </a:r>
            <a:endParaRPr lang="en-US" altLang="ja-JP" dirty="0" smtClean="0">
              <a:solidFill>
                <a:srgbClr val="E03253"/>
              </a:solidFill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ja-JP" altLang="en-US" dirty="0" smtClean="0"/>
              <a:t>目指すべきもの</a:t>
            </a:r>
            <a:endParaRPr lang="en-US" altLang="ja-JP" dirty="0" smtClean="0"/>
          </a:p>
          <a:p>
            <a:pPr marL="0" lvl="1" indent="0" algn="ctr">
              <a:buClr>
                <a:schemeClr val="folHlink"/>
              </a:buClr>
              <a:buSzPct val="60000"/>
              <a:buNone/>
            </a:pPr>
            <a:r>
              <a:rPr lang="ja-JP" altLang="en-US" b="1" dirty="0" smtClean="0">
                <a:solidFill>
                  <a:srgbClr val="0071BC"/>
                </a:solidFill>
              </a:rPr>
              <a:t>勝手にやってくれて楽！かつ、性能もコンスタントに出せる！</a:t>
            </a:r>
            <a:endParaRPr lang="en-US" altLang="ja-JP" b="1" dirty="0" smtClean="0">
              <a:solidFill>
                <a:srgbClr val="0071BC"/>
              </a:solidFill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ja-JP" altLang="en-US" dirty="0" smtClean="0"/>
              <a:t>だから、</a:t>
            </a:r>
            <a:r>
              <a:rPr lang="ja-JP" altLang="en-US" sz="2400" b="1" dirty="0" smtClean="0">
                <a:solidFill>
                  <a:srgbClr val="0071BC"/>
                </a:solidFill>
              </a:rPr>
              <a:t>自動で経路を切り替える仕組み</a:t>
            </a:r>
            <a:r>
              <a:rPr lang="ja-JP" altLang="en-US" dirty="0" smtClean="0"/>
              <a:t>が必要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131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7109</TotalTime>
  <Words>796</Words>
  <Application>Microsoft Macintosh PowerPoint</Application>
  <PresentationFormat>A4 210x297 mm</PresentationFormat>
  <Paragraphs>129</Paragraphs>
  <Slides>14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Staff training presentation</vt:lpstr>
      <vt:lpstr>Progress report 進捗報告</vt:lpstr>
      <vt:lpstr>性能の悪化について</vt:lpstr>
      <vt:lpstr>シミュレーション計画</vt:lpstr>
      <vt:lpstr>今回のシミュレーションの目的</vt:lpstr>
      <vt:lpstr>シミュレーション</vt:lpstr>
      <vt:lpstr>再現シミュレーション  -トラフィックパターン</vt:lpstr>
      <vt:lpstr>シミュレーション途中結果</vt:lpstr>
      <vt:lpstr>考察</vt:lpstr>
      <vt:lpstr>アルゴリズムに関しての考察</vt:lpstr>
      <vt:lpstr>統計の勉強 – パーセンタイル</vt:lpstr>
      <vt:lpstr>シミュレーション - 追加考察</vt:lpstr>
      <vt:lpstr>結果</vt:lpstr>
      <vt:lpstr>考察</vt:lpstr>
      <vt:lpstr>考察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2466</cp:revision>
  <dcterms:created xsi:type="dcterms:W3CDTF">2013-12-01T06:00:42Z</dcterms:created>
  <dcterms:modified xsi:type="dcterms:W3CDTF">2014-04-17T08:00:01Z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