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10"/>
  </p:notesMasterIdLst>
  <p:handoutMasterIdLst>
    <p:handoutMasterId r:id="rId11"/>
  </p:handoutMasterIdLst>
  <p:sldIdLst>
    <p:sldId id="256" r:id="rId2"/>
    <p:sldId id="367" r:id="rId3"/>
    <p:sldId id="368" r:id="rId4"/>
    <p:sldId id="369" r:id="rId5"/>
    <p:sldId id="363" r:id="rId6"/>
    <p:sldId id="364" r:id="rId7"/>
    <p:sldId id="365" r:id="rId8"/>
    <p:sldId id="358" r:id="rId9"/>
  </p:sldIdLst>
  <p:sldSz cx="9906000" cy="6858000" type="A4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3253"/>
    <a:srgbClr val="0071BC"/>
    <a:srgbClr val="4D4D4D"/>
    <a:srgbClr val="EAEAEA"/>
    <a:srgbClr val="393939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間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濃色 2 - アクセント 1/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間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間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間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中間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テーマ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88973" autoAdjust="0"/>
  </p:normalViewPr>
  <p:slideViewPr>
    <p:cSldViewPr snapToObjects="1">
      <p:cViewPr varScale="1">
        <p:scale>
          <a:sx n="82" d="100"/>
          <a:sy n="82" d="100"/>
        </p:scale>
        <p:origin x="-1776" y="-104"/>
      </p:cViewPr>
      <p:guideLst>
        <p:guide orient="horz" pos="1185"/>
        <p:guide orient="horz" pos="3974"/>
        <p:guide orient="horz" pos="573"/>
        <p:guide orient="horz" pos="2160"/>
        <p:guide orient="horz" pos="3135"/>
        <p:guide pos="5728"/>
        <p:guide pos="2145"/>
        <p:guide pos="512"/>
        <p:guide pos="4095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6"/>
      </p:cViewPr>
      <p:guideLst>
        <p:guide orient="horz" pos="2924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fld id="{6F62E233-1F35-47A0-B354-5FF7886F74B8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35282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85838" y="696913"/>
            <a:ext cx="5026025" cy="34813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3675" tIns="46838" rIns="93675" bIns="46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</p:spTree>
    <p:extLst>
      <p:ext uri="{BB962C8B-B14F-4D97-AF65-F5344CB8AC3E}">
        <p14:creationId xmlns:p14="http://schemas.microsoft.com/office/powerpoint/2010/main" val="9840735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77875" y="2004639"/>
            <a:ext cx="8353425" cy="1208337"/>
          </a:xfrm>
        </p:spPr>
        <p:txBody>
          <a:bodyPr/>
          <a:lstStyle>
            <a:lvl1pPr algn="ctr">
              <a:defRPr b="1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293096"/>
            <a:ext cx="6934200" cy="11970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サブタイトルの書式設定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CDA85-2696-45D2-A774-60B32C80E74E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9608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588250" y="214313"/>
            <a:ext cx="2112963" cy="5918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46188" y="214313"/>
            <a:ext cx="6189662" cy="5918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6306F9-C279-430B-B0A6-3FA4D4518FED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614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4863753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66AD3-7610-493D-8208-10424DEE3EA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310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3435077"/>
            <a:ext cx="84201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4D4D4D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1934890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95C52-7FA9-489B-9C9A-63D366B5FA4B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0550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8111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56736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07256-B7DE-41CE-804D-BDC7A6CD32B5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6800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A8DF6-AAD5-43F0-BE35-7C080FD1246C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3581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403A2-63A1-4A9F-BE45-DF661BAD8395}" type="slidenum">
              <a:rPr lang="ja-JP" altLang="en-US"/>
              <a:pPr/>
              <a:t>‹#›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 userDrawn="1"/>
        </p:nvSpPr>
        <p:spPr>
          <a:xfrm>
            <a:off x="1287190" y="9352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6115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5C2A6E-2954-4E38-AD66-154544EB682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4015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54375-F0DB-426D-B6A9-608781D96B89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883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アイコンをクリックして図を追加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F8EBE-26FD-4D52-A579-72828310B657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480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200472" y="83790"/>
            <a:ext cx="324201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488504" y="83790"/>
            <a:ext cx="267168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410866" y="506065"/>
            <a:ext cx="37916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591244" y="506065"/>
            <a:ext cx="329308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46194" y="433040"/>
            <a:ext cx="342310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41611" y="98814"/>
            <a:ext cx="45719" cy="9993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344488" y="910431"/>
            <a:ext cx="89122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77875" y="332458"/>
            <a:ext cx="849560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157535"/>
            <a:ext cx="8280400" cy="4863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  <a:r>
              <a:rPr lang="en-US" altLang="ja-JP" dirty="0" err="1" smtClean="0"/>
              <a:t>qqqqqqqqqqqqqqqqqqqqqqqqqqqqqq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7875" y="6308725"/>
            <a:ext cx="2063750" cy="288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j-lt"/>
              </a:defRPr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68824" y="6309320"/>
            <a:ext cx="313690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endParaRPr lang="en-US" altLang="ja-JP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65714" y="6309320"/>
            <a:ext cx="206375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  <a:cs typeface="Times New Roman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i="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hlink"/>
        </a:buClr>
        <a:buSzPct val="55000"/>
        <a:buFont typeface="Wingdings" pitchFamily="2" charset="2"/>
        <a:buChar char="n"/>
        <a:defRPr kumimoji="1" sz="2000" i="0">
          <a:solidFill>
            <a:srgbClr val="4D4D4D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50000"/>
        <a:buFont typeface="Wingdings" pitchFamily="2" charset="2"/>
        <a:buChar char="n"/>
        <a:defRPr kumimoji="1" sz="1800" i="0">
          <a:solidFill>
            <a:srgbClr val="4D4D4D"/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SzPct val="55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1"/>
        </a:buClr>
        <a:buSzPct val="50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ea typeface="ＭＳ Ｐゴシック" charset="-128"/>
              </a:rPr>
              <a:t>Progress report</a:t>
            </a:r>
            <a:r>
              <a:rPr lang="en-US" altLang="ja-JP" dirty="0" smtClean="0">
                <a:ea typeface="ＭＳ Ｐゴシック" charset="-128"/>
              </a:rPr>
              <a:t/>
            </a:r>
            <a:br>
              <a:rPr lang="en-US" altLang="ja-JP" dirty="0" smtClean="0">
                <a:ea typeface="ＭＳ Ｐゴシック" charset="-128"/>
              </a:rPr>
            </a:br>
            <a:r>
              <a:rPr lang="ja-JP" altLang="en-US" dirty="0" smtClean="0">
                <a:ea typeface="ＭＳ Ｐゴシック" charset="-128"/>
              </a:rPr>
              <a:t>進捗報告</a:t>
            </a:r>
            <a:endParaRPr lang="en-US" altLang="ja-JP" dirty="0">
              <a:ea typeface="ＭＳ Ｐゴシック" charset="-128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176166"/>
            <a:ext cx="6934200" cy="1197050"/>
          </a:xfrm>
        </p:spPr>
        <p:txBody>
          <a:bodyPr/>
          <a:lstStyle/>
          <a:p>
            <a:r>
              <a:rPr lang="en-US" altLang="ja-JP" dirty="0" smtClean="0">
                <a:latin typeface="+mj-ea"/>
                <a:ea typeface="+mj-ea"/>
              </a:rPr>
              <a:t>Sekiya laboratory </a:t>
            </a:r>
            <a:r>
              <a:rPr lang="en-US" altLang="ja-JP" dirty="0" smtClean="0">
                <a:latin typeface="+mj-ea"/>
                <a:ea typeface="+mj-ea"/>
              </a:rPr>
              <a:t>M2</a:t>
            </a:r>
            <a:endParaRPr lang="en-US" altLang="ja-JP" dirty="0" smtClean="0">
              <a:latin typeface="+mj-ea"/>
              <a:ea typeface="+mj-ea"/>
            </a:endParaRPr>
          </a:p>
          <a:p>
            <a:r>
              <a:rPr lang="en-US" altLang="ja-JP" dirty="0" smtClean="0">
                <a:latin typeface="+mj-ea"/>
                <a:ea typeface="+mj-ea"/>
              </a:rPr>
              <a:t>Fujii Shogo</a:t>
            </a:r>
            <a:endParaRPr lang="en-US" altLang="ja-JP" dirty="0">
              <a:latin typeface="+mj-ea"/>
              <a:ea typeface="+mj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7AEC-04A4-4B30-BC9E-4A61A0C7AC7F}" type="slidenum">
              <a:rPr lang="ja-JP" altLang="en-US" smtClean="0"/>
              <a:pPr/>
              <a:t>1</a:t>
            </a:fld>
            <a:endParaRPr lang="en-US" altLang="ja-JP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シミュレーション計画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仮説</a:t>
            </a:r>
            <a:r>
              <a:rPr kumimoji="1" lang="en-US" altLang="ja-JP" dirty="0" smtClean="0"/>
              <a:t> : </a:t>
            </a:r>
            <a:r>
              <a:rPr lang="en-US" altLang="ja-JP" b="1" dirty="0">
                <a:solidFill>
                  <a:srgbClr val="0071BC"/>
                </a:solidFill>
              </a:rPr>
              <a:t>MPTCP</a:t>
            </a:r>
            <a:r>
              <a:rPr lang="ja-JP" altLang="en-US" b="1" dirty="0">
                <a:solidFill>
                  <a:srgbClr val="0071BC"/>
                </a:solidFill>
              </a:rPr>
              <a:t>の使う経路以外のものを用いれば改善</a:t>
            </a:r>
            <a:r>
              <a:rPr lang="ja-JP" altLang="en-US" b="1" dirty="0" smtClean="0">
                <a:solidFill>
                  <a:srgbClr val="0071BC"/>
                </a:solidFill>
              </a:rPr>
              <a:t>できる</a:t>
            </a:r>
            <a:endParaRPr kumimoji="1" lang="en-US" altLang="ja-JP" dirty="0" smtClean="0"/>
          </a:p>
          <a:p>
            <a:pPr marL="514350" indent="-457200">
              <a:buFont typeface="+mj-lt"/>
              <a:buAutoNum type="arabicPeriod"/>
            </a:pP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ショートフローの通信の際、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MPTCP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のフローとは異なる経路を</a:t>
            </a:r>
            <a:r>
              <a:rPr lang="ja-JP" altLang="en-US" dirty="0" smtClean="0">
                <a:solidFill>
                  <a:srgbClr val="E03253"/>
                </a:solidFill>
                <a:latin typeface="ＭＳ Ｐゴシック"/>
                <a:ea typeface="ＭＳ Ｐゴシック"/>
                <a:cs typeface="ＭＳ Ｐゴシック"/>
              </a:rPr>
              <a:t>手動で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利用し、性能を改善する。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marL="457200" lvl="1" indent="0">
              <a:buNone/>
            </a:pP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回避した結果、改善されてほしい</a:t>
            </a:r>
            <a:endParaRPr lang="en-US" altLang="ja-JP" dirty="0">
              <a:latin typeface="ＭＳ Ｐゴシック"/>
              <a:ea typeface="ＭＳ Ｐゴシック"/>
              <a:cs typeface="ＭＳ Ｐゴシック"/>
            </a:endParaRPr>
          </a:p>
          <a:p>
            <a:pPr marL="514350" indent="-457200">
              <a:buFont typeface="+mj-lt"/>
              <a:buAutoNum type="arabicPeriod"/>
            </a:pPr>
            <a:r>
              <a:rPr lang="ja-JP" altLang="en-US" dirty="0">
                <a:latin typeface="ＭＳ Ｐゴシック"/>
                <a:cs typeface="ＭＳ Ｐゴシック"/>
              </a:rPr>
              <a:t>ショートフローの通信の際、</a:t>
            </a:r>
            <a:r>
              <a:rPr lang="en-US" altLang="ja-JP" dirty="0">
                <a:latin typeface="ＭＳ Ｐゴシック"/>
                <a:cs typeface="ＭＳ Ｐゴシック"/>
              </a:rPr>
              <a:t>MPTCP</a:t>
            </a:r>
            <a:r>
              <a:rPr lang="ja-JP" altLang="en-US" dirty="0">
                <a:latin typeface="ＭＳ Ｐゴシック"/>
                <a:cs typeface="ＭＳ Ｐゴシック"/>
              </a:rPr>
              <a:t>のフローとは異なる経路</a:t>
            </a:r>
            <a:r>
              <a:rPr lang="ja-JP" altLang="en-US" dirty="0" smtClean="0">
                <a:latin typeface="ＭＳ Ｐゴシック"/>
                <a:cs typeface="ＭＳ Ｐゴシック"/>
              </a:rPr>
              <a:t>を</a:t>
            </a:r>
            <a:r>
              <a:rPr lang="ja-JP" altLang="en-US" dirty="0" smtClean="0">
                <a:solidFill>
                  <a:srgbClr val="E03253"/>
                </a:solidFill>
                <a:latin typeface="ＭＳ Ｐゴシック"/>
                <a:cs typeface="ＭＳ Ｐゴシック"/>
              </a:rPr>
              <a:t>アルゴリズムで</a:t>
            </a:r>
            <a:r>
              <a:rPr lang="ja-JP" altLang="en-US" dirty="0">
                <a:latin typeface="ＭＳ Ｐゴシック"/>
                <a:cs typeface="ＭＳ Ｐゴシック"/>
              </a:rPr>
              <a:t>利用し、性能を改善する。</a:t>
            </a:r>
            <a:endParaRPr lang="en-US" altLang="ja-JP" dirty="0">
              <a:solidFill>
                <a:schemeClr val="bg1">
                  <a:lumMod val="65000"/>
                </a:schemeClr>
              </a:solidFill>
              <a:latin typeface="ＭＳ Ｐゴシック"/>
              <a:ea typeface="ＭＳ Ｐゴシック"/>
              <a:cs typeface="ＭＳ Ｐゴシック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4185-2B13-E545-A8EB-A5B38CB66C16}" type="datetime1">
              <a:rPr lang="ja-JP" altLang="en-US" smtClean="0"/>
              <a:t>2014/04/24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13050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</a:t>
            </a:r>
            <a:r>
              <a:rPr kumimoji="1" lang="en-US" altLang="ja-JP" dirty="0" smtClean="0"/>
              <a:t> - </a:t>
            </a:r>
            <a:r>
              <a:rPr kumimoji="1" lang="ja-JP" altLang="en-US" dirty="0" smtClean="0"/>
              <a:t>追加考察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知りたい事</a:t>
            </a:r>
            <a:r>
              <a:rPr kumimoji="1" lang="en-US" altLang="ja-JP" dirty="0" smtClean="0"/>
              <a:t> : </a:t>
            </a:r>
            <a:r>
              <a:rPr kumimoji="1" lang="ja-JP" altLang="en-US" dirty="0" smtClean="0"/>
              <a:t>ショートフローの遅延と経路の利用状況に相関があるのか</a:t>
            </a:r>
            <a:r>
              <a:rPr kumimoji="1" lang="en-US" altLang="ja-JP" dirty="0" smtClean="0"/>
              <a:t>?</a:t>
            </a:r>
          </a:p>
          <a:p>
            <a:pPr lvl="1"/>
            <a:r>
              <a:rPr lang="en-US" altLang="ja-JP" dirty="0" smtClean="0"/>
              <a:t>path1, path2</a:t>
            </a:r>
            <a:r>
              <a:rPr lang="ja-JP" altLang="en-US" dirty="0" smtClean="0"/>
              <a:t>では悪化。</a:t>
            </a:r>
            <a:r>
              <a:rPr lang="en-US" altLang="ja-JP" dirty="0" smtClean="0"/>
              <a:t>path3, path4</a:t>
            </a:r>
            <a:r>
              <a:rPr lang="ja-JP" altLang="en-US" dirty="0" smtClean="0"/>
              <a:t>では遅延しない。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仮定</a:t>
            </a:r>
            <a:r>
              <a:rPr kumimoji="1" lang="en-US" altLang="ja-JP" dirty="0" smtClean="0"/>
              <a:t> : </a:t>
            </a:r>
            <a:r>
              <a:rPr kumimoji="1" lang="ja-JP" altLang="en-US" dirty="0" smtClean="0"/>
              <a:t>利用状況にばらつきがあるのではないか</a:t>
            </a:r>
            <a:r>
              <a:rPr kumimoji="1" lang="en-US" altLang="ja-JP" dirty="0" smtClean="0"/>
              <a:t>?</a:t>
            </a:r>
          </a:p>
          <a:p>
            <a:r>
              <a:rPr lang="ja-JP" altLang="en-US" dirty="0" smtClean="0"/>
              <a:t>利用状況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バックグラウンドフローのスループットを占有率と見なし、解析。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瞬間風速として、</a:t>
            </a:r>
            <a:r>
              <a:rPr kumimoji="1" lang="en-US" altLang="ja-JP" dirty="0" smtClean="0"/>
              <a:t>0.5[sec]</a:t>
            </a:r>
            <a:r>
              <a:rPr lang="ja-JP" altLang="en-US" dirty="0" smtClean="0"/>
              <a:t>毎のスループットを用いる。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36891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905164"/>
            <a:ext cx="8280400" cy="1408855"/>
          </a:xfrm>
        </p:spPr>
        <p:txBody>
          <a:bodyPr/>
          <a:lstStyle/>
          <a:p>
            <a:r>
              <a:rPr kumimoji="1" lang="en-US" altLang="ja-JP" dirty="0" smtClean="0"/>
              <a:t>path1, path2</a:t>
            </a:r>
            <a:r>
              <a:rPr kumimoji="1" lang="ja-JP" altLang="en-US" dirty="0" smtClean="0"/>
              <a:t>の利用率が大きく、</a:t>
            </a:r>
            <a:r>
              <a:rPr kumimoji="1" lang="en-US" altLang="ja-JP" dirty="0" smtClean="0"/>
              <a:t>path3, path4</a:t>
            </a:r>
            <a:r>
              <a:rPr kumimoji="1" lang="ja-JP" altLang="en-US" dirty="0" smtClean="0"/>
              <a:t>は小さい</a:t>
            </a:r>
            <a:endParaRPr kumimoji="1" lang="en-US" altLang="ja-JP" dirty="0" smtClean="0"/>
          </a:p>
          <a:p>
            <a:r>
              <a:rPr lang="ja-JP" altLang="en-US" dirty="0" smtClean="0"/>
              <a:t>それに伴い、遅延が生じる事が分かるが、、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4</a:t>
            </a:fld>
            <a:endParaRPr lang="en-US" altLang="ja-JP" dirty="0"/>
          </a:p>
        </p:txBody>
      </p:sp>
      <p:pic>
        <p:nvPicPr>
          <p:cNvPr id="5" name="図 4" descr="thr_p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16" y="1745970"/>
            <a:ext cx="4606511" cy="2763150"/>
          </a:xfrm>
          <a:prstGeom prst="rect">
            <a:avLst/>
          </a:prstGeom>
        </p:spPr>
      </p:pic>
      <p:pic>
        <p:nvPicPr>
          <p:cNvPr id="6" name="図 5" descr="fc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27" y="1689395"/>
            <a:ext cx="4854815" cy="291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89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箱ひげ図で表現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905164"/>
            <a:ext cx="8280400" cy="140885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ja-JP" altLang="en-US" dirty="0" smtClean="0"/>
              <a:t>最小値</a:t>
            </a:r>
            <a:r>
              <a:rPr lang="en-US" altLang="ja-JP" dirty="0" smtClean="0"/>
              <a:t>-25%-75%-</a:t>
            </a:r>
            <a:r>
              <a:rPr lang="ja-JP" altLang="en-US" dirty="0" smtClean="0"/>
              <a:t>最大値</a:t>
            </a:r>
            <a:endParaRPr lang="en-US" altLang="ja-JP" dirty="0" smtClean="0"/>
          </a:p>
          <a:p>
            <a:r>
              <a:rPr kumimoji="1" lang="ja-JP" altLang="en-US" dirty="0" smtClean="0"/>
              <a:t>中央値プロット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5</a:t>
            </a:fld>
            <a:endParaRPr lang="en-US" altLang="ja-JP" dirty="0"/>
          </a:p>
        </p:txBody>
      </p:sp>
      <p:pic>
        <p:nvPicPr>
          <p:cNvPr id="6" name="図 5" descr="fct_hak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24" y="1167297"/>
            <a:ext cx="5924204" cy="355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43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OpenFlow</a:t>
            </a:r>
            <a:r>
              <a:rPr kumimoji="1" lang="en-US" altLang="ja-JP" dirty="0" smtClean="0"/>
              <a:t> – </a:t>
            </a:r>
            <a:r>
              <a:rPr kumimoji="1" lang="en-US" altLang="ja-JP" dirty="0" err="1" smtClean="0"/>
              <a:t>QoS</a:t>
            </a:r>
            <a:r>
              <a:rPr kumimoji="1" lang="ja-JP" altLang="en-US" dirty="0" smtClean="0"/>
              <a:t>制御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2847529"/>
          </a:xfrm>
        </p:spPr>
        <p:txBody>
          <a:bodyPr/>
          <a:lstStyle/>
          <a:p>
            <a:r>
              <a:rPr kumimoji="1" lang="en-US" altLang="ja-JP" dirty="0" smtClean="0"/>
              <a:t>SDN</a:t>
            </a:r>
            <a:r>
              <a:rPr kumimoji="1" lang="ja-JP" altLang="en-US" dirty="0" smtClean="0"/>
              <a:t>を使ってやりたい事</a:t>
            </a:r>
            <a:endParaRPr kumimoji="1" lang="en-US" altLang="ja-JP" dirty="0" smtClean="0"/>
          </a:p>
          <a:p>
            <a:pPr lvl="1"/>
            <a:r>
              <a:rPr lang="ja-JP" altLang="en-US" dirty="0" smtClean="0">
                <a:solidFill>
                  <a:srgbClr val="0071BC"/>
                </a:solidFill>
              </a:rPr>
              <a:t>経路状況を監視</a:t>
            </a:r>
            <a:endParaRPr lang="en-US" altLang="ja-JP" dirty="0" smtClean="0">
              <a:solidFill>
                <a:srgbClr val="0071BC"/>
              </a:solidFill>
            </a:endParaRPr>
          </a:p>
          <a:p>
            <a:pPr lvl="1"/>
            <a:r>
              <a:rPr lang="ja-JP" altLang="en-US" dirty="0" smtClean="0"/>
              <a:t>ハンドシェイク時のパスを切り替える</a:t>
            </a:r>
            <a:endParaRPr lang="en-US" altLang="ja-JP" dirty="0" smtClean="0"/>
          </a:p>
          <a:p>
            <a:r>
              <a:rPr kumimoji="1" lang="ja-JP" altLang="en-US" dirty="0" smtClean="0"/>
              <a:t>調査</a:t>
            </a:r>
            <a:r>
              <a:rPr kumimoji="1" lang="en-US" altLang="ja-JP" dirty="0" smtClean="0"/>
              <a:t> : </a:t>
            </a:r>
            <a:r>
              <a:rPr kumimoji="1" lang="en-US" altLang="ja-JP" dirty="0" err="1" smtClean="0"/>
              <a:t>QoS</a:t>
            </a:r>
            <a:r>
              <a:rPr kumimoji="1" lang="ja-JP" altLang="en-US" dirty="0" smtClean="0"/>
              <a:t>制御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サーバ</a:t>
            </a:r>
            <a:r>
              <a:rPr kumimoji="1" lang="en-US" altLang="ja-JP" dirty="0" smtClean="0"/>
              <a:t> : </a:t>
            </a:r>
            <a:r>
              <a:rPr kumimoji="1" lang="en-US" altLang="ja-JP" dirty="0" smtClean="0"/>
              <a:t>Bandwidth broker, </a:t>
            </a:r>
            <a:r>
              <a:rPr kumimoji="1" lang="ja-JP" altLang="en-US" dirty="0" smtClean="0"/>
              <a:t>プロトコル</a:t>
            </a:r>
            <a:r>
              <a:rPr kumimoji="1" lang="en-US" altLang="ja-JP" dirty="0" smtClean="0"/>
              <a:t> : </a:t>
            </a:r>
            <a:r>
              <a:rPr lang="en-US" altLang="ja-JP" dirty="0" smtClean="0"/>
              <a:t>RSVP(</a:t>
            </a:r>
            <a:r>
              <a:rPr lang="ja-JP" altLang="ja-JP" dirty="0"/>
              <a:t>Resource Reservation </a:t>
            </a:r>
            <a:r>
              <a:rPr lang="ja-JP" altLang="ja-JP" dirty="0" smtClean="0"/>
              <a:t>Protocol</a:t>
            </a:r>
            <a:r>
              <a:rPr lang="en-US" altLang="ja-JP" dirty="0" smtClean="0"/>
              <a:t>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6</a:t>
            </a:fld>
            <a:endParaRPr lang="en-US" altLang="ja-JP" dirty="0"/>
          </a:p>
        </p:txBody>
      </p:sp>
      <p:pic>
        <p:nvPicPr>
          <p:cNvPr id="5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902306"/>
            <a:ext cx="527876" cy="830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795" y="5478735"/>
            <a:ext cx="527876" cy="830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675" y="3808829"/>
            <a:ext cx="527876" cy="830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948" y="4224121"/>
            <a:ext cx="527876" cy="830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522" y="5307650"/>
            <a:ext cx="527876" cy="830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147" y="5006206"/>
            <a:ext cx="690414" cy="295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793" y="4363682"/>
            <a:ext cx="690414" cy="295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331109"/>
            <a:ext cx="690414" cy="295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線コネクタ 12"/>
          <p:cNvCxnSpPr>
            <a:stCxn id="5" idx="3"/>
            <a:endCxn id="10" idx="1"/>
          </p:cNvCxnSpPr>
          <p:nvPr/>
        </p:nvCxnSpPr>
        <p:spPr>
          <a:xfrm flipV="1">
            <a:off x="1355460" y="5153832"/>
            <a:ext cx="2043687" cy="163767"/>
          </a:xfrm>
          <a:prstGeom prst="line">
            <a:avLst/>
          </a:prstGeom>
          <a:ln w="25400">
            <a:solidFill>
              <a:srgbClr val="E032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6" idx="3"/>
            <a:endCxn id="10" idx="1"/>
          </p:cNvCxnSpPr>
          <p:nvPr/>
        </p:nvCxnSpPr>
        <p:spPr>
          <a:xfrm flipV="1">
            <a:off x="2400671" y="5153832"/>
            <a:ext cx="998476" cy="740196"/>
          </a:xfrm>
          <a:prstGeom prst="line">
            <a:avLst/>
          </a:prstGeom>
          <a:ln w="25400">
            <a:solidFill>
              <a:srgbClr val="E032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3"/>
            <a:endCxn id="11" idx="1"/>
          </p:cNvCxnSpPr>
          <p:nvPr/>
        </p:nvCxnSpPr>
        <p:spPr>
          <a:xfrm flipV="1">
            <a:off x="4089561" y="4511308"/>
            <a:ext cx="518232" cy="642524"/>
          </a:xfrm>
          <a:prstGeom prst="line">
            <a:avLst/>
          </a:prstGeom>
          <a:ln w="25400">
            <a:solidFill>
              <a:srgbClr val="E032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11" idx="3"/>
            <a:endCxn id="12" idx="1"/>
          </p:cNvCxnSpPr>
          <p:nvPr/>
        </p:nvCxnSpPr>
        <p:spPr>
          <a:xfrm flipH="1">
            <a:off x="4953000" y="4511308"/>
            <a:ext cx="345207" cy="967427"/>
          </a:xfrm>
          <a:prstGeom prst="line">
            <a:avLst/>
          </a:prstGeom>
          <a:ln w="25400">
            <a:solidFill>
              <a:srgbClr val="E032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1" idx="3"/>
            <a:endCxn id="7" idx="1"/>
          </p:cNvCxnSpPr>
          <p:nvPr/>
        </p:nvCxnSpPr>
        <p:spPr>
          <a:xfrm flipV="1">
            <a:off x="5298207" y="4224122"/>
            <a:ext cx="1813468" cy="287186"/>
          </a:xfrm>
          <a:prstGeom prst="line">
            <a:avLst/>
          </a:prstGeom>
          <a:ln w="25400">
            <a:solidFill>
              <a:srgbClr val="E032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2" idx="3"/>
            <a:endCxn id="8" idx="1"/>
          </p:cNvCxnSpPr>
          <p:nvPr/>
        </p:nvCxnSpPr>
        <p:spPr>
          <a:xfrm flipV="1">
            <a:off x="5643414" y="4639414"/>
            <a:ext cx="2249534" cy="839321"/>
          </a:xfrm>
          <a:prstGeom prst="line">
            <a:avLst/>
          </a:prstGeom>
          <a:ln w="25400">
            <a:solidFill>
              <a:srgbClr val="E032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12" idx="3"/>
            <a:endCxn id="9" idx="1"/>
          </p:cNvCxnSpPr>
          <p:nvPr/>
        </p:nvCxnSpPr>
        <p:spPr>
          <a:xfrm>
            <a:off x="5643414" y="5478735"/>
            <a:ext cx="2392108" cy="244208"/>
          </a:xfrm>
          <a:prstGeom prst="line">
            <a:avLst/>
          </a:prstGeom>
          <a:ln w="25400">
            <a:solidFill>
              <a:srgbClr val="E032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 bwMode="auto">
          <a:xfrm>
            <a:off x="3431062" y="5882745"/>
            <a:ext cx="914400" cy="42657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BB</a:t>
            </a: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40" name="直線コネクタ 39"/>
          <p:cNvCxnSpPr>
            <a:stCxn id="39" idx="0"/>
            <a:endCxn id="10" idx="2"/>
          </p:cNvCxnSpPr>
          <p:nvPr/>
        </p:nvCxnSpPr>
        <p:spPr>
          <a:xfrm flipH="1" flipV="1">
            <a:off x="3744354" y="5301458"/>
            <a:ext cx="143908" cy="58128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2036676" y="4363682"/>
            <a:ext cx="1056825" cy="369332"/>
          </a:xfrm>
          <a:prstGeom prst="rect">
            <a:avLst/>
          </a:prstGeom>
          <a:noFill/>
          <a:ln>
            <a:solidFill>
              <a:srgbClr val="E03253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j-lt"/>
              </a:rPr>
              <a:t>100Mbps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536135" y="4041068"/>
            <a:ext cx="1056825" cy="369332"/>
          </a:xfrm>
          <a:prstGeom prst="rect">
            <a:avLst/>
          </a:prstGeom>
          <a:noFill/>
          <a:ln>
            <a:solidFill>
              <a:srgbClr val="E03253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j-lt"/>
              </a:rPr>
              <a:t>100Mbps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588363" y="3753036"/>
            <a:ext cx="1056825" cy="369332"/>
          </a:xfrm>
          <a:prstGeom prst="rect">
            <a:avLst/>
          </a:prstGeom>
          <a:noFill/>
          <a:ln>
            <a:solidFill>
              <a:srgbClr val="E03253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j-lt"/>
              </a:rPr>
              <a:t>100Mbps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8" name="右矢印 47"/>
          <p:cNvSpPr/>
          <p:nvPr/>
        </p:nvSpPr>
        <p:spPr bwMode="auto">
          <a:xfrm rot="21104790">
            <a:off x="1193126" y="4578831"/>
            <a:ext cx="5937800" cy="160206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9" name="右矢印 48"/>
          <p:cNvSpPr/>
          <p:nvPr/>
        </p:nvSpPr>
        <p:spPr bwMode="auto">
          <a:xfrm rot="21423803">
            <a:off x="1389835" y="4993319"/>
            <a:ext cx="6501881" cy="177459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030108" y="4326642"/>
            <a:ext cx="941409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j-lt"/>
              </a:rPr>
              <a:t>35Mbps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6769933" y="5044520"/>
            <a:ext cx="941409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j-lt"/>
              </a:rPr>
              <a:t>35Mbps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2" name="右矢印 51"/>
          <p:cNvSpPr/>
          <p:nvPr/>
        </p:nvSpPr>
        <p:spPr bwMode="auto">
          <a:xfrm rot="19400722">
            <a:off x="2389690" y="5635619"/>
            <a:ext cx="1286362" cy="161326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3" name="乗算記号 52"/>
          <p:cNvSpPr/>
          <p:nvPr/>
        </p:nvSpPr>
        <p:spPr bwMode="auto">
          <a:xfrm>
            <a:off x="2705706" y="5626361"/>
            <a:ext cx="387795" cy="469232"/>
          </a:xfrm>
          <a:prstGeom prst="mathMultiply">
            <a:avLst/>
          </a:prstGeom>
          <a:solidFill>
            <a:srgbClr val="E03253"/>
          </a:solidFill>
          <a:ln w="9525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4" name="下カーブ矢印 53"/>
          <p:cNvSpPr/>
          <p:nvPr/>
        </p:nvSpPr>
        <p:spPr bwMode="auto">
          <a:xfrm rot="5400000">
            <a:off x="3386736" y="5274449"/>
            <a:ext cx="459385" cy="872943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104858" y="6252857"/>
            <a:ext cx="132620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+mn-lt"/>
              </a:rPr>
              <a:t>問い合わせ</a:t>
            </a:r>
            <a:endParaRPr kumimoji="1" lang="ja-JP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8715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これまでの取り組み</a:t>
            </a:r>
            <a:r>
              <a:rPr kumimoji="1" lang="en-US" altLang="ja-JP" dirty="0" smtClean="0"/>
              <a:t> : </a:t>
            </a:r>
            <a:r>
              <a:rPr kumimoji="1" lang="en-US" altLang="ja-JP" dirty="0" err="1" smtClean="0"/>
              <a:t>QoS</a:t>
            </a:r>
            <a:r>
              <a:rPr kumimoji="1" lang="ja-JP" altLang="en-US" dirty="0" smtClean="0"/>
              <a:t>制御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問題点</a:t>
            </a:r>
            <a:r>
              <a:rPr kumimoji="1" lang="en-US" altLang="ja-JP" dirty="0" smtClean="0"/>
              <a:t> : </a:t>
            </a:r>
            <a:r>
              <a:rPr lang="en-US" altLang="ja-JP" dirty="0" smtClean="0"/>
              <a:t>RSVP</a:t>
            </a:r>
          </a:p>
          <a:p>
            <a:pPr lvl="1"/>
            <a:r>
              <a:rPr kumimoji="1" lang="ja-JP" altLang="en-US" dirty="0" smtClean="0"/>
              <a:t>スケーラブルでない、状態が複雑</a:t>
            </a:r>
            <a:endParaRPr lang="en-US" altLang="ja-JP" dirty="0"/>
          </a:p>
          <a:p>
            <a:r>
              <a:rPr lang="en-US" altLang="ja-JP" dirty="0" err="1" smtClean="0"/>
              <a:t>DiffServ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複数のフローをクラスに分類し制御を行う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ざっくりとした制御。</a:t>
            </a:r>
            <a:endParaRPr lang="en-US" altLang="ja-JP" dirty="0" smtClean="0"/>
          </a:p>
          <a:p>
            <a:r>
              <a:rPr kumimoji="1" lang="ja-JP" altLang="en-US" dirty="0" smtClean="0"/>
              <a:t>使われ方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LAN, </a:t>
            </a:r>
            <a:r>
              <a:rPr lang="ja-JP" altLang="en-US" dirty="0" smtClean="0"/>
              <a:t>アクセス網では</a:t>
            </a:r>
            <a:r>
              <a:rPr lang="en-US" altLang="ja-JP" dirty="0" smtClean="0"/>
              <a:t>RSVP</a:t>
            </a:r>
          </a:p>
          <a:p>
            <a:pPr lvl="1"/>
            <a:r>
              <a:rPr kumimoji="1" lang="ja-JP" altLang="en-US" dirty="0" smtClean="0"/>
              <a:t>コアネットワークでは</a:t>
            </a:r>
            <a:r>
              <a:rPr lang="en-US" altLang="ja-JP" dirty="0" err="1"/>
              <a:t>DiffServ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68334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今後の方針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ns-3</a:t>
            </a:r>
            <a:r>
              <a:rPr lang="ja-JP" altLang="en-US" dirty="0" smtClean="0"/>
              <a:t>のシミュレーション結果の信頼度を上げる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50</a:t>
            </a:r>
            <a:r>
              <a:rPr lang="ja-JP" altLang="en-US" dirty="0" smtClean="0"/>
              <a:t>回のシミュレーション</a:t>
            </a:r>
            <a:r>
              <a:rPr lang="en-US" altLang="ja-JP" dirty="0" smtClean="0"/>
              <a:t> -&gt; 1000</a:t>
            </a:r>
            <a:r>
              <a:rPr lang="ja-JP" altLang="en-US" dirty="0" smtClean="0"/>
              <a:t>回のシミュレーション</a:t>
            </a:r>
            <a:endParaRPr lang="en-US" altLang="ja-JP" dirty="0" smtClean="0"/>
          </a:p>
          <a:p>
            <a:r>
              <a:rPr lang="en-US" altLang="ja-JP" dirty="0" err="1" smtClean="0"/>
              <a:t>Mininet</a:t>
            </a:r>
            <a:r>
              <a:rPr lang="ja-JP" altLang="en-US" dirty="0" smtClean="0"/>
              <a:t>で</a:t>
            </a:r>
            <a:r>
              <a:rPr lang="en-US" altLang="ja-JP" dirty="0" err="1" smtClean="0"/>
              <a:t>OpenFlow</a:t>
            </a:r>
            <a:r>
              <a:rPr lang="ja-JP" altLang="en-US" dirty="0" smtClean="0"/>
              <a:t>を試す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Meter table : </a:t>
            </a:r>
            <a:r>
              <a:rPr lang="ja-JP" altLang="en-US" dirty="0" smtClean="0"/>
              <a:t>経路状況の監視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OpenFlow</a:t>
            </a:r>
            <a:r>
              <a:rPr lang="en-US" altLang="ja-JP" dirty="0" smtClean="0"/>
              <a:t> + MPTCP</a:t>
            </a:r>
          </a:p>
          <a:p>
            <a:pPr lvl="2"/>
            <a:r>
              <a:rPr lang="en-US" altLang="ja-JP" dirty="0" err="1" smtClean="0"/>
              <a:t>CoNext</a:t>
            </a:r>
            <a:r>
              <a:rPr lang="ja-JP" altLang="en-US" dirty="0" smtClean="0"/>
              <a:t>の論文の</a:t>
            </a:r>
            <a:r>
              <a:rPr lang="en-US" altLang="ja-JP" dirty="0" err="1" smtClean="0"/>
              <a:t>vm</a:t>
            </a:r>
            <a:r>
              <a:rPr lang="ja-JP" altLang="en-US" dirty="0" smtClean="0"/>
              <a:t>を使う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66009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aff training presentation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Research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StfDevPres_TP0101302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7253</TotalTime>
  <Words>347</Words>
  <Application>Microsoft Macintosh PowerPoint</Application>
  <PresentationFormat>A4 210x297 mm</PresentationFormat>
  <Paragraphs>63</Paragraphs>
  <Slides>8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Staff training presentation</vt:lpstr>
      <vt:lpstr>Progress report 進捗報告</vt:lpstr>
      <vt:lpstr>シミュレーション計画</vt:lpstr>
      <vt:lpstr>シミュレーション - 追加考察</vt:lpstr>
      <vt:lpstr>結果</vt:lpstr>
      <vt:lpstr>箱ひげ図で表現</vt:lpstr>
      <vt:lpstr>OpenFlow – QoS制御</vt:lpstr>
      <vt:lpstr>これまでの取り組み : QoS制御</vt:lpstr>
      <vt:lpstr>今後の方針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スタッフ トレーニング</dc:title>
  <dc:subject/>
  <dc:creator>admin</dc:creator>
  <cp:keywords/>
  <dc:description/>
  <cp:lastModifiedBy>Fujii Shogo</cp:lastModifiedBy>
  <cp:revision>2533</cp:revision>
  <dcterms:created xsi:type="dcterms:W3CDTF">2013-12-01T06:00:42Z</dcterms:created>
  <dcterms:modified xsi:type="dcterms:W3CDTF">2014-04-24T09:23:45Z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TC010130221041</vt:lpwstr>
  </property>
</Properties>
</file>