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6"/>
  </p:notesMasterIdLst>
  <p:handoutMasterIdLst>
    <p:handoutMasterId r:id="rId27"/>
  </p:handoutMasterIdLst>
  <p:sldIdLst>
    <p:sldId id="256" r:id="rId2"/>
    <p:sldId id="398" r:id="rId3"/>
    <p:sldId id="377" r:id="rId4"/>
    <p:sldId id="378" r:id="rId5"/>
    <p:sldId id="393" r:id="rId6"/>
    <p:sldId id="379" r:id="rId7"/>
    <p:sldId id="380" r:id="rId8"/>
    <p:sldId id="381" r:id="rId9"/>
    <p:sldId id="386" r:id="rId10"/>
    <p:sldId id="387" r:id="rId11"/>
    <p:sldId id="388" r:id="rId12"/>
    <p:sldId id="389" r:id="rId13"/>
    <p:sldId id="390" r:id="rId14"/>
    <p:sldId id="391" r:id="rId15"/>
    <p:sldId id="392" r:id="rId16"/>
    <p:sldId id="394" r:id="rId17"/>
    <p:sldId id="367" r:id="rId18"/>
    <p:sldId id="395" r:id="rId19"/>
    <p:sldId id="372" r:id="rId20"/>
    <p:sldId id="363" r:id="rId21"/>
    <p:sldId id="373" r:id="rId22"/>
    <p:sldId id="375" r:id="rId23"/>
    <p:sldId id="397" r:id="rId24"/>
    <p:sldId id="358" r:id="rId25"/>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E03253"/>
    <a:srgbClr val="0071BC"/>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57" d="100"/>
          <a:sy n="57" d="100"/>
        </p:scale>
        <p:origin x="-1728"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Users\admin\Dropbox\Public\CNL\my_research\Experiments\ns-3\verif2\fix_ver\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a:t>70kb</a:t>
            </a:r>
            <a:r>
              <a:rPr lang="ja-JP"/>
              <a:t>ショートフロー</a:t>
            </a:r>
          </a:p>
        </c:rich>
      </c:tx>
      <c:layout/>
      <c:overlay val="0"/>
    </c:title>
    <c:autoTitleDeleted val="0"/>
    <c:plotArea>
      <c:layout/>
      <c:stockChart>
        <c:ser>
          <c:idx val="0"/>
          <c:order val="0"/>
          <c:tx>
            <c:strRef>
              <c:f>'70k'!$BA$3</c:f>
              <c:strCache>
                <c:ptCount val="1"/>
                <c:pt idx="0">
                  <c:v>75%</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'70k'!$BB$3:$BE$3</c:f>
              <c:numCache>
                <c:formatCode>General</c:formatCode>
                <c:ptCount val="4"/>
                <c:pt idx="0">
                  <c:v>175.5615</c:v>
                </c:pt>
                <c:pt idx="1">
                  <c:v>180.518999999999</c:v>
                </c:pt>
                <c:pt idx="2">
                  <c:v>160.518999999999</c:v>
                </c:pt>
                <c:pt idx="3">
                  <c:v>160.518999999999</c:v>
                </c:pt>
              </c:numCache>
            </c:numRef>
          </c:val>
          <c:smooth val="0"/>
        </c:ser>
        <c:ser>
          <c:idx val="1"/>
          <c:order val="1"/>
          <c:tx>
            <c:strRef>
              <c:f>'70k'!$BA$4</c:f>
              <c:strCache>
                <c:ptCount val="1"/>
                <c:pt idx="0">
                  <c:v>最大値</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'70k'!$BB$4:$BE$4</c:f>
              <c:numCache>
                <c:formatCode>General</c:formatCode>
                <c:ptCount val="4"/>
                <c:pt idx="0">
                  <c:v>377.5339999999996</c:v>
                </c:pt>
                <c:pt idx="1">
                  <c:v>344.4029999999989</c:v>
                </c:pt>
                <c:pt idx="2">
                  <c:v>282.2189999999996</c:v>
                </c:pt>
                <c:pt idx="3">
                  <c:v>311.1019999999999</c:v>
                </c:pt>
              </c:numCache>
            </c:numRef>
          </c:val>
          <c:smooth val="0"/>
        </c:ser>
        <c:ser>
          <c:idx val="2"/>
          <c:order val="2"/>
          <c:tx>
            <c:strRef>
              <c:f>'70k'!$BA$5</c:f>
              <c:strCache>
                <c:ptCount val="1"/>
                <c:pt idx="0">
                  <c:v>最小値</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'70k'!$BB$5:$BE$5</c:f>
              <c:numCache>
                <c:formatCode>General</c:formatCode>
                <c:ptCount val="4"/>
                <c:pt idx="0">
                  <c:v>64.67199999999998</c:v>
                </c:pt>
                <c:pt idx="1">
                  <c:v>30.8060000000001</c:v>
                </c:pt>
                <c:pt idx="2">
                  <c:v>80.0</c:v>
                </c:pt>
                <c:pt idx="3">
                  <c:v>53.3449999999999</c:v>
                </c:pt>
              </c:numCache>
            </c:numRef>
          </c:val>
          <c:smooth val="0"/>
        </c:ser>
        <c:ser>
          <c:idx val="3"/>
          <c:order val="3"/>
          <c:tx>
            <c:strRef>
              <c:f>'70k'!$BA$6</c:f>
              <c:strCache>
                <c:ptCount val="1"/>
                <c:pt idx="0">
                  <c:v>25%</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'70k'!$BB$6:$BE$6</c:f>
              <c:numCache>
                <c:formatCode>General</c:formatCode>
                <c:ptCount val="4"/>
                <c:pt idx="0">
                  <c:v>142.469</c:v>
                </c:pt>
                <c:pt idx="1">
                  <c:v>148.468</c:v>
                </c:pt>
                <c:pt idx="2">
                  <c:v>138.469</c:v>
                </c:pt>
                <c:pt idx="3">
                  <c:v>138.469</c:v>
                </c:pt>
              </c:numCache>
            </c:numRef>
          </c:val>
          <c:smooth val="0"/>
        </c:ser>
        <c:dLbls>
          <c:showLegendKey val="0"/>
          <c:showVal val="0"/>
          <c:showCatName val="0"/>
          <c:showSerName val="0"/>
          <c:showPercent val="0"/>
          <c:showBubbleSize val="0"/>
        </c:dLbls>
        <c:hiLowLines/>
        <c:upDownBars>
          <c:gapWidth val="150"/>
          <c:upBars/>
          <c:downBars/>
        </c:upDownBars>
        <c:axId val="-2122595176"/>
        <c:axId val="-2122592328"/>
      </c:stockChart>
      <c:stockChart>
        <c:ser>
          <c:idx val="4"/>
          <c:order val="4"/>
          <c:tx>
            <c:strRef>
              <c:f>'70k'!$BA$8</c:f>
              <c:strCache>
                <c:ptCount val="1"/>
                <c:pt idx="0">
                  <c:v>利用率</c:v>
                </c:pt>
              </c:strCache>
            </c:strRef>
          </c:tx>
          <c:val>
            <c:numRef>
              <c:f>'70k'!$BB$8:$BE$8</c:f>
              <c:numCache>
                <c:formatCode>General</c:formatCode>
                <c:ptCount val="4"/>
                <c:pt idx="0">
                  <c:v>17.89578625342261</c:v>
                </c:pt>
                <c:pt idx="1">
                  <c:v>18.12684203023141</c:v>
                </c:pt>
                <c:pt idx="2">
                  <c:v>0.271463434978491</c:v>
                </c:pt>
                <c:pt idx="3">
                  <c:v>0.206855512420031</c:v>
                </c:pt>
              </c:numCache>
            </c:numRef>
          </c:val>
          <c:smooth val="0"/>
        </c:ser>
        <c:dLbls>
          <c:showLegendKey val="0"/>
          <c:showVal val="0"/>
          <c:showCatName val="0"/>
          <c:showSerName val="0"/>
          <c:showPercent val="0"/>
          <c:showBubbleSize val="0"/>
        </c:dLbls>
        <c:axId val="-2139514488"/>
        <c:axId val="-2141614792"/>
      </c:stockChart>
      <c:catAx>
        <c:axId val="-2122595176"/>
        <c:scaling>
          <c:orientation val="minMax"/>
        </c:scaling>
        <c:delete val="0"/>
        <c:axPos val="b"/>
        <c:majorTickMark val="out"/>
        <c:minorTickMark val="none"/>
        <c:tickLblPos val="nextTo"/>
        <c:crossAx val="-2122592328"/>
        <c:crosses val="autoZero"/>
        <c:auto val="1"/>
        <c:lblAlgn val="ctr"/>
        <c:lblOffset val="100"/>
        <c:noMultiLvlLbl val="0"/>
      </c:catAx>
      <c:valAx>
        <c:axId val="-2122592328"/>
        <c:scaling>
          <c:orientation val="minMax"/>
        </c:scaling>
        <c:delete val="0"/>
        <c:axPos val="l"/>
        <c:majorGridlines>
          <c:spPr>
            <a:ln>
              <a:noFill/>
            </a:ln>
          </c:spPr>
        </c:majorGridlines>
        <c:title>
          <c:tx>
            <c:rich>
              <a:bodyPr rot="-5400000" vert="horz"/>
              <a:lstStyle/>
              <a:p>
                <a:pPr>
                  <a:defRPr/>
                </a:pPr>
                <a:r>
                  <a:rPr lang="en-US"/>
                  <a:t>FCT[ms]</a:t>
                </a:r>
                <a:endParaRPr lang="ja-JP"/>
              </a:p>
            </c:rich>
          </c:tx>
          <c:layout/>
          <c:overlay val="0"/>
        </c:title>
        <c:numFmt formatCode="General" sourceLinked="1"/>
        <c:majorTickMark val="out"/>
        <c:minorTickMark val="none"/>
        <c:tickLblPos val="nextTo"/>
        <c:crossAx val="-2122595176"/>
        <c:crosses val="autoZero"/>
        <c:crossBetween val="between"/>
      </c:valAx>
      <c:valAx>
        <c:axId val="-2141614792"/>
        <c:scaling>
          <c:orientation val="minMax"/>
        </c:scaling>
        <c:delete val="0"/>
        <c:axPos val="r"/>
        <c:title>
          <c:tx>
            <c:rich>
              <a:bodyPr rot="-5400000" vert="horz"/>
              <a:lstStyle/>
              <a:p>
                <a:pPr>
                  <a:defRPr/>
                </a:pPr>
                <a:r>
                  <a:rPr lang="ja-JP"/>
                  <a:t>経路利用率</a:t>
                </a:r>
                <a:r>
                  <a:rPr lang="en-US"/>
                  <a:t>[Mbps]</a:t>
                </a:r>
                <a:endParaRPr lang="ja-JP"/>
              </a:p>
            </c:rich>
          </c:tx>
          <c:layout/>
          <c:overlay val="0"/>
        </c:title>
        <c:numFmt formatCode="General" sourceLinked="1"/>
        <c:majorTickMark val="out"/>
        <c:minorTickMark val="none"/>
        <c:tickLblPos val="nextTo"/>
        <c:crossAx val="-2139514488"/>
        <c:crosses val="max"/>
        <c:crossBetween val="between"/>
      </c:valAx>
      <c:catAx>
        <c:axId val="-2139514488"/>
        <c:scaling>
          <c:orientation val="minMax"/>
        </c:scaling>
        <c:delete val="1"/>
        <c:axPos val="b"/>
        <c:majorTickMark val="out"/>
        <c:minorTickMark val="none"/>
        <c:tickLblPos val="nextTo"/>
        <c:crossAx val="-2141614792"/>
        <c:crosses val="autoZero"/>
        <c:auto val="1"/>
        <c:lblAlgn val="ctr"/>
        <c:lblOffset val="100"/>
        <c:noMultiLvlLbl val="0"/>
      </c:catAx>
    </c:plotArea>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Motivation:</a:t>
            </a:r>
            <a:r>
              <a:rPr kumimoji="1" lang="ja-JP" altLang="en-US" dirty="0" smtClean="0"/>
              <a:t>クラウド事業者が等で近年の大小さまざまな要素から構成されている</a:t>
            </a:r>
            <a:r>
              <a:rPr kumimoji="1" lang="en-US" altLang="ja-JP" dirty="0" smtClean="0"/>
              <a:t>Web</a:t>
            </a:r>
            <a:r>
              <a:rPr kumimoji="1" lang="ja-JP" altLang="en-US" dirty="0" smtClean="0"/>
              <a:t>ページを運営している際、表示までに掛かる時間のデッドラインを設置し品質保証すべき</a:t>
            </a:r>
            <a:endParaRPr kumimoji="1" lang="en-US" altLang="ja-JP" dirty="0" smtClean="0"/>
          </a:p>
          <a:p>
            <a:r>
              <a:rPr kumimoji="1" lang="en-US" altLang="ja-JP" dirty="0" smtClean="0"/>
              <a:t>Achievement:</a:t>
            </a:r>
            <a:r>
              <a:rPr kumimoji="1" lang="ja-JP" altLang="en-US" dirty="0" smtClean="0"/>
              <a:t>途中のルータのバッファを監視、混雑していると</a:t>
            </a:r>
            <a:r>
              <a:rPr kumimoji="1" lang="en-US" altLang="ja-JP" dirty="0" smtClean="0"/>
              <a:t>1</a:t>
            </a:r>
            <a:r>
              <a:rPr kumimoji="1" lang="ja-JP" altLang="en-US" dirty="0" smtClean="0"/>
              <a:t>ホップ前のルータにアラート。小さいサイズは優先度をつけ、複数のレイヤー韓で連携したアプローチ</a:t>
            </a:r>
            <a:endParaRPr kumimoji="1" lang="en-US" altLang="ja-JP" dirty="0" smtClean="0"/>
          </a:p>
          <a:p>
            <a:r>
              <a:rPr kumimoji="1" lang="ja-JP" altLang="en-US" dirty="0" smtClean="0"/>
              <a:t>結果、毎秒</a:t>
            </a:r>
            <a:r>
              <a:rPr kumimoji="1" lang="en-US" altLang="ja-JP" dirty="0" smtClean="0"/>
              <a:t>500~2000</a:t>
            </a:r>
            <a:r>
              <a:rPr kumimoji="1" lang="ja-JP" altLang="en-US" dirty="0" smtClean="0"/>
              <a:t>パケットが発生するバースト性のある環境下で現象を確認</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79360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fld id="{CDBCC577-6976-3443-A7C6-3E78693A7E3D}" type="datetime1">
              <a:rPr lang="ja-JP" altLang="en-US" smtClean="0"/>
              <a:t>2014/05/12</a:t>
            </a:fld>
            <a:endParaRPr lang="en-US" altLang="ja-JP" dirty="0"/>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2BA56AD9-622D-6C41-98F8-A67E526DC2DC}" type="datetime1">
              <a:rPr lang="ja-JP" altLang="en-US" smtClean="0"/>
              <a:t>2014/05/12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4CE2CCE-C431-504F-BF20-D1593AF863F5}" type="datetime1">
              <a:rPr lang="ja-JP" altLang="en-US" smtClean="0"/>
              <a:t>2014/05/12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fld id="{8A41B42A-15B6-394D-B82C-3B05C8745B20}" type="datetime1">
              <a:rPr lang="ja-JP" altLang="en-US" smtClean="0"/>
              <a:t>2014/05/12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FC715188-5E65-C94B-9F11-1E8A1327BC4E}" type="datetime1">
              <a:rPr lang="ja-JP" altLang="en-US" smtClean="0"/>
              <a:t>2014/05/12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0EAE8B6C-D37A-B840-807A-DC6BECEB1F00}" type="datetime1">
              <a:rPr lang="ja-JP" altLang="en-US" smtClean="0"/>
              <a:t>2014/05/12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FB3FAC87-0A25-5342-9B15-3461DF8D6B09}" type="datetime1">
              <a:rPr lang="ja-JP" altLang="en-US" smtClean="0"/>
              <a:t>2014/05/12</a:t>
            </a:fld>
            <a:endParaRPr lang="en-US" altLang="ja-JP" dirty="0"/>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47BE3321-66E6-7740-B336-4574A24D445C}" type="datetime1">
              <a:rPr lang="ja-JP" altLang="en-US" smtClean="0"/>
              <a:t>2014/05/12</a:t>
            </a:fld>
            <a:endParaRPr lang="en-US" altLang="ja-JP" dirty="0"/>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613C18F-F080-994F-A6D4-E2842252F409}" type="datetime1">
              <a:rPr lang="ja-JP" altLang="en-US" smtClean="0"/>
              <a:t>2014/05/12</a:t>
            </a:fld>
            <a:endParaRPr lang="en-US" altLang="ja-JP" dirty="0"/>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7FA78F33-BDC3-7249-9F83-4F8721D54A06}" type="datetime1">
              <a:rPr lang="ja-JP" altLang="en-US" smtClean="0"/>
              <a:t>2014/05/12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51369804-01E9-104E-BACE-0FCB0856E5CA}" type="datetime1">
              <a:rPr lang="ja-JP" altLang="en-US" smtClean="0"/>
              <a:t>2014/05/12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fld id="{2D93FC95-D655-3B41-BE60-B82C64FFD243}" type="datetime1">
              <a:rPr lang="ja-JP" altLang="en-US" smtClean="0"/>
              <a:t>2014/05/12</a:t>
            </a:fld>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インターネットアーキテクチャ研究会</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 Id="rId3"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ja-JP" altLang="en-US" dirty="0" smtClean="0">
                <a:ea typeface="ＭＳ Ｐゴシック" charset="-128"/>
              </a:rPr>
              <a:t>自己紹介</a:t>
            </a:r>
            <a:r>
              <a:rPr lang="en-US" altLang="ja-JP" dirty="0" smtClean="0">
                <a:ea typeface="ＭＳ Ｐゴシック" charset="-128"/>
              </a:rPr>
              <a:t> + </a:t>
            </a:r>
            <a:r>
              <a:rPr lang="ja-JP" altLang="en-US" dirty="0" smtClean="0">
                <a:ea typeface="ＭＳ Ｐゴシック" charset="-128"/>
              </a:rPr>
              <a:t>研究紹介</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
        <p:nvSpPr>
          <p:cNvPr id="3" name="日付プレースホルダー 2"/>
          <p:cNvSpPr>
            <a:spLocks noGrp="1"/>
          </p:cNvSpPr>
          <p:nvPr>
            <p:ph type="dt" sz="half" idx="10"/>
          </p:nvPr>
        </p:nvSpPr>
        <p:spPr/>
        <p:txBody>
          <a:bodyPr/>
          <a:lstStyle/>
          <a:p>
            <a:fld id="{6DBA6067-13C0-7F41-A495-982B166C319D}" type="datetime1">
              <a:rPr lang="ja-JP" altLang="en-US" smtClean="0"/>
              <a:t>2014/05/12</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再現シミュレーション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F22A373D-495B-D34C-AEE3-05EBD38618F4}"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spTree>
    <p:extLst>
      <p:ext uri="{BB962C8B-B14F-4D97-AF65-F5344CB8AC3E}">
        <p14:creationId xmlns:p14="http://schemas.microsoft.com/office/powerpoint/2010/main" val="23937393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再現シミュレーション環境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4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pPr marL="0" indent="0">
              <a:buNone/>
            </a:pPr>
            <a:r>
              <a:rPr lang="ja-JP" altLang="en-US" sz="1800" b="1" dirty="0" smtClean="0"/>
              <a:t>ランダム性</a:t>
            </a:r>
            <a:endParaRPr lang="en-US" altLang="ja-JP" sz="1800" b="1" dirty="0"/>
          </a:p>
          <a:p>
            <a:r>
              <a:rPr lang="ja-JP" altLang="en-US" sz="1600" dirty="0" smtClean="0"/>
              <a:t>通信ノードをどう選ぶか</a:t>
            </a:r>
            <a:endParaRPr lang="en-US" altLang="ja-JP" sz="1600" dirty="0" smtClean="0"/>
          </a:p>
          <a:p>
            <a:r>
              <a:rPr lang="en-US" altLang="ja-JP" sz="1600" dirty="0" smtClean="0"/>
              <a:t>50</a:t>
            </a:r>
            <a:r>
              <a:rPr lang="ja-JP" altLang="en-US" sz="1600" dirty="0" smtClean="0"/>
              <a:t>回シミュレーションを実行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ja-JP" altLang="en-US" sz="1600" dirty="0" smtClean="0"/>
              <a:t>再現元論文</a:t>
            </a:r>
            <a:r>
              <a:rPr lang="en-US" altLang="ja-JP" sz="1600" dirty="0"/>
              <a:t>:</a:t>
            </a:r>
            <a:r>
              <a:rPr lang="en-US" altLang="ja-JP" sz="1600" u="sng" dirty="0" err="1" smtClean="0"/>
              <a:t>htsim</a:t>
            </a:r>
            <a:r>
              <a:rPr lang="ja-JP" altLang="en-US" sz="1600" dirty="0"/>
              <a:t>あるい</a:t>
            </a:r>
            <a:r>
              <a:rPr lang="ja-JP" altLang="en-US" sz="1600" u="sng" dirty="0"/>
              <a:t>は</a:t>
            </a:r>
            <a:r>
              <a:rPr lang="en-US" altLang="ja-JP" sz="1600" u="sng" dirty="0"/>
              <a:t>flow-level simulator</a:t>
            </a:r>
            <a:r>
              <a:rPr lang="ja-JP" altLang="en-US" sz="1600" dirty="0"/>
              <a:t>を使用</a:t>
            </a:r>
            <a:endParaRPr lang="en-US" altLang="ja-JP" sz="1200" dirty="0"/>
          </a:p>
          <a:p>
            <a:endParaRPr lang="en-US" altLang="ja-JP" sz="1600" dirty="0" smtClean="0"/>
          </a:p>
        </p:txBody>
      </p:sp>
      <p:sp>
        <p:nvSpPr>
          <p:cNvPr id="4" name="日付プレースホルダー 3"/>
          <p:cNvSpPr>
            <a:spLocks noGrp="1"/>
          </p:cNvSpPr>
          <p:nvPr>
            <p:ph type="dt" sz="half" idx="10"/>
          </p:nvPr>
        </p:nvSpPr>
        <p:spPr/>
        <p:txBody>
          <a:bodyPr/>
          <a:lstStyle/>
          <a:p>
            <a:fld id="{3E261EAD-A7E5-1A4F-A1BB-A5AFC773F261}"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a:xfrm>
            <a:off x="7060488" y="6356007"/>
            <a:ext cx="2063750" cy="288032"/>
          </a:xfrm>
        </p:spPr>
        <p:txBody>
          <a:bodyPr/>
          <a:lstStyle/>
          <a:p>
            <a:fld id="{0D266AD3-7610-493D-8208-10424DEE3EA2}" type="slidenum">
              <a:rPr lang="ja-JP" altLang="en-US" smtClean="0"/>
              <a:pPr/>
              <a:t>11</a:t>
            </a:fld>
            <a:endParaRPr lang="en-US" altLang="ja-JP"/>
          </a:p>
        </p:txBody>
      </p:sp>
      <p:grpSp>
        <p:nvGrpSpPr>
          <p:cNvPr id="6" name="図形グループ 5"/>
          <p:cNvGrpSpPr/>
          <p:nvPr/>
        </p:nvGrpSpPr>
        <p:grpSpPr>
          <a:xfrm>
            <a:off x="5241032" y="1520788"/>
            <a:ext cx="3713690" cy="1623021"/>
            <a:chOff x="395538" y="2708918"/>
            <a:chExt cx="8572503" cy="3746497"/>
          </a:xfrm>
        </p:grpSpPr>
        <p:pic>
          <p:nvPicPr>
            <p:cNvPr id="7" name="図 6" descr="fattree_rep.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8" name="テキスト ボックス 7"/>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9" name="テキスト ボックス 8"/>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0" name="テキスト ボックス 9"/>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1" name="テキスト ボックス 10"/>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graphicFrame>
        <p:nvGraphicFramePr>
          <p:cNvPr id="13" name="表 12"/>
          <p:cNvGraphicFramePr>
            <a:graphicFrameLocks noGrp="1"/>
          </p:cNvGraphicFramePr>
          <p:nvPr>
            <p:extLst>
              <p:ext uri="{D42A27DB-BD31-4B8C-83A1-F6EECF244321}">
                <p14:modId xmlns:p14="http://schemas.microsoft.com/office/powerpoint/2010/main" val="1734959477"/>
              </p:ext>
            </p:extLst>
          </p:nvPr>
        </p:nvGraphicFramePr>
        <p:xfrm>
          <a:off x="6178414" y="4139717"/>
          <a:ext cx="2682034" cy="21335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nodes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16</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400Mbps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0.5ms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100KB</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2" name="正方形/長方形 11"/>
          <p:cNvSpPr/>
          <p:nvPr/>
        </p:nvSpPr>
        <p:spPr>
          <a:xfrm>
            <a:off x="6180664" y="3753036"/>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sp>
        <p:nvSpPr>
          <p:cNvPr id="16" name="テキスト ボックス 15"/>
          <p:cNvSpPr txBox="1"/>
          <p:nvPr/>
        </p:nvSpPr>
        <p:spPr>
          <a:xfrm>
            <a:off x="5823618" y="3402599"/>
            <a:ext cx="2676709" cy="276999"/>
          </a:xfrm>
          <a:prstGeom prst="rect">
            <a:avLst/>
          </a:prstGeom>
          <a:noFill/>
        </p:spPr>
        <p:txBody>
          <a:bodyPr wrap="none" rtlCol="0">
            <a:spAutoFit/>
          </a:bodyPr>
          <a:lstStyle/>
          <a:p>
            <a:r>
              <a:rPr kumimoji="1" lang="en-US" altLang="ja-JP" sz="1200" dirty="0" smtClean="0">
                <a:latin typeface="+mj-lt"/>
              </a:rPr>
              <a:t>Fig7-1. Network topology on simulation</a:t>
            </a:r>
            <a:endParaRPr kumimoji="1" lang="ja-JP" altLang="en-US" sz="1200" dirty="0">
              <a:latin typeface="+mj-lt"/>
            </a:endParaRPr>
          </a:p>
        </p:txBody>
      </p:sp>
    </p:spTree>
    <p:extLst>
      <p:ext uri="{BB962C8B-B14F-4D97-AF65-F5344CB8AC3E}">
        <p14:creationId xmlns:p14="http://schemas.microsoft.com/office/powerpoint/2010/main" val="11033393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a:t>トラフィック</a:t>
            </a:r>
            <a:r>
              <a:rPr lang="en-US" altLang="ja-JP" sz="1800" dirty="0"/>
              <a:t>:33%</a:t>
            </a:r>
            <a:r>
              <a:rPr lang="ja-JP" altLang="en-US" sz="1800" dirty="0"/>
              <a:t>のノードがデータを</a:t>
            </a:r>
            <a:r>
              <a:rPr lang="ja-JP" altLang="en-US" sz="1800" dirty="0" smtClean="0"/>
              <a:t>流し続けるバックグラウンドトラフィック</a:t>
            </a:r>
            <a:r>
              <a:rPr lang="en-US" altLang="ja-JP" sz="1800" dirty="0" smtClean="0"/>
              <a:t>(</a:t>
            </a:r>
            <a:r>
              <a:rPr lang="en-US" altLang="ja-JP" sz="1800" dirty="0">
                <a:solidFill>
                  <a:srgbClr val="0071BC"/>
                </a:solidFill>
              </a:rPr>
              <a:t>TCP or MPTCP</a:t>
            </a:r>
            <a:r>
              <a:rPr lang="en-US" altLang="ja-JP" sz="1800" dirty="0"/>
              <a:t>)</a:t>
            </a:r>
          </a:p>
          <a:p>
            <a:pPr>
              <a:lnSpc>
                <a:spcPct val="110000"/>
              </a:lnSpc>
              <a:buFont typeface="+mj-lt"/>
              <a:buAutoNum type="arabicPeriod"/>
            </a:pPr>
            <a:r>
              <a:rPr lang="ja-JP" altLang="en-US" sz="1800" dirty="0"/>
              <a:t>残りのノードが</a:t>
            </a:r>
            <a:r>
              <a:rPr lang="en-US" altLang="ja-JP" sz="1800" dirty="0"/>
              <a:t>70KB</a:t>
            </a:r>
            <a:r>
              <a:rPr lang="ja-JP" altLang="en-US" sz="1800" dirty="0"/>
              <a:t>の通信を平均</a:t>
            </a:r>
            <a:r>
              <a:rPr lang="en-US" altLang="ja-JP" sz="1800" dirty="0"/>
              <a:t>200ms</a:t>
            </a:r>
            <a:r>
              <a:rPr lang="ja-JP" altLang="en-US" sz="1800" dirty="0"/>
              <a:t>ポアソン生起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fld id="{555B83C7-0F27-6D4E-9C0E-3D82A0699389}" type="datetime1">
              <a:rPr lang="ja-JP" altLang="en-US" smtClean="0"/>
              <a:t>2014/05/12</a:t>
            </a:fld>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12</a:t>
            </a:fld>
            <a:endParaRPr lang="en-US" altLang="ja-JP"/>
          </a:p>
        </p:txBody>
      </p:sp>
      <p:grpSp>
        <p:nvGrpSpPr>
          <p:cNvPr id="7" name="図形グループ 6"/>
          <p:cNvGrpSpPr/>
          <p:nvPr/>
        </p:nvGrpSpPr>
        <p:grpSpPr>
          <a:xfrm>
            <a:off x="1054635" y="2615379"/>
            <a:ext cx="7793182" cy="3405909"/>
            <a:chOff x="395536" y="2708920"/>
            <a:chExt cx="8572500" cy="3746500"/>
          </a:xfrm>
        </p:grpSpPr>
        <p:pic>
          <p:nvPicPr>
            <p:cNvPr id="8" name="図 7" descr="fattree_re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708920"/>
              <a:ext cx="8572500" cy="3746500"/>
            </a:xfrm>
            <a:prstGeom prst="rect">
              <a:avLst/>
            </a:prstGeom>
          </p:spPr>
        </p:pic>
        <p:sp>
          <p:nvSpPr>
            <p:cNvPr id="9" name="テキスト ボックス 8"/>
            <p:cNvSpPr txBox="1"/>
            <p:nvPr/>
          </p:nvSpPr>
          <p:spPr>
            <a:xfrm>
              <a:off x="2209334" y="2879068"/>
              <a:ext cx="274434" cy="3077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10" name="テキスト ボックス 9"/>
            <p:cNvSpPr txBox="1"/>
            <p:nvPr/>
          </p:nvSpPr>
          <p:spPr>
            <a:xfrm>
              <a:off x="3856453" y="2879068"/>
              <a:ext cx="274434" cy="3077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1" name="テキスト ボックス 10"/>
            <p:cNvSpPr txBox="1"/>
            <p:nvPr/>
          </p:nvSpPr>
          <p:spPr>
            <a:xfrm>
              <a:off x="5503572" y="2879068"/>
              <a:ext cx="274434" cy="3077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2" name="テキスト ボックス 11"/>
            <p:cNvSpPr txBox="1"/>
            <p:nvPr/>
          </p:nvSpPr>
          <p:spPr>
            <a:xfrm>
              <a:off x="7150690" y="2879068"/>
              <a:ext cx="274434" cy="3077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grpSp>
        <p:nvGrpSpPr>
          <p:cNvPr id="37" name="図形グループ 36"/>
          <p:cNvGrpSpPr/>
          <p:nvPr/>
        </p:nvGrpSpPr>
        <p:grpSpPr>
          <a:xfrm>
            <a:off x="2335946" y="5450843"/>
            <a:ext cx="6361470" cy="240790"/>
            <a:chOff x="2335946" y="5666867"/>
            <a:chExt cx="6361470" cy="240790"/>
          </a:xfrm>
        </p:grpSpPr>
        <p:sp>
          <p:nvSpPr>
            <p:cNvPr id="27" name="正方形/長方形 26"/>
            <p:cNvSpPr/>
            <p:nvPr/>
          </p:nvSpPr>
          <p:spPr bwMode="auto">
            <a:xfrm>
              <a:off x="233594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320004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9" name="正方形/長方形 28"/>
            <p:cNvSpPr/>
            <p:nvPr/>
          </p:nvSpPr>
          <p:spPr bwMode="auto">
            <a:xfrm>
              <a:off x="366809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正方形/長方形 29"/>
            <p:cNvSpPr/>
            <p:nvPr/>
          </p:nvSpPr>
          <p:spPr bwMode="auto">
            <a:xfrm>
              <a:off x="452095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1" name="正方形/長方形 30"/>
            <p:cNvSpPr/>
            <p:nvPr/>
          </p:nvSpPr>
          <p:spPr bwMode="auto">
            <a:xfrm>
              <a:off x="4964238"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2" name="正方形/長方形 31"/>
            <p:cNvSpPr/>
            <p:nvPr/>
          </p:nvSpPr>
          <p:spPr bwMode="auto">
            <a:xfrm>
              <a:off x="5853100"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3" name="正方形/長方形 32"/>
            <p:cNvSpPr/>
            <p:nvPr/>
          </p:nvSpPr>
          <p:spPr bwMode="auto">
            <a:xfrm>
              <a:off x="671719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正方形/長方形 33"/>
            <p:cNvSpPr/>
            <p:nvPr/>
          </p:nvSpPr>
          <p:spPr bwMode="auto">
            <a:xfrm>
              <a:off x="719648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804934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6" name="正方形/長方形 35"/>
            <p:cNvSpPr/>
            <p:nvPr/>
          </p:nvSpPr>
          <p:spPr bwMode="auto">
            <a:xfrm>
              <a:off x="845662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grpSp>
      <p:grpSp>
        <p:nvGrpSpPr>
          <p:cNvPr id="44" name="図形グループ 43"/>
          <p:cNvGrpSpPr/>
          <p:nvPr/>
        </p:nvGrpSpPr>
        <p:grpSpPr>
          <a:xfrm>
            <a:off x="1932511" y="5453345"/>
            <a:ext cx="5900809" cy="247140"/>
            <a:chOff x="1932511" y="5669369"/>
            <a:chExt cx="5900809" cy="247140"/>
          </a:xfrm>
        </p:grpSpPr>
        <p:grpSp>
          <p:nvGrpSpPr>
            <p:cNvPr id="26" name="図形グループ 25"/>
            <p:cNvGrpSpPr/>
            <p:nvPr/>
          </p:nvGrpSpPr>
          <p:grpSpPr>
            <a:xfrm>
              <a:off x="1932511" y="5669370"/>
              <a:ext cx="5900809" cy="247139"/>
              <a:chOff x="1932511" y="5669370"/>
              <a:chExt cx="5900809" cy="247139"/>
            </a:xfrm>
          </p:grpSpPr>
          <p:sp>
            <p:nvSpPr>
              <p:cNvPr id="13" name="正方形/長方形 12"/>
              <p:cNvSpPr/>
              <p:nvPr/>
            </p:nvSpPr>
            <p:spPr bwMode="auto">
              <a:xfrm>
                <a:off x="1932511"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正方形/長方形 13"/>
              <p:cNvSpPr/>
              <p:nvPr/>
            </p:nvSpPr>
            <p:spPr bwMode="auto">
              <a:xfrm>
                <a:off x="2756756"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正方形/長方形 14"/>
              <p:cNvSpPr/>
              <p:nvPr/>
            </p:nvSpPr>
            <p:spPr bwMode="auto">
              <a:xfrm>
                <a:off x="4100142"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543229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9" name="正方形/長方形 18"/>
              <p:cNvSpPr/>
              <p:nvPr/>
            </p:nvSpPr>
            <p:spPr bwMode="auto">
              <a:xfrm>
                <a:off x="6285148"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0" name="正方形/長方形 19"/>
              <p:cNvSpPr/>
              <p:nvPr/>
            </p:nvSpPr>
            <p:spPr bwMode="auto">
              <a:xfrm>
                <a:off x="759253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曲線コネクタ 21"/>
              <p:cNvCxnSpPr>
                <a:stCxn id="13" idx="0"/>
                <a:endCxn id="20" idx="0"/>
              </p:cNvCxnSpPr>
              <p:nvPr/>
            </p:nvCxnSpPr>
            <p:spPr bwMode="auto">
              <a:xfrm rot="5400000" flipH="1" flipV="1">
                <a:off x="4882915" y="2845710"/>
                <a:ext cx="12700" cy="5660019"/>
              </a:xfrm>
              <a:prstGeom prst="curvedConnector3">
                <a:avLst>
                  <a:gd name="adj1" fmla="val 21261535"/>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曲線コネクタ 37"/>
            <p:cNvCxnSpPr>
              <a:stCxn id="19" idx="0"/>
              <a:endCxn id="15" idx="0"/>
            </p:cNvCxnSpPr>
            <p:nvPr/>
          </p:nvCxnSpPr>
          <p:spPr bwMode="auto">
            <a:xfrm rot="16200000" flipV="1">
              <a:off x="5313040" y="4583216"/>
              <a:ext cx="12700" cy="2185006"/>
            </a:xfrm>
            <a:prstGeom prst="curvedConnector3">
              <a:avLst>
                <a:gd name="adj1" fmla="val 18415386"/>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図形グループ 56"/>
          <p:cNvGrpSpPr/>
          <p:nvPr/>
        </p:nvGrpSpPr>
        <p:grpSpPr>
          <a:xfrm>
            <a:off x="3326787" y="5480497"/>
            <a:ext cx="5256584" cy="12700"/>
            <a:chOff x="3326787" y="5696521"/>
            <a:chExt cx="5256584" cy="12700"/>
          </a:xfrm>
        </p:grpSpPr>
        <p:cxnSp>
          <p:nvCxnSpPr>
            <p:cNvPr id="45" name="曲線コネクタ 44"/>
            <p:cNvCxnSpPr>
              <a:stCxn id="28" idx="0"/>
              <a:endCxn id="30" idx="0"/>
            </p:cNvCxnSpPr>
            <p:nvPr/>
          </p:nvCxnSpPr>
          <p:spPr bwMode="auto">
            <a:xfrm rot="5400000" flipH="1" flipV="1">
              <a:off x="3980892" y="5042416"/>
              <a:ext cx="12700" cy="1320910"/>
            </a:xfrm>
            <a:prstGeom prst="curvedConnector3">
              <a:avLst>
                <a:gd name="adj1" fmla="val 16801693"/>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曲線コネクタ 48"/>
            <p:cNvCxnSpPr>
              <a:stCxn id="36" idx="0"/>
              <a:endCxn id="35" idx="0"/>
            </p:cNvCxnSpPr>
            <p:nvPr/>
          </p:nvCxnSpPr>
          <p:spPr bwMode="auto">
            <a:xfrm rot="16200000" flipV="1">
              <a:off x="8373380" y="5499230"/>
              <a:ext cx="12700" cy="407282"/>
            </a:xfrm>
            <a:prstGeom prst="curvedConnector3">
              <a:avLst>
                <a:gd name="adj1" fmla="val 399537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曲線コネクタ 52"/>
            <p:cNvCxnSpPr>
              <a:stCxn id="34" idx="0"/>
              <a:endCxn id="31" idx="0"/>
            </p:cNvCxnSpPr>
            <p:nvPr/>
          </p:nvCxnSpPr>
          <p:spPr bwMode="auto">
            <a:xfrm rot="16200000" flipV="1">
              <a:off x="6200757" y="4586747"/>
              <a:ext cx="12700" cy="2232248"/>
            </a:xfrm>
            <a:prstGeom prst="curvedConnector3">
              <a:avLst>
                <a:gd name="adj1" fmla="val 1741152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Fig7-2. Network topology on simulation</a:t>
            </a:r>
            <a:endParaRPr kumimoji="1" lang="ja-JP" altLang="en-US" sz="1200" dirty="0">
              <a:latin typeface="+mj-lt"/>
            </a:endParaRPr>
          </a:p>
        </p:txBody>
      </p:sp>
    </p:spTree>
    <p:extLst>
      <p:ext uri="{BB962C8B-B14F-4D97-AF65-F5344CB8AC3E}">
        <p14:creationId xmlns:p14="http://schemas.microsoft.com/office/powerpoint/2010/main" val="61737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checkerboard(across)">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checkerboard(across)">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checkerboard(across)">
                                      <p:cBhvr>
                                        <p:cTn id="21" dur="500"/>
                                        <p:tgtEl>
                                          <p:spTgt spid="5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checkerboard(across)">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checkerboard(across)">
                                      <p:cBhvr>
                                        <p:cTn id="38" dur="500"/>
                                        <p:tgtEl>
                                          <p:spTgt spid="57"/>
                                        </p:tgtEl>
                                      </p:cBhvr>
                                    </p:animEffect>
                                  </p:childTnLst>
                                </p:cTn>
                              </p:par>
                            </p:childTnLst>
                          </p:cTn>
                        </p:par>
                        <p:par>
                          <p:cTn id="39" fill="hold">
                            <p:stCondLst>
                              <p:cond delay="500"/>
                            </p:stCondLst>
                            <p:childTnLst>
                              <p:par>
                                <p:cTn id="40" presetID="5" presetClass="entr" presetSubtype="10" fill="hold" grpId="2"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checkerboard(across)">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childTnLst>
                          </p:cTn>
                        </p:par>
                        <p:par>
                          <p:cTn id="48" fill="hold">
                            <p:stCondLst>
                              <p:cond delay="500"/>
                            </p:stCondLst>
                            <p:childTnLst>
                              <p:par>
                                <p:cTn id="49" presetID="5" presetClass="exit" presetSubtype="10" fill="hold" grpId="3" nodeType="afterEffect">
                                  <p:stCondLst>
                                    <p:cond delay="0"/>
                                  </p:stCondLst>
                                  <p:childTnLst>
                                    <p:animEffect transition="out" filter="checkerboard(across)">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9" grpId="1"/>
      <p:bldP spid="59" grpId="2"/>
      <p:bldP spid="59" grpId="3"/>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a:t>
            </a:r>
            <a:r>
              <a:rPr lang="ja-JP" altLang="en-US" dirty="0" smtClean="0"/>
              <a:t>シミュレーション</a:t>
            </a:r>
            <a:r>
              <a:rPr lang="en-US" altLang="ja-JP" dirty="0" smtClean="0"/>
              <a:t/>
            </a:r>
            <a:br>
              <a:rPr lang="en-US" altLang="ja-JP" dirty="0" smtClean="0"/>
            </a:br>
            <a:r>
              <a:rPr lang="en-US" altLang="ja-JP" dirty="0"/>
              <a:t> </a:t>
            </a:r>
            <a:r>
              <a:rPr lang="en-US" altLang="ja-JP" dirty="0" smtClean="0"/>
              <a:t>- </a:t>
            </a:r>
            <a:r>
              <a:rPr lang="ja-JP" altLang="en-US" dirty="0" smtClean="0"/>
              <a:t>パラメータの検証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Round Trip Time(RTT) : 0.5ms</a:t>
            </a:r>
          </a:p>
          <a:p>
            <a:pPr marL="0" indent="0">
              <a:spcAft>
                <a:spcPts val="1200"/>
              </a:spcAft>
              <a:buNone/>
            </a:pPr>
            <a:r>
              <a:rPr lang="ja-JP" altLang="en-US" sz="1800" dirty="0" smtClean="0"/>
              <a:t>同データセンター内の</a:t>
            </a:r>
            <a:r>
              <a:rPr lang="en-US" altLang="ja-JP" sz="1800" dirty="0" smtClean="0"/>
              <a:t>RTT</a:t>
            </a:r>
            <a:r>
              <a:rPr lang="ja-JP" altLang="en-US" sz="1800" dirty="0" smtClean="0"/>
              <a:t>は一般的に</a:t>
            </a:r>
            <a:r>
              <a:rPr lang="en-US" altLang="ja-JP" sz="1800" dirty="0" smtClean="0"/>
              <a:t>1ms</a:t>
            </a:r>
            <a:r>
              <a:rPr lang="ja-JP" altLang="en-US" sz="1800" dirty="0" smtClean="0"/>
              <a:t>以下</a:t>
            </a:r>
            <a:r>
              <a:rPr lang="en-US" altLang="ja-JP" sz="1800" dirty="0" smtClean="0"/>
              <a:t>[18]</a:t>
            </a:r>
            <a:endParaRPr lang="en-US" altLang="ja-JP" sz="1800" dirty="0"/>
          </a:p>
          <a:p>
            <a:pPr marL="0" indent="0">
              <a:spcAft>
                <a:spcPts val="1200"/>
              </a:spcAft>
              <a:buNone/>
            </a:pPr>
            <a:r>
              <a:rPr kumimoji="1" lang="en-US" altLang="ja-JP" b="1" dirty="0" smtClean="0"/>
              <a:t>Buffer: 100KB</a:t>
            </a:r>
            <a:r>
              <a:rPr lang="en-US" altLang="ja-JP" sz="2000" dirty="0" smtClean="0"/>
              <a:t> </a:t>
            </a:r>
          </a:p>
          <a:p>
            <a:pPr marL="0" indent="0">
              <a:buNone/>
            </a:pPr>
            <a:r>
              <a:rPr lang="en-US" altLang="ja-JP" sz="2000" dirty="0" smtClean="0"/>
              <a:t>        </a:t>
            </a:r>
            <a:r>
              <a:rPr lang="ja-JP" altLang="en-US" sz="2000" dirty="0" smtClean="0"/>
              <a:t>帯域遅延積</a:t>
            </a:r>
            <a:r>
              <a:rPr lang="en-US" altLang="ja-JP" sz="2000" dirty="0" smtClean="0"/>
              <a:t> : </a:t>
            </a:r>
            <a:endParaRPr lang="en-US" altLang="ja-JP" sz="2000" dirty="0"/>
          </a:p>
          <a:p>
            <a:pPr marL="0" indent="0" algn="ctr">
              <a:buNone/>
            </a:pPr>
            <a:r>
              <a:rPr lang="en-US" altLang="ja-JP" sz="2000" dirty="0" smtClean="0"/>
              <a:t>100[KB] = 400[Mbps] × 0.5[</a:t>
            </a:r>
            <a:r>
              <a:rPr lang="en-US" altLang="ja-JP" sz="2000" dirty="0" err="1" smtClean="0"/>
              <a:t>ms</a:t>
            </a:r>
            <a:r>
              <a:rPr lang="en-US" altLang="ja-JP" sz="2000" dirty="0" smtClean="0"/>
              <a:t>] ÷ 8 × 4</a:t>
            </a:r>
            <a:endParaRPr lang="en-US" altLang="ja-JP" sz="2000" dirty="0">
              <a:solidFill>
                <a:srgbClr val="E03253"/>
              </a:solidFill>
            </a:endParaRPr>
          </a:p>
          <a:p>
            <a:pPr marL="0" indent="0">
              <a:buNone/>
            </a:pPr>
            <a:r>
              <a:rPr lang="ja-JP" altLang="en-US" sz="2000" b="1" dirty="0" smtClean="0"/>
              <a:t>帯域とノード数</a:t>
            </a:r>
            <a:endParaRPr lang="en-US" altLang="ja-JP" sz="2000" b="1" dirty="0" smtClean="0"/>
          </a:p>
          <a:p>
            <a:pPr marL="0" indent="0">
              <a:buNone/>
            </a:pPr>
            <a:r>
              <a:rPr lang="ja-JP" altLang="en-US" sz="2000" dirty="0" smtClean="0"/>
              <a:t>今のデータセンターネットワークでは</a:t>
            </a:r>
            <a:r>
              <a:rPr lang="en-US" altLang="ja-JP" sz="2000" dirty="0" smtClean="0"/>
              <a:t>400Mbps</a:t>
            </a:r>
            <a:r>
              <a:rPr lang="ja-JP" altLang="en-US" sz="2000" dirty="0" smtClean="0"/>
              <a:t>よりも広帯域</a:t>
            </a:r>
            <a:endParaRPr lang="en-US" altLang="ja-JP" sz="2000" dirty="0" smtClean="0"/>
          </a:p>
          <a:p>
            <a:pPr marL="0" indent="0">
              <a:buNone/>
            </a:pPr>
            <a:r>
              <a:rPr kumimoji="1" lang="ja-JP" altLang="en-US" sz="2000" dirty="0" smtClean="0"/>
              <a:t>今回のシミュレーションでは</a:t>
            </a:r>
            <a:r>
              <a:rPr kumimoji="1" lang="en-US" altLang="ja-JP" sz="2000" dirty="0" smtClean="0"/>
              <a:t>16</a:t>
            </a:r>
            <a:r>
              <a:rPr kumimoji="1" lang="ja-JP" altLang="en-US" sz="2000" dirty="0" smtClean="0"/>
              <a:t>ノードに対し</a:t>
            </a:r>
            <a:r>
              <a:rPr kumimoji="1" lang="en-US" altLang="ja-JP" sz="2000" dirty="0" smtClean="0"/>
              <a:t>, </a:t>
            </a:r>
            <a:r>
              <a:rPr kumimoji="1" lang="ja-JP" altLang="en-US" sz="2000" dirty="0" smtClean="0"/>
              <a:t>帯域をチューニングし</a:t>
            </a:r>
            <a:r>
              <a:rPr lang="en-US" altLang="ja-JP" sz="2000" dirty="0" smtClean="0"/>
              <a:t>, </a:t>
            </a:r>
            <a:r>
              <a:rPr lang="ja-JP" altLang="en-US" sz="2000" dirty="0" smtClean="0"/>
              <a:t>結果を再現した　</a:t>
            </a:r>
            <a:endParaRPr kumimoji="1" lang="ja-JP" altLang="en-US" sz="2000" dirty="0"/>
          </a:p>
        </p:txBody>
      </p:sp>
      <p:sp>
        <p:nvSpPr>
          <p:cNvPr id="4" name="日付プレースホルダー 3"/>
          <p:cNvSpPr>
            <a:spLocks noGrp="1"/>
          </p:cNvSpPr>
          <p:nvPr>
            <p:ph type="dt" sz="half" idx="10"/>
          </p:nvPr>
        </p:nvSpPr>
        <p:spPr/>
        <p:txBody>
          <a:bodyPr/>
          <a:lstStyle/>
          <a:p>
            <a:fld id="{DEF229D5-23B3-1847-A0CB-FD65EB0C43AC}"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a:p>
        </p:txBody>
      </p:sp>
      <p:pic>
        <p:nvPicPr>
          <p:cNvPr id="6" name="図 5"/>
          <p:cNvPicPr>
            <a:picLocks noChangeAspect="1"/>
          </p:cNvPicPr>
          <p:nvPr/>
        </p:nvPicPr>
        <p:blipFill>
          <a:blip r:embed="rId2"/>
          <a:stretch>
            <a:fillRect/>
          </a:stretch>
        </p:blipFill>
        <p:spPr>
          <a:xfrm>
            <a:off x="2893991" y="2996952"/>
            <a:ext cx="5083345" cy="334332"/>
          </a:xfrm>
          <a:prstGeom prst="rect">
            <a:avLst/>
          </a:prstGeom>
        </p:spPr>
      </p:pic>
      <p:sp>
        <p:nvSpPr>
          <p:cNvPr id="7" name="正方形/長方形 6"/>
          <p:cNvSpPr/>
          <p:nvPr/>
        </p:nvSpPr>
        <p:spPr>
          <a:xfrm>
            <a:off x="904997" y="5985284"/>
            <a:ext cx="8296475" cy="369332"/>
          </a:xfrm>
          <a:prstGeom prst="rect">
            <a:avLst/>
          </a:prstGeom>
        </p:spPr>
        <p:txBody>
          <a:bodyPr wrap="square">
            <a:spAutoFit/>
          </a:bodyPr>
          <a:lstStyle/>
          <a:p>
            <a:r>
              <a:rPr lang="en-US" altLang="ja-JP" sz="900" dirty="0" smtClean="0"/>
              <a:t>[18]</a:t>
            </a:r>
            <a:r>
              <a:rPr lang="en-US" altLang="ja-JP" sz="900" dirty="0"/>
              <a:t> </a:t>
            </a:r>
            <a:r>
              <a:rPr lang="en-US" altLang="ja-JP" sz="900" dirty="0" err="1"/>
              <a:t>Vasudevan</a:t>
            </a:r>
            <a:r>
              <a:rPr lang="en-US" altLang="ja-JP" sz="900" dirty="0"/>
              <a:t>, Vijay, et al. "Safe and effective ne-</a:t>
            </a:r>
            <a:r>
              <a:rPr lang="en-US" altLang="ja-JP" sz="900" dirty="0" smtClean="0"/>
              <a:t>grained TCP </a:t>
            </a:r>
            <a:r>
              <a:rPr lang="en-US" altLang="ja-JP" sz="900" dirty="0"/>
              <a:t>retransmissions for datacenter communication." </a:t>
            </a:r>
            <a:r>
              <a:rPr lang="en-US" altLang="ja-JP" sz="900" dirty="0" smtClean="0"/>
              <a:t>ACM SIGCOMM </a:t>
            </a:r>
            <a:r>
              <a:rPr lang="en-US" altLang="ja-JP" sz="900" dirty="0"/>
              <a:t>Computer Communication Review. Vol. 39. No</a:t>
            </a:r>
            <a:r>
              <a:rPr lang="en-US" altLang="ja-JP" sz="900" dirty="0" smtClean="0"/>
              <a:t>.4</a:t>
            </a:r>
            <a:r>
              <a:rPr lang="en-US" altLang="ja-JP" sz="900" dirty="0"/>
              <a:t>. ACM, 2009.</a:t>
            </a:r>
            <a:endParaRPr lang="ja-JP" altLang="en-US" sz="900" dirty="0"/>
          </a:p>
        </p:txBody>
      </p:sp>
    </p:spTree>
    <p:extLst>
      <p:ext uri="{BB962C8B-B14F-4D97-AF65-F5344CB8AC3E}">
        <p14:creationId xmlns:p14="http://schemas.microsoft.com/office/powerpoint/2010/main" val="1910596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再現シミュレーション</a:t>
            </a:r>
            <a:r>
              <a:rPr lang="en-US" altLang="ja-JP" dirty="0"/>
              <a:t/>
            </a:r>
            <a:br>
              <a:rPr lang="en-US" altLang="ja-JP" dirty="0"/>
            </a:br>
            <a:r>
              <a:rPr lang="en-US" altLang="ja-JP" dirty="0" smtClean="0"/>
              <a:t>- TCP vs. MPTCP</a:t>
            </a:r>
            <a:endParaRPr kumimoji="1" lang="ja-JP" altLang="en-US" dirty="0"/>
          </a:p>
        </p:txBody>
      </p:sp>
      <p:sp>
        <p:nvSpPr>
          <p:cNvPr id="3" name="コンテンツ プレースホルダー 2"/>
          <p:cNvSpPr>
            <a:spLocks noGrp="1"/>
          </p:cNvSpPr>
          <p:nvPr>
            <p:ph idx="1"/>
          </p:nvPr>
        </p:nvSpPr>
        <p:spPr>
          <a:xfrm>
            <a:off x="777875" y="5383226"/>
            <a:ext cx="8351589" cy="782078"/>
          </a:xfrm>
        </p:spPr>
        <p:style>
          <a:lnRef idx="2">
            <a:schemeClr val="accent2"/>
          </a:lnRef>
          <a:fillRef idx="1">
            <a:schemeClr val="lt1"/>
          </a:fillRef>
          <a:effectRef idx="0">
            <a:schemeClr val="accent2"/>
          </a:effectRef>
          <a:fontRef idx="minor">
            <a:schemeClr val="dk1"/>
          </a:fontRef>
        </p:style>
        <p:txBody>
          <a:bodyPr/>
          <a:lstStyle/>
          <a:p>
            <a:r>
              <a:rPr kumimoji="1" lang="en-US" altLang="ja-JP" sz="1800" dirty="0" smtClean="0"/>
              <a:t>MPTCP</a:t>
            </a:r>
            <a:r>
              <a:rPr lang="ja-JP" altLang="en-US" sz="1800" dirty="0" smtClean="0"/>
              <a:t>に</a:t>
            </a:r>
            <a:r>
              <a:rPr lang="ja-JP" altLang="en-US" sz="1800" dirty="0"/>
              <a:t>よるバックグラウンド</a:t>
            </a:r>
            <a:r>
              <a:rPr kumimoji="1" lang="ja-JP" altLang="en-US" sz="1800" dirty="0" smtClean="0"/>
              <a:t>トラフィックが送信側のバッファを圧迫し</a:t>
            </a:r>
            <a:r>
              <a:rPr kumimoji="1" lang="en-US" altLang="ja-JP" sz="1800" dirty="0" smtClean="0"/>
              <a:t>, 70KB</a:t>
            </a:r>
            <a:r>
              <a:rPr lang="ja-JP" altLang="en-US" sz="1800" dirty="0" smtClean="0"/>
              <a:t>フローでの遅延を引き起こした</a:t>
            </a:r>
            <a:endParaRPr kumimoji="1" lang="ja-JP" altLang="en-US" sz="1800" dirty="0"/>
          </a:p>
        </p:txBody>
      </p:sp>
      <p:sp>
        <p:nvSpPr>
          <p:cNvPr id="4" name="日付プレースホルダー 3"/>
          <p:cNvSpPr>
            <a:spLocks noGrp="1"/>
          </p:cNvSpPr>
          <p:nvPr>
            <p:ph type="dt" sz="half" idx="10"/>
          </p:nvPr>
        </p:nvSpPr>
        <p:spPr/>
        <p:txBody>
          <a:bodyPr/>
          <a:lstStyle/>
          <a:p>
            <a:fld id="{644C02F9-651D-2C40-9B33-F28269E4B147}"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a:p>
        </p:txBody>
      </p:sp>
      <p:pic>
        <p:nvPicPr>
          <p:cNvPr id="6" name="図 5" descr="reprp_cd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7690" y="2528900"/>
            <a:ext cx="5587618" cy="2592288"/>
          </a:xfrm>
          <a:prstGeom prst="rect">
            <a:avLst/>
          </a:prstGeom>
        </p:spPr>
      </p:pic>
      <p:graphicFrame>
        <p:nvGraphicFramePr>
          <p:cNvPr id="7" name="表 6"/>
          <p:cNvGraphicFramePr>
            <a:graphicFrameLocks noGrp="1"/>
          </p:cNvGraphicFramePr>
          <p:nvPr>
            <p:extLst>
              <p:ext uri="{D42A27DB-BD31-4B8C-83A1-F6EECF244321}">
                <p14:modId xmlns:p14="http://schemas.microsoft.com/office/powerpoint/2010/main" val="3165144832"/>
              </p:ext>
            </p:extLst>
          </p:nvPr>
        </p:nvGraphicFramePr>
        <p:xfrm>
          <a:off x="1288016" y="1347820"/>
          <a:ext cx="4735247" cy="1127760"/>
        </p:xfrm>
        <a:graphic>
          <a:graphicData uri="http://schemas.openxmlformats.org/drawingml/2006/table">
            <a:tbl>
              <a:tblPr firstRow="1" bandRow="1">
                <a:tableStyleId>{85BE263C-DBD7-4A20-BB59-AAB30ACAA65A}</a:tableStyleId>
              </a:tblPr>
              <a:tblGrid>
                <a:gridCol w="1073975"/>
                <a:gridCol w="1220424"/>
                <a:gridCol w="1220424"/>
                <a:gridCol w="1220424"/>
              </a:tblGrid>
              <a:tr h="359054">
                <a:tc>
                  <a:txBody>
                    <a:bodyPr/>
                    <a:lstStyle/>
                    <a:p>
                      <a:pPr algn="ctr"/>
                      <a:r>
                        <a:rPr kumimoji="1" lang="en-US" altLang="ja-JP" sz="1100" dirty="0" smtClean="0"/>
                        <a:t>Algorithm</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100" dirty="0" smtClean="0"/>
                        <a:t>99</a:t>
                      </a:r>
                      <a:r>
                        <a:rPr kumimoji="1" lang="ja-JP" altLang="en-US" sz="1100" dirty="0" smtClean="0"/>
                        <a:t>パーセンタイル</a:t>
                      </a:r>
                      <a:endParaRPr kumimoji="1" lang="ja-JP" altLang="en-US" sz="11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59054">
                <a:tc>
                  <a:txBody>
                    <a:bodyPr/>
                    <a:lstStyle/>
                    <a:p>
                      <a:pPr algn="ctr"/>
                      <a:r>
                        <a:rPr kumimoji="1" lang="en-US" altLang="ja-JP" sz="1100" b="0" u="none" strike="noStrike" kern="1200" baseline="0" dirty="0" smtClean="0"/>
                        <a:t>SINGLE-PATH 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78.4</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122.5</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266.7</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17997">
                <a:tc>
                  <a:txBody>
                    <a:bodyPr/>
                    <a:lstStyle/>
                    <a:p>
                      <a:pPr algn="ctr"/>
                      <a:r>
                        <a:rPr kumimoji="1" lang="en-US" altLang="ja-JP" sz="1100" b="0" u="none" strike="noStrike" kern="1200" baseline="0" dirty="0" smtClean="0"/>
                        <a:t>MPTCP</a:t>
                      </a:r>
                      <a:endParaRPr kumimoji="1" lang="ja-JP" altLang="en-US" sz="1100" b="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u="none" strike="noStrike" kern="1200" baseline="0" dirty="0" smtClean="0"/>
                        <a:t>91</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dirty="0" smtClean="0"/>
                        <a:t>140.6</a:t>
                      </a:r>
                      <a:endParaRPr kumimoji="1" lang="ja-JP" altLang="en-US" sz="12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200" b="1" dirty="0" smtClean="0">
                          <a:solidFill>
                            <a:srgbClr val="E03253"/>
                          </a:solidFill>
                        </a:rPr>
                        <a:t>510.5</a:t>
                      </a:r>
                      <a:endParaRPr kumimoji="1" lang="ja-JP" altLang="en-US" sz="1200" b="1"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236543292"/>
              </p:ext>
            </p:extLst>
          </p:nvPr>
        </p:nvGraphicFramePr>
        <p:xfrm>
          <a:off x="6033120" y="1340768"/>
          <a:ext cx="2440848" cy="1137814"/>
        </p:xfrm>
        <a:graphic>
          <a:graphicData uri="http://schemas.openxmlformats.org/drawingml/2006/table">
            <a:tbl>
              <a:tblPr firstRow="1" bandRow="1">
                <a:tableStyleId>{073A0DAA-6AF3-43AB-8588-CEC1D06C72B9}</a:tableStyleId>
              </a:tblPr>
              <a:tblGrid>
                <a:gridCol w="1220424"/>
                <a:gridCol w="1220424"/>
              </a:tblGrid>
              <a:tr h="431747">
                <a:tc>
                  <a:txBody>
                    <a:bodyPr/>
                    <a:lstStyle/>
                    <a:p>
                      <a:pPr algn="ctr"/>
                      <a:r>
                        <a:rPr kumimoji="1" lang="ja-JP" altLang="en-US" sz="1100" baseline="0" dirty="0" smtClean="0"/>
                        <a:t>フロー完結時間</a:t>
                      </a:r>
                      <a:r>
                        <a:rPr kumimoji="1" lang="en-US" altLang="ja-JP" sz="1100" baseline="0" dirty="0" smtClean="0"/>
                        <a:t>[</a:t>
                      </a:r>
                      <a:r>
                        <a:rPr kumimoji="1" lang="en-US" altLang="ja-JP" sz="1100" baseline="0" dirty="0" err="1" smtClean="0"/>
                        <a:t>ms</a:t>
                      </a:r>
                      <a:r>
                        <a:rPr kumimoji="1" lang="en-US" altLang="ja-JP" sz="1100" baseline="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dirty="0" smtClean="0"/>
                        <a:t>標準偏差</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1747">
                <a:tc>
                  <a:txBody>
                    <a:bodyPr/>
                    <a:lstStyle/>
                    <a:p>
                      <a:pPr algn="ctr"/>
                      <a:r>
                        <a:rPr kumimoji="1" lang="en-US" altLang="ja-JP" sz="1200" u="none" strike="noStrike" kern="1200" baseline="0" dirty="0" smtClean="0"/>
                        <a:t>78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108</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1318">
                <a:tc>
                  <a:txBody>
                    <a:bodyPr/>
                    <a:lstStyle/>
                    <a:p>
                      <a:pPr algn="ctr"/>
                      <a:r>
                        <a:rPr kumimoji="1" lang="en-US" altLang="ja-JP" sz="1200" u="none" strike="noStrike" kern="1200" baseline="0" dirty="0" smtClean="0"/>
                        <a:t>97</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106</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テキスト ボックス 10"/>
          <p:cNvSpPr txBox="1"/>
          <p:nvPr/>
        </p:nvSpPr>
        <p:spPr>
          <a:xfrm>
            <a:off x="2258712" y="1024862"/>
            <a:ext cx="2793854" cy="276999"/>
          </a:xfrm>
          <a:prstGeom prst="rect">
            <a:avLst/>
          </a:prstGeom>
          <a:noFill/>
        </p:spPr>
        <p:txBody>
          <a:bodyPr wrap="none" rtlCol="0">
            <a:spAutoFit/>
          </a:bodyPr>
          <a:lstStyle/>
          <a:p>
            <a:r>
              <a:rPr kumimoji="1" lang="en-US" altLang="ja-JP" sz="1200" dirty="0" smtClean="0">
                <a:latin typeface="Times New Roman"/>
                <a:cs typeface="Times New Roman"/>
              </a:rPr>
              <a:t>Table1. Results on reproducing simulation</a:t>
            </a:r>
            <a:endParaRPr kumimoji="1" lang="ja-JP" altLang="en-US" sz="1200" dirty="0">
              <a:latin typeface="Times New Roman"/>
              <a:cs typeface="Times New Roman"/>
            </a:endParaRPr>
          </a:p>
        </p:txBody>
      </p:sp>
      <p:sp>
        <p:nvSpPr>
          <p:cNvPr id="12" name="テキスト ボックス 11"/>
          <p:cNvSpPr txBox="1"/>
          <p:nvPr/>
        </p:nvSpPr>
        <p:spPr>
          <a:xfrm>
            <a:off x="6412321" y="1024862"/>
            <a:ext cx="1682447" cy="276999"/>
          </a:xfrm>
          <a:prstGeom prst="rect">
            <a:avLst/>
          </a:prstGeom>
          <a:noFill/>
        </p:spPr>
        <p:txBody>
          <a:bodyPr wrap="none" rtlCol="0">
            <a:spAutoFit/>
          </a:bodyPr>
          <a:lstStyle/>
          <a:p>
            <a:r>
              <a:rPr kumimoji="1" lang="en-US" altLang="ja-JP" sz="1200" dirty="0" smtClean="0">
                <a:latin typeface="Times New Roman"/>
                <a:cs typeface="Times New Roman"/>
              </a:rPr>
              <a:t>Table2. Reported results</a:t>
            </a:r>
            <a:endParaRPr kumimoji="1" lang="ja-JP" altLang="en-US" sz="1200" dirty="0">
              <a:latin typeface="Times New Roman"/>
              <a:cs typeface="Times New Roman"/>
            </a:endParaRPr>
          </a:p>
        </p:txBody>
      </p:sp>
      <p:sp>
        <p:nvSpPr>
          <p:cNvPr id="13" name="テキスト ボックス 12"/>
          <p:cNvSpPr txBox="1"/>
          <p:nvPr/>
        </p:nvSpPr>
        <p:spPr>
          <a:xfrm>
            <a:off x="2906767" y="5096217"/>
            <a:ext cx="4134465" cy="276999"/>
          </a:xfrm>
          <a:prstGeom prst="rect">
            <a:avLst/>
          </a:prstGeom>
          <a:noFill/>
        </p:spPr>
        <p:txBody>
          <a:bodyPr wrap="none" rtlCol="0">
            <a:spAutoFit/>
          </a:bodyPr>
          <a:lstStyle/>
          <a:p>
            <a:r>
              <a:rPr kumimoji="1" lang="en-US" altLang="ja-JP" sz="1200" dirty="0" smtClean="0">
                <a:latin typeface="+mj-lt"/>
                <a:cs typeface="Times New Roman"/>
              </a:rPr>
              <a:t>Fig8. </a:t>
            </a:r>
            <a:r>
              <a:rPr lang="en-US" altLang="ja-JP" sz="1200" dirty="0">
                <a:latin typeface="+mj-lt"/>
              </a:rPr>
              <a:t>CDF of </a:t>
            </a:r>
            <a:r>
              <a:rPr lang="en-US" altLang="ja-JP" sz="1200" dirty="0" smtClean="0">
                <a:latin typeface="+mj-lt"/>
              </a:rPr>
              <a:t>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1069758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repro_den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11" y="1592796"/>
            <a:ext cx="8186778" cy="2667166"/>
          </a:xfrm>
          <a:prstGeom prst="rect">
            <a:avLst/>
          </a:prstGeom>
        </p:spPr>
      </p:pic>
      <p:sp>
        <p:nvSpPr>
          <p:cNvPr id="2" name="タイトル 1"/>
          <p:cNvSpPr>
            <a:spLocks noGrp="1"/>
          </p:cNvSpPr>
          <p:nvPr>
            <p:ph type="title"/>
          </p:nvPr>
        </p:nvSpPr>
        <p:spPr/>
        <p:txBody>
          <a:bodyPr/>
          <a:lstStyle/>
          <a:p>
            <a:r>
              <a:rPr lang="ja-JP" altLang="en-US" dirty="0"/>
              <a:t>再現シミュレーション</a:t>
            </a:r>
            <a:r>
              <a:rPr kumimoji="1" lang="en-US" altLang="ja-JP" dirty="0" smtClean="0"/>
              <a:t/>
            </a:r>
            <a:br>
              <a:rPr kumimoji="1" lang="en-US" altLang="ja-JP" dirty="0" smtClean="0"/>
            </a:br>
            <a:r>
              <a:rPr kumimoji="1" lang="en-US" altLang="ja-JP" dirty="0" smtClean="0"/>
              <a:t>- </a:t>
            </a:r>
            <a:r>
              <a:rPr lang="ja-JP" altLang="en-US" dirty="0" smtClean="0"/>
              <a:t>結果</a:t>
            </a:r>
            <a:endParaRPr kumimoji="1" lang="ja-JP" altLang="en-US" dirty="0"/>
          </a:p>
        </p:txBody>
      </p:sp>
      <p:sp>
        <p:nvSpPr>
          <p:cNvPr id="4" name="日付プレースホルダー 3"/>
          <p:cNvSpPr>
            <a:spLocks noGrp="1"/>
          </p:cNvSpPr>
          <p:nvPr>
            <p:ph type="dt" sz="half" idx="10"/>
          </p:nvPr>
        </p:nvSpPr>
        <p:spPr/>
        <p:txBody>
          <a:bodyPr/>
          <a:lstStyle/>
          <a:p>
            <a:fld id="{B349E49E-F41A-7948-B33F-4C25DBF127B6}"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a:p>
        </p:txBody>
      </p:sp>
      <p:sp>
        <p:nvSpPr>
          <p:cNvPr id="11" name="コンテンツ プレースホルダー 10"/>
          <p:cNvSpPr>
            <a:spLocks noGrp="1"/>
          </p:cNvSpPr>
          <p:nvPr>
            <p:ph idx="1"/>
          </p:nvPr>
        </p:nvSpPr>
        <p:spPr>
          <a:xfrm>
            <a:off x="812800" y="4931519"/>
            <a:ext cx="8280400" cy="1341797"/>
          </a:xfrm>
        </p:spPr>
        <p:style>
          <a:lnRef idx="2">
            <a:schemeClr val="accent2"/>
          </a:lnRef>
          <a:fillRef idx="1">
            <a:schemeClr val="lt1"/>
          </a:fillRef>
          <a:effectRef idx="0">
            <a:schemeClr val="accent2"/>
          </a:effectRef>
          <a:fontRef idx="minor">
            <a:schemeClr val="dk1"/>
          </a:fontRef>
        </p:style>
        <p:txBody>
          <a:bodyPr/>
          <a:lstStyle/>
          <a:p>
            <a:r>
              <a:rPr lang="ja-JP" altLang="en-US" sz="2000" dirty="0" smtClean="0"/>
              <a:t>完結時間の分布から</a:t>
            </a:r>
            <a:r>
              <a:rPr lang="en-US" altLang="ja-JP" sz="2000" dirty="0" smtClean="0"/>
              <a:t>4</a:t>
            </a:r>
            <a:r>
              <a:rPr lang="ja-JP" altLang="en-US" sz="2000" dirty="0" smtClean="0"/>
              <a:t>つのパターンが現れ</a:t>
            </a:r>
            <a:r>
              <a:rPr lang="en-US" altLang="ja-JP" sz="2000" dirty="0" smtClean="0"/>
              <a:t>, MPTCP</a:t>
            </a:r>
            <a:r>
              <a:rPr lang="ja-JP" altLang="en-US" sz="2000" dirty="0" smtClean="0"/>
              <a:t>はパケットロスを生じる割合が大きかった</a:t>
            </a:r>
            <a:endParaRPr lang="en-US" altLang="ja-JP" sz="2000" dirty="0" smtClean="0"/>
          </a:p>
          <a:p>
            <a:r>
              <a:rPr lang="en-US" altLang="en-US" sz="2000" dirty="0" smtClean="0">
                <a:solidFill>
                  <a:srgbClr val="E03253"/>
                </a:solidFill>
              </a:rPr>
              <a:t>コネクションをつないだ直後</a:t>
            </a:r>
            <a:r>
              <a:rPr lang="en-US" altLang="en-US" sz="2000" dirty="0" smtClean="0"/>
              <a:t>にパケットロスを起こしていた</a:t>
            </a:r>
            <a:endParaRPr lang="en-US" altLang="ja-JP" sz="2000" dirty="0" smtClean="0"/>
          </a:p>
          <a:p>
            <a:endParaRPr lang="en-US" altLang="ja-JP" sz="2000" dirty="0" smtClean="0"/>
          </a:p>
        </p:txBody>
      </p:sp>
      <p:sp>
        <p:nvSpPr>
          <p:cNvPr id="12" name="円/楕円 11"/>
          <p:cNvSpPr/>
          <p:nvPr/>
        </p:nvSpPr>
        <p:spPr bwMode="auto">
          <a:xfrm>
            <a:off x="1941984" y="2158507"/>
            <a:ext cx="387795"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円/楕円 12"/>
          <p:cNvSpPr/>
          <p:nvPr/>
        </p:nvSpPr>
        <p:spPr bwMode="auto">
          <a:xfrm>
            <a:off x="1640632" y="1978487"/>
            <a:ext cx="373360"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円/楕円 13"/>
          <p:cNvSpPr/>
          <p:nvPr/>
        </p:nvSpPr>
        <p:spPr bwMode="auto">
          <a:xfrm>
            <a:off x="5313040" y="3146293"/>
            <a:ext cx="1764196" cy="488378"/>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円/楕円 14"/>
          <p:cNvSpPr/>
          <p:nvPr/>
        </p:nvSpPr>
        <p:spPr bwMode="auto">
          <a:xfrm>
            <a:off x="3368824" y="3066921"/>
            <a:ext cx="653143" cy="531746"/>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テキスト ボックス 15"/>
          <p:cNvSpPr txBox="1"/>
          <p:nvPr/>
        </p:nvSpPr>
        <p:spPr>
          <a:xfrm>
            <a:off x="1761964" y="1762463"/>
            <a:ext cx="967032" cy="276999"/>
          </a:xfrm>
          <a:prstGeom prst="rect">
            <a:avLst/>
          </a:prstGeom>
          <a:noFill/>
        </p:spPr>
        <p:txBody>
          <a:bodyPr wrap="none" rtlCol="0">
            <a:spAutoFit/>
          </a:bodyPr>
          <a:lstStyle/>
          <a:p>
            <a:r>
              <a:rPr kumimoji="1" lang="en-US" altLang="ja-JP" sz="1200" u="sng" dirty="0" smtClean="0">
                <a:latin typeface="+mj-lt"/>
              </a:rPr>
              <a:t>Full window </a:t>
            </a:r>
            <a:endParaRPr kumimoji="1" lang="ja-JP" altLang="en-US" sz="1200" u="sng" dirty="0">
              <a:latin typeface="+mj-lt"/>
            </a:endParaRPr>
          </a:p>
        </p:txBody>
      </p:sp>
      <p:sp>
        <p:nvSpPr>
          <p:cNvPr id="17" name="テキスト ボックス 16"/>
          <p:cNvSpPr txBox="1"/>
          <p:nvPr/>
        </p:nvSpPr>
        <p:spPr>
          <a:xfrm>
            <a:off x="2194234" y="2069732"/>
            <a:ext cx="1069524" cy="276999"/>
          </a:xfrm>
          <a:prstGeom prst="rect">
            <a:avLst/>
          </a:prstGeom>
          <a:noFill/>
        </p:spPr>
        <p:txBody>
          <a:bodyPr wrap="none" rtlCol="0">
            <a:spAutoFit/>
          </a:bodyPr>
          <a:lstStyle/>
          <a:p>
            <a:r>
              <a:rPr kumimoji="1" lang="en-US" altLang="ja-JP" sz="1200" u="sng" dirty="0" smtClean="0">
                <a:latin typeface="+mj-lt"/>
              </a:rPr>
              <a:t>Intensive flow</a:t>
            </a:r>
            <a:endParaRPr kumimoji="1" lang="ja-JP" altLang="en-US" sz="1200" u="sng" dirty="0">
              <a:latin typeface="+mj-lt"/>
            </a:endParaRPr>
          </a:p>
        </p:txBody>
      </p:sp>
      <p:sp>
        <p:nvSpPr>
          <p:cNvPr id="18" name="テキスト ボックス 17"/>
          <p:cNvSpPr txBox="1"/>
          <p:nvPr/>
        </p:nvSpPr>
        <p:spPr>
          <a:xfrm>
            <a:off x="3692860" y="2842583"/>
            <a:ext cx="1142110" cy="276999"/>
          </a:xfrm>
          <a:prstGeom prst="rect">
            <a:avLst/>
          </a:prstGeom>
          <a:noFill/>
        </p:spPr>
        <p:txBody>
          <a:bodyPr wrap="none" rtlCol="0">
            <a:spAutoFit/>
          </a:bodyPr>
          <a:lstStyle/>
          <a:p>
            <a:r>
              <a:rPr kumimoji="1" lang="en-US" altLang="ja-JP" sz="1200" u="sng" dirty="0" smtClean="0">
                <a:latin typeface="+mj-lt"/>
              </a:rPr>
              <a:t>Delay with loss</a:t>
            </a:r>
            <a:endParaRPr kumimoji="1" lang="ja-JP" altLang="en-US" sz="1200" u="sng" dirty="0">
              <a:latin typeface="+mj-lt"/>
            </a:endParaRPr>
          </a:p>
        </p:txBody>
      </p:sp>
      <p:sp>
        <p:nvSpPr>
          <p:cNvPr id="19" name="テキスト ボックス 18"/>
          <p:cNvSpPr txBox="1"/>
          <p:nvPr/>
        </p:nvSpPr>
        <p:spPr>
          <a:xfrm>
            <a:off x="6492166" y="2925624"/>
            <a:ext cx="1095172" cy="276999"/>
          </a:xfrm>
          <a:prstGeom prst="rect">
            <a:avLst/>
          </a:prstGeom>
          <a:noFill/>
        </p:spPr>
        <p:txBody>
          <a:bodyPr wrap="none" rtlCol="0">
            <a:spAutoFit/>
          </a:bodyPr>
          <a:lstStyle/>
          <a:p>
            <a:r>
              <a:rPr kumimoji="1" lang="en-US" altLang="ja-JP" sz="1200" u="sng" dirty="0" smtClean="0">
                <a:latin typeface="+mj-lt"/>
              </a:rPr>
              <a:t>Extreme delay</a:t>
            </a:r>
            <a:endParaRPr kumimoji="1" lang="ja-JP" altLang="en-US" sz="1200" u="sng" dirty="0">
              <a:latin typeface="+mj-lt"/>
            </a:endParaRPr>
          </a:p>
        </p:txBody>
      </p:sp>
      <p:cxnSp>
        <p:nvCxnSpPr>
          <p:cNvPr id="8" name="直線コネクタ 7"/>
          <p:cNvCxnSpPr/>
          <p:nvPr/>
        </p:nvCxnSpPr>
        <p:spPr bwMode="auto">
          <a:xfrm>
            <a:off x="3263758" y="1448780"/>
            <a:ext cx="0" cy="206566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bwMode="auto">
          <a:xfrm>
            <a:off x="3263758" y="1484784"/>
            <a:ext cx="429102" cy="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0" name="テキスト ボックス 19"/>
          <p:cNvSpPr txBox="1"/>
          <p:nvPr/>
        </p:nvSpPr>
        <p:spPr>
          <a:xfrm>
            <a:off x="3696552" y="1304764"/>
            <a:ext cx="2208056" cy="369332"/>
          </a:xfrm>
          <a:prstGeom prst="rect">
            <a:avLst/>
          </a:prstGeom>
          <a:noFill/>
        </p:spPr>
        <p:txBody>
          <a:bodyPr wrap="none" rtlCol="0">
            <a:spAutoFit/>
          </a:bodyPr>
          <a:lstStyle/>
          <a:p>
            <a:r>
              <a:rPr kumimoji="1" lang="ja-JP" altLang="en-US" dirty="0" smtClean="0"/>
              <a:t>パケットロスが生じた</a:t>
            </a:r>
            <a:endParaRPr kumimoji="1" lang="ja-JP" altLang="en-US" dirty="0"/>
          </a:p>
        </p:txBody>
      </p:sp>
      <p:sp>
        <p:nvSpPr>
          <p:cNvPr id="21" name="テキスト ボックス 20"/>
          <p:cNvSpPr txBox="1"/>
          <p:nvPr/>
        </p:nvSpPr>
        <p:spPr>
          <a:xfrm>
            <a:off x="2720752" y="4484149"/>
            <a:ext cx="4442242" cy="276999"/>
          </a:xfrm>
          <a:prstGeom prst="rect">
            <a:avLst/>
          </a:prstGeom>
          <a:noFill/>
        </p:spPr>
        <p:txBody>
          <a:bodyPr wrap="none" rtlCol="0">
            <a:spAutoFit/>
          </a:bodyPr>
          <a:lstStyle/>
          <a:p>
            <a:r>
              <a:rPr kumimoji="1" lang="en-US" altLang="ja-JP" sz="1200" dirty="0" smtClean="0">
                <a:latin typeface="+mj-lt"/>
                <a:cs typeface="Times New Roman"/>
              </a:rPr>
              <a:t>Fig9. </a:t>
            </a:r>
            <a:r>
              <a:rPr lang="en-US" altLang="ja-JP" sz="1200" dirty="0" smtClean="0">
                <a:latin typeface="+mj-lt"/>
              </a:rPr>
              <a:t>Frequency of 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2742095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追加シミュレーション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FB4EAF87-7E89-7249-8FF6-5FCFFEB6613F}"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a:p>
        </p:txBody>
      </p:sp>
    </p:spTree>
    <p:extLst>
      <p:ext uri="{BB962C8B-B14F-4D97-AF65-F5344CB8AC3E}">
        <p14:creationId xmlns:p14="http://schemas.microsoft.com/office/powerpoint/2010/main" val="816253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シミュレーション計画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仮説</a:t>
            </a:r>
            <a:r>
              <a:rPr kumimoji="1" lang="en-US" altLang="ja-JP" dirty="0" smtClean="0"/>
              <a:t> : </a:t>
            </a:r>
            <a:r>
              <a:rPr lang="en-US" altLang="ja-JP" b="1" dirty="0">
                <a:solidFill>
                  <a:srgbClr val="0071BC"/>
                </a:solidFill>
              </a:rPr>
              <a:t>MPTCP</a:t>
            </a:r>
            <a:r>
              <a:rPr lang="ja-JP" altLang="en-US" b="1" dirty="0">
                <a:solidFill>
                  <a:srgbClr val="0071BC"/>
                </a:solidFill>
              </a:rPr>
              <a:t>の使う経路以外のものを用いれば改善</a:t>
            </a:r>
            <a:r>
              <a:rPr lang="ja-JP" altLang="en-US" b="1" dirty="0" smtClean="0">
                <a:solidFill>
                  <a:srgbClr val="0071BC"/>
                </a:solidFill>
              </a:rPr>
              <a:t>できる</a:t>
            </a:r>
            <a:endParaRPr kumimoji="1" lang="en-US" altLang="ja-JP" dirty="0" smtClean="0"/>
          </a:p>
          <a:p>
            <a:pPr marL="514350" indent="-457200">
              <a:buFont typeface="+mj-lt"/>
              <a:buAutoNum type="arabicPeriod"/>
            </a:pPr>
            <a:r>
              <a:rPr lang="ja-JP" altLang="en-US" dirty="0" smtClean="0">
                <a:latin typeface="ＭＳ Ｐゴシック"/>
                <a:ea typeface="ＭＳ Ｐゴシック"/>
                <a:cs typeface="ＭＳ Ｐゴシック"/>
              </a:rPr>
              <a:t>ショートフローの通信の際、</a:t>
            </a:r>
            <a:r>
              <a:rPr lang="en-US" altLang="ja-JP" dirty="0" smtClean="0">
                <a:latin typeface="ＭＳ Ｐゴシック"/>
                <a:ea typeface="ＭＳ Ｐゴシック"/>
                <a:cs typeface="ＭＳ Ｐゴシック"/>
              </a:rPr>
              <a:t>MPTCP</a:t>
            </a:r>
            <a:r>
              <a:rPr lang="ja-JP" altLang="en-US" dirty="0" smtClean="0">
                <a:latin typeface="ＭＳ Ｐゴシック"/>
                <a:ea typeface="ＭＳ Ｐゴシック"/>
                <a:cs typeface="ＭＳ Ｐゴシック"/>
              </a:rPr>
              <a:t>のフローとは異なる経路を</a:t>
            </a:r>
            <a:r>
              <a:rPr lang="ja-JP" altLang="en-US" dirty="0" smtClean="0">
                <a:solidFill>
                  <a:srgbClr val="E03253"/>
                </a:solidFill>
                <a:latin typeface="ＭＳ Ｐゴシック"/>
                <a:ea typeface="ＭＳ Ｐゴシック"/>
                <a:cs typeface="ＭＳ Ｐゴシック"/>
              </a:rPr>
              <a:t>手動で</a:t>
            </a:r>
            <a:r>
              <a:rPr lang="ja-JP" altLang="en-US" dirty="0" smtClean="0">
                <a:latin typeface="ＭＳ Ｐゴシック"/>
                <a:ea typeface="ＭＳ Ｐゴシック"/>
                <a:cs typeface="ＭＳ Ｐゴシック"/>
              </a:rPr>
              <a:t>利用し、性能を改善する。</a:t>
            </a:r>
            <a:endParaRPr lang="en-US" altLang="ja-JP" dirty="0" smtClean="0">
              <a:latin typeface="ＭＳ Ｐゴシック"/>
              <a:ea typeface="ＭＳ Ｐゴシック"/>
              <a:cs typeface="ＭＳ Ｐゴシック"/>
            </a:endParaRPr>
          </a:p>
          <a:p>
            <a:pPr marL="457200" lvl="1" indent="0">
              <a:buNone/>
            </a:pPr>
            <a:r>
              <a:rPr lang="ja-JP" altLang="en-US" dirty="0" smtClean="0">
                <a:latin typeface="ＭＳ Ｐゴシック"/>
                <a:ea typeface="ＭＳ Ｐゴシック"/>
                <a:cs typeface="ＭＳ Ｐゴシック"/>
              </a:rPr>
              <a:t>回避した結果、改善されてほしい</a:t>
            </a:r>
            <a:endParaRPr lang="en-US" altLang="ja-JP" dirty="0">
              <a:latin typeface="ＭＳ Ｐゴシック"/>
              <a:ea typeface="ＭＳ Ｐゴシック"/>
              <a:cs typeface="ＭＳ Ｐゴシック"/>
            </a:endParaRPr>
          </a:p>
          <a:p>
            <a:pPr marL="514350" indent="-457200">
              <a:buFont typeface="+mj-lt"/>
              <a:buAutoNum type="arabicPeriod"/>
            </a:pPr>
            <a:r>
              <a:rPr lang="ja-JP" altLang="en-US" dirty="0">
                <a:latin typeface="ＭＳ Ｐゴシック"/>
                <a:cs typeface="ＭＳ Ｐゴシック"/>
              </a:rPr>
              <a:t>ショートフローの通信の際、</a:t>
            </a:r>
            <a:r>
              <a:rPr lang="en-US" altLang="ja-JP" dirty="0">
                <a:latin typeface="ＭＳ Ｐゴシック"/>
                <a:cs typeface="ＭＳ Ｐゴシック"/>
              </a:rPr>
              <a:t>MPTCP</a:t>
            </a:r>
            <a:r>
              <a:rPr lang="ja-JP" altLang="en-US" dirty="0">
                <a:latin typeface="ＭＳ Ｐゴシック"/>
                <a:cs typeface="ＭＳ Ｐゴシック"/>
              </a:rPr>
              <a:t>のフローとは異なる経路</a:t>
            </a:r>
            <a:r>
              <a:rPr lang="ja-JP" altLang="en-US" dirty="0" smtClean="0">
                <a:latin typeface="ＭＳ Ｐゴシック"/>
                <a:cs typeface="ＭＳ Ｐゴシック"/>
              </a:rPr>
              <a:t>を</a:t>
            </a:r>
            <a:r>
              <a:rPr lang="ja-JP" altLang="en-US" dirty="0" smtClean="0">
                <a:solidFill>
                  <a:srgbClr val="FF0000"/>
                </a:solidFill>
                <a:latin typeface="ＭＳ Ｐゴシック"/>
                <a:cs typeface="ＭＳ Ｐゴシック"/>
              </a:rPr>
              <a:t>アルゴリズム</a:t>
            </a:r>
            <a:r>
              <a:rPr lang="ja-JP" altLang="en-US" dirty="0" smtClean="0">
                <a:latin typeface="ＭＳ Ｐゴシック"/>
                <a:cs typeface="ＭＳ Ｐゴシック"/>
              </a:rPr>
              <a:t>で</a:t>
            </a:r>
            <a:r>
              <a:rPr lang="ja-JP" altLang="en-US" dirty="0">
                <a:latin typeface="ＭＳ Ｐゴシック"/>
                <a:cs typeface="ＭＳ Ｐゴシック"/>
              </a:rPr>
              <a:t>利用し、性能を改善する</a:t>
            </a:r>
            <a:r>
              <a:rPr lang="ja-JP" altLang="en-US" dirty="0" smtClean="0">
                <a:latin typeface="ＭＳ Ｐゴシック"/>
                <a:cs typeface="ＭＳ Ｐゴシック"/>
              </a:rPr>
              <a:t>。</a:t>
            </a:r>
            <a:endParaRPr lang="en-US" altLang="ja-JP" dirty="0">
              <a:latin typeface="ＭＳ Ｐゴシック"/>
              <a:ea typeface="ＭＳ Ｐゴシック"/>
              <a:cs typeface="ＭＳ Ｐゴシック"/>
            </a:endParaRPr>
          </a:p>
        </p:txBody>
      </p:sp>
      <p:sp>
        <p:nvSpPr>
          <p:cNvPr id="4" name="日付プレースホルダー 3"/>
          <p:cNvSpPr>
            <a:spLocks noGrp="1"/>
          </p:cNvSpPr>
          <p:nvPr>
            <p:ph type="dt" sz="half" idx="10"/>
          </p:nvPr>
        </p:nvSpPr>
        <p:spPr/>
        <p:txBody>
          <a:bodyPr/>
          <a:lstStyle/>
          <a:p>
            <a:fld id="{EFD4C800-A4D4-6945-9059-F1F01E92F998}" type="datetime1">
              <a:rPr lang="ja-JP" altLang="en-US" smtClean="0"/>
              <a:t>2014/05/12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spTree>
    <p:extLst>
      <p:ext uri="{BB962C8B-B14F-4D97-AF65-F5344CB8AC3E}">
        <p14:creationId xmlns:p14="http://schemas.microsoft.com/office/powerpoint/2010/main" val="34130503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2853"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06"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8" name="直線コネクタ 7"/>
          <p:cNvCxnSpPr>
            <a:stCxn id="20" idx="2"/>
            <a:endCxn id="6" idx="0"/>
          </p:cNvCxnSpPr>
          <p:nvPr/>
        </p:nvCxnSpPr>
        <p:spPr>
          <a:xfrm flipH="1">
            <a:off x="6119238" y="2648838"/>
            <a:ext cx="233886"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20" idx="2"/>
            <a:endCxn id="7" idx="0"/>
          </p:cNvCxnSpPr>
          <p:nvPr/>
        </p:nvCxnSpPr>
        <p:spPr>
          <a:xfrm>
            <a:off x="6353124" y="2648838"/>
            <a:ext cx="237867"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5809"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7562"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2" name="直線コネクタ 11"/>
          <p:cNvCxnSpPr>
            <a:stCxn id="21" idx="2"/>
            <a:endCxn id="10" idx="0"/>
          </p:cNvCxnSpPr>
          <p:nvPr/>
        </p:nvCxnSpPr>
        <p:spPr>
          <a:xfrm flipH="1">
            <a:off x="7632195" y="2648838"/>
            <a:ext cx="191392"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21" idx="2"/>
            <a:endCxn id="11" idx="0"/>
          </p:cNvCxnSpPr>
          <p:nvPr/>
        </p:nvCxnSpPr>
        <p:spPr>
          <a:xfrm>
            <a:off x="7823587" y="2648838"/>
            <a:ext cx="280361"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18" idx="2"/>
            <a:endCxn id="20" idx="0"/>
          </p:cNvCxnSpPr>
          <p:nvPr/>
        </p:nvCxnSpPr>
        <p:spPr>
          <a:xfrm flipH="1">
            <a:off x="6353124" y="1767330"/>
            <a:ext cx="117242"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8" idx="2"/>
            <a:endCxn id="21" idx="0"/>
          </p:cNvCxnSpPr>
          <p:nvPr/>
        </p:nvCxnSpPr>
        <p:spPr>
          <a:xfrm>
            <a:off x="6470366" y="1767330"/>
            <a:ext cx="1353221"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9" idx="2"/>
            <a:endCxn id="21" idx="0"/>
          </p:cNvCxnSpPr>
          <p:nvPr/>
        </p:nvCxnSpPr>
        <p:spPr>
          <a:xfrm>
            <a:off x="7648102" y="1767330"/>
            <a:ext cx="175485"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19" idx="2"/>
            <a:endCxn id="20" idx="0"/>
          </p:cNvCxnSpPr>
          <p:nvPr/>
        </p:nvCxnSpPr>
        <p:spPr>
          <a:xfrm flipH="1">
            <a:off x="6353124" y="1767330"/>
            <a:ext cx="1294978"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740"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76"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498"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961"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テキスト ボックス 21"/>
          <p:cNvSpPr txBox="1"/>
          <p:nvPr/>
        </p:nvSpPr>
        <p:spPr>
          <a:xfrm>
            <a:off x="5205028" y="791416"/>
            <a:ext cx="992241" cy="369332"/>
          </a:xfrm>
          <a:prstGeom prst="rect">
            <a:avLst/>
          </a:prstGeom>
          <a:noFill/>
        </p:spPr>
        <p:txBody>
          <a:bodyPr wrap="none" rtlCol="0">
            <a:spAutoFit/>
          </a:bodyPr>
          <a:lstStyle/>
          <a:p>
            <a:r>
              <a:rPr kumimoji="1" lang="en-US" altLang="ja-JP" u="sng" dirty="0" smtClean="0">
                <a:solidFill>
                  <a:srgbClr val="4D4D4D"/>
                </a:solidFill>
                <a:latin typeface="+mn-lt"/>
              </a:rPr>
              <a:t>Scenario</a:t>
            </a:r>
            <a:endParaRPr kumimoji="1" lang="ja-JP" altLang="en-US" u="sng" dirty="0">
              <a:solidFill>
                <a:srgbClr val="4D4D4D"/>
              </a:solidFill>
              <a:latin typeface="+mn-lt"/>
            </a:endParaRPr>
          </a:p>
        </p:txBody>
      </p:sp>
      <p:sp>
        <p:nvSpPr>
          <p:cNvPr id="7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2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r>
              <a:rPr lang="en-US" altLang="ja-JP" sz="1600" b="1" dirty="0" smtClean="0">
                <a:solidFill>
                  <a:srgbClr val="E03253"/>
                </a:solidFill>
              </a:rPr>
              <a:t>1000</a:t>
            </a:r>
            <a:r>
              <a:rPr lang="ja-JP" altLang="en-US" sz="1600" b="1" dirty="0" smtClean="0">
                <a:solidFill>
                  <a:srgbClr val="E03253"/>
                </a:solidFill>
              </a:rPr>
              <a:t>回</a:t>
            </a:r>
            <a:r>
              <a:rPr lang="ja-JP" altLang="en-US" sz="1600" dirty="0" smtClean="0"/>
              <a:t>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en-US" altLang="ja-JP" sz="1600" dirty="0" smtClean="0"/>
              <a:t>MPTCP </a:t>
            </a:r>
            <a:r>
              <a:rPr lang="en-US" altLang="ja-JP" sz="1600" dirty="0" err="1" smtClean="0"/>
              <a:t>ver</a:t>
            </a:r>
            <a:r>
              <a:rPr lang="en-US" altLang="ja-JP" sz="1600" dirty="0" smtClean="0"/>
              <a:t>: 0.88</a:t>
            </a:r>
          </a:p>
          <a:p>
            <a:pPr marL="0" indent="0">
              <a:buNone/>
            </a:pPr>
            <a:r>
              <a:rPr lang="ja-JP" altLang="en-US" sz="1600" dirty="0" smtClean="0"/>
              <a:t>トラフィック</a:t>
            </a:r>
            <a:r>
              <a:rPr lang="en-US" altLang="ja-JP" sz="1600" dirty="0" smtClean="0"/>
              <a:t> : 200ms</a:t>
            </a:r>
            <a:r>
              <a:rPr lang="ja-JP" altLang="en-US" sz="1600" dirty="0" smtClean="0"/>
              <a:t>に</a:t>
            </a:r>
            <a:r>
              <a:rPr lang="en-US" altLang="ja-JP" sz="1600" dirty="0" smtClean="0"/>
              <a:t>1</a:t>
            </a:r>
            <a:r>
              <a:rPr lang="ja-JP" altLang="en-US" sz="1600" dirty="0" smtClean="0"/>
              <a:t>回ポアソン生起</a:t>
            </a:r>
            <a:endParaRPr lang="en-US" altLang="ja-JP" sz="1600" dirty="0" smtClean="0"/>
          </a:p>
          <a:p>
            <a:pPr marL="0" indent="0">
              <a:buNone/>
            </a:pPr>
            <a:r>
              <a:rPr lang="ja-JP" altLang="en-US" sz="1600" dirty="0" smtClean="0"/>
              <a:t>サイズ</a:t>
            </a:r>
            <a:r>
              <a:rPr lang="en-US" altLang="ja-JP" sz="1600" dirty="0" smtClean="0"/>
              <a:t> : 2-70KB</a:t>
            </a:r>
          </a:p>
          <a:p>
            <a:pPr marL="0" indent="0">
              <a:buNone/>
            </a:pPr>
            <a:r>
              <a:rPr lang="en-US" altLang="ja-JP" sz="1600" dirty="0" smtClean="0"/>
              <a:t>10</a:t>
            </a:r>
            <a:r>
              <a:rPr lang="ja-JP" altLang="en-US" sz="1600" dirty="0" smtClean="0"/>
              <a:t>秒間測定</a:t>
            </a:r>
            <a:endParaRPr lang="en-US" altLang="ja-JP" sz="1600" dirty="0" smtClean="0"/>
          </a:p>
        </p:txBody>
      </p:sp>
      <p:graphicFrame>
        <p:nvGraphicFramePr>
          <p:cNvPr id="74" name="表 73"/>
          <p:cNvGraphicFramePr>
            <a:graphicFrameLocks noGrp="1"/>
          </p:cNvGraphicFramePr>
          <p:nvPr>
            <p:extLst>
              <p:ext uri="{D42A27DB-BD31-4B8C-83A1-F6EECF244321}">
                <p14:modId xmlns:p14="http://schemas.microsoft.com/office/powerpoint/2010/main" val="876055215"/>
              </p:ext>
            </p:extLst>
          </p:nvPr>
        </p:nvGraphicFramePr>
        <p:xfrm>
          <a:off x="5961112" y="4677309"/>
          <a:ext cx="2682034" cy="15239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80μs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500kb</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75" name="正方形/長方形 74"/>
          <p:cNvSpPr/>
          <p:nvPr/>
        </p:nvSpPr>
        <p:spPr>
          <a:xfrm>
            <a:off x="5963362" y="4290628"/>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pic>
        <p:nvPicPr>
          <p:cNvPr id="3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004"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2213"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線コネクタ 40"/>
          <p:cNvCxnSpPr>
            <a:stCxn id="39" idx="2"/>
            <a:endCxn id="20" idx="0"/>
          </p:cNvCxnSpPr>
          <p:nvPr/>
        </p:nvCxnSpPr>
        <p:spPr>
          <a:xfrm>
            <a:off x="5292630" y="1772816"/>
            <a:ext cx="1060494"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0" idx="2"/>
            <a:endCxn id="20" idx="0"/>
          </p:cNvCxnSpPr>
          <p:nvPr/>
        </p:nvCxnSpPr>
        <p:spPr>
          <a:xfrm flipH="1">
            <a:off x="6353124" y="1772816"/>
            <a:ext cx="2472715"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39" idx="2"/>
            <a:endCxn id="21" idx="0"/>
          </p:cNvCxnSpPr>
          <p:nvPr/>
        </p:nvCxnSpPr>
        <p:spPr>
          <a:xfrm>
            <a:off x="5292630" y="1772816"/>
            <a:ext cx="2530957"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0" idx="2"/>
            <a:endCxn id="21" idx="0"/>
          </p:cNvCxnSpPr>
          <p:nvPr/>
        </p:nvCxnSpPr>
        <p:spPr>
          <a:xfrm flipH="1">
            <a:off x="7823587" y="1772816"/>
            <a:ext cx="1002252"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4226E463-0411-164A-B071-8A9EBC8CB565}" type="datetime1">
              <a:rPr lang="ja-JP" altLang="en-US" smtClean="0"/>
              <a:t>2014/05/12</a:t>
            </a:fld>
            <a:endParaRPr lang="en-US" altLang="ja-JP" dirty="0"/>
          </a:p>
        </p:txBody>
      </p:sp>
    </p:spTree>
    <p:extLst>
      <p:ext uri="{BB962C8B-B14F-4D97-AF65-F5344CB8AC3E}">
        <p14:creationId xmlns:p14="http://schemas.microsoft.com/office/powerpoint/2010/main" val="22600808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smtClean="0"/>
              <a:t>データ</a:t>
            </a:r>
            <a:r>
              <a:rPr lang="ja-JP" altLang="en-US" sz="1800" dirty="0"/>
              <a:t>を</a:t>
            </a:r>
            <a:r>
              <a:rPr lang="ja-JP" altLang="en-US" sz="1800" dirty="0" smtClean="0"/>
              <a:t>流し続けるバックグラウンドトラフィック</a:t>
            </a:r>
            <a:r>
              <a:rPr lang="en-US" altLang="ja-JP" sz="1800" dirty="0" smtClean="0"/>
              <a:t>(</a:t>
            </a:r>
            <a:r>
              <a:rPr lang="en-US" altLang="ja-JP" sz="1800" dirty="0" smtClean="0">
                <a:solidFill>
                  <a:srgbClr val="0071BC"/>
                </a:solidFill>
              </a:rPr>
              <a:t>MPTCP</a:t>
            </a:r>
            <a:r>
              <a:rPr lang="en-US" altLang="ja-JP" sz="1800" dirty="0"/>
              <a:t>)</a:t>
            </a:r>
          </a:p>
          <a:p>
            <a:pPr>
              <a:lnSpc>
                <a:spcPct val="110000"/>
              </a:lnSpc>
              <a:buFont typeface="+mj-lt"/>
              <a:buAutoNum type="arabicPeriod"/>
            </a:pPr>
            <a:r>
              <a:rPr lang="ja-JP" altLang="en-US" sz="1800" dirty="0"/>
              <a:t>残りの</a:t>
            </a:r>
            <a:r>
              <a:rPr lang="ja-JP" altLang="en-US" sz="1800" dirty="0" smtClean="0"/>
              <a:t>ノードがショートフローの</a:t>
            </a:r>
            <a:r>
              <a:rPr lang="ja-JP" altLang="en-US" sz="1800" dirty="0"/>
              <a:t>通信を平均</a:t>
            </a:r>
            <a:r>
              <a:rPr lang="en-US" altLang="ja-JP" sz="1800" dirty="0" smtClean="0"/>
              <a:t>200ms</a:t>
            </a:r>
            <a:r>
              <a:rPr lang="ja-JP" altLang="en-US" sz="1800" dirty="0" smtClean="0"/>
              <a:t>ポアソン</a:t>
            </a:r>
            <a:r>
              <a:rPr lang="ja-JP" altLang="en-US" sz="1800" dirty="0"/>
              <a:t>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fld id="{36A1A83C-662E-7943-96F7-71F3A0BA4592}" type="datetime1">
              <a:rPr lang="ja-JP" altLang="en-US" smtClean="0"/>
              <a:t>2014/05/12</a:t>
            </a:fld>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19</a:t>
            </a:fld>
            <a:endParaRPr lang="en-US" altLang="ja-JP"/>
          </a:p>
        </p:txBody>
      </p:sp>
      <p:cxnSp>
        <p:nvCxnSpPr>
          <p:cNvPr id="22" name="曲線コネクタ 21"/>
          <p:cNvCxnSpPr>
            <a:stCxn id="2" idx="0"/>
            <a:endCxn id="71" idx="0"/>
          </p:cNvCxnSpPr>
          <p:nvPr/>
        </p:nvCxnSpPr>
        <p:spPr bwMode="auto">
          <a:xfrm rot="5400000" flipH="1" flipV="1">
            <a:off x="4947016" y="4131708"/>
            <a:ext cx="11969" cy="2825336"/>
          </a:xfrm>
          <a:prstGeom prst="curvedConnector3">
            <a:avLst>
              <a:gd name="adj1" fmla="val 24139719"/>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曲線コネクタ 44"/>
          <p:cNvCxnSpPr>
            <a:stCxn id="69" idx="0"/>
            <a:endCxn id="70" idx="0"/>
          </p:cNvCxnSpPr>
          <p:nvPr/>
        </p:nvCxnSpPr>
        <p:spPr bwMode="auto">
          <a:xfrm rot="16200000" flipH="1">
            <a:off x="4947015" y="5073486"/>
            <a:ext cx="11969" cy="941779"/>
          </a:xfrm>
          <a:prstGeom prst="curvedConnector3">
            <a:avLst>
              <a:gd name="adj1" fmla="val -20157298"/>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Fig7-2. Network topology on simulation</a:t>
            </a:r>
            <a:endParaRPr kumimoji="1" lang="ja-JP" altLang="en-US" sz="1200" dirty="0">
              <a:latin typeface="+mj-lt"/>
            </a:endParaRPr>
          </a:p>
        </p:txBody>
      </p:sp>
      <p:grpSp>
        <p:nvGrpSpPr>
          <p:cNvPr id="18" name="図形グループ 17"/>
          <p:cNvGrpSpPr/>
          <p:nvPr/>
        </p:nvGrpSpPr>
        <p:grpSpPr>
          <a:xfrm>
            <a:off x="3440832" y="5538391"/>
            <a:ext cx="3024336" cy="230869"/>
            <a:chOff x="3440832" y="5538391"/>
            <a:chExt cx="3024336" cy="230869"/>
          </a:xfrm>
        </p:grpSpPr>
        <p:sp>
          <p:nvSpPr>
            <p:cNvPr id="2" name="正方形/長方形 1"/>
            <p:cNvSpPr/>
            <p:nvPr/>
          </p:nvSpPr>
          <p:spPr bwMode="auto">
            <a:xfrm>
              <a:off x="3440832" y="5550360"/>
              <a:ext cx="199000" cy="218900"/>
            </a:xfrm>
            <a:prstGeom prst="rect">
              <a:avLst/>
            </a:prstGeom>
            <a:solidFill>
              <a:schemeClr val="tx1"/>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9" name="正方形/長方形 68"/>
            <p:cNvSpPr/>
            <p:nvPr/>
          </p:nvSpPr>
          <p:spPr bwMode="auto">
            <a:xfrm>
              <a:off x="4382611" y="5538391"/>
              <a:ext cx="199000" cy="218900"/>
            </a:xfrm>
            <a:prstGeom prst="rect">
              <a:avLst/>
            </a:prstGeom>
            <a:solidFill>
              <a:schemeClr val="tx1"/>
            </a:solid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70" name="正方形/長方形 69"/>
            <p:cNvSpPr/>
            <p:nvPr/>
          </p:nvSpPr>
          <p:spPr bwMode="auto">
            <a:xfrm>
              <a:off x="5324390" y="5550360"/>
              <a:ext cx="199000" cy="218900"/>
            </a:xfrm>
            <a:prstGeom prst="rect">
              <a:avLst/>
            </a:prstGeom>
            <a:solidFill>
              <a:schemeClr val="tx1"/>
            </a:solid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1" name="正方形/長方形 70"/>
            <p:cNvSpPr/>
            <p:nvPr/>
          </p:nvSpPr>
          <p:spPr bwMode="auto">
            <a:xfrm>
              <a:off x="6266168" y="5538391"/>
              <a:ext cx="199000" cy="218900"/>
            </a:xfrm>
            <a:prstGeom prst="rect">
              <a:avLst/>
            </a:prstGeom>
            <a:solidFill>
              <a:schemeClr val="tx1"/>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grpSp>
        <p:nvGrpSpPr>
          <p:cNvPr id="17" name="図形グループ 16"/>
          <p:cNvGrpSpPr/>
          <p:nvPr/>
        </p:nvGrpSpPr>
        <p:grpSpPr>
          <a:xfrm>
            <a:off x="3872880" y="4285673"/>
            <a:ext cx="2052228" cy="230869"/>
            <a:chOff x="3872880" y="4581128"/>
            <a:chExt cx="2052228" cy="230869"/>
          </a:xfrm>
        </p:grpSpPr>
        <p:sp>
          <p:nvSpPr>
            <p:cNvPr id="72" name="正方形/長方形 71"/>
            <p:cNvSpPr/>
            <p:nvPr/>
          </p:nvSpPr>
          <p:spPr bwMode="auto">
            <a:xfrm>
              <a:off x="3872880" y="4593097"/>
              <a:ext cx="199000" cy="218900"/>
            </a:xfrm>
            <a:prstGeom prst="rect">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3" name="正方形/長方形 72"/>
            <p:cNvSpPr/>
            <p:nvPr/>
          </p:nvSpPr>
          <p:spPr bwMode="auto">
            <a:xfrm>
              <a:off x="5726108" y="4581128"/>
              <a:ext cx="199000" cy="218900"/>
            </a:xfrm>
            <a:prstGeom prst="rect">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grpSp>
        <p:nvGrpSpPr>
          <p:cNvPr id="3" name="図形グループ 2"/>
          <p:cNvGrpSpPr/>
          <p:nvPr/>
        </p:nvGrpSpPr>
        <p:grpSpPr>
          <a:xfrm>
            <a:off x="2028892" y="3032956"/>
            <a:ext cx="5669686" cy="230869"/>
            <a:chOff x="2028892" y="3032956"/>
            <a:chExt cx="5669686" cy="230869"/>
          </a:xfrm>
        </p:grpSpPr>
        <p:sp>
          <p:nvSpPr>
            <p:cNvPr id="74" name="正方形/長方形 73"/>
            <p:cNvSpPr/>
            <p:nvPr/>
          </p:nvSpPr>
          <p:spPr bwMode="auto">
            <a:xfrm>
              <a:off x="2028892" y="3044925"/>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5" name="正方形/長方形 74"/>
            <p:cNvSpPr/>
            <p:nvPr/>
          </p:nvSpPr>
          <p:spPr bwMode="auto">
            <a:xfrm>
              <a:off x="3852454" y="3032956"/>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76" name="正方形/長方形 75"/>
            <p:cNvSpPr/>
            <p:nvPr/>
          </p:nvSpPr>
          <p:spPr bwMode="auto">
            <a:xfrm>
              <a:off x="5676016" y="3044925"/>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7" name="正方形/長方形 76"/>
            <p:cNvSpPr/>
            <p:nvPr/>
          </p:nvSpPr>
          <p:spPr bwMode="auto">
            <a:xfrm>
              <a:off x="7499578" y="3032956"/>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78" name="直線コネクタ 77"/>
          <p:cNvCxnSpPr>
            <a:stCxn id="72" idx="2"/>
            <a:endCxn id="2" idx="0"/>
          </p:cNvCxnSpPr>
          <p:nvPr/>
        </p:nvCxnSpPr>
        <p:spPr>
          <a:xfrm flipH="1">
            <a:off x="3540332" y="4516542"/>
            <a:ext cx="432048" cy="103381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4" idx="2"/>
            <a:endCxn id="72" idx="0"/>
          </p:cNvCxnSpPr>
          <p:nvPr/>
        </p:nvCxnSpPr>
        <p:spPr>
          <a:xfrm>
            <a:off x="2128392" y="3263825"/>
            <a:ext cx="1843988"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72" idx="2"/>
            <a:endCxn id="69" idx="0"/>
          </p:cNvCxnSpPr>
          <p:nvPr/>
        </p:nvCxnSpPr>
        <p:spPr>
          <a:xfrm>
            <a:off x="3972380" y="4516542"/>
            <a:ext cx="509731" cy="102184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73" idx="2"/>
            <a:endCxn id="70" idx="0"/>
          </p:cNvCxnSpPr>
          <p:nvPr/>
        </p:nvCxnSpPr>
        <p:spPr>
          <a:xfrm flipH="1">
            <a:off x="5423890" y="4504573"/>
            <a:ext cx="401718" cy="104578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3" idx="2"/>
            <a:endCxn id="71" idx="0"/>
          </p:cNvCxnSpPr>
          <p:nvPr/>
        </p:nvCxnSpPr>
        <p:spPr>
          <a:xfrm>
            <a:off x="5825608" y="4504573"/>
            <a:ext cx="540060" cy="103381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77" idx="2"/>
            <a:endCxn id="72" idx="0"/>
          </p:cNvCxnSpPr>
          <p:nvPr/>
        </p:nvCxnSpPr>
        <p:spPr>
          <a:xfrm flipH="1">
            <a:off x="3972380" y="3251856"/>
            <a:ext cx="3626698" cy="10457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76" idx="2"/>
            <a:endCxn id="72" idx="0"/>
          </p:cNvCxnSpPr>
          <p:nvPr/>
        </p:nvCxnSpPr>
        <p:spPr>
          <a:xfrm flipH="1">
            <a:off x="3972380" y="3263825"/>
            <a:ext cx="1803136"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75" idx="2"/>
            <a:endCxn id="72" idx="0"/>
          </p:cNvCxnSpPr>
          <p:nvPr/>
        </p:nvCxnSpPr>
        <p:spPr>
          <a:xfrm>
            <a:off x="3951954" y="3251856"/>
            <a:ext cx="20426" cy="10457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stCxn id="74" idx="2"/>
            <a:endCxn id="73" idx="0"/>
          </p:cNvCxnSpPr>
          <p:nvPr/>
        </p:nvCxnSpPr>
        <p:spPr>
          <a:xfrm>
            <a:off x="2128392" y="3263825"/>
            <a:ext cx="3697216" cy="10218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77" idx="2"/>
            <a:endCxn id="73" idx="0"/>
          </p:cNvCxnSpPr>
          <p:nvPr/>
        </p:nvCxnSpPr>
        <p:spPr>
          <a:xfrm flipH="1">
            <a:off x="5825608" y="3251856"/>
            <a:ext cx="1773470"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76" idx="2"/>
            <a:endCxn id="73" idx="0"/>
          </p:cNvCxnSpPr>
          <p:nvPr/>
        </p:nvCxnSpPr>
        <p:spPr>
          <a:xfrm>
            <a:off x="5775516" y="3263825"/>
            <a:ext cx="50092" cy="10218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75" idx="2"/>
            <a:endCxn id="73" idx="0"/>
          </p:cNvCxnSpPr>
          <p:nvPr/>
        </p:nvCxnSpPr>
        <p:spPr>
          <a:xfrm>
            <a:off x="3951954" y="3251856"/>
            <a:ext cx="1873654"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5424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名前：藤居翔吾</a:t>
            </a:r>
            <a:endParaRPr kumimoji="1" lang="en-US" altLang="ja-JP" dirty="0" smtClean="0"/>
          </a:p>
          <a:p>
            <a:r>
              <a:rPr lang="ja-JP" altLang="en-US" dirty="0" smtClean="0"/>
              <a:t>出身：滋賀県</a:t>
            </a:r>
            <a:endParaRPr lang="en-US" altLang="ja-JP" dirty="0" smtClean="0"/>
          </a:p>
          <a:p>
            <a:r>
              <a:rPr lang="ja-JP" altLang="en-US" dirty="0" smtClean="0"/>
              <a:t>経歴：米原高校</a:t>
            </a:r>
            <a:r>
              <a:rPr lang="en-US" altLang="ja-JP" dirty="0" smtClean="0"/>
              <a:t>(</a:t>
            </a:r>
            <a:r>
              <a:rPr lang="ja-JP" altLang="en-US" dirty="0" smtClean="0"/>
              <a:t>滋賀</a:t>
            </a:r>
            <a:r>
              <a:rPr lang="en-US" altLang="ja-JP" dirty="0" smtClean="0"/>
              <a:t>)-</a:t>
            </a:r>
            <a:r>
              <a:rPr lang="ja-JP" altLang="en-US" dirty="0" smtClean="0"/>
              <a:t>立命館大学</a:t>
            </a:r>
            <a:r>
              <a:rPr lang="en-US" altLang="ja-JP" dirty="0" smtClean="0"/>
              <a:t>(BKC)-</a:t>
            </a:r>
            <a:r>
              <a:rPr lang="ja-JP" altLang="en-US" dirty="0" smtClean="0"/>
              <a:t>今に至る</a:t>
            </a:r>
            <a:endParaRPr lang="en-US" altLang="ja-JP" dirty="0" smtClean="0"/>
          </a:p>
          <a:p>
            <a:r>
              <a:rPr kumimoji="1" lang="ja-JP" altLang="en-US" dirty="0" smtClean="0"/>
              <a:t>趣味：サッカー、フットサル、ランニング、</a:t>
            </a:r>
            <a:r>
              <a:rPr lang="ja-JP" altLang="en-US" dirty="0" smtClean="0"/>
              <a:t>旅行</a:t>
            </a:r>
            <a:endParaRPr kumimoji="1" lang="en-US" altLang="ja-JP" dirty="0" smtClean="0"/>
          </a:p>
          <a:p>
            <a:r>
              <a:rPr lang="ja-JP" altLang="en-US" dirty="0"/>
              <a:t>勉強してる</a:t>
            </a:r>
            <a:r>
              <a:rPr lang="ja-JP" altLang="en-US" dirty="0" smtClean="0"/>
              <a:t>こと</a:t>
            </a:r>
            <a:endParaRPr lang="en-US" altLang="ja-JP" dirty="0" smtClean="0"/>
          </a:p>
          <a:p>
            <a:pPr lvl="1"/>
            <a:r>
              <a:rPr kumimoji="1" lang="ja-JP" altLang="en-US" dirty="0" smtClean="0">
                <a:latin typeface="+mn-ea"/>
                <a:ea typeface="+mn-ea"/>
              </a:rPr>
              <a:t>サーバ、ネットワーク</a:t>
            </a:r>
            <a:endParaRPr kumimoji="1" lang="en-US" altLang="ja-JP" dirty="0" smtClean="0">
              <a:latin typeface="+mn-ea"/>
              <a:ea typeface="+mn-ea"/>
            </a:endParaRPr>
          </a:p>
          <a:p>
            <a:pPr lvl="1"/>
            <a:r>
              <a:rPr lang="ja-JP" altLang="en-US" dirty="0" smtClean="0">
                <a:latin typeface="+mn-ea"/>
                <a:ea typeface="+mn-ea"/>
              </a:rPr>
              <a:t>分からない事があれば一緒に悩みましょう</a:t>
            </a:r>
            <a:endParaRPr kumimoji="1" lang="en-US" altLang="ja-JP" dirty="0" smtClean="0">
              <a:latin typeface="+mn-ea"/>
              <a:ea typeface="+mn-ea"/>
            </a:endParaRP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a:t>
            </a:fld>
            <a:endParaRPr lang="en-US" altLang="ja-JP" dirty="0"/>
          </a:p>
        </p:txBody>
      </p:sp>
      <p:pic>
        <p:nvPicPr>
          <p:cNvPr id="5" name="図 4" descr="P102042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180" y="3850288"/>
            <a:ext cx="3120343" cy="2341368"/>
          </a:xfrm>
          <a:prstGeom prst="rect">
            <a:avLst/>
          </a:prstGeom>
        </p:spPr>
      </p:pic>
      <p:sp>
        <p:nvSpPr>
          <p:cNvPr id="6" name="日付プレースホルダー 5"/>
          <p:cNvSpPr>
            <a:spLocks noGrp="1"/>
          </p:cNvSpPr>
          <p:nvPr>
            <p:ph type="dt" sz="half" idx="10"/>
          </p:nvPr>
        </p:nvSpPr>
        <p:spPr/>
        <p:txBody>
          <a:bodyPr/>
          <a:lstStyle/>
          <a:p>
            <a:fld id="{4DE320AD-2DA5-134A-AAA8-0F8F10003CDB}" type="datetime1">
              <a:rPr lang="ja-JP" altLang="en-US" smtClean="0"/>
              <a:t>2014/05/12</a:t>
            </a:fld>
            <a:endParaRPr lang="en-US" altLang="ja-JP" dirty="0"/>
          </a:p>
        </p:txBody>
      </p:sp>
    </p:spTree>
    <p:extLst>
      <p:ext uri="{BB962C8B-B14F-4D97-AF65-F5344CB8AC3E}">
        <p14:creationId xmlns:p14="http://schemas.microsoft.com/office/powerpoint/2010/main" val="22437177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結果：箱ひげ図で表現</a:t>
            </a:r>
            <a:endParaRPr kumimoji="1" lang="ja-JP" altLang="en-US" dirty="0"/>
          </a:p>
        </p:txBody>
      </p:sp>
      <p:sp>
        <p:nvSpPr>
          <p:cNvPr id="3" name="コンテンツ プレースホルダー 2"/>
          <p:cNvSpPr>
            <a:spLocks noGrp="1"/>
          </p:cNvSpPr>
          <p:nvPr>
            <p:ph idx="1"/>
          </p:nvPr>
        </p:nvSpPr>
        <p:spPr>
          <a:xfrm>
            <a:off x="812800" y="4905164"/>
            <a:ext cx="8280400" cy="1408855"/>
          </a:xfrm>
        </p:spPr>
        <p:style>
          <a:lnRef idx="2">
            <a:schemeClr val="accent2"/>
          </a:lnRef>
          <a:fillRef idx="1">
            <a:schemeClr val="lt1"/>
          </a:fillRef>
          <a:effectRef idx="0">
            <a:schemeClr val="accent2"/>
          </a:effectRef>
          <a:fontRef idx="minor">
            <a:schemeClr val="dk1"/>
          </a:fontRef>
        </p:style>
        <p:txBody>
          <a:bodyPr/>
          <a:lstStyle/>
          <a:p>
            <a:r>
              <a:rPr lang="ja-JP" altLang="en-US" dirty="0" smtClean="0">
                <a:solidFill>
                  <a:srgbClr val="4D4D4D"/>
                </a:solidFill>
              </a:rPr>
              <a:t>経路利用率 </a:t>
            </a:r>
            <a:r>
              <a:rPr lang="en-US" altLang="ja-JP" dirty="0" smtClean="0">
                <a:solidFill>
                  <a:srgbClr val="4D4D4D"/>
                </a:solidFill>
              </a:rPr>
              <a:t>: path1, path2</a:t>
            </a:r>
            <a:r>
              <a:rPr lang="ja-JP" altLang="en-US" dirty="0" smtClean="0">
                <a:solidFill>
                  <a:srgbClr val="4D4D4D"/>
                </a:solidFill>
              </a:rPr>
              <a:t>が非常に高い</a:t>
            </a:r>
            <a:endParaRPr lang="en-US" altLang="ja-JP" dirty="0" smtClean="0">
              <a:solidFill>
                <a:srgbClr val="4D4D4D"/>
              </a:solidFill>
            </a:endParaRPr>
          </a:p>
          <a:p>
            <a:r>
              <a:rPr lang="ja-JP" altLang="en-US" dirty="0" smtClean="0">
                <a:solidFill>
                  <a:srgbClr val="4D4D4D"/>
                </a:solidFill>
              </a:rPr>
              <a:t>完結時間 </a:t>
            </a:r>
            <a:r>
              <a:rPr lang="en-US" altLang="ja-JP" dirty="0" smtClean="0">
                <a:solidFill>
                  <a:srgbClr val="4D4D4D"/>
                </a:solidFill>
              </a:rPr>
              <a:t>: </a:t>
            </a:r>
            <a:r>
              <a:rPr lang="en-US" altLang="ja-JP" dirty="0">
                <a:solidFill>
                  <a:srgbClr val="4D4D4D"/>
                </a:solidFill>
              </a:rPr>
              <a:t>path1, </a:t>
            </a:r>
            <a:r>
              <a:rPr lang="en-US" altLang="ja-JP" dirty="0" smtClean="0">
                <a:solidFill>
                  <a:srgbClr val="4D4D4D"/>
                </a:solidFill>
              </a:rPr>
              <a:t>path2</a:t>
            </a:r>
            <a:r>
              <a:rPr lang="ja-JP" altLang="en-US" dirty="0" err="1">
                <a:solidFill>
                  <a:srgbClr val="4D4D4D"/>
                </a:solidFill>
              </a:rPr>
              <a:t>での</a:t>
            </a:r>
            <a:r>
              <a:rPr lang="ja-JP" altLang="en-US" dirty="0" err="1" smtClean="0">
                <a:solidFill>
                  <a:srgbClr val="4D4D4D"/>
                </a:solidFill>
              </a:rPr>
              <a:t>遅</a:t>
            </a:r>
            <a:r>
              <a:rPr lang="ja-JP" altLang="en-US" dirty="0" smtClean="0">
                <a:solidFill>
                  <a:srgbClr val="4D4D4D"/>
                </a:solidFill>
              </a:rPr>
              <a:t>延割合が大きい</a:t>
            </a:r>
            <a:endParaRPr lang="en-US" altLang="ja-JP" dirty="0" smtClean="0">
              <a:solidFill>
                <a:srgbClr val="4D4D4D"/>
              </a:solidFill>
            </a:endParaRPr>
          </a:p>
          <a:p>
            <a:endParaRPr lang="en-US" altLang="ja-JP" dirty="0" smtClean="0">
              <a:solidFill>
                <a:srgbClr val="4D4D4D"/>
              </a:solidFill>
            </a:endParaRP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graphicFrame>
        <p:nvGraphicFramePr>
          <p:cNvPr id="6" name="グラフ 5"/>
          <p:cNvGraphicFramePr>
            <a:graphicFrameLocks/>
          </p:cNvGraphicFramePr>
          <p:nvPr>
            <p:extLst>
              <p:ext uri="{D42A27DB-BD31-4B8C-83A1-F6EECF244321}">
                <p14:modId xmlns:p14="http://schemas.microsoft.com/office/powerpoint/2010/main" val="1768523263"/>
              </p:ext>
            </p:extLst>
          </p:nvPr>
        </p:nvGraphicFramePr>
        <p:xfrm>
          <a:off x="1098245" y="1088740"/>
          <a:ext cx="7709510" cy="3622675"/>
        </p:xfrm>
        <a:graphic>
          <a:graphicData uri="http://schemas.openxmlformats.org/drawingml/2006/chart">
            <c:chart xmlns:c="http://schemas.openxmlformats.org/drawingml/2006/chart" xmlns:r="http://schemas.openxmlformats.org/officeDocument/2006/relationships" r:id="rId2"/>
          </a:graphicData>
        </a:graphic>
      </p:graphicFrame>
      <p:sp>
        <p:nvSpPr>
          <p:cNvPr id="5" name="日付プレースホルダー 4"/>
          <p:cNvSpPr>
            <a:spLocks noGrp="1"/>
          </p:cNvSpPr>
          <p:nvPr>
            <p:ph type="dt" sz="half" idx="10"/>
          </p:nvPr>
        </p:nvSpPr>
        <p:spPr/>
        <p:txBody>
          <a:bodyPr/>
          <a:lstStyle/>
          <a:p>
            <a:fld id="{5C190DD7-52A0-8549-AFB4-747EF57769CF}" type="datetime1">
              <a:rPr lang="ja-JP" altLang="en-US" smtClean="0"/>
              <a:t>2014/05/12</a:t>
            </a:fld>
            <a:endParaRPr lang="en-US" altLang="ja-JP" dirty="0"/>
          </a:p>
        </p:txBody>
      </p:sp>
    </p:spTree>
    <p:extLst>
      <p:ext uri="{BB962C8B-B14F-4D97-AF65-F5344CB8AC3E}">
        <p14:creationId xmlns:p14="http://schemas.microsoft.com/office/powerpoint/2010/main" val="24980434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a:t>
            </a:r>
            <a:r>
              <a:rPr lang="en-US" altLang="ja-JP" dirty="0" smtClean="0"/>
              <a:t> : </a:t>
            </a:r>
            <a:r>
              <a:rPr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pic>
        <p:nvPicPr>
          <p:cNvPr id="8" name="図 7" descr="ave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476" y="1792798"/>
            <a:ext cx="4704831" cy="2827905"/>
          </a:xfrm>
          <a:prstGeom prst="rect">
            <a:avLst/>
          </a:prstGeom>
        </p:spPr>
      </p:pic>
      <p:sp>
        <p:nvSpPr>
          <p:cNvPr id="10" name="コンテンツ プレースホルダー 2"/>
          <p:cNvSpPr>
            <a:spLocks noGrp="1"/>
          </p:cNvSpPr>
          <p:nvPr>
            <p:ph idx="1"/>
          </p:nvPr>
        </p:nvSpPr>
        <p:spPr>
          <a:xfrm>
            <a:off x="812800" y="4905164"/>
            <a:ext cx="8280400" cy="1408855"/>
          </a:xfrm>
        </p:spPr>
        <p:style>
          <a:lnRef idx="2">
            <a:schemeClr val="accent2"/>
          </a:lnRef>
          <a:fillRef idx="1">
            <a:schemeClr val="lt1"/>
          </a:fillRef>
          <a:effectRef idx="0">
            <a:schemeClr val="accent2"/>
          </a:effectRef>
          <a:fontRef idx="minor">
            <a:schemeClr val="dk1"/>
          </a:fontRef>
        </p:style>
        <p:txBody>
          <a:bodyPr/>
          <a:lstStyle/>
          <a:p>
            <a:r>
              <a:rPr lang="ja-JP" altLang="en-US" dirty="0" smtClean="0"/>
              <a:t>フローサイズ</a:t>
            </a:r>
            <a:r>
              <a:rPr lang="ja-JP" altLang="en-US" dirty="0"/>
              <a:t>が</a:t>
            </a:r>
            <a:r>
              <a:rPr lang="ja-JP" altLang="en-US" dirty="0" smtClean="0"/>
              <a:t>小さくなるほど、遅延は小さくなる</a:t>
            </a:r>
            <a:endParaRPr lang="en-US" altLang="ja-JP" dirty="0" smtClean="0"/>
          </a:p>
          <a:p>
            <a:r>
              <a:rPr lang="ja-JP" altLang="en-US" dirty="0" smtClean="0"/>
              <a:t>下位５パーセントに着目すると、</a:t>
            </a:r>
            <a:r>
              <a:rPr lang="en-US" altLang="ja-JP" dirty="0" smtClean="0"/>
              <a:t>10ms</a:t>
            </a:r>
            <a:r>
              <a:rPr lang="ja-JP" altLang="en-US" dirty="0" smtClean="0"/>
              <a:t>程度差がある</a:t>
            </a:r>
            <a:endParaRPr lang="en-US" altLang="ja-JP" dirty="0" smtClean="0"/>
          </a:p>
        </p:txBody>
      </p:sp>
      <p:pic>
        <p:nvPicPr>
          <p:cNvPr id="11" name="図 10" descr="9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4405" y="1844824"/>
            <a:ext cx="4487107" cy="2697770"/>
          </a:xfrm>
          <a:prstGeom prst="rect">
            <a:avLst/>
          </a:prstGeom>
        </p:spPr>
      </p:pic>
      <p:sp>
        <p:nvSpPr>
          <p:cNvPr id="3" name="日付プレースホルダー 2"/>
          <p:cNvSpPr>
            <a:spLocks noGrp="1"/>
          </p:cNvSpPr>
          <p:nvPr>
            <p:ph type="dt" sz="half" idx="10"/>
          </p:nvPr>
        </p:nvSpPr>
        <p:spPr/>
        <p:txBody>
          <a:bodyPr/>
          <a:lstStyle/>
          <a:p>
            <a:fld id="{5AF4CA8E-C6B6-CB4B-B05C-9F84E67BA83B}" type="datetime1">
              <a:rPr lang="ja-JP" altLang="en-US" smtClean="0"/>
              <a:t>2014/05/12</a:t>
            </a:fld>
            <a:endParaRPr lang="en-US" altLang="ja-JP" dirty="0"/>
          </a:p>
        </p:txBody>
      </p:sp>
    </p:spTree>
    <p:extLst>
      <p:ext uri="{BB962C8B-B14F-4D97-AF65-F5344CB8AC3E}">
        <p14:creationId xmlns:p14="http://schemas.microsoft.com/office/powerpoint/2010/main" val="35284339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idx="1"/>
          </p:nvPr>
        </p:nvSpPr>
        <p:spPr>
          <a:xfrm>
            <a:off x="900546" y="4797153"/>
            <a:ext cx="8104909" cy="1210139"/>
          </a:xfrm>
          <a:ln>
            <a:solidFill>
              <a:schemeClr val="tx1"/>
            </a:solidFill>
          </a:ln>
        </p:spPr>
        <p:txBody>
          <a:bodyPr>
            <a:normAutofit/>
          </a:bodyPr>
          <a:lstStyle/>
          <a:p>
            <a:r>
              <a:rPr kumimoji="1" lang="ja-JP" altLang="en-US" sz="2000" dirty="0" smtClean="0"/>
              <a:t>データセンター内ネットワークにおいて、</a:t>
            </a:r>
            <a:r>
              <a:rPr kumimoji="1" lang="en-US" altLang="ja-JP" sz="2000" dirty="0" smtClean="0"/>
              <a:t>10ms</a:t>
            </a:r>
            <a:r>
              <a:rPr kumimoji="1" lang="ja-JP" altLang="en-US" sz="2000" dirty="0" smtClean="0"/>
              <a:t>の相対遅延は深刻</a:t>
            </a:r>
            <a:endParaRPr kumimoji="1" lang="en-US" altLang="ja-JP" sz="2000" dirty="0" smtClean="0"/>
          </a:p>
          <a:p>
            <a:r>
              <a:rPr lang="ja-JP" altLang="en-US" sz="2000" dirty="0" smtClean="0"/>
              <a:t>経路の利用状況を見て適切なルートを選択する必要がある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058E8810-1BF2-4D72-825A-B17A08A6A327}" type="slidenum">
              <a:rPr kumimoji="1" lang="ja-JP" altLang="en-US" smtClean="0"/>
              <a:t>22</a:t>
            </a:fld>
            <a:endParaRPr kumimoji="1" lang="ja-JP" altLang="en-US"/>
          </a:p>
        </p:txBody>
      </p:sp>
      <p:sp>
        <p:nvSpPr>
          <p:cNvPr id="4" name="タイトル 3"/>
          <p:cNvSpPr>
            <a:spLocks noGrp="1"/>
          </p:cNvSpPr>
          <p:nvPr>
            <p:ph type="title"/>
          </p:nvPr>
        </p:nvSpPr>
        <p:spPr/>
        <p:txBody>
          <a:bodyPr/>
          <a:lstStyle/>
          <a:p>
            <a:r>
              <a:rPr kumimoji="1" lang="ja-JP" altLang="en-US" dirty="0" smtClean="0"/>
              <a:t>考察</a:t>
            </a:r>
            <a:r>
              <a:rPr kumimoji="1" lang="en-US" altLang="ja-JP" dirty="0" smtClean="0"/>
              <a:t> : </a:t>
            </a:r>
            <a:r>
              <a:rPr kumimoji="1" lang="ja-JP" altLang="en-US" dirty="0" smtClean="0"/>
              <a:t>何が問題か</a:t>
            </a:r>
            <a:r>
              <a:rPr kumimoji="1" lang="en-US" altLang="ja-JP" dirty="0" smtClean="0"/>
              <a:t>?</a:t>
            </a:r>
            <a:endParaRPr kumimoji="1" lang="ja-JP" altLang="en-US" dirty="0"/>
          </a:p>
        </p:txBody>
      </p:sp>
      <p:pic>
        <p:nvPicPr>
          <p:cNvPr id="5" name="図 4"/>
          <p:cNvPicPr>
            <a:picLocks noChangeAspect="1"/>
          </p:cNvPicPr>
          <p:nvPr/>
        </p:nvPicPr>
        <p:blipFill>
          <a:blip r:embed="rId2"/>
          <a:stretch>
            <a:fillRect/>
          </a:stretch>
        </p:blipFill>
        <p:spPr>
          <a:xfrm>
            <a:off x="2398836" y="1268760"/>
            <a:ext cx="4796294" cy="3043802"/>
          </a:xfrm>
          <a:prstGeom prst="rect">
            <a:avLst/>
          </a:prstGeom>
        </p:spPr>
      </p:pic>
      <p:sp>
        <p:nvSpPr>
          <p:cNvPr id="2" name="正方形/長方形 1"/>
          <p:cNvSpPr/>
          <p:nvPr/>
        </p:nvSpPr>
        <p:spPr>
          <a:xfrm>
            <a:off x="1247588" y="4221089"/>
            <a:ext cx="7098789" cy="461665"/>
          </a:xfrm>
          <a:prstGeom prst="rect">
            <a:avLst/>
          </a:prstGeom>
        </p:spPr>
        <p:txBody>
          <a:bodyPr wrap="square">
            <a:spAutoFit/>
          </a:bodyPr>
          <a:lstStyle/>
          <a:p>
            <a:r>
              <a:rPr lang="en-US" altLang="ja-JP" sz="1200" dirty="0"/>
              <a:t>Wilson, Christo, et al. "Better never than late: Meeting deadlines in datacenter networks." ACM SIGCOMM Computer Communication Review. Vol. 41. No. 4. ACM, 2011.</a:t>
            </a:r>
            <a:endParaRPr lang="ja-JP" altLang="en-US" sz="1200" dirty="0"/>
          </a:p>
        </p:txBody>
      </p:sp>
      <p:sp>
        <p:nvSpPr>
          <p:cNvPr id="6" name="日付プレースホルダー 5"/>
          <p:cNvSpPr>
            <a:spLocks noGrp="1"/>
          </p:cNvSpPr>
          <p:nvPr>
            <p:ph type="dt" sz="half" idx="10"/>
          </p:nvPr>
        </p:nvSpPr>
        <p:spPr/>
        <p:txBody>
          <a:bodyPr/>
          <a:lstStyle/>
          <a:p>
            <a:fld id="{48BC63ED-F264-2940-A8BD-E5E2FDFF3192}" type="datetime1">
              <a:rPr lang="ja-JP" altLang="en-US" smtClean="0"/>
              <a:t>2014/05/12</a:t>
            </a:fld>
            <a:endParaRPr lang="en-US" altLang="ja-JP" dirty="0"/>
          </a:p>
        </p:txBody>
      </p:sp>
    </p:spTree>
    <p:extLst>
      <p:ext uri="{BB962C8B-B14F-4D97-AF65-F5344CB8AC3E}">
        <p14:creationId xmlns:p14="http://schemas.microsoft.com/office/powerpoint/2010/main" val="22360787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今後の方針</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B708BADA-E384-E847-B1D5-F1D73870F20D}"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23</a:t>
            </a:fld>
            <a:endParaRPr lang="en-US" altLang="ja-JP"/>
          </a:p>
        </p:txBody>
      </p:sp>
    </p:spTree>
    <p:extLst>
      <p:ext uri="{BB962C8B-B14F-4D97-AF65-F5344CB8AC3E}">
        <p14:creationId xmlns:p14="http://schemas.microsoft.com/office/powerpoint/2010/main" val="9808390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a:t>
            </a:r>
            <a:r>
              <a:rPr kumimoji="1" lang="ja-JP" altLang="en-US" dirty="0" smtClean="0"/>
              <a:t>今後の方針</a:t>
            </a:r>
            <a:endParaRPr kumimoji="1" lang="ja-JP" altLang="en-US" dirty="0"/>
          </a:p>
        </p:txBody>
      </p:sp>
      <p:sp>
        <p:nvSpPr>
          <p:cNvPr id="7" name="コンテンツ プレースホルダー 6"/>
          <p:cNvSpPr>
            <a:spLocks noGrp="1"/>
          </p:cNvSpPr>
          <p:nvPr>
            <p:ph idx="1"/>
          </p:nvPr>
        </p:nvSpPr>
        <p:spPr/>
        <p:txBody>
          <a:bodyPr/>
          <a:lstStyle/>
          <a:p>
            <a:r>
              <a:rPr lang="ja-JP" altLang="en-US" dirty="0" smtClean="0"/>
              <a:t>検証できたこと</a:t>
            </a:r>
            <a:endParaRPr lang="en-US" altLang="ja-JP" dirty="0" smtClean="0"/>
          </a:p>
          <a:p>
            <a:pPr lvl="1"/>
            <a:r>
              <a:rPr lang="ja-JP" altLang="en-US" dirty="0" smtClean="0">
                <a:latin typeface="+mn-ea"/>
                <a:ea typeface="+mn-ea"/>
              </a:rPr>
              <a:t>経路状況を見て</a:t>
            </a:r>
            <a:r>
              <a:rPr lang="ja-JP" altLang="en-US" dirty="0" smtClean="0">
                <a:solidFill>
                  <a:srgbClr val="E03253"/>
                </a:solidFill>
                <a:latin typeface="+mn-ea"/>
                <a:ea typeface="+mn-ea"/>
              </a:rPr>
              <a:t>手動</a:t>
            </a:r>
            <a:r>
              <a:rPr lang="ja-JP" altLang="en-US" dirty="0" smtClean="0">
                <a:latin typeface="+mn-ea"/>
                <a:ea typeface="+mn-ea"/>
              </a:rPr>
              <a:t>で経路を切り替えることでフロー完結時間を改善できた</a:t>
            </a:r>
            <a:endParaRPr lang="en-US" altLang="ja-JP" dirty="0" smtClean="0">
              <a:latin typeface="+mn-ea"/>
              <a:ea typeface="+mn-ea"/>
            </a:endParaRPr>
          </a:p>
          <a:p>
            <a:r>
              <a:rPr lang="ja-JP" altLang="en-US" dirty="0">
                <a:latin typeface="+mn-ea"/>
              </a:rPr>
              <a:t>今後の計画</a:t>
            </a:r>
            <a:endParaRPr lang="en-US" altLang="ja-JP" dirty="0" smtClean="0">
              <a:latin typeface="+mn-ea"/>
              <a:ea typeface="+mn-ea"/>
            </a:endParaRPr>
          </a:p>
          <a:p>
            <a:pPr lvl="1"/>
            <a:r>
              <a:rPr lang="ja-JP" altLang="en-US" dirty="0" smtClean="0">
                <a:latin typeface="+mn-ea"/>
                <a:ea typeface="+mn-ea"/>
              </a:rPr>
              <a:t>アルゴリズムで経路を切り替える</a:t>
            </a:r>
            <a:endParaRPr lang="en-US" altLang="ja-JP" dirty="0" smtClean="0">
              <a:latin typeface="+mn-ea"/>
              <a:ea typeface="+mn-ea"/>
            </a:endParaRPr>
          </a:p>
          <a:p>
            <a:pPr lvl="2"/>
            <a:r>
              <a:rPr lang="en-US" altLang="ja-JP" dirty="0" err="1" smtClean="0">
                <a:latin typeface="+mn-ea"/>
                <a:ea typeface="+mn-ea"/>
              </a:rPr>
              <a:t>OpenFlow</a:t>
            </a:r>
            <a:r>
              <a:rPr lang="en-US" altLang="ja-JP" dirty="0" smtClean="0">
                <a:latin typeface="+mn-ea"/>
                <a:ea typeface="+mn-ea"/>
              </a:rPr>
              <a:t> : Meter table : </a:t>
            </a:r>
            <a:r>
              <a:rPr lang="ja-JP" altLang="en-US" dirty="0" smtClean="0">
                <a:latin typeface="+mn-ea"/>
                <a:ea typeface="+mn-ea"/>
              </a:rPr>
              <a:t>経路状況の監視</a:t>
            </a:r>
            <a:endParaRPr lang="en-US" altLang="ja-JP" dirty="0" smtClean="0">
              <a:latin typeface="+mn-ea"/>
              <a:ea typeface="+mn-ea"/>
            </a:endParaRPr>
          </a:p>
          <a:p>
            <a:pPr lvl="2"/>
            <a:r>
              <a:rPr lang="ja-JP" altLang="en-US" dirty="0" smtClean="0">
                <a:latin typeface="+mn-ea"/>
                <a:ea typeface="+mn-ea"/>
              </a:rPr>
              <a:t>経路状況</a:t>
            </a:r>
            <a:r>
              <a:rPr lang="en-US" altLang="ja-JP" dirty="0" smtClean="0">
                <a:latin typeface="+mn-ea"/>
                <a:ea typeface="+mn-ea"/>
              </a:rPr>
              <a:t>=</a:t>
            </a:r>
            <a:r>
              <a:rPr lang="ja-JP" altLang="en-US" dirty="0" smtClean="0">
                <a:latin typeface="+mn-ea"/>
                <a:ea typeface="+mn-ea"/>
              </a:rPr>
              <a:t>スループット</a:t>
            </a:r>
            <a:r>
              <a:rPr lang="en-US" altLang="ja-JP" dirty="0" smtClean="0">
                <a:latin typeface="+mn-ea"/>
                <a:ea typeface="+mn-ea"/>
              </a:rPr>
              <a:t>? </a:t>
            </a:r>
            <a:r>
              <a:rPr lang="ja-JP" altLang="en-US" dirty="0" smtClean="0">
                <a:latin typeface="+mn-ea"/>
                <a:ea typeface="+mn-ea"/>
              </a:rPr>
              <a:t>パケット数</a:t>
            </a:r>
            <a:r>
              <a:rPr lang="en-US" altLang="ja-JP" dirty="0" smtClean="0">
                <a:latin typeface="+mn-ea"/>
                <a:ea typeface="+mn-ea"/>
              </a:rPr>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sp>
        <p:nvSpPr>
          <p:cNvPr id="3" name="日付プレースホルダー 2"/>
          <p:cNvSpPr>
            <a:spLocks noGrp="1"/>
          </p:cNvSpPr>
          <p:nvPr>
            <p:ph type="dt" sz="half" idx="10"/>
          </p:nvPr>
        </p:nvSpPr>
        <p:spPr/>
        <p:txBody>
          <a:bodyPr/>
          <a:lstStyle/>
          <a:p>
            <a:fld id="{9EE6D98A-960B-054C-86FA-866F4F1AD96D}" type="datetime1">
              <a:rPr lang="ja-JP" altLang="en-US" smtClean="0"/>
              <a:t>2014/05/12</a:t>
            </a:fld>
            <a:endParaRPr lang="en-US" altLang="ja-JP" dirty="0"/>
          </a:p>
        </p:txBody>
      </p:sp>
    </p:spTree>
    <p:extLst>
      <p:ext uri="{BB962C8B-B14F-4D97-AF65-F5344CB8AC3E}">
        <p14:creationId xmlns:p14="http://schemas.microsoft.com/office/powerpoint/2010/main" val="37660094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fld id="{F114EC52-D8B1-464D-B575-3950258B5124}"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434524" y="4977172"/>
            <a:ext cx="9108440"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b="1" dirty="0" smtClean="0">
                <a:solidFill>
                  <a:srgbClr val="0071BC"/>
                </a:solidFill>
              </a:rPr>
              <a:t>Multipath TCP(MPTCP)</a:t>
            </a:r>
            <a:r>
              <a:rPr lang="ja-JP" altLang="en-US" dirty="0" smtClean="0"/>
              <a:t>でデータセンターネットワークを改善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爆発 2 12"/>
          <p:cNvSpPr/>
          <p:nvPr/>
        </p:nvSpPr>
        <p:spPr bwMode="auto">
          <a:xfrm>
            <a:off x="0" y="908720"/>
            <a:ext cx="9906000" cy="4500500"/>
          </a:xfrm>
          <a:prstGeom prst="irregularSeal2">
            <a:avLst/>
          </a:prstGeom>
          <a:solidFill>
            <a:srgbClr val="C0504D"/>
          </a:solidFill>
          <a:ln>
            <a:solidFill>
              <a:schemeClr val="tx1"/>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600" b="1" dirty="0" smtClean="0">
                <a:solidFill>
                  <a:schemeClr val="tx1"/>
                </a:solidFill>
                <a:latin typeface="+mj-lt"/>
                <a:ea typeface="ＭＳ Ｐゴシック" charset="-128"/>
              </a:rPr>
              <a:t>MPTCP</a:t>
            </a:r>
            <a:r>
              <a:rPr lang="ja-JP" altLang="en-US" sz="2600" b="1" dirty="0" smtClean="0">
                <a:solidFill>
                  <a:schemeClr val="tx1"/>
                </a:solidFill>
                <a:latin typeface="+mj-lt"/>
                <a:ea typeface="ＭＳ Ｐゴシック" charset="-128"/>
              </a:rPr>
              <a:t>はサイズの小さいフローには悪影響を及ぼす</a:t>
            </a:r>
            <a:endParaRPr lang="en-US" altLang="ja-JP" sz="2600" b="1" dirty="0" smtClean="0">
              <a:solidFill>
                <a:schemeClr val="tx1"/>
              </a:solidFill>
              <a:latin typeface="+mj-lt"/>
              <a:ea typeface="ＭＳ Ｐゴシック" charset="-128"/>
            </a:endParaRPr>
          </a:p>
        </p:txBody>
      </p:sp>
    </p:spTree>
    <p:extLst>
      <p:ext uri="{BB962C8B-B14F-4D97-AF65-F5344CB8AC3E}">
        <p14:creationId xmlns:p14="http://schemas.microsoft.com/office/powerpoint/2010/main" val="3935238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en-US" altLang="ja-JP" dirty="0" smtClean="0"/>
              <a:t>	</a:t>
            </a: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[16].</a:t>
            </a:r>
          </a:p>
          <a:p>
            <a:pPr marL="0" indent="0" algn="ctr">
              <a:buNone/>
            </a:pPr>
            <a:r>
              <a:rPr lang="en-US" altLang="ja-JP" sz="1800" dirty="0"/>
              <a:t>	</a:t>
            </a: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kumimoji="1" lang="en-US" altLang="ja-JP" b="1" dirty="0" smtClean="0">
                <a:solidFill>
                  <a:srgbClr val="0071BC"/>
                </a:solidFill>
              </a:rPr>
              <a:t>MPTCP</a:t>
            </a:r>
            <a:r>
              <a:rPr kumimoji="1" lang="ja-JP" altLang="en-US" b="1" dirty="0" smtClean="0">
                <a:solidFill>
                  <a:srgbClr val="0071BC"/>
                </a:solidFill>
              </a:rPr>
              <a:t>を用いてデータセンターネットワーク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ショートフロー遅延の問題は重要な問題</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fld id="{EA363E18-CE06-0A4D-ABD7-4B6FACE066E0}" type="datetime1">
              <a:rPr lang="ja-JP" altLang="en-US" smtClean="0"/>
              <a:t>2014/05/12</a:t>
            </a:fld>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4</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t>[16]Benson</a:t>
            </a:r>
            <a:r>
              <a:rPr lang="en-US" altLang="ja-JP" sz="800" dirty="0"/>
              <a:t>, </a:t>
            </a:r>
            <a:r>
              <a:rPr lang="en-US" altLang="ja-JP" sz="800" dirty="0" err="1"/>
              <a:t>Theophilus</a:t>
            </a:r>
            <a:r>
              <a:rPr lang="en-US" altLang="ja-JP" sz="800" dirty="0"/>
              <a:t>, </a:t>
            </a:r>
            <a:r>
              <a:rPr lang="en-US" altLang="ja-JP" sz="800" dirty="0" err="1"/>
              <a:t>Aditya</a:t>
            </a:r>
            <a:r>
              <a:rPr lang="en-US" altLang="ja-JP" sz="800" dirty="0"/>
              <a:t> </a:t>
            </a:r>
            <a:r>
              <a:rPr lang="en-US" altLang="ja-JP" sz="800" dirty="0" err="1"/>
              <a:t>Akella</a:t>
            </a:r>
            <a:r>
              <a:rPr lang="en-US" altLang="ja-JP" sz="800" dirty="0"/>
              <a:t>, and David A. </a:t>
            </a:r>
            <a:r>
              <a:rPr lang="en-US" altLang="ja-JP" sz="800" dirty="0" err="1"/>
              <a:t>Maltz</a:t>
            </a:r>
            <a:r>
              <a:rPr lang="en-US" altLang="ja-JP" sz="800" dirty="0"/>
              <a:t>. "Network </a:t>
            </a:r>
            <a:r>
              <a:rPr lang="en-US" altLang="ja-JP" sz="800" dirty="0" smtClean="0"/>
              <a:t>traffic characteristics </a:t>
            </a:r>
            <a:r>
              <a:rPr lang="en-US" altLang="ja-JP" sz="800" dirty="0"/>
              <a:t>of data centers in the wild." Proceedings of the 10th ACM SIGCOMM conference on Internet measurement. ACM, 2010.</a:t>
            </a:r>
            <a:endParaRPr lang="ja-JP" altLang="en-US" sz="800" dirty="0"/>
          </a:p>
        </p:txBody>
      </p:sp>
    </p:spTree>
    <p:extLst>
      <p:ext uri="{BB962C8B-B14F-4D97-AF65-F5344CB8AC3E}">
        <p14:creationId xmlns:p14="http://schemas.microsoft.com/office/powerpoint/2010/main" val="5923950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データセンターネットワーク構成</a:t>
            </a:r>
            <a:r>
              <a:rPr lang="ja-JP" altLang="en-US" dirty="0" smtClean="0"/>
              <a:t>要素</a:t>
            </a:r>
            <a:r>
              <a:rPr lang="en-US" altLang="ja-JP" dirty="0" smtClean="0"/>
              <a:t/>
            </a:r>
            <a:br>
              <a:rPr lang="en-US" altLang="ja-JP" dirty="0" smtClean="0"/>
            </a:br>
            <a:r>
              <a:rPr lang="ja-JP" altLang="en-US" b="1" dirty="0" smtClean="0">
                <a:solidFill>
                  <a:srgbClr val="0071BC"/>
                </a:solidFill>
              </a:rPr>
              <a:t>アプリケーション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分散・並列処理</a:t>
            </a:r>
            <a:endParaRPr lang="en-US" altLang="ja-JP" b="1" dirty="0" smtClean="0"/>
          </a:p>
          <a:p>
            <a:pPr marL="0" indent="0">
              <a:buNone/>
            </a:pPr>
            <a:r>
              <a:rPr lang="ja-JP" altLang="en-US" sz="1700" dirty="0"/>
              <a:t>大量の処理ノードと数台の管理ノードから構成</a:t>
            </a:r>
            <a:r>
              <a:rPr lang="ja-JP" altLang="en-US" sz="1700" dirty="0" smtClean="0"/>
              <a:t>される</a:t>
            </a:r>
            <a:endParaRPr lang="en-US" altLang="en-US" sz="1700" dirty="0" smtClean="0">
              <a:latin typeface="+mj-ea"/>
              <a:ea typeface="+mj-ea"/>
            </a:endParaRPr>
          </a:p>
          <a:p>
            <a:pPr marL="0" indent="0">
              <a:buNone/>
            </a:pPr>
            <a:r>
              <a:rPr lang="en-US" altLang="en-US" sz="1700" dirty="0" smtClean="0">
                <a:latin typeface="+mj-ea"/>
                <a:ea typeface="+mj-ea"/>
              </a:rPr>
              <a:t>基本的に</a:t>
            </a:r>
            <a:r>
              <a:rPr lang="ja-JP" altLang="en-US" sz="1700" dirty="0" smtClean="0"/>
              <a:t>分散・並列処理技術は</a:t>
            </a:r>
            <a:r>
              <a:rPr lang="en-US" altLang="ja-JP" sz="1700" dirty="0" smtClean="0"/>
              <a:t>Partition-aggregate</a:t>
            </a:r>
            <a:r>
              <a:rPr lang="ja-JP" altLang="en-US" sz="1700" dirty="0" smtClean="0"/>
              <a:t>計算モデルに従う</a:t>
            </a:r>
            <a:endParaRPr kumimoji="1" lang="en-US" altLang="ja-JP" sz="1700" dirty="0" smtClean="0"/>
          </a:p>
        </p:txBody>
      </p:sp>
      <p:sp>
        <p:nvSpPr>
          <p:cNvPr id="4" name="日付プレースホルダー 3"/>
          <p:cNvSpPr>
            <a:spLocks noGrp="1"/>
          </p:cNvSpPr>
          <p:nvPr>
            <p:ph type="dt" sz="half" idx="10"/>
          </p:nvPr>
        </p:nvSpPr>
        <p:spPr/>
        <p:txBody>
          <a:bodyPr/>
          <a:lstStyle/>
          <a:p>
            <a:fld id="{5D0B831B-B100-0645-A685-772BD4B90EEF}"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a:t>
            </a:fld>
            <a:endParaRPr lang="en-US" altLang="ja-JP"/>
          </a:p>
        </p:txBody>
      </p:sp>
      <p:grpSp>
        <p:nvGrpSpPr>
          <p:cNvPr id="6" name="図形グループ 5"/>
          <p:cNvGrpSpPr/>
          <p:nvPr/>
        </p:nvGrpSpPr>
        <p:grpSpPr>
          <a:xfrm>
            <a:off x="2202094" y="3176973"/>
            <a:ext cx="5703234" cy="2475946"/>
            <a:chOff x="1306488" y="2535552"/>
            <a:chExt cx="8030724" cy="4218518"/>
          </a:xfrm>
        </p:grpSpPr>
        <p:sp>
          <p:nvSpPr>
            <p:cNvPr id="7" name="角丸四角形 6"/>
            <p:cNvSpPr/>
            <p:nvPr/>
          </p:nvSpPr>
          <p:spPr>
            <a:xfrm>
              <a:off x="1306488" y="5085180"/>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8" name="角丸四角形 7"/>
            <p:cNvSpPr/>
            <p:nvPr/>
          </p:nvSpPr>
          <p:spPr>
            <a:xfrm>
              <a:off x="1306488"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Client</a:t>
              </a:r>
              <a:endParaRPr kumimoji="1" lang="ja-JP" altLang="en-US" sz="1400" dirty="0">
                <a:latin typeface="Times New Roman"/>
                <a:cs typeface="Times New Roman"/>
              </a:endParaRPr>
            </a:p>
          </p:txBody>
        </p:sp>
        <p:sp>
          <p:nvSpPr>
            <p:cNvPr id="9" name="角丸四角形 8"/>
            <p:cNvSpPr/>
            <p:nvPr/>
          </p:nvSpPr>
          <p:spPr>
            <a:xfrm>
              <a:off x="6012160" y="2924942"/>
              <a:ext cx="2066528" cy="504056"/>
            </a:xfrm>
            <a:prstGeom prst="round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New Roman"/>
                  <a:cs typeface="Times New Roman"/>
                </a:rPr>
                <a:t>Coordinator</a:t>
              </a:r>
              <a:endParaRPr kumimoji="1" lang="ja-JP" altLang="en-US" sz="1400" dirty="0">
                <a:latin typeface="Times New Roman"/>
                <a:cs typeface="Times New Roman"/>
              </a:endParaRPr>
            </a:p>
          </p:txBody>
        </p:sp>
        <p:sp>
          <p:nvSpPr>
            <p:cNvPr id="10" name="角丸四角形 9"/>
            <p:cNvSpPr/>
            <p:nvPr/>
          </p:nvSpPr>
          <p:spPr>
            <a:xfrm>
              <a:off x="6012160" y="4005061"/>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1" name="角丸四角形 10"/>
            <p:cNvSpPr/>
            <p:nvPr/>
          </p:nvSpPr>
          <p:spPr>
            <a:xfrm>
              <a:off x="6012160" y="4701139"/>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2" name="角丸四角形 11"/>
            <p:cNvSpPr/>
            <p:nvPr/>
          </p:nvSpPr>
          <p:spPr>
            <a:xfrm>
              <a:off x="6012160" y="5397214"/>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3" name="角丸四角形 12"/>
            <p:cNvSpPr/>
            <p:nvPr/>
          </p:nvSpPr>
          <p:spPr>
            <a:xfrm>
              <a:off x="6012160" y="6093292"/>
              <a:ext cx="2066528" cy="50405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400" dirty="0" smtClean="0">
                  <a:latin typeface="Times New Roman"/>
                  <a:cs typeface="Times New Roman"/>
                </a:rPr>
                <a:t>Worker</a:t>
              </a:r>
              <a:endParaRPr kumimoji="1" lang="ja-JP" altLang="en-US" sz="1400" dirty="0">
                <a:latin typeface="Times New Roman"/>
                <a:cs typeface="Times New Roman"/>
              </a:endParaRPr>
            </a:p>
          </p:txBody>
        </p:sp>
        <p:sp>
          <p:nvSpPr>
            <p:cNvPr id="14" name="右中かっこ 13"/>
            <p:cNvSpPr/>
            <p:nvPr/>
          </p:nvSpPr>
          <p:spPr>
            <a:xfrm>
              <a:off x="7956376" y="3789038"/>
              <a:ext cx="504056" cy="29650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sz="1400">
                <a:latin typeface="Times New Roman"/>
                <a:cs typeface="Times New Roman"/>
              </a:endParaRPr>
            </a:p>
          </p:txBody>
        </p:sp>
        <p:sp>
          <p:nvSpPr>
            <p:cNvPr id="15" name="角丸四角形 14"/>
            <p:cNvSpPr/>
            <p:nvPr/>
          </p:nvSpPr>
          <p:spPr>
            <a:xfrm>
              <a:off x="3707904" y="4725142"/>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smtClean="0">
                  <a:latin typeface="Times New Roman"/>
                  <a:cs typeface="Times New Roman"/>
                </a:rPr>
                <a:t>Aggregator</a:t>
              </a:r>
              <a:endParaRPr kumimoji="1" lang="ja-JP" altLang="en-US" sz="1400" dirty="0">
                <a:latin typeface="Times New Roman"/>
                <a:cs typeface="Times New Roman"/>
              </a:endParaRPr>
            </a:p>
          </p:txBody>
        </p:sp>
        <p:sp>
          <p:nvSpPr>
            <p:cNvPr id="16" name="角丸四角形 15"/>
            <p:cNvSpPr/>
            <p:nvPr/>
          </p:nvSpPr>
          <p:spPr>
            <a:xfrm>
              <a:off x="3707904" y="5421218"/>
              <a:ext cx="2066528" cy="504056"/>
            </a:xfrm>
            <a:prstGeom prst="round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1400" dirty="0">
                  <a:latin typeface="Times New Roman"/>
                  <a:cs typeface="Times New Roman"/>
                </a:rPr>
                <a:t>Aggregator</a:t>
              </a:r>
              <a:endParaRPr kumimoji="1" lang="ja-JP" altLang="en-US" sz="1400" dirty="0">
                <a:latin typeface="Times New Roman"/>
                <a:cs typeface="Times New Roman"/>
              </a:endParaRPr>
            </a:p>
          </p:txBody>
        </p:sp>
        <p:cxnSp>
          <p:nvCxnSpPr>
            <p:cNvPr id="17" name="直線矢印コネクタ 16"/>
            <p:cNvCxnSpPr/>
            <p:nvPr/>
          </p:nvCxnSpPr>
          <p:spPr>
            <a:xfrm>
              <a:off x="3347864" y="3176970"/>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3464036" y="2596894"/>
              <a:ext cx="1199018" cy="629268"/>
            </a:xfrm>
            <a:prstGeom prst="rect">
              <a:avLst/>
            </a:prstGeom>
            <a:noFill/>
          </p:spPr>
          <p:txBody>
            <a:bodyPr wrap="none" rtlCol="0">
              <a:spAutoFit/>
            </a:bodyPr>
            <a:lstStyle/>
            <a:p>
              <a:r>
                <a:rPr kumimoji="1" lang="en-US" altLang="ja-JP" dirty="0" smtClean="0">
                  <a:latin typeface="Times New Roman"/>
                  <a:cs typeface="Times New Roman"/>
                </a:rPr>
                <a:t>request</a:t>
              </a:r>
              <a:endParaRPr kumimoji="1" lang="ja-JP" altLang="en-US" dirty="0">
                <a:latin typeface="Times New Roman"/>
                <a:cs typeface="Times New Roman"/>
              </a:endParaRPr>
            </a:p>
          </p:txBody>
        </p:sp>
        <p:cxnSp>
          <p:nvCxnSpPr>
            <p:cNvPr id="19" name="カギ線コネクタ 18"/>
            <p:cNvCxnSpPr>
              <a:stCxn id="9" idx="3"/>
            </p:cNvCxnSpPr>
            <p:nvPr/>
          </p:nvCxnSpPr>
          <p:spPr>
            <a:xfrm>
              <a:off x="8078687" y="3176970"/>
              <a:ext cx="453752" cy="212423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10" idx="1"/>
              <a:endCxn id="15" idx="3"/>
            </p:cNvCxnSpPr>
            <p:nvPr/>
          </p:nvCxnSpPr>
          <p:spPr>
            <a:xfrm flipH="1">
              <a:off x="5774431" y="4257089"/>
              <a:ext cx="237728" cy="720079"/>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線コネクタ 20"/>
            <p:cNvCxnSpPr>
              <a:stCxn id="11" idx="1"/>
              <a:endCxn id="15" idx="3"/>
            </p:cNvCxnSpPr>
            <p:nvPr/>
          </p:nvCxnSpPr>
          <p:spPr>
            <a:xfrm flipH="1">
              <a:off x="5774431" y="4953167"/>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線コネクタ 21"/>
            <p:cNvCxnSpPr>
              <a:stCxn id="12" idx="1"/>
              <a:endCxn id="16" idx="3"/>
            </p:cNvCxnSpPr>
            <p:nvPr/>
          </p:nvCxnSpPr>
          <p:spPr>
            <a:xfrm flipH="1">
              <a:off x="5774431" y="5649242"/>
              <a:ext cx="237728" cy="24003"/>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線コネクタ 22"/>
            <p:cNvCxnSpPr>
              <a:stCxn id="13" idx="1"/>
              <a:endCxn id="16" idx="3"/>
            </p:cNvCxnSpPr>
            <p:nvPr/>
          </p:nvCxnSpPr>
          <p:spPr>
            <a:xfrm flipH="1" flipV="1">
              <a:off x="5774431" y="5673246"/>
              <a:ext cx="237728" cy="672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線コネクタ 23"/>
            <p:cNvCxnSpPr>
              <a:stCxn id="15" idx="1"/>
              <a:endCxn id="7" idx="3"/>
            </p:cNvCxnSpPr>
            <p:nvPr/>
          </p:nvCxnSpPr>
          <p:spPr>
            <a:xfrm flipH="1">
              <a:off x="3373016" y="4977170"/>
              <a:ext cx="334888" cy="360039"/>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直線コネクタ 24"/>
            <p:cNvCxnSpPr/>
            <p:nvPr/>
          </p:nvCxnSpPr>
          <p:spPr>
            <a:xfrm flipH="1" flipV="1">
              <a:off x="3347864" y="5301206"/>
              <a:ext cx="334888" cy="33603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矢印コネクタ 25"/>
            <p:cNvCxnSpPr/>
            <p:nvPr/>
          </p:nvCxnSpPr>
          <p:spPr>
            <a:xfrm flipH="1" flipV="1">
              <a:off x="2314600" y="3428998"/>
              <a:ext cx="50304" cy="1656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8264596" y="2535552"/>
              <a:ext cx="1072616" cy="629268"/>
            </a:xfrm>
            <a:prstGeom prst="rect">
              <a:avLst/>
            </a:prstGeom>
            <a:noFill/>
          </p:spPr>
          <p:txBody>
            <a:bodyPr wrap="none" rtlCol="0">
              <a:spAutoFit/>
            </a:bodyPr>
            <a:lstStyle/>
            <a:p>
              <a:r>
                <a:rPr kumimoji="1" lang="en-US" altLang="ja-JP" b="1" dirty="0" smtClean="0">
                  <a:solidFill>
                    <a:srgbClr val="E03253"/>
                  </a:solidFill>
                  <a:latin typeface="Times New Roman"/>
                  <a:cs typeface="Times New Roman"/>
                </a:rPr>
                <a:t>query</a:t>
              </a:r>
              <a:endParaRPr kumimoji="1" lang="ja-JP" altLang="en-US" b="1" dirty="0">
                <a:solidFill>
                  <a:srgbClr val="E03253"/>
                </a:solidFill>
                <a:latin typeface="Times New Roman"/>
                <a:cs typeface="Times New Roman"/>
              </a:endParaRPr>
            </a:p>
          </p:txBody>
        </p:sp>
      </p:grpSp>
      <p:sp>
        <p:nvSpPr>
          <p:cNvPr id="28" name="テキスト ボックス 27"/>
          <p:cNvSpPr txBox="1"/>
          <p:nvPr/>
        </p:nvSpPr>
        <p:spPr>
          <a:xfrm>
            <a:off x="3600241" y="5708285"/>
            <a:ext cx="2906941" cy="276999"/>
          </a:xfrm>
          <a:prstGeom prst="rect">
            <a:avLst/>
          </a:prstGeom>
          <a:noFill/>
        </p:spPr>
        <p:txBody>
          <a:bodyPr wrap="none" rtlCol="0">
            <a:spAutoFit/>
          </a:bodyPr>
          <a:lstStyle/>
          <a:p>
            <a:r>
              <a:rPr kumimoji="1" lang="en-US" altLang="ja-JP" sz="1200" dirty="0" smtClean="0">
                <a:latin typeface="+mj-lt"/>
              </a:rPr>
              <a:t>Fig6. partition-aggregate model of Presto[3]</a:t>
            </a:r>
            <a:endParaRPr kumimoji="1" lang="ja-JP" altLang="en-US" sz="1200" dirty="0">
              <a:latin typeface="+mj-lt"/>
            </a:endParaRPr>
          </a:p>
        </p:txBody>
      </p:sp>
      <p:sp>
        <p:nvSpPr>
          <p:cNvPr id="29" name="正方形/長方形 28"/>
          <p:cNvSpPr/>
          <p:nvPr/>
        </p:nvSpPr>
        <p:spPr>
          <a:xfrm>
            <a:off x="1455433" y="5949280"/>
            <a:ext cx="7566019" cy="369332"/>
          </a:xfrm>
          <a:prstGeom prst="rect">
            <a:avLst/>
          </a:prstGeom>
        </p:spPr>
        <p:txBody>
          <a:bodyPr wrap="square">
            <a:spAutoFit/>
          </a:bodyPr>
          <a:lstStyle/>
          <a:p>
            <a:r>
              <a:rPr lang="en-US" altLang="ja-JP" sz="900" dirty="0" smtClean="0"/>
              <a:t>[3]</a:t>
            </a:r>
            <a:r>
              <a:rPr lang="en-US" altLang="ja-JP" sz="900" dirty="0"/>
              <a:t> Facebook</a:t>
            </a:r>
            <a:r>
              <a:rPr lang="ja-JP" altLang="en-US" sz="900" dirty="0"/>
              <a:t>「</a:t>
            </a:r>
            <a:r>
              <a:rPr lang="en-US" altLang="ja-JP" sz="900" dirty="0"/>
              <a:t>Presto: Interacting with petabytes of data </a:t>
            </a:r>
            <a:r>
              <a:rPr lang="en-US" altLang="ja-JP" sz="900" dirty="0" smtClean="0"/>
              <a:t>at Facebook</a:t>
            </a:r>
            <a:r>
              <a:rPr lang="ja-JP" altLang="en-US" sz="900" dirty="0"/>
              <a:t>」</a:t>
            </a:r>
            <a:r>
              <a:rPr lang="en-US" altLang="ja-JP" sz="900" dirty="0"/>
              <a:t>https://</a:t>
            </a:r>
            <a:r>
              <a:rPr lang="en-US" altLang="ja-JP" sz="900" dirty="0" err="1"/>
              <a:t>www.facebook.com</a:t>
            </a:r>
            <a:r>
              <a:rPr lang="en-US" altLang="ja-JP" sz="900" dirty="0"/>
              <a:t>/notes</a:t>
            </a:r>
            <a:r>
              <a:rPr lang="en-US" altLang="ja-JP" sz="900" dirty="0" smtClean="0"/>
              <a:t>/</a:t>
            </a:r>
            <a:r>
              <a:rPr lang="en-US" altLang="ja-JP" sz="900" dirty="0" err="1" smtClean="0"/>
              <a:t>facebook</a:t>
            </a:r>
            <a:r>
              <a:rPr lang="en-US" altLang="ja-JP" sz="900" dirty="0"/>
              <a:t>-engineering/presto-interacting-</a:t>
            </a:r>
            <a:r>
              <a:rPr lang="en-US" altLang="ja-JP" sz="900" dirty="0" smtClean="0"/>
              <a:t>with-</a:t>
            </a:r>
            <a:r>
              <a:rPr lang="en-US" altLang="ja-JP" sz="900" dirty="0"/>
              <a:t>petabytes-of-data-at-</a:t>
            </a:r>
            <a:r>
              <a:rPr lang="en-US" altLang="ja-JP" sz="900" dirty="0" err="1"/>
              <a:t>facebook</a:t>
            </a:r>
            <a:r>
              <a:rPr lang="en-US" altLang="ja-JP" sz="900" dirty="0"/>
              <a:t>/10151786197628920</a:t>
            </a:r>
            <a:endParaRPr lang="ja-JP" altLang="en-US" sz="900" dirty="0"/>
          </a:p>
        </p:txBody>
      </p:sp>
      <p:sp>
        <p:nvSpPr>
          <p:cNvPr id="31" name="テキスト ボックス 30"/>
          <p:cNvSpPr txBox="1"/>
          <p:nvPr/>
        </p:nvSpPr>
        <p:spPr>
          <a:xfrm>
            <a:off x="7360133" y="2528900"/>
            <a:ext cx="185358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処理の開始</a:t>
            </a:r>
            <a:endParaRPr kumimoji="1" lang="en-US" altLang="ja-JP" dirty="0" smtClean="0"/>
          </a:p>
          <a:p>
            <a:r>
              <a:rPr kumimoji="1" lang="ja-JP" altLang="en-US" dirty="0" smtClean="0"/>
              <a:t>サイズが小さい</a:t>
            </a:r>
            <a:endParaRPr kumimoji="1" lang="en-US" altLang="ja-JP" dirty="0" smtClean="0"/>
          </a:p>
        </p:txBody>
      </p:sp>
      <p:cxnSp>
        <p:nvCxnSpPr>
          <p:cNvPr id="33" name="直線コネクタ 32"/>
          <p:cNvCxnSpPr>
            <a:stCxn id="31" idx="2"/>
            <a:endCxn id="27" idx="3"/>
          </p:cNvCxnSpPr>
          <p:nvPr/>
        </p:nvCxnSpPr>
        <p:spPr bwMode="auto">
          <a:xfrm flipH="1">
            <a:off x="7905328" y="3175231"/>
            <a:ext cx="381598" cy="18640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71447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Motivated work</a:t>
            </a:r>
            <a:endParaRPr kumimoji="1" lang="ja-JP" altLang="en-US" dirty="0"/>
          </a:p>
        </p:txBody>
      </p:sp>
      <p:sp>
        <p:nvSpPr>
          <p:cNvPr id="3" name="コンテンツ プレースホルダー 2"/>
          <p:cNvSpPr>
            <a:spLocks noGrp="1"/>
          </p:cNvSpPr>
          <p:nvPr>
            <p:ph idx="1"/>
          </p:nvPr>
        </p:nvSpPr>
        <p:spPr>
          <a:xfrm>
            <a:off x="812800" y="1121171"/>
            <a:ext cx="8280400" cy="723653"/>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Raiciu</a:t>
            </a:r>
            <a:r>
              <a:rPr lang="en-US" altLang="ja-JP" sz="1600" dirty="0"/>
              <a:t>, </a:t>
            </a:r>
            <a:r>
              <a:rPr lang="en-US" altLang="ja-JP" sz="1600" dirty="0" err="1"/>
              <a:t>Costin</a:t>
            </a:r>
            <a:r>
              <a:rPr lang="en-US" altLang="ja-JP" sz="1600" dirty="0"/>
              <a:t>, et al. "Improving datacenter performance and robustness with multipath TCP." </a:t>
            </a:r>
            <a:r>
              <a:rPr lang="en-US" altLang="ja-JP" sz="1600" i="1" dirty="0"/>
              <a:t>ACM SIGCOMM Computer Communication Review</a:t>
            </a:r>
            <a:r>
              <a:rPr lang="en-US" altLang="ja-JP" sz="1600" dirty="0"/>
              <a:t>. Vol. 41. No. 4. ACM, 2011.</a:t>
            </a:r>
          </a:p>
        </p:txBody>
      </p:sp>
      <p:sp>
        <p:nvSpPr>
          <p:cNvPr id="4" name="日付プレースホルダー 3"/>
          <p:cNvSpPr>
            <a:spLocks noGrp="1"/>
          </p:cNvSpPr>
          <p:nvPr>
            <p:ph type="dt" sz="half" idx="10"/>
          </p:nvPr>
        </p:nvSpPr>
        <p:spPr/>
        <p:txBody>
          <a:bodyPr/>
          <a:lstStyle/>
          <a:p>
            <a:fld id="{C2CE7C80-2939-BD4B-A5CB-AB16028595DC}" type="datetime1">
              <a:rPr lang="ja-JP" altLang="en-US" smtClean="0"/>
              <a:t>2014/05/12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4D4D4D"/>
                </a:solidFill>
                <a:latin typeface="+mj-lt"/>
              </a:rPr>
              <a:t>今日の密なデータセンターネットワーク資源の有効利用</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en-US" altLang="ja-JP" dirty="0" smtClean="0">
                <a:solidFill>
                  <a:srgbClr val="4D4D4D"/>
                </a:solidFill>
                <a:latin typeface="+mj-lt"/>
              </a:rPr>
              <a:t>MPTCP</a:t>
            </a:r>
            <a:r>
              <a:rPr kumimoji="1" lang="ja-JP" altLang="en-US" dirty="0" smtClean="0">
                <a:solidFill>
                  <a:srgbClr val="4D4D4D"/>
                </a:solidFill>
                <a:latin typeface="+mj-lt"/>
              </a:rPr>
              <a:t>で複数の</a:t>
            </a:r>
            <a:r>
              <a:rPr kumimoji="1" lang="en-US" altLang="en-US" dirty="0" smtClean="0">
                <a:solidFill>
                  <a:srgbClr val="4D4D4D"/>
                </a:solidFill>
                <a:latin typeface="+mj-lt"/>
              </a:rPr>
              <a:t>パス</a:t>
            </a:r>
            <a:r>
              <a:rPr kumimoji="1" lang="ja-JP" altLang="en-US" dirty="0" smtClean="0">
                <a:solidFill>
                  <a:srgbClr val="4D4D4D"/>
                </a:solidFill>
                <a:latin typeface="+mj-lt"/>
              </a:rPr>
              <a:t>を利用してスループットを改善</a:t>
            </a:r>
            <a:endParaRPr kumimoji="1" lang="en-US" altLang="ja-JP" dirty="0">
              <a:solidFill>
                <a:srgbClr val="4D4D4D"/>
              </a:solidFill>
              <a:latin typeface="+mj-lt"/>
            </a:endParaRPr>
          </a:p>
        </p:txBody>
      </p:sp>
      <p:sp>
        <p:nvSpPr>
          <p:cNvPr id="9" name="正方形/長方形 8"/>
          <p:cNvSpPr/>
          <p:nvPr/>
        </p:nvSpPr>
        <p:spPr>
          <a:xfrm>
            <a:off x="836318" y="3430588"/>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4D4D4D"/>
                </a:solidFill>
                <a:latin typeface="+mj-lt"/>
              </a:rPr>
              <a:t>どのトポロジーにおいても</a:t>
            </a:r>
            <a:r>
              <a:rPr kumimoji="1" lang="en-US" altLang="ja-JP" dirty="0" smtClean="0">
                <a:solidFill>
                  <a:srgbClr val="4D4D4D"/>
                </a:solidFill>
                <a:latin typeface="+mj-lt"/>
              </a:rPr>
              <a:t>MPTCP</a:t>
            </a:r>
            <a:r>
              <a:rPr kumimoji="1" lang="ja-JP" altLang="en-US" dirty="0" smtClean="0">
                <a:solidFill>
                  <a:srgbClr val="4D4D4D"/>
                </a:solidFill>
                <a:latin typeface="+mj-lt"/>
              </a:rPr>
              <a:t>はスループットを改善した</a:t>
            </a:r>
            <a:endParaRPr kumimoji="1" lang="en-US" altLang="ja-JP" dirty="0">
              <a:solidFill>
                <a:srgbClr val="4D4D4D"/>
              </a:solidFill>
              <a:latin typeface="+mj-lt"/>
            </a:endParaRPr>
          </a:p>
        </p:txBody>
      </p:sp>
      <p:sp>
        <p:nvSpPr>
          <p:cNvPr id="10" name="テキスト ボックス 9"/>
          <p:cNvSpPr txBox="1"/>
          <p:nvPr/>
        </p:nvSpPr>
        <p:spPr>
          <a:xfrm>
            <a:off x="1820652" y="5882789"/>
            <a:ext cx="2200768" cy="276999"/>
          </a:xfrm>
          <a:prstGeom prst="rect">
            <a:avLst/>
          </a:prstGeom>
          <a:noFill/>
        </p:spPr>
        <p:txBody>
          <a:bodyPr wrap="none" rtlCol="0">
            <a:spAutoFit/>
          </a:bodyPr>
          <a:lstStyle/>
          <a:p>
            <a:r>
              <a:rPr kumimoji="1" lang="en-US" altLang="ja-JP" sz="1200" dirty="0" smtClean="0">
                <a:latin typeface="+mj-lt"/>
              </a:rPr>
              <a:t>Fig1. Utilization on FatTree [10]</a:t>
            </a:r>
            <a:endParaRPr kumimoji="1" lang="ja-JP" altLang="en-US" sz="1200" dirty="0">
              <a:latin typeface="+mj-lt"/>
            </a:endParaRPr>
          </a:p>
        </p:txBody>
      </p:sp>
      <p:sp>
        <p:nvSpPr>
          <p:cNvPr id="11" name="正方形/長方形 10"/>
          <p:cNvSpPr/>
          <p:nvPr/>
        </p:nvSpPr>
        <p:spPr>
          <a:xfrm>
            <a:off x="4976518" y="3423326"/>
            <a:ext cx="4116682" cy="954107"/>
          </a:xfrm>
          <a:prstGeom prst="rect">
            <a:avLst/>
          </a:prstGeom>
        </p:spPr>
        <p:txBody>
          <a:bodyPr wrap="square">
            <a:spAutoFit/>
          </a:bodyPr>
          <a:lstStyle/>
          <a:p>
            <a:r>
              <a:rPr kumimoji="1" lang="ja-JP" altLang="en-US" sz="2000" dirty="0" smtClean="0">
                <a:solidFill>
                  <a:srgbClr val="E03253"/>
                </a:solidFill>
                <a:latin typeface="+mj-lt"/>
              </a:rPr>
              <a:t>課題</a:t>
            </a:r>
            <a:r>
              <a:rPr kumimoji="1" lang="en-US" altLang="ja-JP" sz="2000" dirty="0" smtClean="0">
                <a:solidFill>
                  <a:srgbClr val="E03253"/>
                </a:solidFill>
                <a:latin typeface="+mj-lt"/>
              </a:rPr>
              <a:t>: </a:t>
            </a:r>
            <a:endParaRPr kumimoji="1" lang="en-US" altLang="ja-JP" dirty="0" smtClean="0">
              <a:solidFill>
                <a:srgbClr val="4D4D4D"/>
              </a:solidFill>
              <a:latin typeface="+mj-lt"/>
            </a:endParaRPr>
          </a:p>
          <a:p>
            <a:r>
              <a:rPr kumimoji="1" lang="en-US" altLang="ja-JP" dirty="0" smtClean="0">
                <a:solidFill>
                  <a:srgbClr val="4D4D4D"/>
                </a:solidFill>
                <a:latin typeface="+mj-lt"/>
              </a:rPr>
              <a:t>MPTCP</a:t>
            </a:r>
            <a:r>
              <a:rPr kumimoji="1" lang="ja-JP" altLang="en-US" dirty="0" smtClean="0">
                <a:solidFill>
                  <a:srgbClr val="4D4D4D"/>
                </a:solidFill>
                <a:latin typeface="+mj-lt"/>
              </a:rPr>
              <a:t>が</a:t>
            </a:r>
            <a:r>
              <a:rPr kumimoji="1" lang="en-US" altLang="ja-JP" dirty="0" smtClean="0">
                <a:solidFill>
                  <a:srgbClr val="4D4D4D"/>
                </a:solidFill>
              </a:rPr>
              <a:t>TCP</a:t>
            </a:r>
            <a:r>
              <a:rPr kumimoji="1" lang="ja-JP" altLang="en-US" dirty="0" smtClean="0">
                <a:solidFill>
                  <a:srgbClr val="4D4D4D"/>
                </a:solidFill>
              </a:rPr>
              <a:t>による</a:t>
            </a:r>
            <a:r>
              <a:rPr kumimoji="1" lang="ja-JP" altLang="en-US" dirty="0" smtClean="0">
                <a:solidFill>
                  <a:srgbClr val="4D4D4D"/>
                </a:solidFill>
                <a:latin typeface="+mj-lt"/>
              </a:rPr>
              <a:t>ショートフロー完結時間に悪影響を及ぼした</a:t>
            </a:r>
            <a:endParaRPr kumimoji="1" lang="en-US" altLang="ja-JP" dirty="0" smtClean="0">
              <a:solidFill>
                <a:srgbClr val="4D4D4D"/>
              </a:solidFill>
              <a:latin typeface="+mj-lt"/>
            </a:endParaRPr>
          </a:p>
        </p:txBody>
      </p:sp>
      <p:sp>
        <p:nvSpPr>
          <p:cNvPr id="13" name="テキスト ボックス 12"/>
          <p:cNvSpPr txBox="1"/>
          <p:nvPr/>
        </p:nvSpPr>
        <p:spPr>
          <a:xfrm>
            <a:off x="5205028" y="4340133"/>
            <a:ext cx="3548643" cy="276999"/>
          </a:xfrm>
          <a:prstGeom prst="rect">
            <a:avLst/>
          </a:prstGeom>
          <a:noFill/>
        </p:spPr>
        <p:txBody>
          <a:bodyPr wrap="none" rtlCol="0">
            <a:spAutoFit/>
          </a:bodyPr>
          <a:lstStyle/>
          <a:p>
            <a:r>
              <a:rPr kumimoji="1" lang="en-US" altLang="ja-JP" sz="1200" dirty="0" smtClean="0">
                <a:latin typeface="+mj-lt"/>
              </a:rPr>
              <a:t>Table1. The effect of short flows completing for 70KB</a:t>
            </a:r>
            <a:endParaRPr kumimoji="1" lang="ja-JP" altLang="en-US" sz="1200" dirty="0">
              <a:latin typeface="+mj-lt"/>
            </a:endParaRPr>
          </a:p>
        </p:txBody>
      </p:sp>
      <p:sp>
        <p:nvSpPr>
          <p:cNvPr id="14" name="正方形/長方形 13"/>
          <p:cNvSpPr/>
          <p:nvPr/>
        </p:nvSpPr>
        <p:spPr>
          <a:xfrm>
            <a:off x="3008784" y="6129300"/>
            <a:ext cx="6120680" cy="276999"/>
          </a:xfrm>
          <a:prstGeom prst="rect">
            <a:avLst/>
          </a:prstGeom>
        </p:spPr>
        <p:txBody>
          <a:bodyPr wrap="square">
            <a:spAutoFit/>
          </a:bodyPr>
          <a:lstStyle/>
          <a:p>
            <a:r>
              <a:rPr lang="en-US" altLang="ja-JP" sz="600" dirty="0"/>
              <a:t>[</a:t>
            </a:r>
            <a:r>
              <a:rPr lang="en-US" altLang="ja-JP" sz="600" dirty="0" smtClean="0"/>
              <a:t>10]</a:t>
            </a:r>
            <a:r>
              <a:rPr lang="en-US" altLang="ja-JP" sz="600" dirty="0" err="1" smtClean="0"/>
              <a:t>Raiciu</a:t>
            </a:r>
            <a:r>
              <a:rPr lang="en-US" altLang="ja-JP" sz="600" dirty="0"/>
              <a:t>, </a:t>
            </a:r>
            <a:r>
              <a:rPr lang="en-US" altLang="ja-JP" sz="600" dirty="0" err="1"/>
              <a:t>Costin</a:t>
            </a:r>
            <a:r>
              <a:rPr lang="en-US" altLang="ja-JP" sz="600" dirty="0"/>
              <a:t>, et al. "Improving datacenter performance and robustness with multipath TCP." </a:t>
            </a:r>
            <a:r>
              <a:rPr lang="en-US" altLang="ja-JP" sz="600" i="1" dirty="0"/>
              <a:t>ACM SIGCOMM Computer Communication Review</a:t>
            </a:r>
            <a:r>
              <a:rPr lang="en-US" altLang="ja-JP" sz="600" dirty="0"/>
              <a:t>. Vol. 41. No. 4. ACM, 2011.</a:t>
            </a:r>
          </a:p>
        </p:txBody>
      </p:sp>
      <p:pic>
        <p:nvPicPr>
          <p:cNvPr id="12" name="図 11"/>
          <p:cNvPicPr>
            <a:picLocks noChangeAspect="1"/>
          </p:cNvPicPr>
          <p:nvPr/>
        </p:nvPicPr>
        <p:blipFill>
          <a:blip r:embed="rId2"/>
          <a:stretch>
            <a:fillRect/>
          </a:stretch>
        </p:blipFill>
        <p:spPr>
          <a:xfrm>
            <a:off x="1882949" y="4329100"/>
            <a:ext cx="1922284" cy="1618037"/>
          </a:xfrm>
          <a:prstGeom prst="rect">
            <a:avLst/>
          </a:prstGeom>
        </p:spPr>
      </p:pic>
      <p:graphicFrame>
        <p:nvGraphicFramePr>
          <p:cNvPr id="15" name="表 14"/>
          <p:cNvGraphicFramePr>
            <a:graphicFrameLocks noGrp="1"/>
          </p:cNvGraphicFramePr>
          <p:nvPr>
            <p:extLst>
              <p:ext uri="{D42A27DB-BD31-4B8C-83A1-F6EECF244321}">
                <p14:modId xmlns:p14="http://schemas.microsoft.com/office/powerpoint/2010/main" val="2788959412"/>
              </p:ext>
            </p:extLst>
          </p:nvPr>
        </p:nvGraphicFramePr>
        <p:xfrm>
          <a:off x="5421262" y="4689139"/>
          <a:ext cx="3116175" cy="1224137"/>
        </p:xfrm>
        <a:graphic>
          <a:graphicData uri="http://schemas.openxmlformats.org/drawingml/2006/table">
            <a:tbl>
              <a:tblPr firstRow="1" bandRow="1">
                <a:tableStyleId>{21E4AEA4-8DFA-4A89-87EB-49C32662AFE0}</a:tableStyleId>
              </a:tblPr>
              <a:tblGrid>
                <a:gridCol w="1568003"/>
                <a:gridCol w="1548172"/>
              </a:tblGrid>
              <a:tr h="536737">
                <a:tc>
                  <a:txBody>
                    <a:bodyPr/>
                    <a:lstStyle/>
                    <a:p>
                      <a:r>
                        <a:rPr kumimoji="1" lang="en-US" altLang="ja-JP" sz="1200" dirty="0" smtClean="0"/>
                        <a:t>Algorithm</a:t>
                      </a:r>
                      <a:endParaRPr kumimoji="1" lang="ja-JP" alt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kumimoji="1" lang="ja-JP" altLang="en-US" sz="1200" baseline="0" dirty="0" smtClean="0"/>
                        <a:t>フロー完結時間</a:t>
                      </a:r>
                      <a:r>
                        <a:rPr kumimoji="1" lang="en-US" altLang="ja-JP" sz="1200" baseline="0" dirty="0" smtClean="0"/>
                        <a:t>(mean/</a:t>
                      </a:r>
                      <a:r>
                        <a:rPr kumimoji="1" lang="en-US" altLang="ja-JP" sz="1200" baseline="0" dirty="0" err="1" smtClean="0"/>
                        <a:t>stdev</a:t>
                      </a:r>
                      <a:r>
                        <a:rPr kumimoji="1" lang="en-US" altLang="ja-JP" sz="1200" baseline="0" dirty="0" smtClean="0"/>
                        <a:t>)</a:t>
                      </a:r>
                      <a:endParaRPr kumimoji="1" lang="ja-JP" alt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43700">
                <a:tc>
                  <a:txBody>
                    <a:bodyPr/>
                    <a:lstStyle/>
                    <a:p>
                      <a:r>
                        <a:rPr kumimoji="1" lang="en-US" altLang="ja-JP" sz="1200" u="none" strike="noStrike" kern="1200" baseline="0" dirty="0" smtClean="0"/>
                        <a:t>SINGLE-PATH TCP</a:t>
                      </a:r>
                      <a:endParaRPr kumimoji="1" lang="ja-JP" altLang="en-US" sz="1200" dirty="0"/>
                    </a:p>
                  </a:txBody>
                  <a:tcPr>
                    <a:lnL w="12700" cap="flat" cmpd="sng" algn="ctr">
                      <a:solidFill>
                        <a:scrgbClr r="0" g="0" b="0"/>
                      </a:solidFill>
                      <a:prstDash val="solid"/>
                      <a:round/>
                      <a:headEnd type="none" w="med" len="med"/>
                      <a:tailEnd type="none" w="med" len="med"/>
                    </a:lnL>
                  </a:tcPr>
                </a:tc>
                <a:tc>
                  <a:txBody>
                    <a:bodyPr/>
                    <a:lstStyle/>
                    <a:p>
                      <a:r>
                        <a:rPr kumimoji="1" lang="en-US" altLang="ja-JP" sz="1400" b="1" u="none" strike="noStrike" kern="1200" baseline="0" dirty="0" smtClean="0">
                          <a:solidFill>
                            <a:srgbClr val="FF0000"/>
                          </a:solidFill>
                        </a:rPr>
                        <a:t>78</a:t>
                      </a:r>
                      <a:r>
                        <a:rPr kumimoji="1" lang="en-US" altLang="ja-JP" sz="1200" u="none" strike="noStrike" kern="1200" baseline="0" dirty="0" smtClean="0"/>
                        <a:t> ±108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tcPr>
                </a:tc>
              </a:tr>
              <a:tr h="343700">
                <a:tc>
                  <a:txBody>
                    <a:bodyPr/>
                    <a:lstStyle/>
                    <a:p>
                      <a:r>
                        <a:rPr kumimoji="1" lang="en-US" altLang="ja-JP" sz="1200" u="none" strike="noStrike" kern="1200" baseline="0" dirty="0" smtClean="0"/>
                        <a:t>MPTCP</a:t>
                      </a:r>
                      <a:endParaRPr kumimoji="1" lang="ja-JP" altLang="en-US" sz="12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kumimoji="1" lang="en-US" altLang="ja-JP" sz="1400" b="1" u="none" strike="noStrike" kern="1200" baseline="0" dirty="0" smtClean="0">
                          <a:solidFill>
                            <a:srgbClr val="FF0000"/>
                          </a:solidFill>
                        </a:rPr>
                        <a:t>97</a:t>
                      </a:r>
                      <a:r>
                        <a:rPr kumimoji="1" lang="en-US" altLang="ja-JP" sz="1200" u="none" strike="noStrike" kern="1200" baseline="0" dirty="0" smtClean="0"/>
                        <a:t> ± 106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90249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Zats</a:t>
            </a:r>
            <a:r>
              <a:rPr lang="en-US" altLang="ja-JP" sz="1600" dirty="0"/>
              <a:t>, David, et al. "</a:t>
            </a:r>
            <a:r>
              <a:rPr lang="en-US" altLang="ja-JP" sz="1600" dirty="0" err="1"/>
              <a:t>DeTail</a:t>
            </a:r>
            <a:r>
              <a:rPr lang="en-US" altLang="ja-JP" sz="1600" dirty="0"/>
              <a:t>: Reducing the flow completion time tail in datacenter networks." </a:t>
            </a:r>
            <a:r>
              <a:rPr lang="en-US" altLang="ja-JP" sz="1600" i="1" dirty="0"/>
              <a:t>ACM SIGCOMM Computer Communication Review</a:t>
            </a:r>
            <a:r>
              <a:rPr lang="en-US" altLang="ja-JP" sz="1600" dirty="0"/>
              <a:t> 42.4 (2012): 139-150.</a:t>
            </a:r>
          </a:p>
        </p:txBody>
      </p:sp>
      <p:sp>
        <p:nvSpPr>
          <p:cNvPr id="4" name="日付プレースホルダー 3"/>
          <p:cNvSpPr>
            <a:spLocks noGrp="1"/>
          </p:cNvSpPr>
          <p:nvPr>
            <p:ph type="dt" sz="half" idx="10"/>
          </p:nvPr>
        </p:nvSpPr>
        <p:spPr/>
        <p:txBody>
          <a:bodyPr/>
          <a:lstStyle/>
          <a:p>
            <a:fld id="{FA4D8BED-C1BC-F645-90E9-FA175FF69E92}" type="datetime1">
              <a:rPr lang="ja-JP" altLang="en-US" smtClean="0"/>
              <a:t>2014/05/12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sz="2400" dirty="0" smtClean="0">
              <a:latin typeface="+mj-lt"/>
            </a:endParaRPr>
          </a:p>
          <a:p>
            <a:pPr marL="742950" lvl="1" indent="-285750">
              <a:buFont typeface="Arial"/>
              <a:buChar char="•"/>
            </a:pPr>
            <a:r>
              <a:rPr kumimoji="1" lang="ja-JP" altLang="en-US" dirty="0" smtClean="0">
                <a:solidFill>
                  <a:srgbClr val="4D4D4D"/>
                </a:solidFill>
                <a:latin typeface="+mj-lt"/>
              </a:rPr>
              <a:t>ユーザエクスペリエンスのために</a:t>
            </a:r>
            <a:r>
              <a:rPr kumimoji="1" lang="en-US" altLang="ja-JP" dirty="0" smtClean="0">
                <a:solidFill>
                  <a:srgbClr val="4D4D4D"/>
                </a:solidFill>
                <a:latin typeface="+mj-lt"/>
              </a:rPr>
              <a:t>, Web</a:t>
            </a:r>
            <a:r>
              <a:rPr kumimoji="1" lang="ja-JP" altLang="en-US" dirty="0" smtClean="0">
                <a:solidFill>
                  <a:srgbClr val="4D4D4D"/>
                </a:solidFill>
                <a:latin typeface="+mj-lt"/>
              </a:rPr>
              <a:t>ページ表示時間を保証する</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ショートフローのバースト性によるパケットロスを減らし</a:t>
            </a:r>
            <a:r>
              <a:rPr kumimoji="1" lang="en-US" altLang="ja-JP" dirty="0" smtClean="0">
                <a:solidFill>
                  <a:srgbClr val="4D4D4D"/>
                </a:solidFill>
                <a:latin typeface="+mj-lt"/>
              </a:rPr>
              <a:t>, </a:t>
            </a:r>
            <a:r>
              <a:rPr kumimoji="1" lang="ja-JP" altLang="en-US" dirty="0" smtClean="0">
                <a:solidFill>
                  <a:srgbClr val="4D4D4D"/>
                </a:solidFill>
                <a:latin typeface="+mj-lt"/>
              </a:rPr>
              <a:t>遅延を抑える</a:t>
            </a:r>
            <a:endParaRPr kumimoji="1" lang="en-US" altLang="ja-JP" dirty="0">
              <a:solidFill>
                <a:srgbClr val="4D4D4D"/>
              </a:solidFill>
              <a:latin typeface="+mj-lt"/>
            </a:endParaRPr>
          </a:p>
        </p:txBody>
      </p:sp>
      <p:pic>
        <p:nvPicPr>
          <p:cNvPr id="7" name="図 6"/>
          <p:cNvPicPr>
            <a:picLocks noChangeAspect="1"/>
          </p:cNvPicPr>
          <p:nvPr/>
        </p:nvPicPr>
        <p:blipFill rotWithShape="1">
          <a:blip r:embed="rId3"/>
          <a:srcRect b="16643"/>
          <a:stretch/>
        </p:blipFill>
        <p:spPr>
          <a:xfrm>
            <a:off x="1460612" y="4348202"/>
            <a:ext cx="2988332" cy="1637082"/>
          </a:xfrm>
          <a:prstGeom prst="rect">
            <a:avLst/>
          </a:prstGeom>
          <a:ln>
            <a:noFill/>
          </a:ln>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66" r="4284" b="31979"/>
          <a:stretch/>
        </p:blipFill>
        <p:spPr bwMode="auto">
          <a:xfrm>
            <a:off x="5205028" y="4504995"/>
            <a:ext cx="3755702" cy="138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836318" y="3485694"/>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E03253"/>
                </a:solidFill>
                <a:latin typeface="+mj-lt"/>
              </a:rPr>
              <a:t>実装したスイッチ</a:t>
            </a:r>
            <a:r>
              <a:rPr kumimoji="1" lang="ja-JP" altLang="en-US" dirty="0" smtClean="0">
                <a:solidFill>
                  <a:srgbClr val="4D4D4D"/>
                </a:solidFill>
                <a:latin typeface="+mj-lt"/>
              </a:rPr>
              <a:t>でトラフィックを監視しバッファを動的制御</a:t>
            </a:r>
            <a:endParaRPr kumimoji="1" lang="en-US" altLang="ja-JP" sz="2000" dirty="0">
              <a:solidFill>
                <a:srgbClr val="4D4D4D"/>
              </a:solidFill>
              <a:latin typeface="+mj-lt"/>
            </a:endParaRPr>
          </a:p>
        </p:txBody>
      </p:sp>
      <p:sp>
        <p:nvSpPr>
          <p:cNvPr id="10" name="テキスト ボックス 9"/>
          <p:cNvSpPr txBox="1"/>
          <p:nvPr/>
        </p:nvSpPr>
        <p:spPr>
          <a:xfrm>
            <a:off x="1766329" y="5882789"/>
            <a:ext cx="2563547" cy="276999"/>
          </a:xfrm>
          <a:prstGeom prst="rect">
            <a:avLst/>
          </a:prstGeom>
          <a:noFill/>
        </p:spPr>
        <p:txBody>
          <a:bodyPr wrap="none" rtlCol="0">
            <a:spAutoFit/>
          </a:bodyPr>
          <a:lstStyle/>
          <a:p>
            <a:r>
              <a:rPr kumimoji="1" lang="en-US" altLang="ja-JP" sz="1200" dirty="0" smtClean="0">
                <a:latin typeface="+mj-lt"/>
              </a:rPr>
              <a:t>Fig2. proposed switch architecture[11]</a:t>
            </a:r>
            <a:endParaRPr kumimoji="1" lang="ja-JP" altLang="en-US" sz="1200" dirty="0">
              <a:latin typeface="+mj-lt"/>
            </a:endParaRPr>
          </a:p>
        </p:txBody>
      </p:sp>
      <p:sp>
        <p:nvSpPr>
          <p:cNvPr id="11" name="正方形/長方形 10"/>
          <p:cNvSpPr/>
          <p:nvPr/>
        </p:nvSpPr>
        <p:spPr>
          <a:xfrm>
            <a:off x="4976518" y="3483005"/>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パーセンタイルの完結時間を</a:t>
            </a:r>
            <a:r>
              <a:rPr kumimoji="1" lang="en-US" altLang="ja-JP" dirty="0" smtClean="0">
                <a:solidFill>
                  <a:srgbClr val="4D4D4D"/>
                </a:solidFill>
                <a:latin typeface="+mj-lt"/>
              </a:rPr>
              <a:t>40%</a:t>
            </a:r>
            <a:r>
              <a:rPr kumimoji="1" lang="ja-JP" altLang="en-US" dirty="0" smtClean="0">
                <a:solidFill>
                  <a:srgbClr val="4D4D4D"/>
                </a:solidFill>
                <a:latin typeface="+mj-lt"/>
              </a:rPr>
              <a:t>改善</a:t>
            </a:r>
            <a:endParaRPr kumimoji="1" lang="en-US" altLang="ja-JP" dirty="0">
              <a:solidFill>
                <a:srgbClr val="4D4D4D"/>
              </a:solidFill>
              <a:latin typeface="+mj-lt"/>
            </a:endParaRPr>
          </a:p>
        </p:txBody>
      </p:sp>
      <p:sp>
        <p:nvSpPr>
          <p:cNvPr id="13" name="テキスト ボックス 12"/>
          <p:cNvSpPr txBox="1"/>
          <p:nvPr/>
        </p:nvSpPr>
        <p:spPr>
          <a:xfrm>
            <a:off x="5586316" y="5882789"/>
            <a:ext cx="3070071" cy="276999"/>
          </a:xfrm>
          <a:prstGeom prst="rect">
            <a:avLst/>
          </a:prstGeom>
          <a:noFill/>
        </p:spPr>
        <p:txBody>
          <a:bodyPr wrap="none" rtlCol="0">
            <a:spAutoFit/>
          </a:bodyPr>
          <a:lstStyle/>
          <a:p>
            <a:r>
              <a:rPr kumimoji="1" lang="en-US" altLang="ja-JP" sz="1200" dirty="0" smtClean="0">
                <a:latin typeface="+mj-lt"/>
              </a:rPr>
              <a:t>Fig3. </a:t>
            </a:r>
            <a:r>
              <a:rPr kumimoji="1" lang="en-US" altLang="ja-JP" sz="1200" dirty="0" err="1" smtClean="0">
                <a:latin typeface="+mj-lt"/>
              </a:rPr>
              <a:t>Microbenchmarks</a:t>
            </a:r>
            <a:r>
              <a:rPr kumimoji="1" lang="en-US" altLang="ja-JP" sz="1200" dirty="0" smtClean="0">
                <a:latin typeface="+mj-lt"/>
              </a:rPr>
              <a:t> for all-to-all workload</a:t>
            </a:r>
            <a:endParaRPr kumimoji="1" lang="ja-JP" altLang="en-US" sz="1200" dirty="0">
              <a:latin typeface="+mj-lt"/>
            </a:endParaRPr>
          </a:p>
        </p:txBody>
      </p:sp>
      <p:sp>
        <p:nvSpPr>
          <p:cNvPr id="14" name="正方形/長方形 13"/>
          <p:cNvSpPr/>
          <p:nvPr/>
        </p:nvSpPr>
        <p:spPr>
          <a:xfrm>
            <a:off x="3188804" y="6129300"/>
            <a:ext cx="5940660" cy="184666"/>
          </a:xfrm>
          <a:prstGeom prst="rect">
            <a:avLst/>
          </a:prstGeom>
        </p:spPr>
        <p:txBody>
          <a:bodyPr wrap="square">
            <a:spAutoFit/>
          </a:bodyPr>
          <a:lstStyle/>
          <a:p>
            <a:r>
              <a:rPr lang="en-US" altLang="ja-JP" sz="600" dirty="0"/>
              <a:t>[</a:t>
            </a:r>
            <a:r>
              <a:rPr lang="en-US" altLang="ja-JP" sz="600" dirty="0" smtClean="0"/>
              <a:t>11]</a:t>
            </a:r>
            <a:r>
              <a:rPr lang="en-US" altLang="ja-JP" sz="600" dirty="0" err="1" smtClean="0"/>
              <a:t>Zats</a:t>
            </a:r>
            <a:r>
              <a:rPr lang="en-US" altLang="ja-JP" sz="600" dirty="0"/>
              <a:t>, David, et al. "</a:t>
            </a:r>
            <a:r>
              <a:rPr lang="en-US" altLang="ja-JP" sz="600" dirty="0" err="1"/>
              <a:t>DeTail</a:t>
            </a:r>
            <a:r>
              <a:rPr lang="en-US" altLang="ja-JP" sz="600" dirty="0"/>
              <a:t>: Reducing the flow completion time tail in datacenter networks." </a:t>
            </a:r>
            <a:r>
              <a:rPr lang="en-US" altLang="ja-JP" sz="600" i="1" dirty="0"/>
              <a:t>ACM SIGCOMM Computer Communication Review</a:t>
            </a:r>
            <a:r>
              <a:rPr lang="en-US" altLang="ja-JP" sz="600" dirty="0"/>
              <a:t> 42.4 (2012): 139-150.</a:t>
            </a:r>
          </a:p>
        </p:txBody>
      </p:sp>
    </p:spTree>
    <p:extLst>
      <p:ext uri="{BB962C8B-B14F-4D97-AF65-F5344CB8AC3E}">
        <p14:creationId xmlns:p14="http://schemas.microsoft.com/office/powerpoint/2010/main" val="1283926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3819278"/>
          </a:xfrm>
        </p:spPr>
        <p:txBody>
          <a:bodyPr/>
          <a:lstStyle/>
          <a:p>
            <a:pPr marL="0" indent="0">
              <a:lnSpc>
                <a:spcPct val="120000"/>
              </a:lnSpc>
              <a:buNone/>
            </a:pPr>
            <a:r>
              <a:rPr lang="ja-JP" altLang="en-US" sz="2000" u="sng" dirty="0" smtClean="0"/>
              <a:t>目標</a:t>
            </a:r>
            <a:r>
              <a:rPr lang="en-US" altLang="ja-JP" sz="2000" u="sng" dirty="0" smtClean="0"/>
              <a:t> :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en-US" altLang="ja-JP" sz="2000" b="1" dirty="0"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ショートフローの完結時間を改善</a:t>
            </a:r>
            <a:endParaRPr kumimoji="1" lang="en-US" altLang="ja-JP" sz="2000" b="1" dirty="0" smtClean="0"/>
          </a:p>
        </p:txBody>
      </p:sp>
      <p:sp>
        <p:nvSpPr>
          <p:cNvPr id="4" name="日付プレースホルダー 3"/>
          <p:cNvSpPr>
            <a:spLocks noGrp="1"/>
          </p:cNvSpPr>
          <p:nvPr>
            <p:ph type="dt" sz="half" idx="10"/>
          </p:nvPr>
        </p:nvSpPr>
        <p:spPr/>
        <p:txBody>
          <a:bodyPr/>
          <a:lstStyle/>
          <a:p>
            <a:fld id="{7985469C-3BAB-CF48-8257-AC54EF2E2BA5}" type="datetime1">
              <a:rPr lang="ja-JP" altLang="en-US" smtClean="0"/>
              <a:t>2014/05/12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6" name="コンテンツ プレースホルダー 4"/>
          <p:cNvSpPr txBox="1">
            <a:spLocks/>
          </p:cNvSpPr>
          <p:nvPr/>
        </p:nvSpPr>
        <p:spPr bwMode="auto">
          <a:xfrm>
            <a:off x="380492" y="5193926"/>
            <a:ext cx="9108440"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dirty="0" smtClean="0"/>
              <a:t>コンスタントに性能の出せるデータセンターネットワークを目指す</a:t>
            </a:r>
          </a:p>
        </p:txBody>
      </p:sp>
    </p:spTree>
    <p:extLst>
      <p:ext uri="{BB962C8B-B14F-4D97-AF65-F5344CB8AC3E}">
        <p14:creationId xmlns:p14="http://schemas.microsoft.com/office/powerpoint/2010/main" val="2633484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実際のデータセンターネットワークでは</a:t>
            </a:r>
            <a:r>
              <a:rPr kumimoji="1" lang="en-US" altLang="ja-JP" dirty="0" smtClean="0"/>
              <a:t>, </a:t>
            </a:r>
            <a:r>
              <a:rPr lang="ja-JP" altLang="en-US" dirty="0" smtClean="0"/>
              <a:t>様々な大きさの</a:t>
            </a:r>
            <a:r>
              <a:rPr kumimoji="1" lang="ja-JP" altLang="en-US" dirty="0" smtClean="0"/>
              <a:t>フローが混在している</a:t>
            </a:r>
            <a:r>
              <a:rPr kumimoji="1" lang="en-US" altLang="ja-JP" dirty="0" smtClean="0"/>
              <a:t>. </a:t>
            </a:r>
          </a:p>
          <a:p>
            <a:r>
              <a:rPr kumimoji="1" lang="ja-JP" altLang="en-US" dirty="0" smtClean="0"/>
              <a:t>特に</a:t>
            </a:r>
            <a:r>
              <a:rPr kumimoji="1" lang="en-US" altLang="ja-JP" dirty="0" smtClean="0"/>
              <a:t>, MPTCP</a:t>
            </a:r>
            <a:r>
              <a:rPr kumimoji="1" lang="ja-JP" altLang="en-US" dirty="0" smtClean="0"/>
              <a:t>はサイズの大きい</a:t>
            </a:r>
            <a:r>
              <a:rPr lang="ja-JP" altLang="en-US" dirty="0" smtClean="0"/>
              <a:t>フローのスループット改善には貢献する</a:t>
            </a:r>
            <a:r>
              <a:rPr lang="en-US" altLang="ja-JP" dirty="0" smtClean="0"/>
              <a:t>. </a:t>
            </a:r>
          </a:p>
          <a:p>
            <a:pPr marL="0" indent="0">
              <a:buNone/>
            </a:pPr>
            <a:endParaRPr kumimoji="1" lang="en-US" altLang="ja-JP" dirty="0" smtClean="0"/>
          </a:p>
          <a:p>
            <a:pPr marL="0" indent="0">
              <a:buNone/>
            </a:pPr>
            <a:endParaRPr lang="en-US" altLang="ja-JP" dirty="0"/>
          </a:p>
          <a:p>
            <a:pPr marL="0" indent="0" algn="ctr">
              <a:buNone/>
            </a:pPr>
            <a:r>
              <a:rPr kumimoji="1" lang="en-US" altLang="ja-JP" b="1" dirty="0" smtClean="0"/>
              <a:t>MPTCP</a:t>
            </a:r>
            <a:r>
              <a:rPr lang="ja-JP" altLang="en-US" b="1" dirty="0" smtClean="0"/>
              <a:t>により</a:t>
            </a:r>
            <a:r>
              <a:rPr kumimoji="1" lang="ja-JP" altLang="en-US" b="1" dirty="0" smtClean="0"/>
              <a:t>サイズの小さいフローへの影響はないのか</a:t>
            </a:r>
            <a:r>
              <a:rPr kumimoji="1" lang="en-US" altLang="ja-JP" b="1" dirty="0" smtClean="0"/>
              <a:t>?</a:t>
            </a:r>
          </a:p>
          <a:p>
            <a:pPr marL="0" indent="0" algn="ctr">
              <a:buNone/>
            </a:pPr>
            <a:r>
              <a:rPr kumimoji="1" lang="ja-JP" altLang="en-US" b="1" dirty="0" smtClean="0"/>
              <a:t>再現シミュレーションにより深い考察</a:t>
            </a:r>
            <a:endParaRPr kumimoji="1" lang="en-US" altLang="ja-JP" b="1" dirty="0" smtClean="0"/>
          </a:p>
        </p:txBody>
      </p:sp>
      <p:sp>
        <p:nvSpPr>
          <p:cNvPr id="4" name="日付プレースホルダー 3"/>
          <p:cNvSpPr>
            <a:spLocks noGrp="1"/>
          </p:cNvSpPr>
          <p:nvPr>
            <p:ph type="dt" sz="half" idx="10"/>
          </p:nvPr>
        </p:nvSpPr>
        <p:spPr/>
        <p:txBody>
          <a:bodyPr/>
          <a:lstStyle/>
          <a:p>
            <a:fld id="{389940B2-649E-3B47-9F88-804D5DA248FB}" type="datetime1">
              <a:rPr lang="ja-JP" altLang="en-US" smtClean="0"/>
              <a:t>2014/05/12</a:t>
            </a:fld>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9</a:t>
            </a:fld>
            <a:endParaRPr lang="en-US" altLang="ja-JP"/>
          </a:p>
        </p:txBody>
      </p:sp>
    </p:spTree>
    <p:extLst>
      <p:ext uri="{BB962C8B-B14F-4D97-AF65-F5344CB8AC3E}">
        <p14:creationId xmlns:p14="http://schemas.microsoft.com/office/powerpoint/2010/main" val="3118654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7673</TotalTime>
  <Words>1803</Words>
  <Application>Microsoft Macintosh PowerPoint</Application>
  <PresentationFormat>A4 210x297 mm</PresentationFormat>
  <Paragraphs>314</Paragraphs>
  <Slides>24</Slides>
  <Notes>5</Notes>
  <HiddenSlides>4</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Staff training presentation</vt:lpstr>
      <vt:lpstr>自己紹介 + 研究紹介</vt:lpstr>
      <vt:lpstr>自己紹介</vt:lpstr>
      <vt:lpstr>研究背景</vt:lpstr>
      <vt:lpstr>研究背景</vt:lpstr>
      <vt:lpstr>データセンターネットワーク構成要素 アプリケーション</vt:lpstr>
      <vt:lpstr>Motivated work</vt:lpstr>
      <vt:lpstr>関連研究</vt:lpstr>
      <vt:lpstr>研究について</vt:lpstr>
      <vt:lpstr>再現シミュレーションの目的</vt:lpstr>
      <vt:lpstr>再現シミュレーション</vt:lpstr>
      <vt:lpstr>再現シミュレーション  -概要</vt:lpstr>
      <vt:lpstr>再現シミュレーション  -トラフィックパターン</vt:lpstr>
      <vt:lpstr>再現シミュレーション  - パラメータの検証</vt:lpstr>
      <vt:lpstr>再現シミュレーション - TCP vs. MPTCP</vt:lpstr>
      <vt:lpstr>再現シミュレーション - 結果</vt:lpstr>
      <vt:lpstr>追加シミュレーション</vt:lpstr>
      <vt:lpstr>シミュレーション計画</vt:lpstr>
      <vt:lpstr>シミュレーション</vt:lpstr>
      <vt:lpstr>再現シミュレーション  -トラフィックパターン</vt:lpstr>
      <vt:lpstr>結果：箱ひげ図で表現</vt:lpstr>
      <vt:lpstr>結果 : まとめ</vt:lpstr>
      <vt:lpstr>考察 : 何が問題か?</vt:lpstr>
      <vt:lpstr>今後の方針</vt:lpstr>
      <vt:lpstr>まとめ+今後の方針</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2671</cp:revision>
  <dcterms:created xsi:type="dcterms:W3CDTF">2013-12-01T06:00:42Z</dcterms:created>
  <dcterms:modified xsi:type="dcterms:W3CDTF">2014-05-12T11:03:36Z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