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1" r:id="rId3"/>
    <p:sldId id="282" r:id="rId4"/>
    <p:sldId id="283" r:id="rId5"/>
    <p:sldId id="284" r:id="rId6"/>
    <p:sldId id="288" r:id="rId7"/>
    <p:sldId id="289" r:id="rId8"/>
    <p:sldId id="290" r:id="rId9"/>
    <p:sldId id="285" r:id="rId10"/>
    <p:sldId id="302" r:id="rId11"/>
    <p:sldId id="304" r:id="rId12"/>
    <p:sldId id="320" r:id="rId13"/>
    <p:sldId id="306" r:id="rId14"/>
    <p:sldId id="308" r:id="rId15"/>
    <p:sldId id="309" r:id="rId16"/>
    <p:sldId id="330" r:id="rId17"/>
    <p:sldId id="334" r:id="rId18"/>
    <p:sldId id="335" r:id="rId19"/>
    <p:sldId id="329" r:id="rId20"/>
    <p:sldId id="336" r:id="rId21"/>
    <p:sldId id="310" r:id="rId22"/>
    <p:sldId id="312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208"/>
        <p:guide orient="horz" pos="3974"/>
        <p:guide orient="horz" pos="572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E9B1-257B-6D45-8E3F-A162AB3D3C81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F94F5-47EA-D349-B128-9964E399814F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21605B-BA36-4940-9A99-6644CADEC322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E52E0-4DEB-9B49-8F0D-F5D294393691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6DB8C-ECFD-1943-8C03-F1794744F22A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C2AFA-5B46-4F4C-99F2-1C8FAA645039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1E2FF9-A036-CC4C-9E71-E756A768E710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21BC7-8ECD-5D4A-8882-C45C64AB09F5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30184-F292-A84B-8E77-2E4A81B55DEF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93AF7-CC64-3940-845A-0C8303B85628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E3602-E653-E44E-881B-34F24F8036BD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F057098D-9FC6-D04B-88DE-14280A0208B3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B6D1-DF6E-D243-8817-F43B0B417A9C}" type="datetime1">
              <a:rPr lang="ja-JP" altLang="en-US" smtClean="0"/>
              <a:t>2014/03/04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 of performance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01-80BC-234F-84F9-228A093F8A38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922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Verification </a:t>
            </a:r>
            <a:r>
              <a:rPr lang="en-US" altLang="ja-JP" dirty="0"/>
              <a:t>simulation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8115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Traffic</a:t>
            </a:r>
          </a:p>
          <a:p>
            <a:pPr marL="0" indent="0">
              <a:buNone/>
            </a:pPr>
            <a:r>
              <a:rPr lang="en-US" altLang="ja-JP" sz="2000" u="sng" dirty="0" smtClean="0"/>
              <a:t>Background  traffic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50% of workers </a:t>
            </a:r>
            <a:r>
              <a:rPr lang="en-US" altLang="ja-JP" sz="1800" dirty="0" smtClean="0"/>
              <a:t>sends </a:t>
            </a:r>
            <a:r>
              <a:rPr lang="en-US" altLang="ja-JP" sz="1800" dirty="0"/>
              <a:t>data </a:t>
            </a:r>
            <a:r>
              <a:rPr lang="en-US" altLang="ja-JP" sz="1800" dirty="0" smtClean="0"/>
              <a:t>continuously as background traffic. </a:t>
            </a:r>
          </a:p>
          <a:p>
            <a:pPr marL="0" indent="0">
              <a:buNone/>
            </a:pPr>
            <a:r>
              <a:rPr lang="en-US" altLang="ja-JP" sz="2000" u="sng" dirty="0" smtClean="0"/>
              <a:t>Short flow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71BC"/>
              </a:solidFill>
            </a:endParaRPr>
          </a:p>
          <a:p>
            <a:endParaRPr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F691-D9E7-A94D-A655-B16BBD9B6DD5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169024" y="4268125"/>
            <a:ext cx="4432935" cy="1761234"/>
            <a:chOff x="4289239" y="4113076"/>
            <a:chExt cx="4876229" cy="2344202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239" y="4113076"/>
              <a:ext cx="4876229" cy="234420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278059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214977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151895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8812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828088" y="2898809"/>
            <a:ext cx="8265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Query traffic : </a:t>
            </a:r>
            <a:r>
              <a:rPr lang="en-US" altLang="ja-JP" dirty="0">
                <a:latin typeface="Times New Roman"/>
                <a:cs typeface="Times New Roman"/>
              </a:rPr>
              <a:t>For</a:t>
            </a: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>
                <a:latin typeface="Times New Roman"/>
                <a:cs typeface="Times New Roman"/>
              </a:rPr>
              <a:t>100% of workers, 1~16[KB] data  is generated on average every 200ms. </a:t>
            </a:r>
            <a:endParaRPr lang="en-US" altLang="ja-JP" dirty="0" smtClean="0">
              <a:latin typeface="Times New Roman"/>
              <a:cs typeface="Times New Roman"/>
            </a:endParaRPr>
          </a:p>
          <a:p>
            <a:endParaRPr lang="en-US" altLang="ja-JP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Short message : </a:t>
            </a:r>
            <a:r>
              <a:rPr lang="en-US" altLang="ja-JP" dirty="0">
                <a:latin typeface="Times New Roman"/>
                <a:cs typeface="Times New Roman"/>
              </a:rPr>
              <a:t>For</a:t>
            </a: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>
                <a:latin typeface="Times New Roman"/>
                <a:cs typeface="Times New Roman"/>
              </a:rPr>
              <a:t>100% of workers, 50KB~1MB data  is generated on average every 500ms. 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591676" y="4990477"/>
            <a:ext cx="1005840" cy="1005840"/>
          </a:xfrm>
          <a:prstGeom prst="rect">
            <a:avLst/>
          </a:prstGeom>
          <a:noFill/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12792" y="5996317"/>
            <a:ext cx="120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/>
                <a:cs typeface="Times New Roman"/>
              </a:rPr>
              <a:t>master nodes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754759" y="5728519"/>
            <a:ext cx="2772248" cy="267798"/>
          </a:xfrm>
          <a:prstGeom prst="rect">
            <a:avLst/>
          </a:prstGeom>
          <a:noFill/>
          <a:ln w="9525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05214" y="5996317"/>
            <a:ext cx="123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/>
                <a:cs typeface="Times New Roman"/>
              </a:rPr>
              <a:t>worker nodes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8093" y="4653136"/>
            <a:ext cx="4953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2400" b="1" dirty="0" smtClean="0">
                <a:latin typeface="+mj-lt"/>
              </a:rPr>
              <a:t>Randomness</a:t>
            </a:r>
            <a:endParaRPr lang="en-US" altLang="ja-JP" b="1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>
                <a:latin typeface="+mj-lt"/>
              </a:rPr>
              <a:t>C</a:t>
            </a:r>
            <a:r>
              <a:rPr kumimoji="1" lang="en-US" altLang="ja-JP" sz="1600" dirty="0">
                <a:latin typeface="+mj-lt"/>
              </a:rPr>
              <a:t>hoosing sender and receiver </a:t>
            </a:r>
            <a:r>
              <a:rPr kumimoji="1" lang="en-US" altLang="ja-JP" sz="1600" dirty="0" smtClean="0">
                <a:latin typeface="+mj-lt"/>
              </a:rPr>
              <a:t>nodes</a:t>
            </a:r>
            <a:endParaRPr lang="en-US" altLang="ja-JP" sz="1600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latin typeface="+mj-lt"/>
              </a:rPr>
              <a:t>1000 </a:t>
            </a:r>
            <a:r>
              <a:rPr lang="en-US" altLang="ja-JP" sz="1600" dirty="0">
                <a:latin typeface="+mj-lt"/>
              </a:rPr>
              <a:t>times on simulation</a:t>
            </a:r>
          </a:p>
        </p:txBody>
      </p:sp>
    </p:spTree>
    <p:extLst>
      <p:ext uri="{BB962C8B-B14F-4D97-AF65-F5344CB8AC3E}">
        <p14:creationId xmlns:p14="http://schemas.microsoft.com/office/powerpoint/2010/main" val="20743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Verification simulation</a:t>
            </a:r>
            <a:br>
              <a:rPr lang="en-US" altLang="ja-JP" dirty="0"/>
            </a:br>
            <a:r>
              <a:rPr lang="en-US" altLang="ja-JP" dirty="0"/>
              <a:t>- Environment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ja-JP" sz="1800" dirty="0" smtClean="0"/>
              <a:t>50% of </a:t>
            </a:r>
            <a:r>
              <a:rPr lang="en-US" altLang="ja-JP" sz="1800" dirty="0"/>
              <a:t>worker </a:t>
            </a:r>
            <a:r>
              <a:rPr lang="en-US" altLang="ja-JP" sz="1800" dirty="0" smtClean="0"/>
              <a:t>nodes sends </a:t>
            </a:r>
            <a:r>
              <a:rPr lang="en-US" altLang="ja-JP" sz="1800" dirty="0"/>
              <a:t>data continuously as background traffic 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E03253"/>
                </a:solidFill>
              </a:rPr>
              <a:t>MPTCP/TCP</a:t>
            </a:r>
            <a:r>
              <a:rPr lang="en-US" altLang="ja-JP" sz="1800" dirty="0" smtClean="0"/>
              <a:t>)</a:t>
            </a:r>
            <a:endParaRPr lang="en-US" altLang="ja-JP" sz="1800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ja-JP" sz="1800" dirty="0" smtClean="0"/>
              <a:t>For ever workers, short flow(2KB~1MB) is sent every200 or 500 [</a:t>
            </a:r>
            <a:r>
              <a:rPr lang="en-US" altLang="ja-JP" sz="1800" dirty="0" err="1" smtClean="0"/>
              <a:t>ms</a:t>
            </a:r>
            <a:r>
              <a:rPr lang="en-US" altLang="ja-JP" sz="1800" dirty="0" smtClean="0"/>
              <a:t>]  </a:t>
            </a:r>
            <a:r>
              <a:rPr lang="en-US" altLang="ja-JP" sz="1800" dirty="0" smtClean="0">
                <a:solidFill>
                  <a:srgbClr val="E03253"/>
                </a:solidFill>
              </a:rPr>
              <a:t> 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FF0000"/>
                </a:solidFill>
              </a:rPr>
              <a:t>MP</a:t>
            </a:r>
            <a:r>
              <a:rPr lang="en-US" altLang="ja-JP" sz="1800" dirty="0" smtClean="0">
                <a:solidFill>
                  <a:srgbClr val="E03253"/>
                </a:solidFill>
              </a:rPr>
              <a:t>TCP/TCP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D40-2D9F-B649-948A-30B415D47133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54635" y="2615379"/>
            <a:ext cx="7793182" cy="3405909"/>
            <a:chOff x="395536" y="2708920"/>
            <a:chExt cx="8572500" cy="3746500"/>
          </a:xfrm>
        </p:grpSpPr>
        <p:pic>
          <p:nvPicPr>
            <p:cNvPr id="8" name="図 7" descr="fattree_re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209334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856453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503572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50690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正方形/長方形 26"/>
          <p:cNvSpPr/>
          <p:nvPr/>
        </p:nvSpPr>
        <p:spPr bwMode="auto">
          <a:xfrm>
            <a:off x="2335946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200042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668094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520952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964238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853100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717196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196486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049344" y="5450843"/>
            <a:ext cx="240790" cy="240790"/>
          </a:xfrm>
          <a:prstGeom prst="rect">
            <a:avLst/>
          </a:prstGeom>
          <a:noFill/>
          <a:ln>
            <a:solidFill>
              <a:srgbClr val="0071BC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8456626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932511" y="5459695"/>
            <a:ext cx="240790" cy="2407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756756" y="5459695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00142" y="5459695"/>
            <a:ext cx="240790" cy="2407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432290" y="5459695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285148" y="5459695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592530" y="5459695"/>
            <a:ext cx="240790" cy="2407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曲線コネクタ 21"/>
          <p:cNvCxnSpPr>
            <a:stCxn id="20" idx="0"/>
            <a:endCxn id="13" idx="0"/>
          </p:cNvCxnSpPr>
          <p:nvPr/>
        </p:nvCxnSpPr>
        <p:spPr bwMode="auto">
          <a:xfrm rot="16200000" flipV="1">
            <a:off x="4882916" y="2629685"/>
            <a:ext cx="12700" cy="5660019"/>
          </a:xfrm>
          <a:prstGeom prst="curvedConnector3">
            <a:avLst>
              <a:gd name="adj1" fmla="val 20873984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曲線コネクタ 37"/>
          <p:cNvCxnSpPr>
            <a:stCxn id="35" idx="0"/>
            <a:endCxn id="15" idx="0"/>
          </p:cNvCxnSpPr>
          <p:nvPr/>
        </p:nvCxnSpPr>
        <p:spPr bwMode="auto">
          <a:xfrm rot="16200000" flipH="1" flipV="1">
            <a:off x="6190712" y="3480668"/>
            <a:ext cx="8852" cy="3949202"/>
          </a:xfrm>
          <a:prstGeom prst="curvedConnector3">
            <a:avLst>
              <a:gd name="adj1" fmla="val -29800068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図形グループ 56"/>
          <p:cNvGrpSpPr/>
          <p:nvPr/>
        </p:nvGrpSpPr>
        <p:grpSpPr>
          <a:xfrm>
            <a:off x="5090983" y="5444493"/>
            <a:ext cx="3492388" cy="48704"/>
            <a:chOff x="5090983" y="5660517"/>
            <a:chExt cx="3492388" cy="48704"/>
          </a:xfrm>
        </p:grpSpPr>
        <p:cxnSp>
          <p:nvCxnSpPr>
            <p:cNvPr id="49" name="曲線コネクタ 48"/>
            <p:cNvCxnSpPr>
              <a:stCxn id="36" idx="0"/>
              <a:endCxn id="32" idx="0"/>
            </p:cNvCxnSpPr>
            <p:nvPr/>
          </p:nvCxnSpPr>
          <p:spPr bwMode="auto">
            <a:xfrm rot="16200000" flipV="1">
              <a:off x="7275258" y="4365104"/>
              <a:ext cx="12700" cy="2603526"/>
            </a:xfrm>
            <a:prstGeom prst="curvedConnector3">
              <a:avLst>
                <a:gd name="adj1" fmla="val 20770882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曲線コネクタ 52"/>
            <p:cNvCxnSpPr>
              <a:stCxn id="34" idx="0"/>
              <a:endCxn id="31" idx="0"/>
            </p:cNvCxnSpPr>
            <p:nvPr/>
          </p:nvCxnSpPr>
          <p:spPr bwMode="auto">
            <a:xfrm rot="16200000" flipV="1">
              <a:off x="6200757" y="4586747"/>
              <a:ext cx="12700" cy="2232248"/>
            </a:xfrm>
            <a:prstGeom prst="curvedConnector3">
              <a:avLst>
                <a:gd name="adj1" fmla="val 17411520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正方形/長方形 57"/>
          <p:cNvSpPr/>
          <p:nvPr/>
        </p:nvSpPr>
        <p:spPr>
          <a:xfrm>
            <a:off x="3656856" y="2348880"/>
            <a:ext cx="193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traffic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Short flow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96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9" grpId="1"/>
      <p:bldP spid="59" grpId="2"/>
      <p:bldP spid="59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Additional </a:t>
            </a:r>
            <a:r>
              <a:rPr lang="en-US" altLang="ja-JP" dirty="0"/>
              <a:t>simulation</a:t>
            </a:r>
            <a:br>
              <a:rPr lang="en-US" altLang="ja-JP" dirty="0"/>
            </a:br>
            <a:r>
              <a:rPr lang="en-US" altLang="ja-JP" dirty="0"/>
              <a:t>- Query traffic </a:t>
            </a:r>
            <a:r>
              <a:rPr lang="en-US" altLang="ja-JP" dirty="0" smtClean="0"/>
              <a:t>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4CED-DFB7-ED4E-8921-3C053EB8299E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69160"/>
            <a:ext cx="8280400" cy="1440160"/>
          </a:xfrm>
        </p:spPr>
        <p:txBody>
          <a:bodyPr/>
          <a:lstStyle/>
          <a:p>
            <a:r>
              <a:rPr lang="en-US" altLang="ja-JP" dirty="0" smtClean="0"/>
              <a:t>Background traffic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with MPTCP causes the delay of flow completion time. </a:t>
            </a:r>
            <a:endParaRPr kumimoji="1" lang="ja-JP" altLang="en-US" dirty="0"/>
          </a:p>
        </p:txBody>
      </p:sp>
      <p:pic>
        <p:nvPicPr>
          <p:cNvPr id="9" name="図 8" descr="mix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78" y="989770"/>
            <a:ext cx="6407442" cy="369149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 flipH="1">
            <a:off x="2576736" y="1520788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/>
          <p:nvPr/>
        </p:nvCxnSpPr>
        <p:spPr bwMode="auto">
          <a:xfrm flipV="1">
            <a:off x="2648744" y="1520788"/>
            <a:ext cx="0" cy="7560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/>
          <p:cNvSpPr txBox="1"/>
          <p:nvPr/>
        </p:nvSpPr>
        <p:spPr>
          <a:xfrm>
            <a:off x="2443210" y="1724432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6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3980532" y="209685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/>
          <p:cNvCxnSpPr/>
          <p:nvPr/>
        </p:nvCxnSpPr>
        <p:spPr bwMode="auto">
          <a:xfrm flipV="1">
            <a:off x="4052540" y="2096852"/>
            <a:ext cx="0" cy="68734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847006" y="2287905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 flipH="1">
            <a:off x="5374558" y="227687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 flipV="1">
            <a:off x="5446566" y="2300081"/>
            <a:ext cx="0" cy="6248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テキスト ボックス 16"/>
          <p:cNvSpPr txBox="1"/>
          <p:nvPr/>
        </p:nvSpPr>
        <p:spPr>
          <a:xfrm>
            <a:off x="5241032" y="2462151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H="1">
            <a:off x="6824848" y="245689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/>
          <p:nvPr/>
        </p:nvCxnSpPr>
        <p:spPr bwMode="auto">
          <a:xfrm flipV="1">
            <a:off x="6896856" y="2455476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6691322" y="2600908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4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96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smtClean="0"/>
              <a:t>Short message traffic 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sz="2000" dirty="0" smtClean="0"/>
              <a:t>MPTCP improve th</a:t>
            </a:r>
            <a:r>
              <a:rPr lang="en-US" altLang="ja-JP" sz="2000" dirty="0" smtClean="0"/>
              <a:t>e flow completion time of short message traffic. </a:t>
            </a:r>
          </a:p>
          <a:p>
            <a:r>
              <a:rPr lang="en-US" altLang="ja-JP" sz="2000" dirty="0" smtClean="0"/>
              <a:t>Short message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traffic is effected by background traffic. </a:t>
            </a:r>
          </a:p>
          <a:p>
            <a:pPr lvl="1"/>
            <a:r>
              <a:rPr lang="en-US" altLang="ja-JP" sz="1600" dirty="0" smtClean="0"/>
              <a:t>Load balancing of MPTCP improves short message traffic.  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19-AD52-9E4B-A6BB-00F1FC25C648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2124873" y="1016732"/>
            <a:ext cx="5660898" cy="3691492"/>
            <a:chOff x="2124873" y="1177668"/>
            <a:chExt cx="5660898" cy="3691492"/>
          </a:xfrm>
        </p:grpSpPr>
        <p:pic>
          <p:nvPicPr>
            <p:cNvPr id="6" name="図 5" descr="mix_sh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73" y="1177668"/>
              <a:ext cx="5660898" cy="3691492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/>
          </p:nvCxnSpPr>
          <p:spPr bwMode="auto">
            <a:xfrm>
              <a:off x="3224808" y="1556792"/>
              <a:ext cx="712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矢印コネクタ 9"/>
            <p:cNvCxnSpPr/>
            <p:nvPr/>
          </p:nvCxnSpPr>
          <p:spPr bwMode="auto">
            <a:xfrm flipV="1">
              <a:off x="3872880" y="1592796"/>
              <a:ext cx="0" cy="13861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テキスト ボックス 11"/>
            <p:cNvSpPr txBox="1"/>
            <p:nvPr/>
          </p:nvSpPr>
          <p:spPr>
            <a:xfrm>
              <a:off x="3620852" y="1988840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54%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4448944" y="26729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矢印コネクタ 13"/>
            <p:cNvCxnSpPr/>
            <p:nvPr/>
          </p:nvCxnSpPr>
          <p:spPr bwMode="auto">
            <a:xfrm flipV="1">
              <a:off x="5061012" y="2672916"/>
              <a:ext cx="0" cy="7113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/>
            <p:cNvSpPr txBox="1"/>
            <p:nvPr/>
          </p:nvSpPr>
          <p:spPr>
            <a:xfrm>
              <a:off x="4820597" y="297198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28%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 bwMode="auto">
            <a:xfrm>
              <a:off x="564067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矢印コネクタ 16"/>
            <p:cNvCxnSpPr/>
            <p:nvPr/>
          </p:nvCxnSpPr>
          <p:spPr bwMode="auto">
            <a:xfrm flipV="1">
              <a:off x="6249144" y="3508292"/>
              <a:ext cx="0" cy="301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5853100" y="3248980"/>
              <a:ext cx="483952" cy="171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11%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 bwMode="auto">
            <a:xfrm>
              <a:off x="6825208" y="36090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矢印コネクタ 19"/>
            <p:cNvCxnSpPr/>
            <p:nvPr/>
          </p:nvCxnSpPr>
          <p:spPr bwMode="auto">
            <a:xfrm flipV="1">
              <a:off x="7437276" y="3598396"/>
              <a:ext cx="0" cy="22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テキスト ボックス 20"/>
            <p:cNvSpPr txBox="1"/>
            <p:nvPr/>
          </p:nvSpPr>
          <p:spPr>
            <a:xfrm>
              <a:off x="7129790" y="3356992"/>
              <a:ext cx="415498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>
                  <a:latin typeface="Times New Roman"/>
                  <a:cs typeface="Times New Roman"/>
                </a:rPr>
                <a:t>8</a:t>
              </a:r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8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- 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Short message with MPTCP improves the completion time </a:t>
            </a:r>
            <a:r>
              <a:rPr kumimoji="1" lang="en-US" altLang="ja-JP" dirty="0" smtClean="0">
                <a:solidFill>
                  <a:srgbClr val="E03253"/>
                </a:solidFill>
              </a:rPr>
              <a:t>by load balancing and multi-path</a:t>
            </a:r>
            <a:r>
              <a:rPr kumimoji="1" lang="en-US" altLang="ja-JP" dirty="0" smtClean="0"/>
              <a:t>. </a:t>
            </a:r>
          </a:p>
          <a:p>
            <a:r>
              <a:rPr kumimoji="1" lang="en-US" altLang="ja-JP" dirty="0" smtClean="0"/>
              <a:t>Query traffic with MPTCP did not work these functions. 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the behavior is TCP with single-path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As the result, query traffic with background traffic did not improve the completion time.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17C0-0B1B-2844-905A-B7E5D783128B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59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More considerations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MPTCP didn’t improve the finish time by extreme delay’s  </a:t>
            </a:r>
            <a:endParaRPr lang="en-US" altLang="ja-JP" dirty="0" smtClean="0"/>
          </a:p>
          <a:p>
            <a:r>
              <a:rPr lang="en-US" altLang="ja-JP" dirty="0" smtClean="0"/>
              <a:t>They occurred packet drop at the beginning of the flows. </a:t>
            </a:r>
            <a:endParaRPr lang="en-US" altLang="ja-JP" dirty="0" smtClean="0"/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412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en-US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5DA-DA52-AB4A-826E-24DA9DAFD892}" type="datetime1">
              <a:rPr lang="ja-JP" altLang="en-US" smtClean="0"/>
              <a:t>2014/03/04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351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cs typeface="ＭＳ Ｐゴシック"/>
              </a:rPr>
              <a:t>提案</a:t>
            </a:r>
            <a:r>
              <a:rPr lang="en-US" altLang="en-US" dirty="0">
                <a:latin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1CA-F219-4442-A77F-02682D14AB5C}" type="datetime1">
              <a:rPr lang="ja-JP" altLang="en-US" smtClean="0"/>
              <a:t>2014/03/04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683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MPTCP</a:t>
            </a:r>
            <a:r>
              <a:rPr kumimoji="1" lang="ja-JP" altLang="en-US" dirty="0" smtClean="0"/>
              <a:t>でショートフローのコネクションをつなぐための経路を適切に選択する事で、性能が改善される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ロングフロー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が使っている経路にショートフローを流して遅延するのか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が使う経路を適切に選択する事で、ロングフローとの衝突は避けられるか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093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 bwMode="auto">
          <a:xfrm>
            <a:off x="-15552" y="4081"/>
            <a:ext cx="2094778" cy="6853919"/>
          </a:xfrm>
          <a:prstGeom prst="rect">
            <a:avLst/>
          </a:prstGeom>
          <a:solidFill>
            <a:srgbClr val="0071BC"/>
          </a:solidFill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0071BC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D37F-5D48-394D-B054-03329ECFA8B1}" type="datetime1">
              <a:rPr lang="ja-JP" altLang="en-US" smtClean="0">
                <a:solidFill>
                  <a:srgbClr val="EAEAEA"/>
                </a:solidFill>
              </a:rPr>
              <a:t>2014/03/04</a:t>
            </a:fld>
            <a:endParaRPr lang="en-US" altLang="ja-JP" dirty="0">
              <a:solidFill>
                <a:srgbClr val="EAEAEA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777874" y="297690"/>
            <a:ext cx="8370565" cy="5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altLang="ja-JP" dirty="0" smtClean="0">
                <a:solidFill>
                  <a:srgbClr val="EAEAEA"/>
                </a:solidFill>
              </a:rPr>
              <a:t>Outline</a:t>
            </a:r>
            <a:endParaRPr lang="ja-JP" altLang="en-US" dirty="0">
              <a:solidFill>
                <a:srgbClr val="EAEAEA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360712" y="1157535"/>
            <a:ext cx="6390887" cy="6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altLang="ja-JP" b="1" dirty="0" smtClean="0">
                <a:solidFill>
                  <a:srgbClr val="0071BC"/>
                </a:solidFill>
                <a:cs typeface="Times New Roman"/>
              </a:rPr>
              <a:t>Improving </a:t>
            </a:r>
            <a:r>
              <a:rPr lang="en-US" altLang="ja-JP" b="1" dirty="0">
                <a:solidFill>
                  <a:srgbClr val="0071BC"/>
                </a:solidFill>
                <a:cs typeface="Times New Roman"/>
              </a:rPr>
              <a:t>datacenter network with Multipath </a:t>
            </a:r>
            <a:r>
              <a:rPr lang="en-US" altLang="ja-JP" b="1" dirty="0" smtClean="0">
                <a:solidFill>
                  <a:srgbClr val="0071BC"/>
                </a:solidFill>
                <a:cs typeface="Times New Roman"/>
              </a:rPr>
              <a:t>TCP</a:t>
            </a:r>
          </a:p>
          <a:p>
            <a:pPr marL="342900" indent="-342900" algn="l">
              <a:buFont typeface="Arial"/>
              <a:buChar char="•"/>
            </a:pPr>
            <a:endParaRPr lang="en-US" altLang="ja-JP" dirty="0">
              <a:solidFill>
                <a:srgbClr val="0071BC"/>
              </a:solidFill>
              <a:cs typeface="Times New Roman"/>
            </a:endParaRPr>
          </a:p>
          <a:p>
            <a:pPr algn="l"/>
            <a:endParaRPr lang="en-US" altLang="ja-JP" dirty="0" smtClean="0">
              <a:cs typeface="Times New Roman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360712" y="1874153"/>
            <a:ext cx="6390887" cy="394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Background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Related work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/>
              <a:t>Issues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Conclusion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Future work</a:t>
            </a:r>
            <a:endParaRPr lang="en-US" altLang="ja-JP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1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仮説の検証について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bad connection – </a:t>
            </a:r>
            <a:r>
              <a:rPr lang="ja-JP" altLang="en-US" dirty="0" smtClean="0"/>
              <a:t>ハンドシェイクがバックグラウンドフローが占有している経路を使う</a:t>
            </a:r>
            <a:endParaRPr lang="en-US" altLang="ja-JP" dirty="0" smtClean="0"/>
          </a:p>
          <a:p>
            <a:r>
              <a:rPr lang="en-US" altLang="ja-JP" dirty="0" smtClean="0"/>
              <a:t>good connection – </a:t>
            </a:r>
            <a:r>
              <a:rPr lang="ja-JP" altLang="en-US" dirty="0" smtClean="0"/>
              <a:t>ハンドシェイクが空いている経路を使う</a:t>
            </a:r>
            <a:endParaRPr lang="en-US" altLang="ja-JP" dirty="0" smtClean="0"/>
          </a:p>
          <a:p>
            <a:r>
              <a:rPr lang="ja-JP" altLang="en-US" dirty="0" smtClean="0"/>
              <a:t>期待すべき結果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シングルパスでしか通信できない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good connection</a:t>
            </a:r>
            <a:r>
              <a:rPr lang="ja-JP" altLang="en-US" dirty="0" smtClean="0"/>
              <a:t>で改善されてほしい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ロングフロー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複数経路使う事ができる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bad connection</a:t>
            </a:r>
            <a:r>
              <a:rPr lang="ja-JP" altLang="en-US" dirty="0" smtClean="0"/>
              <a:t>でもあまり変わらない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57D-A504-2A42-B8DC-7442AA55F220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626929" y="4099260"/>
            <a:ext cx="2337479" cy="2101378"/>
            <a:chOff x="107504" y="4207942"/>
            <a:chExt cx="2829272" cy="2543497"/>
          </a:xfrm>
        </p:grpSpPr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コネクタ 8"/>
            <p:cNvCxnSpPr>
              <a:stCxn id="21" idx="2"/>
              <a:endCxn id="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1" idx="2"/>
              <a:endCxn id="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コネクタ 12"/>
            <p:cNvCxnSpPr>
              <a:stCxn id="22" idx="2"/>
              <a:endCxn id="1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22" idx="2"/>
              <a:endCxn id="1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9" idx="2"/>
              <a:endCxn id="2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0" idx="2"/>
              <a:endCxn id="2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0" idx="2"/>
              <a:endCxn id="2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889104" y="357234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6874901" y="421414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flipH="1" flipV="1">
            <a:off x="6839065" y="421414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rot="900000" flipV="1">
            <a:off x="6803418" y="511021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endCxn id="11" idx="0"/>
          </p:cNvCxnSpPr>
          <p:nvPr/>
        </p:nvCxnSpPr>
        <p:spPr bwMode="auto">
          <a:xfrm flipH="1">
            <a:off x="8316270" y="486465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図形グループ 27"/>
          <p:cNvGrpSpPr/>
          <p:nvPr/>
        </p:nvGrpSpPr>
        <p:grpSpPr>
          <a:xfrm>
            <a:off x="7098682" y="4507780"/>
            <a:ext cx="1703111" cy="1137124"/>
            <a:chOff x="2081943" y="4508450"/>
            <a:chExt cx="1703111" cy="1137124"/>
          </a:xfrm>
        </p:grpSpPr>
        <p:cxnSp>
          <p:nvCxnSpPr>
            <p:cNvPr id="29" name="直線コネクタ 2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図形グループ 31"/>
          <p:cNvGrpSpPr/>
          <p:nvPr/>
        </p:nvGrpSpPr>
        <p:grpSpPr>
          <a:xfrm>
            <a:off x="6945403" y="4168844"/>
            <a:ext cx="1760561" cy="1440313"/>
            <a:chOff x="1928664" y="4169514"/>
            <a:chExt cx="1760561" cy="1440313"/>
          </a:xfrm>
        </p:grpSpPr>
        <p:cxnSp>
          <p:nvCxnSpPr>
            <p:cNvPr id="33" name="直線矢印コネクタ 3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図形グループ 3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8" name="爆発 2 37"/>
          <p:cNvSpPr/>
          <p:nvPr/>
        </p:nvSpPr>
        <p:spPr bwMode="auto">
          <a:xfrm>
            <a:off x="6644891" y="447244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1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756E-4500-294B-B4B1-575B8C227F87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471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仮説の検証に関して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ショートフローの通信の際、コネクションを適切に選ぶ事で性能が改善される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「適切に選ぶ」手法について考案する</a:t>
            </a:r>
            <a:endParaRPr lang="en-US" altLang="ja-JP" dirty="0" smtClean="0"/>
          </a:p>
          <a:p>
            <a:r>
              <a:rPr lang="en-US" altLang="ja-JP" dirty="0" smtClean="0"/>
              <a:t>MPTCP</a:t>
            </a:r>
            <a:r>
              <a:rPr lang="ja-JP" altLang="en-US" dirty="0" smtClean="0"/>
              <a:t>の学習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ショートフローに対して複数経路が使えない原因を調べる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04-6C66-484F-9010-7F33AA480ED9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2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issue of manageability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064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Issue </a:t>
            </a:r>
            <a:r>
              <a:rPr lang="en-US" altLang="ja-JP" dirty="0"/>
              <a:t>of manageability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8192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For using multiple paths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E03253"/>
                </a:solidFill>
              </a:rPr>
              <a:t>Multiple IP addresses</a:t>
            </a:r>
            <a:r>
              <a:rPr lang="en-US" altLang="ja-JP" sz="2000" dirty="0" smtClean="0"/>
              <a:t> are allocated to each server for the number of paths. </a:t>
            </a:r>
          </a:p>
          <a:p>
            <a:pPr marL="0" indent="0">
              <a:buNone/>
            </a:pPr>
            <a:r>
              <a:rPr lang="en-US" altLang="ja-JP" sz="2000" dirty="0" smtClean="0"/>
              <a:t>Designing route by setting routing table of L3-switch properly. </a:t>
            </a:r>
          </a:p>
          <a:p>
            <a:pPr marL="0" indent="0">
              <a:buNone/>
            </a:pPr>
            <a:r>
              <a:rPr lang="en-US" altLang="ja-JP" b="1" dirty="0" smtClean="0"/>
              <a:t>MPTCP implementation on kernel</a:t>
            </a:r>
          </a:p>
          <a:p>
            <a:pPr marL="0" indent="0">
              <a:buNone/>
            </a:pPr>
            <a:r>
              <a:rPr lang="en-US" altLang="ja-JP" sz="2000" dirty="0" smtClean="0"/>
              <a:t>MPTCP starts sending by 3way-handshake in the same way as TCP, then destination IP is decided on application. </a:t>
            </a:r>
          </a:p>
          <a:p>
            <a:pPr marL="0" indent="0">
              <a:buNone/>
            </a:pPr>
            <a:r>
              <a:rPr lang="en-US" altLang="ja-JP" sz="2000" dirty="0" smtClean="0"/>
              <a:t>Exchanging additional </a:t>
            </a:r>
            <a:r>
              <a:rPr lang="en-US" altLang="ja-JP" sz="2000" dirty="0" err="1" smtClean="0"/>
              <a:t>subflow’s</a:t>
            </a:r>
            <a:r>
              <a:rPr lang="en-US" altLang="ja-JP" sz="2000" dirty="0" smtClean="0"/>
              <a:t> information, sending packet with TCP option space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on </a:t>
            </a:r>
            <a:r>
              <a:rPr lang="en-US" altLang="ja-JP" sz="2000" smtClean="0"/>
              <a:t>the connection. 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24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2520" y="5265204"/>
            <a:ext cx="86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E03253"/>
                </a:solidFill>
                <a:latin typeface="+mn-lt"/>
              </a:rPr>
              <a:t>Packets for 3way-handshake is delivered in the same way every </a:t>
            </a:r>
            <a:r>
              <a:rPr lang="en-US" altLang="ja-JP" sz="2400" dirty="0" smtClean="0">
                <a:solidFill>
                  <a:srgbClr val="E03253"/>
                </a:solidFill>
                <a:latin typeface="+mn-lt"/>
              </a:rPr>
              <a:t>time.</a:t>
            </a:r>
            <a:endParaRPr lang="en-US" altLang="ja-JP" sz="2400" b="1" dirty="0">
              <a:solidFill>
                <a:srgbClr val="0071BC"/>
              </a:solidFill>
              <a:latin typeface="+mn-lt"/>
            </a:endParaRPr>
          </a:p>
          <a:p>
            <a:endParaRPr kumimoji="1" lang="ja-JP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85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 of manageability</a:t>
            </a:r>
            <a:endParaRPr kumimoji="1" lang="ja-JP" altLang="en-US" dirty="0"/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Problem1: allocation of IP address</a:t>
            </a:r>
          </a:p>
          <a:p>
            <a:pPr marL="0" indent="0">
              <a:buNone/>
            </a:pPr>
            <a:r>
              <a:rPr lang="en-US" altLang="ja-JP" dirty="0"/>
              <a:t>Problem2: non-selectiveness for route</a:t>
            </a:r>
            <a:endParaRPr lang="ja-JP" altLang="en-US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36809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91182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15498" y="3093872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27999" y="5504340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807872" y="3311696"/>
            <a:ext cx="1107627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499061" y="4642044"/>
            <a:ext cx="1092121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486561" y="3311696"/>
            <a:ext cx="1104622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807871" y="4642044"/>
            <a:ext cx="1120128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72914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6810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37243" y="41304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54770" y="41304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72914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57157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57157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146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10.3.2.2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608733" y="394023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757305" y="395177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442610" y="4283804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385381" y="4355812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00706" y="40677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8498" y="40677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5035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21053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0706" y="4715852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498" y="4715852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137243" y="4706560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54770" y="4706560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rot="5400000">
            <a:off x="2620735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769307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5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236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onclusion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27</a:t>
            </a:fld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Confirmed the effect of short flow with MPTCP. </a:t>
            </a:r>
          </a:p>
          <a:p>
            <a:pPr lvl="1"/>
            <a:r>
              <a:rPr lang="en-US" altLang="ja-JP" dirty="0" smtClean="0"/>
              <a:t>MPTCP improved short message traffic (&gt;50KB)</a:t>
            </a:r>
          </a:p>
          <a:p>
            <a:pPr lvl="1"/>
            <a:r>
              <a:rPr kumimoji="1" lang="en-US" altLang="ja-JP" dirty="0" smtClean="0"/>
              <a:t>MPTCP didn’t improve query traffic</a:t>
            </a:r>
            <a:endParaRPr lang="fr-FR" altLang="ja-JP" dirty="0"/>
          </a:p>
          <a:p>
            <a:pPr lvl="2"/>
            <a:r>
              <a:rPr lang="en-US" altLang="ja-JP" dirty="0"/>
              <a:t>Background traffic occupied paths, and short flow became queued behind background traffic. </a:t>
            </a:r>
            <a:endParaRPr lang="en-US" altLang="ja-JP" dirty="0" smtClean="0"/>
          </a:p>
          <a:p>
            <a:r>
              <a:rPr kumimoji="1" lang="en-US" altLang="ja-JP" dirty="0" smtClean="0"/>
              <a:t>Problems to solve</a:t>
            </a:r>
          </a:p>
          <a:p>
            <a:pPr lvl="1"/>
            <a:r>
              <a:rPr lang="en-US" altLang="ja-JP" dirty="0" smtClean="0"/>
              <a:t>Performance for FCT of short flow</a:t>
            </a:r>
          </a:p>
          <a:p>
            <a:pPr lvl="1"/>
            <a:r>
              <a:rPr lang="en-US" altLang="ja-JP" dirty="0" smtClean="0"/>
              <a:t>Manageability in data center, in particular for IP address and routing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7019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Considering s</a:t>
            </a:r>
            <a:r>
              <a:rPr kumimoji="1" lang="en-US" altLang="ja-JP" b="1" dirty="0" smtClean="0"/>
              <a:t>olution</a:t>
            </a:r>
          </a:p>
          <a:p>
            <a:pPr marL="0" indent="0">
              <a:buNone/>
            </a:pPr>
            <a:r>
              <a:rPr lang="en-US" altLang="ja-JP" dirty="0"/>
              <a:t>SDN: utilization of address resource </a:t>
            </a:r>
            <a:r>
              <a:rPr lang="en-US" altLang="ja-JP" dirty="0" smtClean="0"/>
              <a:t>effectively with MPTCP</a:t>
            </a:r>
          </a:p>
          <a:p>
            <a:pPr marL="0" indent="0">
              <a:buNone/>
            </a:pPr>
            <a:r>
              <a:rPr lang="en-US" altLang="ja-JP" dirty="0" smtClean="0"/>
              <a:t>Traffic engineering: flow schedule by only end-host</a:t>
            </a:r>
          </a:p>
          <a:p>
            <a:pPr marL="0" indent="0">
              <a:buNone/>
            </a:pPr>
            <a:r>
              <a:rPr lang="en-US" altLang="ja-JP" b="1" dirty="0" smtClean="0"/>
              <a:t>Study</a:t>
            </a:r>
          </a:p>
          <a:p>
            <a:pPr marL="0" indent="0">
              <a:buNone/>
            </a:pPr>
            <a:r>
              <a:rPr lang="en-US" altLang="ja-JP" dirty="0" smtClean="0"/>
              <a:t>Simulation </a:t>
            </a:r>
            <a:r>
              <a:rPr lang="en-US" altLang="ja-JP" i="1" dirty="0" err="1" smtClean="0"/>
              <a:t>mininet</a:t>
            </a:r>
            <a:r>
              <a:rPr lang="en-US" altLang="ja-JP" dirty="0" smtClean="0"/>
              <a:t> on MPTCP and SDN</a:t>
            </a:r>
          </a:p>
          <a:p>
            <a:pPr marL="0" indent="0">
              <a:buNone/>
            </a:pPr>
            <a:r>
              <a:rPr lang="en-US" altLang="ja-JP" dirty="0" smtClean="0"/>
              <a:t>Survey the research of MPTCP with SDN</a:t>
            </a:r>
          </a:p>
          <a:p>
            <a:pPr marL="0" indent="0">
              <a:buNone/>
            </a:pPr>
            <a:r>
              <a:rPr lang="en-US" altLang="ja-JP" dirty="0" smtClean="0"/>
              <a:t>Reading MPTCP implementation source code on kernel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063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29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679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1BC"/>
                </a:solidFill>
              </a:rPr>
              <a:t>Big data growth </a:t>
            </a:r>
            <a:r>
              <a:rPr lang="en-US" altLang="ja-JP" b="1" dirty="0" smtClean="0">
                <a:solidFill>
                  <a:srgbClr val="0071BC"/>
                </a:solidFill>
              </a:rPr>
              <a:t>matters seriously</a:t>
            </a:r>
            <a:endParaRPr lang="en-US" altLang="ja-JP" sz="1600" b="1" dirty="0" smtClean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Facebook stores more than </a:t>
            </a:r>
            <a:r>
              <a:rPr lang="en-US" altLang="ja-JP" dirty="0" smtClean="0">
                <a:solidFill>
                  <a:srgbClr val="E03253"/>
                </a:solidFill>
              </a:rPr>
              <a:t>300 petabytes</a:t>
            </a:r>
            <a:r>
              <a:rPr lang="en-US" altLang="ja-JP" sz="1800" dirty="0" smtClean="0"/>
              <a:t>, </a:t>
            </a:r>
          </a:p>
          <a:p>
            <a:pPr marL="0" indent="0">
              <a:buNone/>
            </a:pPr>
            <a:r>
              <a:rPr lang="en-US" altLang="ja-JP" sz="1800" dirty="0" smtClean="0"/>
              <a:t>and analyzes </a:t>
            </a:r>
            <a:r>
              <a:rPr lang="en-US" altLang="ja-JP" dirty="0">
                <a:solidFill>
                  <a:srgbClr val="E03253"/>
                </a:solidFill>
              </a:rPr>
              <a:t>1 petabyte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data </a:t>
            </a:r>
            <a:r>
              <a:rPr lang="en-US" altLang="ja-JP" sz="1800" dirty="0" smtClean="0"/>
              <a:t>for data mining daily[1].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071BC"/>
                </a:solidFill>
              </a:rPr>
              <a:t>Transition in data center …</a:t>
            </a:r>
          </a:p>
          <a:p>
            <a:pPr marL="0" indent="0">
              <a:buNone/>
            </a:pPr>
            <a:r>
              <a:rPr lang="en-US" altLang="ja-JP" sz="1800" dirty="0" smtClean="0"/>
              <a:t>Increasing </a:t>
            </a:r>
            <a:r>
              <a:rPr lang="en-US" altLang="ja-JP" sz="1800" dirty="0"/>
              <a:t>the number of </a:t>
            </a:r>
            <a:r>
              <a:rPr lang="en-US" altLang="ja-JP" sz="2000" dirty="0" smtClean="0">
                <a:solidFill>
                  <a:srgbClr val="E03253"/>
                </a:solidFill>
              </a:rPr>
              <a:t>servers </a:t>
            </a:r>
            <a:r>
              <a:rPr lang="en-US" altLang="ja-JP" sz="1800" dirty="0" smtClean="0"/>
              <a:t>with </a:t>
            </a:r>
            <a:r>
              <a:rPr lang="en-US" altLang="ja-JP" sz="1800" dirty="0"/>
              <a:t>tens of </a:t>
            </a:r>
            <a:r>
              <a:rPr lang="en-US" altLang="ja-JP" sz="1800" dirty="0" smtClean="0"/>
              <a:t>thousands for </a:t>
            </a:r>
            <a:r>
              <a:rPr lang="en-US" altLang="ja-JP" sz="1800" dirty="0"/>
              <a:t>scale-</a:t>
            </a:r>
            <a:r>
              <a:rPr lang="en-US" altLang="ja-JP" sz="1800" dirty="0" smtClean="0"/>
              <a:t>out. </a:t>
            </a:r>
          </a:p>
          <a:p>
            <a:pPr marL="0" indent="0">
              <a:buNone/>
            </a:pPr>
            <a:r>
              <a:rPr lang="en-US" altLang="ja-JP" sz="1800" dirty="0" smtClean="0"/>
              <a:t>Increasing the number of </a:t>
            </a:r>
            <a:r>
              <a:rPr lang="en-US" altLang="ja-JP" sz="1800" dirty="0" smtClean="0">
                <a:solidFill>
                  <a:srgbClr val="E03253"/>
                </a:solidFill>
              </a:rPr>
              <a:t>paths </a:t>
            </a:r>
            <a:r>
              <a:rPr lang="en-US" altLang="ja-JP" sz="1800" dirty="0" smtClean="0"/>
              <a:t>in DC network, for redundancy. </a:t>
            </a:r>
            <a:endParaRPr lang="en-US" altLang="ja-JP" sz="1800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In cloud services, </a:t>
            </a:r>
            <a:r>
              <a:rPr lang="en-US" altLang="ja-JP" sz="2000" dirty="0" smtClean="0">
                <a:solidFill>
                  <a:srgbClr val="E03253"/>
                </a:solidFill>
              </a:rPr>
              <a:t>intra-traffic</a:t>
            </a:r>
            <a:r>
              <a:rPr lang="en-US" altLang="ja-JP" sz="1800" dirty="0" smtClean="0"/>
              <a:t> have been increased. 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2A30-0ECA-704A-980E-125A33ACD101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7186" y="5970766"/>
            <a:ext cx="831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  <a:p>
            <a:r>
              <a:rPr lang="en-US" altLang="ja-JP" sz="800" dirty="0" smtClean="0"/>
              <a:t>[2]http</a:t>
            </a:r>
            <a:r>
              <a:rPr lang="en-US" altLang="ja-JP" sz="800" dirty="0"/>
              <a:t>://</a:t>
            </a:r>
            <a:r>
              <a:rPr lang="en-US" altLang="ja-JP" sz="800" dirty="0" err="1"/>
              <a:t>blog.gigaspaces.com</a:t>
            </a:r>
            <a:r>
              <a:rPr lang="en-US" altLang="ja-JP" sz="800" dirty="0"/>
              <a:t>/amazon-found-every-100ms-of-latency-cost-them-1-in-sales/</a:t>
            </a:r>
            <a:endParaRPr lang="ja-JP" altLang="en-US" sz="800" dirty="0"/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848544" y="4973957"/>
            <a:ext cx="8280400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Improving the datacenter network </a:t>
            </a:r>
            <a:r>
              <a:rPr lang="en-US" altLang="ja-JP" sz="2800" b="1" dirty="0" smtClean="0">
                <a:solidFill>
                  <a:srgbClr val="0071BC"/>
                </a:solidFill>
              </a:rPr>
              <a:t>with Multipath TCP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489556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爆発 2 1"/>
          <p:cNvSpPr/>
          <p:nvPr/>
        </p:nvSpPr>
        <p:spPr bwMode="auto">
          <a:xfrm>
            <a:off x="0" y="1124744"/>
            <a:ext cx="9906000" cy="4607917"/>
          </a:xfrm>
          <a:prstGeom prst="irregularSeal2">
            <a:avLst/>
          </a:prstGeom>
          <a:solidFill>
            <a:srgbClr val="C0504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MPTCP doesn’t improve short flow traffic</a:t>
            </a:r>
            <a:endParaRPr kumimoji="0" lang="ja-JP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48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Pod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内の最大マッチング問題。。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en-US" altLang="ja-JP" dirty="0" smtClean="0"/>
              <a:t>Round</a:t>
            </a:r>
            <a:r>
              <a:rPr lang="en-US" altLang="ja-JP" dirty="0"/>
              <a:t>-Robin </a:t>
            </a:r>
            <a:r>
              <a:rPr lang="en-US" altLang="ja-JP" dirty="0" smtClean="0"/>
              <a:t>Matching</a:t>
            </a:r>
          </a:p>
          <a:p>
            <a:r>
              <a:rPr lang="en-US" altLang="ja-JP" dirty="0" err="1" smtClean="0"/>
              <a:t>iSLIP</a:t>
            </a:r>
            <a:r>
              <a:rPr lang="en-US" altLang="ja-JP" dirty="0" smtClean="0"/>
              <a:t>(1999)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30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713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iSLIP</a:t>
            </a:r>
            <a:r>
              <a:rPr lang="ja-JP" altLang="en-US" dirty="0" smtClean="0"/>
              <a:t>について。。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92539"/>
            <a:ext cx="8280400" cy="1280777"/>
          </a:xfrm>
        </p:spPr>
        <p:txBody>
          <a:bodyPr/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non-accept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判定は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パスを切り替えるためには？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248705"/>
            <a:ext cx="4275545" cy="31993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04" y="1304764"/>
            <a:ext cx="4646698" cy="3480136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097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04528" y="1157535"/>
            <a:ext cx="8460940" cy="48132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E03253"/>
                </a:solidFill>
              </a:rPr>
              <a:t>Why is my target short flow??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Distributed processing </a:t>
            </a:r>
            <a:r>
              <a:rPr lang="en-US" altLang="ja-JP" sz="2000" dirty="0" smtClean="0"/>
              <a:t>is common solution for the problem of big</a:t>
            </a:r>
            <a:r>
              <a:rPr kumimoji="1" lang="en-US" altLang="ja-JP" sz="2000" dirty="0" smtClean="0"/>
              <a:t> data and massive resources.</a:t>
            </a:r>
          </a:p>
          <a:p>
            <a:pPr marL="0" indent="0">
              <a:buNone/>
            </a:pPr>
            <a:r>
              <a:rPr lang="en-US" altLang="ja-JP" dirty="0"/>
              <a:t>Distributed processing </a:t>
            </a:r>
            <a:r>
              <a:rPr lang="en-US" altLang="ja-JP" dirty="0" smtClean="0"/>
              <a:t>produces </a:t>
            </a:r>
            <a:r>
              <a:rPr lang="en-US" altLang="ja-JP" dirty="0" smtClean="0">
                <a:solidFill>
                  <a:srgbClr val="E03253"/>
                </a:solidFill>
              </a:rPr>
              <a:t>a lot of short flow</a:t>
            </a:r>
            <a:r>
              <a:rPr lang="en-US" altLang="ja-JP" dirty="0" smtClean="0"/>
              <a:t>.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1800" dirty="0" smtClean="0"/>
              <a:t>Actually, </a:t>
            </a:r>
            <a:r>
              <a:rPr lang="en-US" altLang="ja-JP" sz="1800" dirty="0" smtClean="0">
                <a:solidFill>
                  <a:srgbClr val="E03253"/>
                </a:solidFill>
              </a:rPr>
              <a:t>80%</a:t>
            </a:r>
            <a:r>
              <a:rPr lang="en-US" altLang="ja-JP" sz="1800" dirty="0" smtClean="0"/>
              <a:t> of </a:t>
            </a:r>
            <a:r>
              <a:rPr lang="en-US" altLang="ja-JP" sz="1800" dirty="0"/>
              <a:t>d</a:t>
            </a:r>
            <a:r>
              <a:rPr lang="en-US" altLang="ja-JP" sz="1800" dirty="0" smtClean="0"/>
              <a:t>atacenter traffic is short flow[1].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Data centers runs many interactive services, which is </a:t>
            </a:r>
            <a:r>
              <a:rPr lang="en-US" altLang="ja-JP" sz="1800" dirty="0" smtClean="0">
                <a:solidFill>
                  <a:srgbClr val="E03253"/>
                </a:solidFill>
              </a:rPr>
              <a:t>latency-sensitive</a:t>
            </a:r>
          </a:p>
          <a:p>
            <a:pPr marL="0" indent="0">
              <a:buNone/>
            </a:pPr>
            <a:endParaRPr kumimoji="1" lang="en-US" altLang="ja-JP" sz="2200" b="1" dirty="0" smtClean="0">
              <a:solidFill>
                <a:srgbClr val="E03253"/>
              </a:solidFill>
            </a:endParaRPr>
          </a:p>
          <a:p>
            <a:pPr marL="0" indent="0" algn="ctr">
              <a:buNone/>
            </a:pPr>
            <a:r>
              <a:rPr kumimoji="1" lang="en-US" altLang="ja-JP" sz="2200" b="1" dirty="0" smtClean="0">
                <a:solidFill>
                  <a:srgbClr val="0071BC"/>
                </a:solidFill>
              </a:rPr>
              <a:t>Short flows </a:t>
            </a:r>
            <a:r>
              <a:rPr lang="en-US" altLang="ja-JP" sz="2200" b="1" dirty="0" smtClean="0">
                <a:solidFill>
                  <a:srgbClr val="0071BC"/>
                </a:solidFill>
              </a:rPr>
              <a:t>in datacenter network is matter.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FF98-E304-B748-9BCD-466D5D6AC849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4124908" y="597076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4033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77875" y="944724"/>
            <a:ext cx="8387592" cy="48132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E03253"/>
                </a:solidFill>
              </a:rPr>
              <a:t>What is the short flow problem?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1BC"/>
                </a:solidFill>
              </a:rPr>
              <a:t>Flow completion time(FCT) </a:t>
            </a:r>
            <a:r>
              <a:rPr lang="en-US" altLang="ja-JP" dirty="0" smtClean="0"/>
              <a:t>for short flow in </a:t>
            </a:r>
            <a:r>
              <a:rPr lang="en-US" altLang="ja-JP" dirty="0" smtClean="0">
                <a:solidFill>
                  <a:srgbClr val="E03253"/>
                </a:solidFill>
              </a:rPr>
              <a:t>TCP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is poor. </a:t>
            </a:r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en-US" altLang="ja-JP" sz="2000" dirty="0" smtClean="0">
                <a:solidFill>
                  <a:srgbClr val="E03253"/>
                </a:solidFill>
              </a:rPr>
              <a:t>Queue</a:t>
            </a:r>
            <a:r>
              <a:rPr kumimoji="1" lang="en-US" altLang="ja-JP" sz="2000" dirty="0" smtClean="0"/>
              <a:t>: short flow queued up behind burst of packets.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>
                <a:solidFill>
                  <a:srgbClr val="E03253"/>
                </a:solidFill>
              </a:rPr>
              <a:t>Bandwidth</a:t>
            </a:r>
            <a:r>
              <a:rPr lang="en-US" altLang="ja-JP" sz="2000" dirty="0" smtClean="0"/>
              <a:t>: first-come, first served.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kumimoji="1" lang="en-US" altLang="ja-JP" dirty="0" smtClean="0"/>
              <a:t>Popular method : ECMP load-balancing</a:t>
            </a: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844-F0B5-C141-9EE8-6C0679B6D388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3908884" y="6366810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  <p:grpSp>
        <p:nvGrpSpPr>
          <p:cNvPr id="39" name="図形グループ 38"/>
          <p:cNvGrpSpPr/>
          <p:nvPr/>
        </p:nvGrpSpPr>
        <p:grpSpPr>
          <a:xfrm>
            <a:off x="1610190" y="4099930"/>
            <a:ext cx="2337479" cy="2101378"/>
            <a:chOff x="107504" y="4207942"/>
            <a:chExt cx="2829272" cy="2543497"/>
          </a:xfrm>
        </p:grpSpPr>
        <p:pic>
          <p:nvPicPr>
            <p:cNvPr id="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>
              <a:stCxn id="23" idx="2"/>
              <a:endCxn id="9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23" idx="2"/>
              <a:endCxn id="10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直線コネクタ 14"/>
            <p:cNvCxnSpPr>
              <a:stCxn id="24" idx="2"/>
              <a:endCxn id="13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24" idx="2"/>
              <a:endCxn id="14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1" idx="2"/>
              <a:endCxn id="23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1" idx="2"/>
              <a:endCxn id="24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22" idx="2"/>
              <a:endCxn id="24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22" idx="2"/>
              <a:endCxn id="23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テキスト ボックス 56"/>
          <p:cNvSpPr txBox="1"/>
          <p:nvPr/>
        </p:nvSpPr>
        <p:spPr>
          <a:xfrm>
            <a:off x="872365" y="35730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169024" y="4219924"/>
            <a:ext cx="3456384" cy="1477328"/>
          </a:xfrm>
          <a:prstGeom prst="rect">
            <a:avLst/>
          </a:prstGeom>
          <a:noFill/>
          <a:ln>
            <a:solidFill>
              <a:srgbClr val="0071B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ECMP performs hash-based flow-level load balancing. </a:t>
            </a:r>
          </a:p>
          <a:p>
            <a:pPr marL="285750" indent="-285750">
              <a:buFont typeface="Arial"/>
              <a:buChar char="•"/>
            </a:pPr>
            <a:endParaRPr kumimoji="1" lang="en-US" altLang="ja-JP" dirty="0" smtClean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may direct large flows to the same path</a:t>
            </a:r>
          </a:p>
        </p:txBody>
      </p:sp>
      <p:cxnSp>
        <p:nvCxnSpPr>
          <p:cNvPr id="65" name="直線コネクタ 64"/>
          <p:cNvCxnSpPr/>
          <p:nvPr/>
        </p:nvCxnSpPr>
        <p:spPr bwMode="auto">
          <a:xfrm flipV="1">
            <a:off x="1858162" y="421481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 flipH="1" flipV="1">
            <a:off x="1822326" y="421481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 rot="900000" flipV="1">
            <a:off x="1786679" y="511088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/>
          <p:cNvCxnSpPr>
            <a:endCxn id="13" idx="0"/>
          </p:cNvCxnSpPr>
          <p:nvPr/>
        </p:nvCxnSpPr>
        <p:spPr bwMode="auto">
          <a:xfrm flipH="1">
            <a:off x="3299531" y="486532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図形グループ 94"/>
          <p:cNvGrpSpPr/>
          <p:nvPr/>
        </p:nvGrpSpPr>
        <p:grpSpPr>
          <a:xfrm>
            <a:off x="2081943" y="4509120"/>
            <a:ext cx="1689341" cy="1137124"/>
            <a:chOff x="2081943" y="4509120"/>
            <a:chExt cx="1689341" cy="1137124"/>
          </a:xfrm>
        </p:grpSpPr>
        <p:cxnSp>
          <p:nvCxnSpPr>
            <p:cNvPr id="81" name="直線コネクタ 80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線コネクタ 83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矢印コネクタ 91"/>
            <p:cNvCxnSpPr>
              <a:endCxn id="14" idx="0"/>
            </p:cNvCxnSpPr>
            <p:nvPr/>
          </p:nvCxnSpPr>
          <p:spPr bwMode="auto">
            <a:xfrm>
              <a:off x="3594899" y="450912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図形グループ 103"/>
          <p:cNvGrpSpPr/>
          <p:nvPr/>
        </p:nvGrpSpPr>
        <p:grpSpPr>
          <a:xfrm>
            <a:off x="1928664" y="4169514"/>
            <a:ext cx="1760561" cy="1440313"/>
            <a:chOff x="1928664" y="4169514"/>
            <a:chExt cx="1760561" cy="1440313"/>
          </a:xfrm>
        </p:grpSpPr>
        <p:cxnSp>
          <p:nvCxnSpPr>
            <p:cNvPr id="99" name="直線矢印コネクタ 98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2" name="図形グループ 101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97" name="直線コネクタ 96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直線コネクタ 100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3" name="爆発 2 102"/>
          <p:cNvSpPr/>
          <p:nvPr/>
        </p:nvSpPr>
        <p:spPr bwMode="auto">
          <a:xfrm>
            <a:off x="1628152" y="447311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9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work: switch approach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171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smtClean="0"/>
              <a:t>M. </a:t>
            </a:r>
            <a:r>
              <a:rPr lang="en-US" altLang="ja-JP" sz="1600" dirty="0" err="1" smtClean="0"/>
              <a:t>Alizadeh</a:t>
            </a:r>
            <a:r>
              <a:rPr lang="en-US" altLang="ja-JP" sz="1600" dirty="0" smtClean="0"/>
              <a:t>, S. Yang, M. Sharif, S. </a:t>
            </a:r>
            <a:r>
              <a:rPr lang="en-US" altLang="ja-JP" sz="1600" dirty="0" err="1" smtClean="0"/>
              <a:t>Katti</a:t>
            </a:r>
            <a:r>
              <a:rPr lang="en-US" altLang="ja-JP" sz="1600" dirty="0" smtClean="0"/>
              <a:t>, N. M. B. </a:t>
            </a:r>
            <a:r>
              <a:rPr lang="en-US" altLang="ja-JP" sz="1600" dirty="0" err="1" smtClean="0"/>
              <a:t>Prabhakar</a:t>
            </a:r>
            <a:r>
              <a:rPr lang="en-US" altLang="ja-JP" sz="1600" dirty="0" smtClean="0"/>
              <a:t>, and S. </a:t>
            </a:r>
            <a:r>
              <a:rPr lang="en-US" altLang="ja-JP" sz="1600" dirty="0" err="1" smtClean="0"/>
              <a:t>Shenker</a:t>
            </a:r>
            <a:r>
              <a:rPr lang="en-US" altLang="ja-JP" sz="1600" dirty="0" smtClean="0"/>
              <a:t>. </a:t>
            </a:r>
            <a:r>
              <a:rPr lang="en-US" altLang="ja-JP" sz="1600" dirty="0" err="1" smtClean="0"/>
              <a:t>pFabric</a:t>
            </a:r>
            <a:r>
              <a:rPr lang="en-US" altLang="ja-JP" sz="1600" dirty="0" smtClean="0"/>
              <a:t>: Minimal near-optimal datacenter transport. In Proc. ACM SIGCOMM, 2013.</a:t>
            </a:r>
            <a:endParaRPr lang="en-US" altLang="ja-JP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E631-551A-D846-9FA9-506D99B8FFCE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>
                <a:latin typeface="+mn-lt"/>
              </a:rPr>
              <a:t>First-in-first-out mechanism harm the flow with high </a:t>
            </a:r>
            <a:r>
              <a:rPr kumimoji="1" lang="en-US" altLang="ja-JP" dirty="0" smtClean="0">
                <a:latin typeface="+mn-lt"/>
              </a:rPr>
              <a:t>priority</a:t>
            </a: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Short flow, with high priority, meets deadline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430588"/>
            <a:ext cx="411668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Solution: </a:t>
            </a:r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with full-customize switch</a:t>
            </a:r>
          </a:p>
          <a:p>
            <a:pPr marL="0" lvl="1"/>
            <a:r>
              <a:rPr lang="en-US" altLang="ja-JP" b="1" dirty="0" smtClean="0">
                <a:latin typeface="+mn-lt"/>
              </a:rPr>
              <a:t>Rate-control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ja-JP" dirty="0" smtClean="0">
                <a:latin typeface="+mn-lt"/>
              </a:rPr>
              <a:t>Initial </a:t>
            </a:r>
            <a:r>
              <a:rPr lang="en-US" altLang="ja-JP" dirty="0">
                <a:latin typeface="+mn-lt"/>
              </a:rPr>
              <a:t>window size : static value using </a:t>
            </a:r>
            <a:r>
              <a:rPr lang="en-US" altLang="ja-JP" dirty="0" smtClean="0">
                <a:latin typeface="+mn-lt"/>
              </a:rPr>
              <a:t>BDP</a:t>
            </a:r>
          </a:p>
          <a:p>
            <a:pPr marL="342900" lvl="1" indent="-342900">
              <a:buFont typeface="Arial"/>
              <a:buChar char="•"/>
            </a:pPr>
            <a:r>
              <a:rPr kumimoji="1" lang="en-US" altLang="ja-JP" dirty="0">
                <a:latin typeface="+mn-lt"/>
              </a:rPr>
              <a:t>when drop, waiting </a:t>
            </a:r>
            <a:r>
              <a:rPr lang="en-US" altLang="ja-JP" dirty="0">
                <a:latin typeface="+mn-lt"/>
              </a:rPr>
              <a:t>for </a:t>
            </a:r>
            <a:r>
              <a:rPr kumimoji="1" lang="en-US" altLang="ja-JP" dirty="0" smtClean="0">
                <a:latin typeface="+mn-lt"/>
              </a:rPr>
              <a:t>RTO</a:t>
            </a:r>
          </a:p>
          <a:p>
            <a:pPr marL="0" lvl="1"/>
            <a:r>
              <a:rPr lang="en-US" altLang="ja-JP" b="1" dirty="0" smtClean="0">
                <a:latin typeface="+mn-lt"/>
              </a:rPr>
              <a:t>Queuing</a:t>
            </a:r>
          </a:p>
          <a:p>
            <a:pPr marL="285750" lvl="1" indent="-285750">
              <a:buFont typeface="Arial"/>
              <a:buChar char="•"/>
            </a:pPr>
            <a:r>
              <a:rPr lang="en-US" altLang="ja-JP" dirty="0">
                <a:latin typeface="+mn-lt"/>
              </a:rPr>
              <a:t>Priority rule : smaller </a:t>
            </a:r>
            <a:r>
              <a:rPr lang="en-US" altLang="ja-JP" dirty="0">
                <a:solidFill>
                  <a:srgbClr val="0071BC"/>
                </a:solidFill>
                <a:latin typeface="+mn-lt"/>
              </a:rPr>
              <a:t>remaining flow size</a:t>
            </a:r>
            <a:r>
              <a:rPr lang="en-US" altLang="ja-JP" dirty="0">
                <a:latin typeface="+mn-lt"/>
              </a:rPr>
              <a:t> has higher </a:t>
            </a:r>
            <a:r>
              <a:rPr lang="en-US" altLang="ja-JP" dirty="0" smtClean="0">
                <a:latin typeface="+mn-lt"/>
              </a:rPr>
              <a:t>priority</a:t>
            </a:r>
          </a:p>
          <a:p>
            <a:pPr marL="285750" lvl="1" indent="-285750">
              <a:buFont typeface="Arial"/>
              <a:buChar char="•"/>
            </a:pPr>
            <a:r>
              <a:rPr lang="en-US" altLang="ja-JP" dirty="0" err="1" smtClean="0">
                <a:latin typeface="+mn-lt"/>
              </a:rPr>
              <a:t>Dequeue</a:t>
            </a:r>
            <a:endParaRPr lang="en-US" altLang="ja-JP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endParaRPr kumimoji="1" lang="en-US" altLang="ja-JP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23326"/>
            <a:ext cx="411668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Result:</a:t>
            </a:r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 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achieving near-optimal FCT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1052" y="5841268"/>
            <a:ext cx="333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The effect of short flows completing for 70KB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548844" y="6129300"/>
            <a:ext cx="61206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600" dirty="0"/>
              <a:t>M. </a:t>
            </a:r>
            <a:r>
              <a:rPr lang="en-US" altLang="ja-JP" sz="600" dirty="0" err="1"/>
              <a:t>Alizadeh</a:t>
            </a:r>
            <a:r>
              <a:rPr lang="en-US" altLang="ja-JP" sz="600" dirty="0"/>
              <a:t>, S. Yang, M. Sharif, S. </a:t>
            </a:r>
            <a:r>
              <a:rPr lang="en-US" altLang="ja-JP" sz="600" dirty="0" err="1"/>
              <a:t>Katti</a:t>
            </a:r>
            <a:r>
              <a:rPr lang="en-US" altLang="ja-JP" sz="600" dirty="0"/>
              <a:t>, N. M. B. </a:t>
            </a:r>
            <a:r>
              <a:rPr lang="en-US" altLang="ja-JP" sz="600" dirty="0" err="1"/>
              <a:t>Prabhakar</a:t>
            </a:r>
            <a:r>
              <a:rPr lang="en-US" altLang="ja-JP" sz="600" dirty="0"/>
              <a:t>, and S. </a:t>
            </a:r>
            <a:r>
              <a:rPr lang="en-US" altLang="ja-JP" sz="600" dirty="0" err="1"/>
              <a:t>Shenker</a:t>
            </a:r>
            <a:r>
              <a:rPr lang="en-US" altLang="ja-JP" sz="600" dirty="0"/>
              <a:t>. </a:t>
            </a:r>
            <a:r>
              <a:rPr lang="en-US" altLang="ja-JP" sz="600" dirty="0" err="1"/>
              <a:t>pFabric</a:t>
            </a:r>
            <a:r>
              <a:rPr lang="en-US" altLang="ja-JP" sz="600" dirty="0"/>
              <a:t>: Minimal near-optimal datacenter transport. In Proc. ACM SIGCOMM, 2013.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/>
          <a:srcRect r="49894" b="10212"/>
          <a:stretch/>
        </p:blipFill>
        <p:spPr>
          <a:xfrm>
            <a:off x="5939794" y="4062744"/>
            <a:ext cx="2251841" cy="18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Related work: host </a:t>
            </a:r>
            <a:r>
              <a:rPr lang="en-US" altLang="ja-JP" dirty="0" err="1" smtClean="0"/>
              <a:t>approarch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723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/>
              <a:t>Xu</a:t>
            </a:r>
            <a:r>
              <a:rPr lang="en-US" altLang="ja-JP" sz="1600" dirty="0"/>
              <a:t>, Hong, and </a:t>
            </a:r>
            <a:r>
              <a:rPr lang="en-US" altLang="ja-JP" sz="1600" dirty="0" err="1"/>
              <a:t>Baochun</a:t>
            </a:r>
            <a:r>
              <a:rPr lang="en-US" altLang="ja-JP" sz="1600" dirty="0"/>
              <a:t> Li. "</a:t>
            </a:r>
            <a:r>
              <a:rPr lang="en-US" altLang="ja-JP" sz="1600" dirty="0" err="1"/>
              <a:t>RepFlow</a:t>
            </a:r>
            <a:r>
              <a:rPr lang="en-US" altLang="ja-JP" sz="1600" dirty="0"/>
              <a:t>: Minimizing flow completion times with replicated flows in data centers." </a:t>
            </a:r>
            <a:r>
              <a:rPr lang="en-US" altLang="ja-JP" sz="1600" i="1" dirty="0" err="1"/>
              <a:t>arXiv</a:t>
            </a:r>
            <a:r>
              <a:rPr lang="en-US" altLang="ja-JP" sz="1600" i="1" dirty="0"/>
              <a:t> preprint arXiv:1307.7451</a:t>
            </a:r>
            <a:r>
              <a:rPr lang="en-US" altLang="ja-JP" sz="1600" dirty="0"/>
              <a:t> (2013).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E3D-81FD-A24C-BBC9-307AFE505EB8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Reducing FCT </a:t>
            </a:r>
            <a:r>
              <a:rPr kumimoji="1" lang="en-US" altLang="ja-JP" dirty="0" smtClean="0">
                <a:solidFill>
                  <a:srgbClr val="E03253"/>
                </a:solidFill>
                <a:latin typeface="+mj-lt"/>
              </a:rPr>
              <a:t>without custom switch hardware and/or protocol changes</a:t>
            </a: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distributing the utilization paths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112226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Solution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Replicate the flows to each paths just for short flow. 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6329" y="5996317"/>
            <a:ext cx="194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Scenario on </a:t>
            </a:r>
            <a:r>
              <a:rPr kumimoji="1" lang="en-US" altLang="ja-JP" sz="1200" dirty="0" err="1" smtClean="0">
                <a:latin typeface="+mj-lt"/>
              </a:rPr>
              <a:t>Repflow</a:t>
            </a:r>
            <a:r>
              <a:rPr kumimoji="1" lang="en-US" altLang="ja-JP" sz="1200" dirty="0" smtClean="0">
                <a:latin typeface="+mj-lt"/>
              </a:rPr>
              <a:t>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104964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l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</a:t>
            </a:r>
            <a:r>
              <a:rPr kumimoji="1" lang="en-US" altLang="ja-JP" baseline="30000" dirty="0" smtClean="0">
                <a:solidFill>
                  <a:srgbClr val="4D4D4D"/>
                </a:solidFill>
                <a:latin typeface="+mj-lt"/>
              </a:rPr>
              <a:t>th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percentile FCT was improved by about 40%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6720" y="5719318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FCT of short flow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11844" y="6160658"/>
            <a:ext cx="62097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700" dirty="0" err="1"/>
              <a:t>Xu</a:t>
            </a:r>
            <a:r>
              <a:rPr lang="en-US" altLang="ja-JP" sz="700" dirty="0"/>
              <a:t>, Hong, and </a:t>
            </a:r>
            <a:r>
              <a:rPr lang="en-US" altLang="ja-JP" sz="700" dirty="0" err="1"/>
              <a:t>Baochun</a:t>
            </a:r>
            <a:r>
              <a:rPr lang="en-US" altLang="ja-JP" sz="700" dirty="0"/>
              <a:t> Li. "</a:t>
            </a:r>
            <a:r>
              <a:rPr lang="en-US" altLang="ja-JP" sz="700" dirty="0" err="1"/>
              <a:t>RepFlow</a:t>
            </a:r>
            <a:r>
              <a:rPr lang="en-US" altLang="ja-JP" sz="700" dirty="0"/>
              <a:t>: Minimizing flow completion times with replicated flows in data centers." </a:t>
            </a:r>
            <a:r>
              <a:rPr lang="en-US" altLang="ja-JP" sz="700" i="1" dirty="0" err="1"/>
              <a:t>arXiv</a:t>
            </a:r>
            <a:r>
              <a:rPr lang="en-US" altLang="ja-JP" sz="700" i="1" dirty="0"/>
              <a:t> preprint arXiv:1307.7451</a:t>
            </a:r>
            <a:r>
              <a:rPr lang="en-US" altLang="ja-JP" sz="700" dirty="0"/>
              <a:t> (2013).</a:t>
            </a: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1610190" y="3933056"/>
            <a:ext cx="2337479" cy="2101378"/>
            <a:chOff x="107504" y="4207942"/>
            <a:chExt cx="2829272" cy="2543497"/>
          </a:xfrm>
        </p:grpSpPr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線コネクタ 17"/>
            <p:cNvCxnSpPr>
              <a:stCxn id="30" idx="2"/>
              <a:endCxn id="16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30" idx="2"/>
              <a:endCxn id="17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直線コネクタ 21"/>
            <p:cNvCxnSpPr>
              <a:stCxn id="31" idx="2"/>
              <a:endCxn id="20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31" idx="2"/>
              <a:endCxn id="21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8" idx="2"/>
              <a:endCxn id="30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28" idx="2"/>
              <a:endCxn id="31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9" idx="2"/>
              <a:endCxn id="31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9" idx="2"/>
              <a:endCxn id="30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" name="直線コネクタ 31"/>
          <p:cNvCxnSpPr/>
          <p:nvPr/>
        </p:nvCxnSpPr>
        <p:spPr bwMode="auto">
          <a:xfrm flipV="1">
            <a:off x="1858162" y="4047936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H="1" flipV="1">
            <a:off x="1822326" y="4047936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 rot="900000" flipV="1">
            <a:off x="1786679" y="4944009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endCxn id="20" idx="0"/>
          </p:cNvCxnSpPr>
          <p:nvPr/>
        </p:nvCxnSpPr>
        <p:spPr bwMode="auto">
          <a:xfrm flipH="1">
            <a:off x="3299531" y="4698447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図形グループ 35"/>
          <p:cNvGrpSpPr/>
          <p:nvPr/>
        </p:nvGrpSpPr>
        <p:grpSpPr>
          <a:xfrm>
            <a:off x="2081943" y="4308100"/>
            <a:ext cx="1689341" cy="1161011"/>
            <a:chOff x="2081943" y="4474974"/>
            <a:chExt cx="1689341" cy="1161011"/>
          </a:xfrm>
        </p:grpSpPr>
        <p:cxnSp>
          <p:nvCxnSpPr>
            <p:cNvPr id="37" name="直線コネクタ 36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矢印コネクタ 38"/>
            <p:cNvCxnSpPr/>
            <p:nvPr/>
          </p:nvCxnSpPr>
          <p:spPr bwMode="auto">
            <a:xfrm>
              <a:off x="3594899" y="4474974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図形グループ 41"/>
          <p:cNvGrpSpPr/>
          <p:nvPr/>
        </p:nvGrpSpPr>
        <p:grpSpPr>
          <a:xfrm>
            <a:off x="1962960" y="4047936"/>
            <a:ext cx="256189" cy="1385171"/>
            <a:chOff x="1962960" y="4214810"/>
            <a:chExt cx="256189" cy="1385171"/>
          </a:xfrm>
        </p:grpSpPr>
        <p:cxnSp>
          <p:nvCxnSpPr>
            <p:cNvPr id="43" name="直線コネクタ 42"/>
            <p:cNvCxnSpPr/>
            <p:nvPr/>
          </p:nvCxnSpPr>
          <p:spPr bwMode="auto">
            <a:xfrm flipH="1" flipV="1">
              <a:off x="1964668" y="5084091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 flipH="1" flipV="1">
              <a:off x="1962960" y="4214810"/>
              <a:ext cx="920" cy="86928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爆発 2 45"/>
          <p:cNvSpPr/>
          <p:nvPr/>
        </p:nvSpPr>
        <p:spPr bwMode="auto">
          <a:xfrm>
            <a:off x="1628152" y="4306242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10" y="4221319"/>
            <a:ext cx="4571342" cy="143992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7475837" y="5697252"/>
            <a:ext cx="1545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FCT of long flow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31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bout m</a:t>
            </a:r>
            <a:r>
              <a:rPr kumimoji="1" lang="en-US" altLang="ja-JP" dirty="0" smtClean="0"/>
              <a:t>y research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6"/>
            <a:ext cx="8280400" cy="381927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ja-JP" sz="2000" b="1" dirty="0" smtClean="0"/>
              <a:t>Requirements for datacenter network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/>
              <a:t>U</a:t>
            </a:r>
            <a:r>
              <a:rPr kumimoji="1" lang="en-US" altLang="ja-JP" sz="2000" dirty="0" smtClean="0"/>
              <a:t>sing modern topology for massive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/>
              <a:t>Feasibility: easily-implementation to real data center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/>
              <a:t>A</a:t>
            </a:r>
            <a:r>
              <a:rPr kumimoji="1" lang="en-US" altLang="ja-JP" sz="2000" dirty="0" smtClean="0"/>
              <a:t>pplication friendly : optimizin</a:t>
            </a:r>
            <a:r>
              <a:rPr lang="en-US" altLang="ja-JP" sz="2000" dirty="0" smtClean="0"/>
              <a:t>g the specified traffic patterns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My research 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On</a:t>
            </a:r>
            <a:r>
              <a:rPr kumimoji="1" lang="en-US" altLang="ja-JP" sz="2000" b="1" dirty="0" smtClean="0"/>
              <a:t> FatTree topology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>
                <a:solidFill>
                  <a:srgbClr val="E03253"/>
                </a:solidFill>
              </a:rPr>
              <a:t>u</a:t>
            </a:r>
            <a:r>
              <a:rPr lang="en-US" altLang="ja-JP" sz="2000" b="1" dirty="0" smtClean="0">
                <a:solidFill>
                  <a:srgbClr val="E03253"/>
                </a:solidFill>
              </a:rPr>
              <a:t>sing Multipath TCP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ja-JP" sz="2000" b="1" dirty="0" smtClean="0"/>
              <a:t>improving completion time of short flow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0BFC-62A1-D94D-9F1C-A09973547188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1188922" y="5049983"/>
            <a:ext cx="7527636" cy="1187329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b="1" dirty="0" smtClean="0"/>
              <a:t>Performance for specific workload</a:t>
            </a:r>
          </a:p>
          <a:p>
            <a:r>
              <a:rPr lang="en-US" altLang="ja-JP" b="1" dirty="0" smtClean="0">
                <a:solidFill>
                  <a:schemeClr val="bg1">
                    <a:lumMod val="65000"/>
                  </a:schemeClr>
                </a:solidFill>
              </a:rPr>
              <a:t>Manageability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2600" y="4797152"/>
            <a:ext cx="1762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Issue on MPTCP</a:t>
            </a:r>
            <a:endParaRPr kumimoji="1" lang="ja-JP" altLang="en-US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95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solution for short flow 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Multipath TCP(2011)</a:t>
            </a:r>
            <a:endParaRPr lang="en-US" altLang="ja-JP" sz="2000" b="1" dirty="0"/>
          </a:p>
          <a:p>
            <a:r>
              <a:rPr lang="en-US" altLang="ja-JP" sz="2000" dirty="0" smtClean="0">
                <a:solidFill>
                  <a:srgbClr val="0071BC"/>
                </a:solidFill>
              </a:rPr>
              <a:t>Extending TCP </a:t>
            </a:r>
            <a:r>
              <a:rPr lang="en-US" altLang="ja-JP" sz="2000" dirty="0" smtClean="0"/>
              <a:t>to use multiple paths by a single connection</a:t>
            </a:r>
          </a:p>
          <a:p>
            <a:r>
              <a:rPr lang="en-US" altLang="ja-JP" sz="2000" dirty="0" smtClean="0"/>
              <a:t>Using multiple-paths </a:t>
            </a:r>
            <a:r>
              <a:rPr lang="en-US" altLang="ja-JP" sz="2000" dirty="0" smtClean="0">
                <a:solidFill>
                  <a:srgbClr val="0071BC"/>
                </a:solidFill>
              </a:rPr>
              <a:t>simultaneously</a:t>
            </a:r>
            <a:r>
              <a:rPr lang="en-US" altLang="ja-JP" sz="2000" dirty="0" smtClean="0"/>
              <a:t>, improving the throughput</a:t>
            </a: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A914-1894-EE42-A258-B45223D7A3F7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22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59" y="5111387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stCxn id="222" idx="0"/>
            <a:endCxn id="51" idx="0"/>
          </p:cNvCxnSpPr>
          <p:nvPr/>
        </p:nvCxnSpPr>
        <p:spPr bwMode="auto">
          <a:xfrm flipV="1">
            <a:off x="3682066" y="3948407"/>
            <a:ext cx="1156993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22" idx="0"/>
            <a:endCxn id="51" idx="2"/>
          </p:cNvCxnSpPr>
          <p:nvPr/>
        </p:nvCxnSpPr>
        <p:spPr bwMode="auto">
          <a:xfrm flipH="1" flipV="1">
            <a:off x="2691436" y="3948407"/>
            <a:ext cx="990630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雲 50"/>
          <p:cNvSpPr/>
          <p:nvPr/>
        </p:nvSpPr>
        <p:spPr bwMode="auto">
          <a:xfrm>
            <a:off x="2684748" y="3491207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2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40" y="5086269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6" name="直線コネクタ 225"/>
          <p:cNvCxnSpPr>
            <a:stCxn id="225" idx="0"/>
            <a:endCxn id="228" idx="0"/>
          </p:cNvCxnSpPr>
          <p:nvPr/>
        </p:nvCxnSpPr>
        <p:spPr bwMode="auto">
          <a:xfrm flipV="1">
            <a:off x="7759247" y="3876399"/>
            <a:ext cx="1076256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25" idx="0"/>
            <a:endCxn id="228" idx="2"/>
          </p:cNvCxnSpPr>
          <p:nvPr/>
        </p:nvCxnSpPr>
        <p:spPr bwMode="auto">
          <a:xfrm flipH="1" flipV="1">
            <a:off x="6687880" y="3876399"/>
            <a:ext cx="1071367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雲 227"/>
          <p:cNvSpPr/>
          <p:nvPr/>
        </p:nvSpPr>
        <p:spPr bwMode="auto">
          <a:xfrm>
            <a:off x="6681192" y="3419199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00772" y="457132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3177918" y="492556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4155109" y="457132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3908884" y="492006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956556" y="3962673"/>
            <a:ext cx="738205" cy="648072"/>
            <a:chOff x="979770" y="3429000"/>
            <a:chExt cx="738205" cy="648072"/>
          </a:xfrm>
        </p:grpSpPr>
        <p:sp>
          <p:nvSpPr>
            <p:cNvPr id="232" name="正方形/長方形 231"/>
            <p:cNvSpPr/>
            <p:nvPr/>
          </p:nvSpPr>
          <p:spPr bwMode="auto">
            <a:xfrm>
              <a:off x="979770" y="3553404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 bwMode="auto">
            <a:xfrm>
              <a:off x="979770" y="3887527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064568" y="3429000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:flow1</a:t>
              </a:r>
              <a:endParaRPr kumimoji="1" lang="ja-JP" altLang="en-US" sz="1400" dirty="0">
                <a:latin typeface="+mj-lt"/>
              </a:endParaRPr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1064568" y="3769295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:flow2</a:t>
              </a:r>
              <a:endParaRPr kumimoji="1" lang="ja-JP" altLang="en-US" sz="1400" dirty="0">
                <a:latin typeface="+mj-lt"/>
              </a:endParaRPr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812800" y="352133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ECMP</a:t>
            </a:r>
            <a:endParaRPr lang="ja-JP" altLang="en-US" dirty="0">
              <a:latin typeface="+mj-lt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4953000" y="352133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MPTCP</a:t>
            </a:r>
            <a:endParaRPr lang="ja-JP" altLang="en-US" dirty="0">
              <a:latin typeface="+mj-lt"/>
            </a:endParaRPr>
          </a:p>
        </p:txBody>
      </p:sp>
      <p:sp>
        <p:nvSpPr>
          <p:cNvPr id="236" name="正方形/長方形 235"/>
          <p:cNvSpPr/>
          <p:nvPr/>
        </p:nvSpPr>
        <p:spPr bwMode="auto">
          <a:xfrm>
            <a:off x="6939023" y="4427311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7" name="正方形/長方形 236"/>
          <p:cNvSpPr/>
          <p:nvPr/>
        </p:nvSpPr>
        <p:spPr bwMode="auto">
          <a:xfrm>
            <a:off x="8240250" y="444364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8" name="正方形/長方形 237"/>
          <p:cNvSpPr/>
          <p:nvPr/>
        </p:nvSpPr>
        <p:spPr bwMode="auto">
          <a:xfrm>
            <a:off x="7358895" y="472281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9" name="正方形/長方形 238"/>
          <p:cNvSpPr/>
          <p:nvPr/>
        </p:nvSpPr>
        <p:spPr bwMode="auto">
          <a:xfrm>
            <a:off x="7869324" y="4720786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12800" y="4934781"/>
            <a:ext cx="236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ECMP assign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a path</a:t>
            </a:r>
            <a:r>
              <a:rPr lang="en-US" altLang="ja-JP" dirty="0" smtClean="0">
                <a:latin typeface="+mj-lt"/>
              </a:rPr>
              <a:t> each flow </a:t>
            </a:r>
            <a:endParaRPr lang="ja-JP" altLang="en-US" dirty="0">
              <a:latin typeface="+mj-lt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953000" y="4862773"/>
            <a:ext cx="226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MPTCP can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distribute</a:t>
            </a:r>
            <a:r>
              <a:rPr lang="en-US" altLang="ja-JP" dirty="0" smtClean="0">
                <a:latin typeface="+mj-lt"/>
              </a:rPr>
              <a:t> packets for a flow </a:t>
            </a:r>
            <a:endParaRPr lang="ja-JP" altLang="en-US" dirty="0"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0552" y="2996952"/>
            <a:ext cx="230558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Load 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36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</TotalTime>
  <Words>1652</Words>
  <Application>Microsoft Macintosh PowerPoint</Application>
  <PresentationFormat>A4 210x297 mm</PresentationFormat>
  <Paragraphs>316</Paragraphs>
  <Slides>31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Staff training presentation</vt:lpstr>
      <vt:lpstr>Progress report 進捗報告</vt:lpstr>
      <vt:lpstr>PowerPoint プレゼンテーション</vt:lpstr>
      <vt:lpstr>Background</vt:lpstr>
      <vt:lpstr>Background</vt:lpstr>
      <vt:lpstr>Background</vt:lpstr>
      <vt:lpstr>Related work: switch approach </vt:lpstr>
      <vt:lpstr>Related work: host approarch</vt:lpstr>
      <vt:lpstr>About my research</vt:lpstr>
      <vt:lpstr>A solution for short flow problem</vt:lpstr>
      <vt:lpstr>Issue of performance</vt:lpstr>
      <vt:lpstr>Verification simulation - Environment</vt:lpstr>
      <vt:lpstr>Verification simulation - Environment</vt:lpstr>
      <vt:lpstr>Additional simulation - Query traffic with background</vt:lpstr>
      <vt:lpstr>Additional simulation - Short message traffic with background</vt:lpstr>
      <vt:lpstr>Additional simulation - Results</vt:lpstr>
      <vt:lpstr>More considerations</vt:lpstr>
      <vt:lpstr>提案シナリオ</vt:lpstr>
      <vt:lpstr>提案シナリオ</vt:lpstr>
      <vt:lpstr>シミュレーション計画</vt:lpstr>
      <vt:lpstr>仮説の検証について</vt:lpstr>
      <vt:lpstr>Conclusion</vt:lpstr>
      <vt:lpstr>Future work</vt:lpstr>
      <vt:lpstr>issue of manageability</vt:lpstr>
      <vt:lpstr>Issue of manageability</vt:lpstr>
      <vt:lpstr>Issue of manageability</vt:lpstr>
      <vt:lpstr>Conclusion</vt:lpstr>
      <vt:lpstr>Conclusion</vt:lpstr>
      <vt:lpstr>Future work</vt:lpstr>
      <vt:lpstr>提案手法もどき</vt:lpstr>
      <vt:lpstr>提案手法もどき</vt:lpstr>
      <vt:lpstr>iSLIPについて。。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1820</cp:revision>
  <dcterms:created xsi:type="dcterms:W3CDTF">2013-12-01T06:00:42Z</dcterms:created>
  <dcterms:modified xsi:type="dcterms:W3CDTF">2014-03-04T03:51:32Z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