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370" r:id="rId3"/>
    <p:sldId id="371" r:id="rId4"/>
    <p:sldId id="372" r:id="rId5"/>
    <p:sldId id="373" r:id="rId6"/>
    <p:sldId id="379" r:id="rId7"/>
    <p:sldId id="358" r:id="rId8"/>
    <p:sldId id="381" r:id="rId9"/>
    <p:sldId id="382" r:id="rId10"/>
    <p:sldId id="383" r:id="rId11"/>
    <p:sldId id="384" r:id="rId12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76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sers\admin\Dropbox\Public\CNL\my_research\Experiments\ns-3\verif2\fix_ver\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70kb</a:t>
            </a:r>
            <a:r>
              <a:rPr lang="ja-JP"/>
              <a:t>ショートフロー</a:t>
            </a:r>
          </a:p>
        </c:rich>
      </c:tx>
      <c:layout/>
      <c:overlay val="0"/>
    </c:title>
    <c:autoTitleDeleted val="0"/>
    <c:plotArea>
      <c:layout/>
      <c:stockChart>
        <c:ser>
          <c:idx val="0"/>
          <c:order val="0"/>
          <c:tx>
            <c:strRef>
              <c:f>'70k'!$BA$3</c:f>
              <c:strCache>
                <c:ptCount val="1"/>
                <c:pt idx="0">
                  <c:v>75%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'70k'!$BB$3:$BE$3</c:f>
              <c:numCache>
                <c:formatCode>General</c:formatCode>
                <c:ptCount val="4"/>
                <c:pt idx="0">
                  <c:v>175.5615</c:v>
                </c:pt>
                <c:pt idx="1">
                  <c:v>180.518999999999</c:v>
                </c:pt>
                <c:pt idx="2">
                  <c:v>160.518999999999</c:v>
                </c:pt>
                <c:pt idx="3">
                  <c:v>160.518999999999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'70k'!$BA$4</c:f>
              <c:strCache>
                <c:ptCount val="1"/>
                <c:pt idx="0">
                  <c:v>最大値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'70k'!$BB$4:$BE$4</c:f>
              <c:numCache>
                <c:formatCode>General</c:formatCode>
                <c:ptCount val="4"/>
                <c:pt idx="0">
                  <c:v>377.5339999999993</c:v>
                </c:pt>
                <c:pt idx="1">
                  <c:v>344.4029999999989</c:v>
                </c:pt>
                <c:pt idx="2">
                  <c:v>282.2189999999993</c:v>
                </c:pt>
                <c:pt idx="3">
                  <c:v>311.1019999999999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'70k'!$BA$5</c:f>
              <c:strCache>
                <c:ptCount val="1"/>
                <c:pt idx="0">
                  <c:v>最小値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'70k'!$BB$5:$BE$5</c:f>
              <c:numCache>
                <c:formatCode>General</c:formatCode>
                <c:ptCount val="4"/>
                <c:pt idx="0">
                  <c:v>64.67199999999998</c:v>
                </c:pt>
                <c:pt idx="1">
                  <c:v>30.8060000000001</c:v>
                </c:pt>
                <c:pt idx="2">
                  <c:v>80.0</c:v>
                </c:pt>
                <c:pt idx="3">
                  <c:v>53.3449999999999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'70k'!$BA$6</c:f>
              <c:strCache>
                <c:ptCount val="1"/>
                <c:pt idx="0">
                  <c:v>25%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'70k'!$BB$6:$BE$6</c:f>
              <c:numCache>
                <c:formatCode>General</c:formatCode>
                <c:ptCount val="4"/>
                <c:pt idx="0">
                  <c:v>142.469</c:v>
                </c:pt>
                <c:pt idx="1">
                  <c:v>148.468</c:v>
                </c:pt>
                <c:pt idx="2">
                  <c:v>138.469</c:v>
                </c:pt>
                <c:pt idx="3">
                  <c:v>138.469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axId val="2137533160"/>
        <c:axId val="2128250040"/>
      </c:stockChart>
      <c:stockChart>
        <c:ser>
          <c:idx val="4"/>
          <c:order val="4"/>
          <c:tx>
            <c:strRef>
              <c:f>'70k'!$BA$8</c:f>
              <c:strCache>
                <c:ptCount val="1"/>
                <c:pt idx="0">
                  <c:v>利用率</c:v>
                </c:pt>
              </c:strCache>
            </c:strRef>
          </c:tx>
          <c:val>
            <c:numRef>
              <c:f>'70k'!$BB$8:$BE$8</c:f>
              <c:numCache>
                <c:formatCode>General</c:formatCode>
                <c:ptCount val="4"/>
                <c:pt idx="0">
                  <c:v>17.89578625342261</c:v>
                </c:pt>
                <c:pt idx="1">
                  <c:v>18.12684203023141</c:v>
                </c:pt>
                <c:pt idx="2">
                  <c:v>0.271463434978491</c:v>
                </c:pt>
                <c:pt idx="3">
                  <c:v>0.206855512420031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617432"/>
        <c:axId val="2137839640"/>
      </c:stockChart>
      <c:catAx>
        <c:axId val="2137533160"/>
        <c:scaling>
          <c:orientation val="minMax"/>
        </c:scaling>
        <c:delete val="0"/>
        <c:axPos val="b"/>
        <c:majorTickMark val="out"/>
        <c:minorTickMark val="none"/>
        <c:tickLblPos val="nextTo"/>
        <c:crossAx val="2128250040"/>
        <c:crosses val="autoZero"/>
        <c:auto val="1"/>
        <c:lblAlgn val="ctr"/>
        <c:lblOffset val="100"/>
        <c:noMultiLvlLbl val="0"/>
      </c:catAx>
      <c:valAx>
        <c:axId val="212825004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FCT[ms]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7533160"/>
        <c:crosses val="autoZero"/>
        <c:crossBetween val="between"/>
      </c:valAx>
      <c:valAx>
        <c:axId val="213783964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/>
                  <a:t>経路利用率</a:t>
                </a:r>
                <a:r>
                  <a:rPr lang="en-US"/>
                  <a:t>[Mbps]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9617432"/>
        <c:crosses val="max"/>
        <c:crossBetween val="between"/>
      </c:valAx>
      <c:catAx>
        <c:axId val="2129617432"/>
        <c:scaling>
          <c:orientation val="minMax"/>
        </c:scaling>
        <c:delete val="1"/>
        <c:axPos val="b"/>
        <c:majorTickMark val="out"/>
        <c:minorTickMark val="none"/>
        <c:tickLblPos val="nextTo"/>
        <c:crossAx val="213783964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結果：箱ひげ図で表現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4D4D4D"/>
                </a:solidFill>
              </a:rPr>
              <a:t>経路利用率 </a:t>
            </a:r>
            <a:r>
              <a:rPr lang="en-US" altLang="ja-JP" dirty="0" smtClean="0">
                <a:solidFill>
                  <a:srgbClr val="4D4D4D"/>
                </a:solidFill>
              </a:rPr>
              <a:t>: path1, path2</a:t>
            </a:r>
            <a:r>
              <a:rPr lang="ja-JP" altLang="en-US" dirty="0" smtClean="0">
                <a:solidFill>
                  <a:srgbClr val="4D4D4D"/>
                </a:solidFill>
              </a:rPr>
              <a:t>が非常に高い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r>
              <a:rPr lang="ja-JP" altLang="en-US" dirty="0" smtClean="0">
                <a:solidFill>
                  <a:srgbClr val="4D4D4D"/>
                </a:solidFill>
              </a:rPr>
              <a:t>完結時間 </a:t>
            </a:r>
            <a:r>
              <a:rPr lang="en-US" altLang="ja-JP" dirty="0" smtClean="0">
                <a:solidFill>
                  <a:srgbClr val="4D4D4D"/>
                </a:solidFill>
              </a:rPr>
              <a:t>: </a:t>
            </a:r>
            <a:r>
              <a:rPr lang="en-US" altLang="ja-JP" dirty="0">
                <a:solidFill>
                  <a:srgbClr val="4D4D4D"/>
                </a:solidFill>
              </a:rPr>
              <a:t>path1, </a:t>
            </a:r>
            <a:r>
              <a:rPr lang="en-US" altLang="ja-JP" dirty="0" smtClean="0">
                <a:solidFill>
                  <a:srgbClr val="4D4D4D"/>
                </a:solidFill>
              </a:rPr>
              <a:t>path2</a:t>
            </a:r>
            <a:r>
              <a:rPr lang="ja-JP" altLang="en-US" dirty="0" err="1">
                <a:solidFill>
                  <a:srgbClr val="4D4D4D"/>
                </a:solidFill>
              </a:rPr>
              <a:t>での</a:t>
            </a:r>
            <a:r>
              <a:rPr lang="ja-JP" altLang="en-US" dirty="0" err="1" smtClean="0">
                <a:solidFill>
                  <a:srgbClr val="4D4D4D"/>
                </a:solidFill>
              </a:rPr>
              <a:t>遅</a:t>
            </a:r>
            <a:r>
              <a:rPr lang="ja-JP" altLang="en-US" dirty="0" smtClean="0">
                <a:solidFill>
                  <a:srgbClr val="4D4D4D"/>
                </a:solidFill>
              </a:rPr>
              <a:t>延割合が大きい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endParaRPr lang="en-US" altLang="ja-JP" dirty="0" smtClean="0">
              <a:solidFill>
                <a:srgbClr val="4D4D4D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340906"/>
              </p:ext>
            </p:extLst>
          </p:nvPr>
        </p:nvGraphicFramePr>
        <p:xfrm>
          <a:off x="1098245" y="1088740"/>
          <a:ext cx="7709510" cy="362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0DD7-52A0-8549-AFB4-747EF57769CF}" type="datetime1">
              <a:rPr lang="ja-JP" altLang="en-US" smtClean="0"/>
              <a:t>2014/05/09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582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結果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pic>
        <p:nvPicPr>
          <p:cNvPr id="8" name="図 7" descr="a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" y="1792798"/>
            <a:ext cx="4704831" cy="2827905"/>
          </a:xfrm>
          <a:prstGeom prst="rect">
            <a:avLst/>
          </a:prstGeom>
        </p:spPr>
      </p:pic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フローサイズ</a:t>
            </a:r>
            <a:r>
              <a:rPr lang="ja-JP" altLang="en-US" dirty="0"/>
              <a:t>が</a:t>
            </a:r>
            <a:r>
              <a:rPr lang="ja-JP" altLang="en-US" dirty="0" smtClean="0"/>
              <a:t>小さくなるほど、遅延は小さくなる</a:t>
            </a:r>
            <a:endParaRPr lang="en-US" altLang="ja-JP" dirty="0" smtClean="0"/>
          </a:p>
          <a:p>
            <a:r>
              <a:rPr lang="ja-JP" altLang="en-US" dirty="0" smtClean="0"/>
              <a:t>下位５パーセントに着目すると、</a:t>
            </a:r>
            <a:r>
              <a:rPr lang="en-US" altLang="ja-JP" dirty="0" smtClean="0"/>
              <a:t>10ms</a:t>
            </a:r>
            <a:r>
              <a:rPr lang="ja-JP" altLang="en-US" dirty="0" smtClean="0"/>
              <a:t>程度差がある</a:t>
            </a:r>
            <a:endParaRPr lang="en-US" altLang="ja-JP" dirty="0" smtClean="0"/>
          </a:p>
        </p:txBody>
      </p:sp>
      <p:pic>
        <p:nvPicPr>
          <p:cNvPr id="11" name="図 10" descr="9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05" y="1844824"/>
            <a:ext cx="4487107" cy="2697770"/>
          </a:xfrm>
          <a:prstGeom prst="rect">
            <a:avLst/>
          </a:prstGeom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CA8E-C6B6-CB4B-B05C-9F84E67BA83B}" type="datetime1">
              <a:rPr lang="ja-JP" altLang="en-US" smtClean="0"/>
              <a:t>2014/05/09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3201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アドレスのペアリング問題について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理想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  <a:ln w="19050">
            <a:solidFill>
              <a:srgbClr val="0071BC"/>
            </a:solidFill>
          </a:ln>
        </p:spPr>
        <p:txBody>
          <a:bodyPr/>
          <a:lstStyle/>
          <a:p>
            <a:r>
              <a:rPr lang="ja-JP" altLang="en-US" dirty="0" smtClean="0"/>
              <a:t>ルーティングテーブルでは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dst</a:t>
            </a:r>
            <a:r>
              <a:rPr lang="ja-JP" altLang="en-US" dirty="0" smtClean="0"/>
              <a:t>を見て経路が決まる</a:t>
            </a:r>
            <a:endParaRPr lang="en-US" altLang="ja-JP" dirty="0" smtClean="0"/>
          </a:p>
          <a:p>
            <a:r>
              <a:rPr kumimoji="1" lang="ja-JP" altLang="en-US" dirty="0" smtClean="0"/>
              <a:t>行きも帰りも同じペア</a:t>
            </a:r>
            <a:r>
              <a:rPr lang="ja-JP" altLang="en-US" dirty="0" smtClean="0"/>
              <a:t>にな</a:t>
            </a:r>
            <a:r>
              <a:rPr kumimoji="1" lang="ja-JP" altLang="en-US" dirty="0" smtClean="0"/>
              <a:t>ってほしい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288704" y="1736812"/>
            <a:ext cx="324036" cy="324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365268" y="1736812"/>
            <a:ext cx="324036" cy="324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直線コネクタ 8"/>
          <p:cNvCxnSpPr>
            <a:stCxn id="5" idx="3"/>
            <a:endCxn id="7" idx="3"/>
          </p:cNvCxnSpPr>
          <p:nvPr/>
        </p:nvCxnSpPr>
        <p:spPr bwMode="auto">
          <a:xfrm flipV="1">
            <a:off x="2612740" y="1174343"/>
            <a:ext cx="2340261" cy="7244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5" idx="3"/>
          </p:cNvCxnSpPr>
          <p:nvPr/>
        </p:nvCxnSpPr>
        <p:spPr bwMode="auto">
          <a:xfrm>
            <a:off x="2612740" y="1898830"/>
            <a:ext cx="2340260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stCxn id="5" idx="3"/>
          </p:cNvCxnSpPr>
          <p:nvPr/>
        </p:nvCxnSpPr>
        <p:spPr bwMode="auto">
          <a:xfrm flipV="1">
            <a:off x="2612740" y="1592796"/>
            <a:ext cx="2340260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>
            <a:stCxn id="5" idx="3"/>
            <a:endCxn id="7" idx="1"/>
          </p:cNvCxnSpPr>
          <p:nvPr/>
        </p:nvCxnSpPr>
        <p:spPr bwMode="auto">
          <a:xfrm>
            <a:off x="2612740" y="1898830"/>
            <a:ext cx="2340261" cy="801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>
            <a:stCxn id="6" idx="1"/>
            <a:endCxn id="7" idx="3"/>
          </p:cNvCxnSpPr>
          <p:nvPr/>
        </p:nvCxnSpPr>
        <p:spPr bwMode="auto">
          <a:xfrm flipH="1" flipV="1">
            <a:off x="4953001" y="1174343"/>
            <a:ext cx="2412267" cy="7244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>
            <a:stCxn id="6" idx="1"/>
          </p:cNvCxnSpPr>
          <p:nvPr/>
        </p:nvCxnSpPr>
        <p:spPr bwMode="auto">
          <a:xfrm flipH="1">
            <a:off x="4953001" y="1898830"/>
            <a:ext cx="2412267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1"/>
          </p:cNvCxnSpPr>
          <p:nvPr/>
        </p:nvCxnSpPr>
        <p:spPr bwMode="auto">
          <a:xfrm flipH="1" flipV="1">
            <a:off x="4953001" y="1592796"/>
            <a:ext cx="2412267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6" idx="1"/>
            <a:endCxn id="7" idx="1"/>
          </p:cNvCxnSpPr>
          <p:nvPr/>
        </p:nvCxnSpPr>
        <p:spPr bwMode="auto">
          <a:xfrm flipH="1">
            <a:off x="4953001" y="1898830"/>
            <a:ext cx="2412267" cy="801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雲 6"/>
          <p:cNvSpPr/>
          <p:nvPr/>
        </p:nvSpPr>
        <p:spPr bwMode="auto">
          <a:xfrm>
            <a:off x="3925088" y="1081723"/>
            <a:ext cx="2055825" cy="1619915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4668" y="2079611"/>
            <a:ext cx="1018954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</a:p>
          <a:p>
            <a:r>
              <a:rPr kumimoji="1" lang="en-US" altLang="ja-JP" dirty="0" smtClean="0"/>
              <a:t>10.2.0.2</a:t>
            </a:r>
            <a:endParaRPr kumimoji="1" lang="ja-JP" altLang="en-US" dirty="0"/>
          </a:p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  <a:p>
            <a:r>
              <a:rPr kumimoji="1" lang="en-US" altLang="ja-JP" dirty="0" smtClean="0"/>
              <a:t>10.4.0.2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65714" y="2060848"/>
            <a:ext cx="1018954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10.1.3.2</a:t>
            </a:r>
          </a:p>
          <a:p>
            <a:r>
              <a:rPr kumimoji="1" lang="en-US" altLang="ja-JP" dirty="0" smtClean="0"/>
              <a:t>10.2.3.2</a:t>
            </a:r>
            <a:endParaRPr kumimoji="1" lang="ja-JP" altLang="en-US" dirty="0"/>
          </a:p>
          <a:p>
            <a:r>
              <a:rPr kumimoji="1" lang="en-US" altLang="ja-JP" dirty="0" smtClean="0"/>
              <a:t>10.3.3.2</a:t>
            </a:r>
            <a:endParaRPr kumimoji="1" lang="ja-JP" altLang="en-US" dirty="0"/>
          </a:p>
          <a:p>
            <a:r>
              <a:rPr kumimoji="1" lang="en-US" altLang="ja-JP" dirty="0" smtClean="0"/>
              <a:t>10.4.3.2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898057" y="3261177"/>
            <a:ext cx="2109885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10.1.0.2 - 10.1.3.2</a:t>
            </a:r>
          </a:p>
          <a:p>
            <a:r>
              <a:rPr kumimoji="1" lang="en-US" altLang="ja-JP" dirty="0" smtClean="0"/>
              <a:t>10.2.0.2 - 10.2.3.2</a:t>
            </a:r>
            <a:endParaRPr kumimoji="1" lang="ja-JP" altLang="en-US" dirty="0"/>
          </a:p>
          <a:p>
            <a:r>
              <a:rPr kumimoji="1" lang="en-US" altLang="ja-JP" dirty="0" smtClean="0"/>
              <a:t>10.3.0.2 - 10.3.3.2</a:t>
            </a:r>
            <a:endParaRPr kumimoji="1" lang="ja-JP" altLang="en-US" dirty="0"/>
          </a:p>
          <a:p>
            <a:r>
              <a:rPr kumimoji="1" lang="en-US" altLang="ja-JP" dirty="0" smtClean="0"/>
              <a:t>10.4.0.2 - 10.4.3.2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98057" y="28889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/>
              <a:t>理想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313036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アドレスのペアリング問題について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現実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834721"/>
            <a:ext cx="8280400" cy="1549741"/>
          </a:xfrm>
          <a:ln w="19050">
            <a:solidFill>
              <a:srgbClr val="0071BC"/>
            </a:solidFill>
          </a:ln>
        </p:spPr>
        <p:txBody>
          <a:bodyPr/>
          <a:lstStyle/>
          <a:p>
            <a:r>
              <a:rPr lang="ja-JP" altLang="en-US" dirty="0" smtClean="0"/>
              <a:t>互いのアドレスは</a:t>
            </a:r>
            <a:r>
              <a:rPr lang="en-US" altLang="ja-JP" dirty="0" smtClean="0"/>
              <a:t>4</a:t>
            </a:r>
            <a:r>
              <a:rPr lang="ja-JP" altLang="en-US" dirty="0" smtClean="0"/>
              <a:t>つ交換し合っていた</a:t>
            </a:r>
            <a:endParaRPr lang="en-US" altLang="ja-JP" dirty="0" smtClean="0"/>
          </a:p>
          <a:p>
            <a:r>
              <a:rPr lang="en-US" altLang="ja-JP" dirty="0" err="1" smtClean="0"/>
              <a:t>src</a:t>
            </a:r>
            <a:r>
              <a:rPr lang="ja-JP" altLang="en-US" dirty="0" smtClean="0"/>
              <a:t>に関しては</a:t>
            </a:r>
            <a:r>
              <a:rPr lang="en-US" altLang="ja-JP" dirty="0" smtClean="0"/>
              <a:t>4</a:t>
            </a:r>
            <a:r>
              <a:rPr lang="ja-JP" altLang="en-US" dirty="0" smtClean="0"/>
              <a:t>つ使うが、</a:t>
            </a:r>
            <a:r>
              <a:rPr lang="en-US" altLang="ja-JP" dirty="0" err="1" smtClean="0"/>
              <a:t>dst</a:t>
            </a:r>
            <a:r>
              <a:rPr lang="ja-JP" altLang="en-US" dirty="0" smtClean="0"/>
              <a:t>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つしか使わなかった</a:t>
            </a:r>
            <a:endParaRPr lang="en-US" altLang="ja-JP" dirty="0" smtClean="0"/>
          </a:p>
          <a:p>
            <a:r>
              <a:rPr kumimoji="1" lang="en-US" altLang="ja-JP" dirty="0" smtClean="0"/>
              <a:t>Initial</a:t>
            </a:r>
            <a:r>
              <a:rPr kumimoji="1" lang="ja-JP" altLang="en-US" dirty="0" smtClean="0"/>
              <a:t>コネクションの</a:t>
            </a:r>
            <a:r>
              <a:rPr kumimoji="1" lang="en-US" altLang="ja-JP" dirty="0" err="1" smtClean="0"/>
              <a:t>dst</a:t>
            </a:r>
            <a:r>
              <a:rPr kumimoji="1" lang="ja-JP" altLang="en-US" dirty="0" smtClean="0"/>
              <a:t>を変えても</a:t>
            </a:r>
            <a:r>
              <a:rPr kumimoji="1" lang="en-US" altLang="ja-JP" dirty="0" smtClean="0"/>
              <a:t>2</a:t>
            </a:r>
            <a:r>
              <a:rPr lang="ja-JP" altLang="en-US" dirty="0" smtClean="0"/>
              <a:t>アドレスしか使わず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3405188" y="1124744"/>
            <a:ext cx="30956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矢印コネクタ 17"/>
          <p:cNvCxnSpPr/>
          <p:nvPr/>
        </p:nvCxnSpPr>
        <p:spPr bwMode="auto">
          <a:xfrm>
            <a:off x="3405188" y="1385156"/>
            <a:ext cx="3095625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3405188" y="1542982"/>
            <a:ext cx="3095625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矢印コネクタ 28"/>
          <p:cNvCxnSpPr/>
          <p:nvPr/>
        </p:nvCxnSpPr>
        <p:spPr bwMode="auto">
          <a:xfrm>
            <a:off x="3405188" y="1700808"/>
            <a:ext cx="3095625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2372773" y="940078"/>
            <a:ext cx="101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99254" y="940078"/>
            <a:ext cx="101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10.1.3.2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443523" y="1222150"/>
            <a:ext cx="101895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10.2.0.2</a:t>
            </a:r>
          </a:p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  <a:p>
            <a:r>
              <a:rPr kumimoji="1" lang="en-US" altLang="ja-JP" dirty="0" smtClean="0"/>
              <a:t>10.4.0.2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 bwMode="auto">
          <a:xfrm flipH="1">
            <a:off x="3390915" y="2276872"/>
            <a:ext cx="3108339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4484948" y="2240868"/>
            <a:ext cx="9348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10.2.3.2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2924535" y="2839060"/>
            <a:ext cx="4056930" cy="46805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(10.1.3.2, 10.2.3.2)</a:t>
            </a:r>
            <a:r>
              <a:rPr lang="ja-JP" altLang="en-US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へ</a:t>
            </a:r>
            <a:r>
              <a:rPr lang="en-US" altLang="ja-JP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JOIN</a:t>
            </a:r>
            <a:r>
              <a:rPr lang="ja-JP" altLang="en-US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しにいく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40" name="直線矢印コネクタ 39"/>
          <p:cNvCxnSpPr/>
          <p:nvPr/>
        </p:nvCxnSpPr>
        <p:spPr bwMode="auto">
          <a:xfrm flipH="1">
            <a:off x="3405188" y="3645024"/>
            <a:ext cx="3108339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/>
          <p:nvPr/>
        </p:nvCxnSpPr>
        <p:spPr bwMode="auto">
          <a:xfrm flipH="1">
            <a:off x="3404828" y="3897052"/>
            <a:ext cx="3108339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テキスト ボックス 40"/>
          <p:cNvSpPr txBox="1"/>
          <p:nvPr/>
        </p:nvSpPr>
        <p:spPr>
          <a:xfrm>
            <a:off x="4499221" y="3537012"/>
            <a:ext cx="9348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10.3.3.2</a:t>
            </a:r>
          </a:p>
          <a:p>
            <a:r>
              <a:rPr kumimoji="1" lang="en-US" altLang="ja-JP" dirty="0" smtClean="0"/>
              <a:t>10.4.3.2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 bwMode="auto">
          <a:xfrm>
            <a:off x="2936776" y="4293096"/>
            <a:ext cx="4056930" cy="46805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JOIN</a:t>
            </a:r>
            <a:r>
              <a:rPr lang="ja-JP" altLang="en-US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起こらず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585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ルーティングの設定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pic>
        <p:nvPicPr>
          <p:cNvPr id="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877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630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>
            <a:stCxn id="19" idx="2"/>
            <a:endCxn id="5" idx="0"/>
          </p:cNvCxnSpPr>
          <p:nvPr/>
        </p:nvCxnSpPr>
        <p:spPr>
          <a:xfrm flipH="1">
            <a:off x="6335262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19" idx="2"/>
            <a:endCxn id="6" idx="0"/>
          </p:cNvCxnSpPr>
          <p:nvPr/>
        </p:nvCxnSpPr>
        <p:spPr>
          <a:xfrm>
            <a:off x="6569148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83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58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/>
          <p:cNvCxnSpPr>
            <a:stCxn id="20" idx="2"/>
            <a:endCxn id="9" idx="0"/>
          </p:cNvCxnSpPr>
          <p:nvPr/>
        </p:nvCxnSpPr>
        <p:spPr>
          <a:xfrm flipH="1">
            <a:off x="7848219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20" idx="2"/>
            <a:endCxn id="10" idx="0"/>
          </p:cNvCxnSpPr>
          <p:nvPr/>
        </p:nvCxnSpPr>
        <p:spPr>
          <a:xfrm>
            <a:off x="8039611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7" idx="2"/>
            <a:endCxn id="19" idx="0"/>
          </p:cNvCxnSpPr>
          <p:nvPr/>
        </p:nvCxnSpPr>
        <p:spPr>
          <a:xfrm flipH="1">
            <a:off x="6569148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7" idx="2"/>
            <a:endCxn id="20" idx="0"/>
          </p:cNvCxnSpPr>
          <p:nvPr/>
        </p:nvCxnSpPr>
        <p:spPr>
          <a:xfrm>
            <a:off x="6686390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0" idx="0"/>
          </p:cNvCxnSpPr>
          <p:nvPr/>
        </p:nvCxnSpPr>
        <p:spPr>
          <a:xfrm>
            <a:off x="7864126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8" idx="2"/>
            <a:endCxn id="19" idx="0"/>
          </p:cNvCxnSpPr>
          <p:nvPr/>
        </p:nvCxnSpPr>
        <p:spPr>
          <a:xfrm flipH="1">
            <a:off x="6569148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764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50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522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985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28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237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線コネクタ 22"/>
          <p:cNvCxnSpPr>
            <a:stCxn id="21" idx="2"/>
            <a:endCxn id="19" idx="0"/>
          </p:cNvCxnSpPr>
          <p:nvPr/>
        </p:nvCxnSpPr>
        <p:spPr>
          <a:xfrm>
            <a:off x="5508654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9" idx="0"/>
          </p:cNvCxnSpPr>
          <p:nvPr/>
        </p:nvCxnSpPr>
        <p:spPr>
          <a:xfrm flipH="1">
            <a:off x="6569148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2"/>
            <a:endCxn id="20" idx="0"/>
          </p:cNvCxnSpPr>
          <p:nvPr/>
        </p:nvCxnSpPr>
        <p:spPr>
          <a:xfrm>
            <a:off x="5508654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2" idx="2"/>
            <a:endCxn id="20" idx="0"/>
          </p:cNvCxnSpPr>
          <p:nvPr/>
        </p:nvCxnSpPr>
        <p:spPr>
          <a:xfrm flipH="1">
            <a:off x="8039611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481859" y="3717032"/>
            <a:ext cx="1018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10.1.0.2</a:t>
            </a:r>
          </a:p>
          <a:p>
            <a:pPr algn="ctr"/>
            <a:r>
              <a:rPr kumimoji="1" lang="en-US" altLang="ja-JP" dirty="0" smtClean="0"/>
              <a:t>~~</a:t>
            </a:r>
          </a:p>
          <a:p>
            <a:pPr algn="ctr"/>
            <a:r>
              <a:rPr kumimoji="1" lang="en-US" altLang="ja-JP" dirty="0" smtClean="0"/>
              <a:t>10.4.0.2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35828" y="3717032"/>
            <a:ext cx="1018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10.1.1.2</a:t>
            </a:r>
          </a:p>
          <a:p>
            <a:pPr algn="ctr"/>
            <a:r>
              <a:rPr kumimoji="1" lang="en-US" altLang="ja-JP" dirty="0" smtClean="0"/>
              <a:t>~~</a:t>
            </a:r>
          </a:p>
          <a:p>
            <a:pPr algn="ctr"/>
            <a:r>
              <a:rPr kumimoji="1" lang="en-US" altLang="ja-JP" dirty="0" smtClean="0"/>
              <a:t>10.4.1.2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712470" y="2215255"/>
            <a:ext cx="1538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10.32.[0~3].2</a:t>
            </a:r>
          </a:p>
          <a:p>
            <a:pPr algn="ctr"/>
            <a:r>
              <a:rPr kumimoji="1" lang="en-US" altLang="ja-JP" dirty="0" smtClean="0"/>
              <a:t>~~</a:t>
            </a:r>
          </a:p>
          <a:p>
            <a:pPr algn="ctr"/>
            <a:r>
              <a:rPr kumimoji="1" lang="en-US" altLang="ja-JP" dirty="0" smtClean="0"/>
              <a:t>10.1.[0~4].1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99440" y="1045977"/>
            <a:ext cx="153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10.32.[0~3].1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12800" y="5108396"/>
            <a:ext cx="4984245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host0 : rule add from 10.1.0.2 table1</a:t>
            </a:r>
          </a:p>
          <a:p>
            <a:r>
              <a:rPr kumimoji="1" lang="en-US" altLang="ja-JP" dirty="0"/>
              <a:t>host0 : </a:t>
            </a:r>
            <a:r>
              <a:rPr kumimoji="1" lang="en-US" altLang="ja-JP" dirty="0" smtClean="0"/>
              <a:t>route add 10.1.0.0/24 scope link table 1</a:t>
            </a:r>
          </a:p>
          <a:p>
            <a:r>
              <a:rPr kumimoji="1" lang="en-US" altLang="ja-JP" dirty="0"/>
              <a:t>host0 : </a:t>
            </a:r>
            <a:r>
              <a:rPr kumimoji="1" lang="en-US" altLang="ja-JP" dirty="0" smtClean="0"/>
              <a:t>route add default via 10.1.0.1 table 1</a:t>
            </a:r>
          </a:p>
          <a:p>
            <a:r>
              <a:rPr kumimoji="1" lang="en-US" altLang="ja-JP" dirty="0" smtClean="0"/>
              <a:t>edge: route add 10.1.0.0/24 via 10.1.0.2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20254" y="4739064"/>
            <a:ext cx="2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host/edge</a:t>
            </a:r>
            <a:r>
              <a:rPr kumimoji="1" lang="ja-JP" altLang="en-US" dirty="0" smtClean="0"/>
              <a:t>のテーブル</a:t>
            </a:r>
            <a:r>
              <a:rPr kumimoji="1" lang="en-US" altLang="ja-JP" dirty="0" smtClean="0"/>
              <a:t>×4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797045" y="5553236"/>
            <a:ext cx="3174892" cy="369332"/>
          </a:xfrm>
          <a:prstGeom prst="rect">
            <a:avLst/>
          </a:prstGeom>
          <a:ln>
            <a:solidFill>
              <a:srgbClr val="4584D3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ja-JP" dirty="0" smtClean="0"/>
              <a:t>route add default via 10.1.0.1</a:t>
            </a:r>
            <a:endParaRPr kumimoji="1" lang="en-US" altLang="ja-JP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2540" y="3438292"/>
            <a:ext cx="4471296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edge : route add 10.1.0.0/24 via </a:t>
            </a:r>
            <a:r>
              <a:rPr kumimoji="1" lang="en-US" altLang="ja-JP" dirty="0" smtClean="0"/>
              <a:t>10.32.0.2</a:t>
            </a:r>
          </a:p>
          <a:p>
            <a:r>
              <a:rPr kumimoji="1" lang="en-US" altLang="ja-JP" dirty="0"/>
              <a:t>edge : route add </a:t>
            </a:r>
            <a:r>
              <a:rPr kumimoji="1" lang="en-US" altLang="ja-JP" dirty="0" smtClean="0"/>
              <a:t>10.1.1.0</a:t>
            </a:r>
            <a:r>
              <a:rPr kumimoji="1" lang="en-US" altLang="ja-JP" dirty="0"/>
              <a:t>/24 via </a:t>
            </a:r>
            <a:r>
              <a:rPr kumimoji="1" lang="en-US" altLang="ja-JP" dirty="0" smtClean="0"/>
              <a:t>10.32.0.2</a:t>
            </a:r>
            <a:endParaRPr kumimoji="1" lang="en-US" altLang="ja-JP" dirty="0"/>
          </a:p>
          <a:p>
            <a:r>
              <a:rPr kumimoji="1" lang="en-US" altLang="ja-JP" dirty="0" err="1" smtClean="0"/>
              <a:t>aggr</a:t>
            </a:r>
            <a:r>
              <a:rPr kumimoji="1" lang="en-US" altLang="ja-JP" dirty="0" smtClean="0"/>
              <a:t> : </a:t>
            </a:r>
            <a:r>
              <a:rPr kumimoji="1" lang="en-US" altLang="ja-JP" dirty="0"/>
              <a:t>route add </a:t>
            </a:r>
            <a:r>
              <a:rPr kumimoji="1" lang="en-US" altLang="ja-JP" dirty="0" smtClean="0"/>
              <a:t>10.1.2.0</a:t>
            </a:r>
            <a:r>
              <a:rPr kumimoji="1" lang="en-US" altLang="ja-JP" dirty="0"/>
              <a:t>/24 via </a:t>
            </a:r>
            <a:r>
              <a:rPr kumimoji="1" lang="en-US" altLang="ja-JP" dirty="0" smtClean="0"/>
              <a:t>10.32.0.1</a:t>
            </a:r>
            <a:endParaRPr kumimoji="1" lang="en-US" altLang="ja-JP" dirty="0"/>
          </a:p>
          <a:p>
            <a:r>
              <a:rPr kumimoji="1" lang="en-US" altLang="ja-JP" dirty="0" err="1" smtClean="0"/>
              <a:t>aggr</a:t>
            </a:r>
            <a:r>
              <a:rPr kumimoji="1" lang="en-US" altLang="ja-JP" dirty="0" smtClean="0"/>
              <a:t> : </a:t>
            </a:r>
            <a:r>
              <a:rPr kumimoji="1" lang="en-US" altLang="ja-JP" dirty="0"/>
              <a:t>route add </a:t>
            </a:r>
            <a:r>
              <a:rPr kumimoji="1" lang="en-US" altLang="ja-JP" dirty="0" smtClean="0"/>
              <a:t>10.1.3.0</a:t>
            </a:r>
            <a:r>
              <a:rPr kumimoji="1" lang="en-US" altLang="ja-JP" dirty="0"/>
              <a:t>/24 via </a:t>
            </a:r>
            <a:r>
              <a:rPr kumimoji="1" lang="en-US" altLang="ja-JP" dirty="0" smtClean="0"/>
              <a:t>10.32.0.1</a:t>
            </a:r>
            <a:endParaRPr kumimoji="1" lang="en-US" altLang="ja-JP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19994" y="3068960"/>
            <a:ext cx="257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edge/</a:t>
            </a:r>
            <a:r>
              <a:rPr kumimoji="1" lang="en-US" altLang="ja-JP" dirty="0" err="1" smtClean="0"/>
              <a:t>aggr</a:t>
            </a:r>
            <a:r>
              <a:rPr kumimoji="1" lang="ja-JP" altLang="en-US" dirty="0" smtClean="0"/>
              <a:t>のテーブル</a:t>
            </a:r>
            <a:r>
              <a:rPr kumimoji="1" lang="en-US" altLang="ja-JP" dirty="0" smtClean="0"/>
              <a:t>×4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195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昨日の</a:t>
            </a:r>
            <a:r>
              <a:rPr lang="en-US" altLang="ja-JP" dirty="0" smtClean="0"/>
              <a:t>CNL</a:t>
            </a:r>
            <a:r>
              <a:rPr lang="ja-JP" altLang="en-US" dirty="0" smtClean="0"/>
              <a:t>でのフィードバック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シミュレーションで</a:t>
            </a:r>
            <a:r>
              <a:rPr kumimoji="1" lang="en-US" altLang="ja-JP" dirty="0" smtClean="0"/>
              <a:t>10ms</a:t>
            </a:r>
            <a:r>
              <a:rPr kumimoji="1" lang="ja-JP" altLang="en-US" dirty="0" smtClean="0"/>
              <a:t>程度改善された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パラメータ設定に依存したたまたま出た</a:t>
            </a:r>
            <a:r>
              <a:rPr lang="ja-JP" altLang="en-US" dirty="0" smtClean="0"/>
              <a:t>結果では</a:t>
            </a:r>
            <a:r>
              <a:rPr lang="en-US" altLang="ja-JP" dirty="0" smtClean="0"/>
              <a:t>?</a:t>
            </a:r>
          </a:p>
          <a:p>
            <a:pPr lvl="1"/>
            <a:r>
              <a:rPr kumimoji="1" lang="ja-JP" altLang="en-US" dirty="0" smtClean="0"/>
              <a:t>遅延の要因をもう少し細かく解析。一つ一つのリンク単位で</a:t>
            </a:r>
            <a:r>
              <a:rPr lang="ja-JP" altLang="en-US" dirty="0" smtClean="0"/>
              <a:t>、キューイングの様子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ショートフローの改善も成果だし、バックグラウンドトラフィックの改善も確認されれば成果では</a:t>
            </a:r>
            <a:r>
              <a:rPr lang="en-US" altLang="ja-JP" dirty="0" smtClean="0"/>
              <a:t>?</a:t>
            </a:r>
          </a:p>
          <a:p>
            <a:pPr lvl="1"/>
            <a:r>
              <a:rPr kumimoji="1" lang="ja-JP" altLang="en-US" dirty="0" smtClean="0"/>
              <a:t>バックグラウンドトラフィックとは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/>
              <a:t>アルゴリズムの異なるもの</a:t>
            </a:r>
            <a:r>
              <a:rPr lang="en-US" altLang="ja-JP" dirty="0" smtClean="0"/>
              <a:t>(TCP</a:t>
            </a:r>
            <a:r>
              <a:rPr lang="ja-JP" altLang="en-US" dirty="0" smtClean="0"/>
              <a:t>と</a:t>
            </a:r>
            <a:r>
              <a:rPr lang="en-US" altLang="ja-JP" dirty="0" smtClean="0"/>
              <a:t>MPTCP)</a:t>
            </a:r>
            <a:r>
              <a:rPr lang="ja-JP" altLang="en-US" dirty="0" smtClean="0"/>
              <a:t>の共存問題、以前のもの</a:t>
            </a:r>
            <a:r>
              <a:rPr lang="en-US" altLang="ja-JP" dirty="0" smtClean="0"/>
              <a:t>(TCP</a:t>
            </a:r>
            <a:r>
              <a:rPr lang="ja-JP" altLang="en-US" dirty="0" smtClean="0"/>
              <a:t>と</a:t>
            </a:r>
            <a:r>
              <a:rPr lang="en-US" altLang="ja-JP" dirty="0" smtClean="0"/>
              <a:t>UDP)</a:t>
            </a:r>
            <a:r>
              <a:rPr lang="ja-JP" altLang="en-US" dirty="0" smtClean="0"/>
              <a:t>の共存とは何が違うの</a:t>
            </a:r>
            <a:r>
              <a:rPr lang="en-US" altLang="ja-JP" smtClean="0"/>
              <a:t>?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562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900546" y="4797153"/>
            <a:ext cx="8104909" cy="12101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データセンター内ネットワークにおいて、</a:t>
            </a:r>
            <a:r>
              <a:rPr kumimoji="1" lang="en-US" altLang="ja-JP" sz="2000" dirty="0" smtClean="0"/>
              <a:t>10ms</a:t>
            </a:r>
            <a:r>
              <a:rPr kumimoji="1" lang="ja-JP" altLang="en-US" sz="2000" dirty="0" smtClean="0"/>
              <a:t>の相対遅延は深刻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経路の利用状況を見て適切なルートを選択する必要がある</a:t>
            </a:r>
            <a:endParaRPr kumimoji="1" lang="ja-JP" altLang="en-US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何が問題か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36" y="1268760"/>
            <a:ext cx="4796294" cy="3043802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247588" y="4221089"/>
            <a:ext cx="7098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Wilson, Christo, et al. "Better never than late: Meeting deadlines in datacenter networks." ACM SIGCOMM Computer Communication Review. Vol. 41. No. 4. ACM, 2011.</a:t>
            </a:r>
            <a:endParaRPr lang="ja-JP" altLang="en-US" sz="1200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63ED-F264-2940-A8BD-E5E2FDFF3192}" type="datetime1">
              <a:rPr lang="ja-JP" altLang="en-US" smtClean="0"/>
              <a:t>2014/05/09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780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Mininet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OpenFlow</a:t>
            </a:r>
            <a:r>
              <a:rPr lang="ja-JP" altLang="en-US" dirty="0" smtClean="0"/>
              <a:t>を試す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Meter table : </a:t>
            </a:r>
            <a:r>
              <a:rPr lang="ja-JP" altLang="en-US" dirty="0" smtClean="0"/>
              <a:t>経路状況の監視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OpenFlow</a:t>
            </a:r>
            <a:r>
              <a:rPr lang="en-US" altLang="ja-JP" dirty="0" smtClean="0"/>
              <a:t> + MPTCP</a:t>
            </a:r>
          </a:p>
          <a:p>
            <a:pPr lvl="2"/>
            <a:r>
              <a:rPr lang="en-US" altLang="ja-JP" dirty="0" err="1" smtClean="0"/>
              <a:t>CoNext</a:t>
            </a:r>
            <a:r>
              <a:rPr lang="ja-JP" altLang="en-US" dirty="0" smtClean="0"/>
              <a:t>の論文の</a:t>
            </a:r>
            <a:r>
              <a:rPr lang="en-US" altLang="ja-JP" dirty="0" err="1" smtClean="0"/>
              <a:t>vm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使う</a:t>
            </a:r>
            <a:endParaRPr lang="en-US" altLang="ja-JP" dirty="0"/>
          </a:p>
          <a:p>
            <a:r>
              <a:rPr lang="ja-JP" altLang="en-US" dirty="0" smtClean="0"/>
              <a:t>実機で</a:t>
            </a:r>
            <a:r>
              <a:rPr lang="en-US" altLang="ja-JP" dirty="0" smtClean="0"/>
              <a:t>! : </a:t>
            </a:r>
            <a:r>
              <a:rPr lang="en-US" altLang="ja-JP" dirty="0" err="1" smtClean="0"/>
              <a:t>vm+NIC</a:t>
            </a:r>
            <a:r>
              <a:rPr lang="ja-JP" altLang="en-US" dirty="0" smtClean="0"/>
              <a:t>複数</a:t>
            </a:r>
            <a:endParaRPr lang="en-US" altLang="ja-JP" dirty="0" smtClean="0"/>
          </a:p>
          <a:p>
            <a:r>
              <a:rPr lang="en-US" altLang="en-US" dirty="0" smtClean="0"/>
              <a:t>提案手法が普通</a:t>
            </a:r>
          </a:p>
          <a:p>
            <a:pPr lvl="1"/>
            <a:r>
              <a:rPr lang="ja-JP" altLang="en-US" dirty="0">
                <a:latin typeface="+mn-ea"/>
              </a:rPr>
              <a:t>アルゴリズムで経路を切り替える</a:t>
            </a:r>
            <a:endParaRPr lang="en-US" altLang="ja-JP" dirty="0">
              <a:latin typeface="+mn-ea"/>
            </a:endParaRPr>
          </a:p>
          <a:p>
            <a:pPr lvl="2"/>
            <a:r>
              <a:rPr lang="en-US" altLang="ja-JP" dirty="0" err="1">
                <a:latin typeface="+mn-ea"/>
              </a:rPr>
              <a:t>OpenFlow</a:t>
            </a:r>
            <a:r>
              <a:rPr lang="en-US" altLang="ja-JP" dirty="0">
                <a:latin typeface="+mn-ea"/>
              </a:rPr>
              <a:t> : Meter table : </a:t>
            </a:r>
            <a:r>
              <a:rPr lang="ja-JP" altLang="en-US" dirty="0">
                <a:latin typeface="+mn-ea"/>
              </a:rPr>
              <a:t>経路状況の監視</a:t>
            </a:r>
            <a:endParaRPr lang="en-US" altLang="ja-JP" dirty="0">
              <a:latin typeface="+mn-ea"/>
            </a:endParaRPr>
          </a:p>
          <a:p>
            <a:pPr lvl="2"/>
            <a:r>
              <a:rPr lang="ja-JP" altLang="en-US" dirty="0">
                <a:latin typeface="+mn-ea"/>
              </a:rPr>
              <a:t>経路状況</a:t>
            </a:r>
            <a:r>
              <a:rPr lang="en-US" altLang="ja-JP" dirty="0">
                <a:latin typeface="+mn-ea"/>
              </a:rPr>
              <a:t>=</a:t>
            </a:r>
            <a:r>
              <a:rPr lang="ja-JP" altLang="en-US" dirty="0">
                <a:latin typeface="+mn-ea"/>
              </a:rPr>
              <a:t>スループット</a:t>
            </a:r>
            <a:r>
              <a:rPr lang="en-US" altLang="ja-JP" dirty="0">
                <a:latin typeface="+mn-ea"/>
              </a:rPr>
              <a:t>? </a:t>
            </a:r>
            <a:r>
              <a:rPr lang="ja-JP" altLang="en-US" dirty="0">
                <a:latin typeface="+mn-ea"/>
              </a:rPr>
              <a:t>パケット数</a:t>
            </a:r>
            <a:r>
              <a:rPr lang="en-US" altLang="ja-JP" dirty="0" smtClean="0">
                <a:latin typeface="+mn-ea"/>
              </a:rPr>
              <a:t>?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5205028" y="79141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7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シミュレーション環境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2 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r>
              <a:rPr lang="en-US" altLang="ja-JP" sz="1600" b="1" dirty="0" smtClean="0">
                <a:solidFill>
                  <a:srgbClr val="E03253"/>
                </a:solidFill>
              </a:rPr>
              <a:t>1000</a:t>
            </a:r>
            <a:r>
              <a:rPr lang="ja-JP" altLang="en-US" sz="1600" b="1" dirty="0" smtClean="0">
                <a:solidFill>
                  <a:srgbClr val="E03253"/>
                </a:solidFill>
              </a:rPr>
              <a:t>回</a:t>
            </a:r>
            <a:r>
              <a:rPr lang="ja-JP" altLang="en-US" sz="1600" dirty="0" smtClean="0"/>
              <a:t>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en-US" altLang="ja-JP" sz="1600" dirty="0" smtClean="0"/>
              <a:t>MPTCP </a:t>
            </a:r>
            <a:r>
              <a:rPr lang="en-US" altLang="ja-JP" sz="1600" dirty="0" err="1" smtClean="0"/>
              <a:t>ver</a:t>
            </a:r>
            <a:r>
              <a:rPr lang="en-US" altLang="ja-JP" sz="1600" dirty="0" smtClean="0"/>
              <a:t>: 0.88</a:t>
            </a:r>
          </a:p>
          <a:p>
            <a:pPr marL="0" indent="0">
              <a:buNone/>
            </a:pPr>
            <a:r>
              <a:rPr lang="ja-JP" altLang="en-US" sz="1600" dirty="0" smtClean="0"/>
              <a:t>トラフィック</a:t>
            </a:r>
            <a:r>
              <a:rPr lang="en-US" altLang="ja-JP" sz="1600" dirty="0" smtClean="0"/>
              <a:t> : 200ms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回ポアソン生起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サイズ</a:t>
            </a:r>
            <a:r>
              <a:rPr lang="en-US" altLang="ja-JP" sz="1600" dirty="0" smtClean="0"/>
              <a:t> : 2-70KB</a:t>
            </a:r>
          </a:p>
          <a:p>
            <a:pPr marL="0" indent="0">
              <a:buNone/>
            </a:pPr>
            <a:r>
              <a:rPr lang="en-US" altLang="ja-JP" sz="1600" dirty="0" smtClean="0"/>
              <a:t>10</a:t>
            </a:r>
            <a:r>
              <a:rPr lang="ja-JP" altLang="en-US" sz="1600" dirty="0" smtClean="0"/>
              <a:t>秒間測定</a:t>
            </a:r>
            <a:endParaRPr lang="en-US" altLang="ja-JP" sz="1600" dirty="0" smtClean="0"/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48437"/>
              </p:ext>
            </p:extLst>
          </p:nvPr>
        </p:nvGraphicFramePr>
        <p:xfrm>
          <a:off x="5961112" y="4677309"/>
          <a:ext cx="2682034" cy="15239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80μs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5963362" y="4290628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463-0411-164A-B071-8A9EBC8CB565}" type="datetime1">
              <a:rPr lang="ja-JP" altLang="en-US" smtClean="0"/>
              <a:t>2014/05/09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315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en-US" altLang="en-US" dirty="0" smtClean="0">
                <a:latin typeface="+mj-ea"/>
              </a:rPr>
              <a:t>トラフィック</a:t>
            </a:r>
            <a:r>
              <a:rPr lang="ja-JP" altLang="en-US" dirty="0" smtClean="0">
                <a:latin typeface="+mj-ea"/>
              </a:rPr>
              <a:t>パターン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 smtClean="0"/>
              <a:t>データ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流し続けるバックグラウンドトラフィック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0071BC"/>
                </a:solidFill>
              </a:rPr>
              <a:t>MPTCP</a:t>
            </a:r>
            <a:r>
              <a:rPr lang="en-US" altLang="ja-JP" sz="1800" dirty="0"/>
              <a:t>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残りの</a:t>
            </a:r>
            <a:r>
              <a:rPr lang="ja-JP" altLang="en-US" sz="1800" dirty="0" smtClean="0"/>
              <a:t>ノードがショートフローの</a:t>
            </a:r>
            <a:r>
              <a:rPr lang="ja-JP" altLang="en-US" sz="1800" dirty="0"/>
              <a:t>通信を平均</a:t>
            </a:r>
            <a:r>
              <a:rPr lang="en-US" altLang="ja-JP" sz="1800" dirty="0" smtClean="0"/>
              <a:t>200ms</a:t>
            </a:r>
            <a:r>
              <a:rPr lang="ja-JP" altLang="en-US" sz="1800" dirty="0" smtClean="0"/>
              <a:t>ポアソン</a:t>
            </a:r>
            <a:r>
              <a:rPr lang="ja-JP" altLang="en-US" sz="1800" dirty="0"/>
              <a:t>生起</a:t>
            </a:r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83C-662E-7943-96F7-71F3A0BA4592}" type="datetime1">
              <a:rPr lang="ja-JP" altLang="en-US" smtClean="0"/>
              <a:t>2014/05/09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/>
          </a:p>
        </p:txBody>
      </p:sp>
      <p:cxnSp>
        <p:nvCxnSpPr>
          <p:cNvPr id="22" name="曲線コネクタ 21"/>
          <p:cNvCxnSpPr>
            <a:stCxn id="2" idx="0"/>
            <a:endCxn id="71" idx="0"/>
          </p:cNvCxnSpPr>
          <p:nvPr/>
        </p:nvCxnSpPr>
        <p:spPr bwMode="auto">
          <a:xfrm rot="5400000" flipH="1" flipV="1">
            <a:off x="4947016" y="4131708"/>
            <a:ext cx="11969" cy="2825336"/>
          </a:xfrm>
          <a:prstGeom prst="curvedConnector3">
            <a:avLst>
              <a:gd name="adj1" fmla="val 24139719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曲線コネクタ 44"/>
          <p:cNvCxnSpPr>
            <a:stCxn id="69" idx="0"/>
            <a:endCxn id="70" idx="0"/>
          </p:cNvCxnSpPr>
          <p:nvPr/>
        </p:nvCxnSpPr>
        <p:spPr bwMode="auto">
          <a:xfrm rot="16200000" flipH="1">
            <a:off x="4947015" y="5073486"/>
            <a:ext cx="11969" cy="941779"/>
          </a:xfrm>
          <a:prstGeom prst="curvedConnector3">
            <a:avLst>
              <a:gd name="adj1" fmla="val -20157298"/>
            </a:avLst>
          </a:prstGeom>
          <a:solidFill>
            <a:schemeClr val="accent1"/>
          </a:solidFill>
          <a:ln w="63500" cap="flat" cmpd="sng" algn="ctr">
            <a:solidFill>
              <a:srgbClr val="E03253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>
          <a:xfrm>
            <a:off x="3656856" y="234888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</a:t>
            </a:r>
            <a:r>
              <a:rPr lang="ja-JP" altLang="en-US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トラフィック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3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70KB</a:t>
            </a:r>
            <a:r>
              <a:rPr lang="ja-JP" altLang="en-US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フロー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  <p:grpSp>
        <p:nvGrpSpPr>
          <p:cNvPr id="18" name="図形グループ 17"/>
          <p:cNvGrpSpPr/>
          <p:nvPr/>
        </p:nvGrpSpPr>
        <p:grpSpPr>
          <a:xfrm>
            <a:off x="3440832" y="5538391"/>
            <a:ext cx="3024336" cy="230869"/>
            <a:chOff x="3440832" y="5538391"/>
            <a:chExt cx="3024336" cy="230869"/>
          </a:xfrm>
        </p:grpSpPr>
        <p:sp>
          <p:nvSpPr>
            <p:cNvPr id="2" name="正方形/長方形 1"/>
            <p:cNvSpPr/>
            <p:nvPr/>
          </p:nvSpPr>
          <p:spPr bwMode="auto">
            <a:xfrm>
              <a:off x="3440832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auto">
            <a:xfrm>
              <a:off x="4382611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 bwMode="auto">
            <a:xfrm>
              <a:off x="5324390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auto">
            <a:xfrm>
              <a:off x="6266168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3872880" y="4285673"/>
            <a:ext cx="2052228" cy="230869"/>
            <a:chOff x="3872880" y="4581128"/>
            <a:chExt cx="2052228" cy="230869"/>
          </a:xfrm>
        </p:grpSpPr>
        <p:sp>
          <p:nvSpPr>
            <p:cNvPr id="72" name="正方形/長方形 71"/>
            <p:cNvSpPr/>
            <p:nvPr/>
          </p:nvSpPr>
          <p:spPr bwMode="auto">
            <a:xfrm>
              <a:off x="3872880" y="4593097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 bwMode="auto">
            <a:xfrm>
              <a:off x="5726108" y="4581128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2028892" y="3032956"/>
            <a:ext cx="5669686" cy="230869"/>
            <a:chOff x="2028892" y="3032956"/>
            <a:chExt cx="5669686" cy="230869"/>
          </a:xfrm>
        </p:grpSpPr>
        <p:sp>
          <p:nvSpPr>
            <p:cNvPr id="74" name="正方形/長方形 73"/>
            <p:cNvSpPr/>
            <p:nvPr/>
          </p:nvSpPr>
          <p:spPr bwMode="auto">
            <a:xfrm>
              <a:off x="2028892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3852454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5676016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7499578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78" name="直線コネクタ 77"/>
          <p:cNvCxnSpPr>
            <a:stCxn id="72" idx="2"/>
            <a:endCxn id="2" idx="0"/>
          </p:cNvCxnSpPr>
          <p:nvPr/>
        </p:nvCxnSpPr>
        <p:spPr>
          <a:xfrm flipH="1">
            <a:off x="3540332" y="4516542"/>
            <a:ext cx="432048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4" idx="2"/>
            <a:endCxn id="72" idx="0"/>
          </p:cNvCxnSpPr>
          <p:nvPr/>
        </p:nvCxnSpPr>
        <p:spPr>
          <a:xfrm>
            <a:off x="2128392" y="3263825"/>
            <a:ext cx="1843988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2" idx="2"/>
            <a:endCxn id="69" idx="0"/>
          </p:cNvCxnSpPr>
          <p:nvPr/>
        </p:nvCxnSpPr>
        <p:spPr>
          <a:xfrm>
            <a:off x="3972380" y="4516542"/>
            <a:ext cx="509731" cy="10218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3" idx="2"/>
            <a:endCxn id="70" idx="0"/>
          </p:cNvCxnSpPr>
          <p:nvPr/>
        </p:nvCxnSpPr>
        <p:spPr>
          <a:xfrm flipH="1">
            <a:off x="5423890" y="4504573"/>
            <a:ext cx="401718" cy="10457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73" idx="2"/>
            <a:endCxn id="71" idx="0"/>
          </p:cNvCxnSpPr>
          <p:nvPr/>
        </p:nvCxnSpPr>
        <p:spPr>
          <a:xfrm>
            <a:off x="5825608" y="4504573"/>
            <a:ext cx="540060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77" idx="2"/>
            <a:endCxn id="72" idx="0"/>
          </p:cNvCxnSpPr>
          <p:nvPr/>
        </p:nvCxnSpPr>
        <p:spPr>
          <a:xfrm flipH="1">
            <a:off x="3972380" y="3251856"/>
            <a:ext cx="3626698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6" idx="2"/>
            <a:endCxn id="72" idx="0"/>
          </p:cNvCxnSpPr>
          <p:nvPr/>
        </p:nvCxnSpPr>
        <p:spPr>
          <a:xfrm flipH="1">
            <a:off x="3972380" y="3263825"/>
            <a:ext cx="1803136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75" idx="2"/>
            <a:endCxn id="72" idx="0"/>
          </p:cNvCxnSpPr>
          <p:nvPr/>
        </p:nvCxnSpPr>
        <p:spPr>
          <a:xfrm>
            <a:off x="3951954" y="3251856"/>
            <a:ext cx="20426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74" idx="2"/>
            <a:endCxn id="73" idx="0"/>
          </p:cNvCxnSpPr>
          <p:nvPr/>
        </p:nvCxnSpPr>
        <p:spPr>
          <a:xfrm>
            <a:off x="2128392" y="3263825"/>
            <a:ext cx="3697216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77" idx="2"/>
            <a:endCxn id="73" idx="0"/>
          </p:cNvCxnSpPr>
          <p:nvPr/>
        </p:nvCxnSpPr>
        <p:spPr>
          <a:xfrm flipH="1">
            <a:off x="5825608" y="3251856"/>
            <a:ext cx="1773470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76" idx="2"/>
            <a:endCxn id="73" idx="0"/>
          </p:cNvCxnSpPr>
          <p:nvPr/>
        </p:nvCxnSpPr>
        <p:spPr>
          <a:xfrm>
            <a:off x="5775516" y="3263825"/>
            <a:ext cx="50092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5" idx="2"/>
            <a:endCxn id="73" idx="0"/>
          </p:cNvCxnSpPr>
          <p:nvPr/>
        </p:nvCxnSpPr>
        <p:spPr>
          <a:xfrm>
            <a:off x="3951954" y="3251856"/>
            <a:ext cx="1873654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1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7407</TotalTime>
  <Words>679</Words>
  <Application>Microsoft Macintosh PowerPoint</Application>
  <PresentationFormat>A4 210x297 mm</PresentationFormat>
  <Paragraphs>138</Paragraphs>
  <Slides>11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Staff training presentation</vt:lpstr>
      <vt:lpstr>Progress report 進捗報告</vt:lpstr>
      <vt:lpstr>IPアドレスのペアリング問題について(理想)</vt:lpstr>
      <vt:lpstr>IPアドレスのペアリング問題について(現実)</vt:lpstr>
      <vt:lpstr>ルーティングの設定</vt:lpstr>
      <vt:lpstr>昨日のCNLでのフィードバック</vt:lpstr>
      <vt:lpstr>考察 : 何が問題か?</vt:lpstr>
      <vt:lpstr>今後の方針</vt:lpstr>
      <vt:lpstr>シミュレーション</vt:lpstr>
      <vt:lpstr>再現シミュレーション  -トラフィックパターン</vt:lpstr>
      <vt:lpstr>結果：箱ひげ図で表現</vt:lpstr>
      <vt:lpstr>結果 : まとめ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2621</cp:revision>
  <dcterms:created xsi:type="dcterms:W3CDTF">2013-12-01T06:00:42Z</dcterms:created>
  <dcterms:modified xsi:type="dcterms:W3CDTF">2014-05-09T04:24:25Z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