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30275213" cy="428117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9932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398651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597976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797301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9966274" algn="l" defTabSz="398651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11959529" algn="l" defTabSz="398651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13952784" algn="l" defTabSz="398651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15946039" algn="l" defTabSz="398651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>
        <p:scale>
          <a:sx n="45" d="100"/>
          <a:sy n="45" d="100"/>
        </p:scale>
        <p:origin x="-80" y="1888"/>
      </p:cViewPr>
      <p:guideLst>
        <p:guide orient="horz" pos="7564"/>
        <p:guide orient="horz" pos="23674"/>
        <p:guide orient="horz" pos="2800"/>
        <p:guide orient="horz" pos="13484"/>
        <p:guide orient="horz" pos="19571"/>
        <p:guide pos="19070"/>
        <p:guide pos="6556"/>
        <p:guide pos="680"/>
        <p:guide pos="1251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sers\admin\Dropbox\Public\CNL\my_research\Experiments\ns-3\verif2\fix_ver\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70kb</a:t>
            </a:r>
            <a:r>
              <a:rPr lang="ja-JP"/>
              <a:t>ショートフロー</a:t>
            </a:r>
          </a:p>
        </c:rich>
      </c:tx>
      <c:layout/>
      <c:overlay val="0"/>
    </c:title>
    <c:autoTitleDeleted val="0"/>
    <c:plotArea>
      <c:layout/>
      <c:stockChart>
        <c:ser>
          <c:idx val="0"/>
          <c:order val="0"/>
          <c:tx>
            <c:strRef>
              <c:f>'70k'!$BA$3</c:f>
              <c:strCache>
                <c:ptCount val="1"/>
                <c:pt idx="0">
                  <c:v>75%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'70k'!$BB$3:$BE$3</c:f>
              <c:numCache>
                <c:formatCode>General</c:formatCode>
                <c:ptCount val="4"/>
                <c:pt idx="0">
                  <c:v>175.5615</c:v>
                </c:pt>
                <c:pt idx="1">
                  <c:v>180.518999999999</c:v>
                </c:pt>
                <c:pt idx="2">
                  <c:v>160.518999999999</c:v>
                </c:pt>
                <c:pt idx="3">
                  <c:v>160.518999999999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'70k'!$BA$4</c:f>
              <c:strCache>
                <c:ptCount val="1"/>
                <c:pt idx="0">
                  <c:v>最大値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'70k'!$BB$4:$BE$4</c:f>
              <c:numCache>
                <c:formatCode>General</c:formatCode>
                <c:ptCount val="4"/>
                <c:pt idx="0">
                  <c:v>377.533999999999</c:v>
                </c:pt>
                <c:pt idx="1">
                  <c:v>344.4029999999989</c:v>
                </c:pt>
                <c:pt idx="2">
                  <c:v>282.218999999999</c:v>
                </c:pt>
                <c:pt idx="3">
                  <c:v>311.1019999999999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'70k'!$BA$5</c:f>
              <c:strCache>
                <c:ptCount val="1"/>
                <c:pt idx="0">
                  <c:v>最小値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'70k'!$BB$5:$BE$5</c:f>
              <c:numCache>
                <c:formatCode>General</c:formatCode>
                <c:ptCount val="4"/>
                <c:pt idx="0">
                  <c:v>64.67199999999998</c:v>
                </c:pt>
                <c:pt idx="1">
                  <c:v>30.8060000000001</c:v>
                </c:pt>
                <c:pt idx="2">
                  <c:v>80.0</c:v>
                </c:pt>
                <c:pt idx="3">
                  <c:v>53.3449999999999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'70k'!$BA$6</c:f>
              <c:strCache>
                <c:ptCount val="1"/>
                <c:pt idx="0">
                  <c:v>25%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'70k'!$BB$6:$BE$6</c:f>
              <c:numCache>
                <c:formatCode>General</c:formatCode>
                <c:ptCount val="4"/>
                <c:pt idx="0">
                  <c:v>142.469</c:v>
                </c:pt>
                <c:pt idx="1">
                  <c:v>148.468</c:v>
                </c:pt>
                <c:pt idx="2">
                  <c:v>138.469</c:v>
                </c:pt>
                <c:pt idx="3">
                  <c:v>138.469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axId val="2145958728"/>
        <c:axId val="2145961576"/>
      </c:stockChart>
      <c:stockChart>
        <c:ser>
          <c:idx val="4"/>
          <c:order val="4"/>
          <c:tx>
            <c:strRef>
              <c:f>'70k'!$BA$8</c:f>
              <c:strCache>
                <c:ptCount val="1"/>
                <c:pt idx="0">
                  <c:v>利用率</c:v>
                </c:pt>
              </c:strCache>
            </c:strRef>
          </c:tx>
          <c:val>
            <c:numRef>
              <c:f>'70k'!$BB$8:$BE$8</c:f>
              <c:numCache>
                <c:formatCode>General</c:formatCode>
                <c:ptCount val="4"/>
                <c:pt idx="0">
                  <c:v>17.89578625342261</c:v>
                </c:pt>
                <c:pt idx="1">
                  <c:v>18.12684203023141</c:v>
                </c:pt>
                <c:pt idx="2">
                  <c:v>0.271463434978491</c:v>
                </c:pt>
                <c:pt idx="3">
                  <c:v>0.206855512420031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881848"/>
        <c:axId val="2140876056"/>
      </c:stockChart>
      <c:catAx>
        <c:axId val="214595872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5961576"/>
        <c:crosses val="autoZero"/>
        <c:auto val="1"/>
        <c:lblAlgn val="ctr"/>
        <c:lblOffset val="100"/>
        <c:noMultiLvlLbl val="0"/>
      </c:catAx>
      <c:valAx>
        <c:axId val="21459615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FCT[ms]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5958728"/>
        <c:crosses val="autoZero"/>
        <c:crossBetween val="between"/>
      </c:valAx>
      <c:valAx>
        <c:axId val="214087605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/>
                  <a:t>経路利用率</a:t>
                </a:r>
                <a:r>
                  <a:rPr lang="en-US"/>
                  <a:t>[Mbps]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0881848"/>
        <c:crosses val="max"/>
        <c:crossBetween val="between"/>
      </c:valAx>
      <c:catAx>
        <c:axId val="2140881848"/>
        <c:scaling>
          <c:orientation val="minMax"/>
        </c:scaling>
        <c:delete val="1"/>
        <c:axPos val="b"/>
        <c:majorTickMark val="out"/>
        <c:minorTickMark val="none"/>
        <c:tickLblPos val="nextTo"/>
        <c:crossAx val="214087605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4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68538" y="696913"/>
            <a:ext cx="24606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5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1993255" algn="l" rtl="0" eaLnBrk="0" fontAlgn="base" hangingPunct="0">
      <a:spcBef>
        <a:spcPct val="30000"/>
      </a:spcBef>
      <a:spcAft>
        <a:spcPct val="0"/>
      </a:spcAft>
      <a:defRPr kumimoji="1" sz="5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3986510" algn="l" rtl="0" eaLnBrk="0" fontAlgn="base" hangingPunct="0">
      <a:spcBef>
        <a:spcPct val="30000"/>
      </a:spcBef>
      <a:spcAft>
        <a:spcPct val="0"/>
      </a:spcAft>
      <a:defRPr kumimoji="1" sz="5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5979765" algn="l" rtl="0" eaLnBrk="0" fontAlgn="base" hangingPunct="0">
      <a:spcBef>
        <a:spcPct val="30000"/>
      </a:spcBef>
      <a:spcAft>
        <a:spcPct val="0"/>
      </a:spcAft>
      <a:defRPr kumimoji="1" sz="5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7973019" algn="l" rtl="0" eaLnBrk="0" fontAlgn="base" hangingPunct="0">
      <a:spcBef>
        <a:spcPct val="30000"/>
      </a:spcBef>
      <a:spcAft>
        <a:spcPct val="0"/>
      </a:spcAft>
      <a:defRPr kumimoji="1" sz="5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9966274" algn="l" defTabSz="3986510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6pPr>
    <a:lvl7pPr marL="11959529" algn="l" defTabSz="3986510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7pPr>
    <a:lvl8pPr marL="13952784" algn="l" defTabSz="3986510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8pPr>
    <a:lvl9pPr marL="15946039" algn="l" defTabSz="3986510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101308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77382" y="12514147"/>
            <a:ext cx="25530156" cy="7543156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508531" y="26800050"/>
            <a:ext cx="21192649" cy="74726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87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E9B1-257B-6D45-8E3F-A162AB3D3C81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F94F5-47EA-D349-B128-9964E399814F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3191591" y="1337869"/>
            <a:ext cx="6457743" cy="3694491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808662" y="1337869"/>
            <a:ext cx="18917155" cy="3694491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21605B-BA36-4940-9A99-6644CADEC322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84120" y="7226023"/>
            <a:ext cx="25306973" cy="30362428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E52E0-4DEB-9B49-8F0D-F5D294393691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37" y="21443790"/>
            <a:ext cx="25733931" cy="8502879"/>
          </a:xfrm>
        </p:spPr>
        <p:txBody>
          <a:bodyPr anchor="t"/>
          <a:lstStyle>
            <a:lvl1pPr algn="l">
              <a:defRPr sz="174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91937" y="12078733"/>
            <a:ext cx="25733931" cy="9365056"/>
          </a:xfrm>
        </p:spPr>
        <p:txBody>
          <a:bodyPr anchor="b"/>
          <a:lstStyle>
            <a:lvl1pPr marL="0" indent="0">
              <a:buNone/>
              <a:defRPr sz="8700">
                <a:solidFill>
                  <a:srgbClr val="4D4D4D"/>
                </a:solidFill>
              </a:defRPr>
            </a:lvl1pPr>
            <a:lvl2pPr marL="1993255" indent="0">
              <a:buNone/>
              <a:defRPr sz="7800"/>
            </a:lvl2pPr>
            <a:lvl3pPr marL="3986510" indent="0">
              <a:buNone/>
              <a:defRPr sz="7000"/>
            </a:lvl3pPr>
            <a:lvl4pPr marL="5979765" indent="0">
              <a:buNone/>
              <a:defRPr sz="6100"/>
            </a:lvl4pPr>
            <a:lvl5pPr marL="7973019" indent="0">
              <a:buNone/>
              <a:defRPr sz="6100"/>
            </a:lvl5pPr>
            <a:lvl6pPr marL="9966274" indent="0">
              <a:buNone/>
              <a:defRPr sz="6100"/>
            </a:lvl6pPr>
            <a:lvl7pPr marL="11959529" indent="0">
              <a:buNone/>
              <a:defRPr sz="6100"/>
            </a:lvl7pPr>
            <a:lvl8pPr marL="13952784" indent="0">
              <a:buNone/>
              <a:defRPr sz="6100"/>
            </a:lvl8pPr>
            <a:lvl9pPr marL="15946039" indent="0">
              <a:buNone/>
              <a:defRPr sz="61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6DB8C-ECFD-1943-8C03-F1794744F22A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915402" y="12595760"/>
            <a:ext cx="12634079" cy="25687020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7015254" y="12595760"/>
            <a:ext cx="12634079" cy="25687020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6C2AFA-5B46-4F4C-99F2-1C8FAA645039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406" cy="3993774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406" cy="24666281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80198" y="9583085"/>
            <a:ext cx="13381256" cy="3993774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80198" y="13576859"/>
            <a:ext cx="13381256" cy="24666281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1E2FF9-A036-CC4C-9E71-E756A768E710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21BC7-8ECD-5D4A-8882-C45C64AB09F5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3933975" y="5838566"/>
            <a:ext cx="805088" cy="679542"/>
          </a:xfrm>
          <a:prstGeom prst="rect">
            <a:avLst/>
          </a:prstGeom>
          <a:noFill/>
        </p:spPr>
        <p:txBody>
          <a:bodyPr wrap="none" lIns="398651" tIns="199325" rIns="398651" bIns="199325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B30184-F292-A84B-8E77-2E4A81B55DEF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3760" y="1704540"/>
            <a:ext cx="9960741" cy="7254205"/>
          </a:xfrm>
        </p:spPr>
        <p:txBody>
          <a:bodyPr/>
          <a:lstStyle>
            <a:lvl1pPr algn="l">
              <a:defRPr sz="87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38384" y="1704543"/>
            <a:ext cx="16923068" cy="36538600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5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3760" y="8958748"/>
            <a:ext cx="9960741" cy="29284395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93AF7-CC64-3940-845A-0C8303B85628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3749" y="29968190"/>
            <a:ext cx="18165128" cy="3537914"/>
          </a:xfrm>
        </p:spPr>
        <p:txBody>
          <a:bodyPr/>
          <a:lstStyle>
            <a:lvl1pPr algn="l">
              <a:defRPr sz="87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33749" y="3825305"/>
            <a:ext cx="18165128" cy="25687020"/>
          </a:xfrm>
        </p:spPr>
        <p:txBody>
          <a:bodyPr/>
          <a:lstStyle>
            <a:lvl1pPr marL="0" indent="0">
              <a:buNone/>
              <a:defRPr sz="14000"/>
            </a:lvl1pPr>
            <a:lvl2pPr marL="1993255" indent="0">
              <a:buNone/>
              <a:defRPr sz="12200"/>
            </a:lvl2pPr>
            <a:lvl3pPr marL="3986510" indent="0">
              <a:buNone/>
              <a:defRPr sz="10500"/>
            </a:lvl3pPr>
            <a:lvl4pPr marL="5979765" indent="0">
              <a:buNone/>
              <a:defRPr sz="8700"/>
            </a:lvl4pPr>
            <a:lvl5pPr marL="7973019" indent="0">
              <a:buNone/>
              <a:defRPr sz="8700"/>
            </a:lvl5pPr>
            <a:lvl6pPr marL="9966274" indent="0">
              <a:buNone/>
              <a:defRPr sz="8700"/>
            </a:lvl6pPr>
            <a:lvl7pPr marL="11959529" indent="0">
              <a:buNone/>
              <a:defRPr sz="8700"/>
            </a:lvl7pPr>
            <a:lvl8pPr marL="13952784" indent="0">
              <a:buNone/>
              <a:defRPr sz="8700"/>
            </a:lvl8pPr>
            <a:lvl9pPr marL="15946039" indent="0">
              <a:buNone/>
              <a:defRPr sz="87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3749" y="33506104"/>
            <a:ext cx="18165128" cy="5024426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E3602-E653-E44E-881B-34F24F8036BD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672716" y="1170389"/>
            <a:ext cx="1200439" cy="22290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1542453" y="1170388"/>
            <a:ext cx="989260" cy="222907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1255711" y="2686724"/>
            <a:ext cx="1544346" cy="1674734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1806988" y="2686724"/>
            <a:ext cx="1341285" cy="1674734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439341" y="2530009"/>
            <a:ext cx="1267493" cy="163888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2266550" y="1170387"/>
            <a:ext cx="139729" cy="31768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1052843" y="4357776"/>
            <a:ext cx="27237988" cy="19820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377382" y="-16530"/>
            <a:ext cx="25964693" cy="35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84120" y="7226023"/>
            <a:ext cx="25306973" cy="3036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77381" y="39382803"/>
            <a:ext cx="6307336" cy="180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6100">
                <a:latin typeface="+mj-lt"/>
              </a:defRPr>
            </a:lvl1pPr>
          </a:lstStyle>
          <a:p>
            <a:fld id="{F057098D-9FC6-D04B-88DE-14280A0208B3}" type="datetime1">
              <a:rPr lang="ja-JP" altLang="en-US" smtClean="0"/>
              <a:t>2014/05/16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295968" y="39386515"/>
            <a:ext cx="9587151" cy="179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61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594589" y="39386515"/>
            <a:ext cx="6307336" cy="179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61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05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5pPr>
      <a:lvl6pPr marL="1993255"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6pPr>
      <a:lvl7pPr marL="3986510"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7pPr>
      <a:lvl8pPr marL="5979765"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8pPr>
      <a:lvl9pPr marL="7973019"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9pPr>
    </p:titleStyle>
    <p:bodyStyle>
      <a:lvl1pPr marL="1494941" indent="-1494941" algn="l" rtl="0" eaLnBrk="1" fontAlgn="base" hangingPunct="1">
        <a:lnSpc>
          <a:spcPct val="120000"/>
        </a:lnSpc>
        <a:spcBef>
          <a:spcPts val="2616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10500" i="0">
          <a:solidFill>
            <a:srgbClr val="4D4D4D"/>
          </a:solidFill>
          <a:latin typeface="+mn-lt"/>
          <a:ea typeface="+mn-ea"/>
          <a:cs typeface="+mn-cs"/>
        </a:defRPr>
      </a:lvl1pPr>
      <a:lvl2pPr marL="3239039" indent="-1245784" algn="l" rtl="0" eaLnBrk="1" fontAlgn="base" hangingPunct="1">
        <a:lnSpc>
          <a:spcPct val="120000"/>
        </a:lnSpc>
        <a:spcBef>
          <a:spcPts val="2616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8700" i="0">
          <a:solidFill>
            <a:srgbClr val="4D4D4D"/>
          </a:solidFill>
          <a:latin typeface="+mn-lt"/>
        </a:defRPr>
      </a:lvl2pPr>
      <a:lvl3pPr marL="4983137" indent="-996627" algn="l" rtl="0" eaLnBrk="1" fontAlgn="base" hangingPunct="1">
        <a:lnSpc>
          <a:spcPct val="120000"/>
        </a:lnSpc>
        <a:spcBef>
          <a:spcPts val="2616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7800" i="0">
          <a:solidFill>
            <a:srgbClr val="4D4D4D"/>
          </a:solidFill>
          <a:latin typeface="+mn-lt"/>
        </a:defRPr>
      </a:lvl3pPr>
      <a:lvl4pPr marL="6976392" indent="-996627" algn="l" rtl="0" eaLnBrk="1" fontAlgn="base" hangingPunct="1">
        <a:lnSpc>
          <a:spcPct val="120000"/>
        </a:lnSpc>
        <a:spcBef>
          <a:spcPts val="2616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7000" i="0">
          <a:solidFill>
            <a:srgbClr val="4D4D4D"/>
          </a:solidFill>
          <a:latin typeface="+mn-lt"/>
        </a:defRPr>
      </a:lvl4pPr>
      <a:lvl5pPr marL="8969647" indent="-996627" algn="l" rtl="0" eaLnBrk="1" fontAlgn="base" hangingPunct="1">
        <a:lnSpc>
          <a:spcPct val="120000"/>
        </a:lnSpc>
        <a:spcBef>
          <a:spcPts val="2616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7000" i="0">
          <a:solidFill>
            <a:srgbClr val="4D4D4D"/>
          </a:solidFill>
          <a:latin typeface="+mn-lt"/>
        </a:defRPr>
      </a:lvl5pPr>
      <a:lvl6pPr marL="10962902" indent="-99662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8700">
          <a:solidFill>
            <a:schemeClr val="tx1"/>
          </a:solidFill>
          <a:latin typeface="+mn-lt"/>
        </a:defRPr>
      </a:lvl6pPr>
      <a:lvl7pPr marL="12956156" indent="-99662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8700">
          <a:solidFill>
            <a:schemeClr val="tx1"/>
          </a:solidFill>
          <a:latin typeface="+mn-lt"/>
        </a:defRPr>
      </a:lvl7pPr>
      <a:lvl8pPr marL="14949411" indent="-99662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8700">
          <a:solidFill>
            <a:schemeClr val="tx1"/>
          </a:solidFill>
          <a:latin typeface="+mn-lt"/>
        </a:defRPr>
      </a:lvl8pPr>
      <a:lvl9pPr marL="16942666" indent="-99662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87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55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10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765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19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274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529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784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039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wmf"/><Relationship Id="rId5" Type="http://schemas.openxmlformats.org/officeDocument/2006/relationships/image" Target="../media/image3.wmf"/><Relationship Id="rId6" Type="http://schemas.openxmlformats.org/officeDocument/2006/relationships/image" Target="../media/image4.png"/><Relationship Id="rId7" Type="http://schemas.openxmlformats.org/officeDocument/2006/relationships/chart" Target="../charts/chart1.xm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コンテンツ プレースホルダー 2"/>
          <p:cNvSpPr txBox="1">
            <a:spLocks/>
          </p:cNvSpPr>
          <p:nvPr/>
        </p:nvSpPr>
        <p:spPr bwMode="auto">
          <a:xfrm>
            <a:off x="1780122" y="25906349"/>
            <a:ext cx="12780023" cy="11676125"/>
          </a:xfrm>
          <a:prstGeom prst="rect">
            <a:avLst/>
          </a:prstGeom>
          <a:noFill/>
          <a:ln w="19050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432000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342000" indent="-342000">
              <a:spcBef>
                <a:spcPts val="0"/>
              </a:spcBef>
            </a:pPr>
            <a:r>
              <a:rPr lang="ja-JP" altLang="en-US" sz="4000" dirty="0" smtClean="0"/>
              <a:t>目的</a:t>
            </a:r>
            <a:endParaRPr lang="en-US" altLang="ja-JP" sz="4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4000" dirty="0" smtClean="0"/>
              <a:t>再現元論文での実験のより深い考察</a:t>
            </a:r>
            <a:endParaRPr lang="en-US" altLang="ja-JP" sz="4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4000" dirty="0" smtClean="0"/>
              <a:t>ショートフローが遅延する原因</a:t>
            </a:r>
            <a:endParaRPr lang="en-US" altLang="ja-JP" sz="4000" dirty="0" smtClean="0"/>
          </a:p>
          <a:p>
            <a:pPr marL="342000" indent="-342000">
              <a:spcBef>
                <a:spcPts val="0"/>
              </a:spcBef>
            </a:pPr>
            <a:r>
              <a:rPr lang="ja-JP" altLang="en-US" sz="4000" dirty="0" smtClean="0"/>
              <a:t>シミュレーション環境</a:t>
            </a:r>
            <a:endParaRPr lang="en-US" altLang="ja-JP" sz="4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4000" dirty="0" smtClean="0"/>
              <a:t>トポロジー</a:t>
            </a:r>
            <a:r>
              <a:rPr lang="en-US" altLang="ja-JP" sz="4000" dirty="0" smtClean="0"/>
              <a:t> : </a:t>
            </a:r>
            <a:r>
              <a:rPr lang="en-US" altLang="ja-JP" sz="4000" dirty="0"/>
              <a:t>16</a:t>
            </a:r>
            <a:r>
              <a:rPr lang="ja-JP" altLang="en-US" sz="4000" dirty="0"/>
              <a:t>ノード</a:t>
            </a:r>
            <a:r>
              <a:rPr lang="en-US" altLang="ja-JP" sz="4000" dirty="0" smtClean="0"/>
              <a:t>FatTree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4000" dirty="0" smtClean="0"/>
              <a:t>シミュレータ</a:t>
            </a:r>
            <a:r>
              <a:rPr lang="en-US" altLang="ja-JP" sz="4000" dirty="0" smtClean="0"/>
              <a:t> : </a:t>
            </a:r>
            <a:r>
              <a:rPr lang="en-US" altLang="ja-JP" sz="4000" dirty="0"/>
              <a:t>n</a:t>
            </a:r>
            <a:r>
              <a:rPr lang="en-US" altLang="ja-JP" sz="4000" dirty="0" smtClean="0"/>
              <a:t>s-3 </a:t>
            </a:r>
            <a:r>
              <a:rPr lang="en-US" altLang="ja-JP" sz="4000" dirty="0" err="1" smtClean="0"/>
              <a:t>dce</a:t>
            </a:r>
            <a:endParaRPr lang="en-US" altLang="ja-JP" sz="4000" dirty="0" smtClean="0"/>
          </a:p>
          <a:p>
            <a:pPr marL="342000" indent="-342000">
              <a:spcBef>
                <a:spcPts val="0"/>
              </a:spcBef>
            </a:pPr>
            <a:r>
              <a:rPr lang="ja-JP" altLang="en-US" sz="4000" dirty="0" smtClean="0"/>
              <a:t>トラフィック</a:t>
            </a:r>
            <a:endParaRPr lang="en-US" altLang="ja-JP" sz="4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4000" dirty="0" smtClean="0"/>
              <a:t>33%</a:t>
            </a:r>
            <a:r>
              <a:rPr lang="ja-JP" altLang="en-US" sz="4000" dirty="0" smtClean="0"/>
              <a:t>のノード</a:t>
            </a:r>
            <a:r>
              <a:rPr lang="en-US" altLang="ja-JP" sz="4000" dirty="0" smtClean="0"/>
              <a:t> : </a:t>
            </a:r>
            <a:r>
              <a:rPr lang="ja-JP" altLang="en-US" sz="4000" dirty="0" smtClean="0"/>
              <a:t>バックグラウンドフロー</a:t>
            </a:r>
            <a:r>
              <a:rPr lang="en-US" altLang="ja-JP" sz="4000" dirty="0" smtClean="0"/>
              <a:t>(TCP or MPTCP)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4000" dirty="0" smtClean="0"/>
              <a:t>77%</a:t>
            </a:r>
            <a:r>
              <a:rPr lang="ja-JP" altLang="en-US" sz="4000" dirty="0" smtClean="0"/>
              <a:t>のノード</a:t>
            </a:r>
            <a:r>
              <a:rPr lang="en-US" altLang="ja-JP" sz="4000" dirty="0" smtClean="0"/>
              <a:t> : </a:t>
            </a:r>
            <a:r>
              <a:rPr lang="ja-JP" altLang="en-US" sz="4000" dirty="0" smtClean="0"/>
              <a:t>ショートフロー</a:t>
            </a:r>
            <a:endParaRPr lang="en-US" altLang="ja-JP" sz="4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4000" dirty="0" smtClean="0"/>
              <a:t>200ms</a:t>
            </a:r>
            <a:r>
              <a:rPr lang="ja-JP" altLang="en-US" sz="4000" dirty="0" smtClean="0"/>
              <a:t>に</a:t>
            </a:r>
            <a:r>
              <a:rPr lang="en-US" altLang="ja-JP" sz="4000" dirty="0" smtClean="0"/>
              <a:t>1</a:t>
            </a:r>
            <a:r>
              <a:rPr lang="ja-JP" altLang="en-US" sz="4000" dirty="0" smtClean="0"/>
              <a:t>回ポアソン生起</a:t>
            </a:r>
            <a:endParaRPr lang="en-US" altLang="ja-JP" sz="4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4000" u="sng" dirty="0" smtClean="0"/>
              <a:t>70KB</a:t>
            </a:r>
            <a:r>
              <a:rPr lang="ja-JP" altLang="en-US" sz="4000" u="sng" dirty="0"/>
              <a:t>の通信の完結時間を測定</a:t>
            </a:r>
            <a:endParaRPr lang="en-US" altLang="ja-JP" sz="4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4000" dirty="0"/>
              <a:t>50</a:t>
            </a:r>
            <a:r>
              <a:rPr lang="ja-JP" altLang="en-US" sz="4000" dirty="0"/>
              <a:t>回シミュレーションを実行</a:t>
            </a:r>
            <a:endParaRPr lang="en-US" altLang="ja-JP" sz="40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40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77382" y="742585"/>
            <a:ext cx="25964693" cy="3597369"/>
          </a:xfrm>
        </p:spPr>
        <p:txBody>
          <a:bodyPr/>
          <a:lstStyle/>
          <a:p>
            <a:pPr algn="ctr"/>
            <a:r>
              <a:rPr kumimoji="1" lang="en-US" altLang="ja-JP" sz="8000" dirty="0" smtClean="0"/>
              <a:t>Multipath TCP</a:t>
            </a:r>
            <a:r>
              <a:rPr kumimoji="1" lang="ja-JP" altLang="en-US" sz="8000" dirty="0" smtClean="0"/>
              <a:t>を用いたデータセンターネットワークの改善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6600" dirty="0" smtClean="0"/>
              <a:t>関谷研究室</a:t>
            </a:r>
            <a:r>
              <a:rPr kumimoji="1" lang="en-US" altLang="ja-JP" sz="6600" dirty="0" smtClean="0"/>
              <a:t> M2 </a:t>
            </a:r>
            <a:r>
              <a:rPr lang="ja-JP" altLang="en-US" sz="6600" dirty="0" smtClean="0"/>
              <a:t>藤居</a:t>
            </a:r>
            <a:r>
              <a:rPr lang="en-US" altLang="ja-JP" sz="6600" dirty="0" smtClean="0"/>
              <a:t> </a:t>
            </a:r>
            <a:r>
              <a:rPr lang="ja-JP" altLang="en-US" sz="6600" dirty="0" smtClean="0"/>
              <a:t>翔吾</a:t>
            </a:r>
            <a:endParaRPr kumimoji="1" lang="ja-JP" altLang="en-US" sz="66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1079500" y="5492082"/>
            <a:ext cx="28116213" cy="2952328"/>
          </a:xfrm>
          <a:prstGeom prst="rect">
            <a:avLst/>
          </a:prstGeom>
          <a:noFill/>
          <a:ln w="285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/>
              <a:t>近年クラウド</a:t>
            </a:r>
            <a:r>
              <a:rPr lang="ja-JP" altLang="en-US" sz="3600" dirty="0"/>
              <a:t>への要求が高まってきて</a:t>
            </a:r>
            <a:r>
              <a:rPr lang="ja-JP" altLang="en-US" sz="3600" dirty="0" smtClean="0"/>
              <a:t>おり</a:t>
            </a:r>
            <a:r>
              <a:rPr lang="en-US" altLang="ja-JP" sz="3600" dirty="0" smtClean="0"/>
              <a:t>, </a:t>
            </a:r>
            <a:r>
              <a:rPr lang="ja-JP" altLang="en-US" sz="3600" dirty="0" smtClean="0"/>
              <a:t>データセンター</a:t>
            </a:r>
            <a:r>
              <a:rPr lang="ja-JP" altLang="en-US" sz="3600" dirty="0"/>
              <a:t>での</a:t>
            </a:r>
            <a:r>
              <a:rPr lang="ja-JP" altLang="en-US" sz="3600" dirty="0" smtClean="0"/>
              <a:t>サーバ運用</a:t>
            </a:r>
            <a:r>
              <a:rPr lang="ja-JP" altLang="en-US" sz="3600" dirty="0"/>
              <a:t>台数の増加に</a:t>
            </a:r>
            <a:r>
              <a:rPr lang="ja-JP" altLang="en-US" sz="3600" dirty="0" smtClean="0"/>
              <a:t>伴い</a:t>
            </a:r>
            <a:r>
              <a:rPr lang="en-US" altLang="ja-JP" sz="3600" dirty="0" smtClean="0"/>
              <a:t>, </a:t>
            </a:r>
            <a:r>
              <a:rPr lang="ja-JP" altLang="en-US" sz="3600" dirty="0" smtClean="0"/>
              <a:t>帯域</a:t>
            </a:r>
            <a:r>
              <a:rPr lang="ja-JP" altLang="en-US" sz="3600" dirty="0"/>
              <a:t>を有効利用するトポロジーが提案されて</a:t>
            </a:r>
            <a:r>
              <a:rPr lang="ja-JP" altLang="en-US" sz="3600" dirty="0" smtClean="0"/>
              <a:t>いる</a:t>
            </a:r>
            <a:r>
              <a:rPr lang="en-US" altLang="ja-JP" sz="3600" dirty="0" smtClean="0"/>
              <a:t>. Multipath TCP(MPTCP)</a:t>
            </a:r>
            <a:r>
              <a:rPr lang="ja-JP" altLang="en-US" sz="3600" dirty="0" smtClean="0"/>
              <a:t>を</a:t>
            </a:r>
            <a:r>
              <a:rPr lang="ja-JP" altLang="en-US" sz="3600" dirty="0"/>
              <a:t>用いる</a:t>
            </a:r>
            <a:r>
              <a:rPr lang="ja-JP" altLang="en-US" sz="3600" dirty="0" smtClean="0"/>
              <a:t>こと</a:t>
            </a:r>
            <a:r>
              <a:rPr lang="en-US" altLang="en-US" sz="3600" dirty="0" smtClean="0"/>
              <a:t>で</a:t>
            </a:r>
            <a:r>
              <a:rPr lang="ja-JP" altLang="en-US" sz="3600" dirty="0" smtClean="0"/>
              <a:t>複数</a:t>
            </a:r>
            <a:r>
              <a:rPr lang="ja-JP" altLang="en-US" sz="3600" dirty="0"/>
              <a:t>の経路を同時に利用</a:t>
            </a:r>
            <a:r>
              <a:rPr lang="ja-JP" altLang="en-US" sz="3600" dirty="0" smtClean="0"/>
              <a:t>し</a:t>
            </a:r>
            <a:r>
              <a:rPr lang="en-US" altLang="ja-JP" sz="3600" dirty="0" smtClean="0"/>
              <a:t>, </a:t>
            </a:r>
            <a:r>
              <a:rPr lang="ja-JP" altLang="en-US" sz="3600" dirty="0" smtClean="0"/>
              <a:t>経路</a:t>
            </a:r>
            <a:r>
              <a:rPr lang="ja-JP" altLang="en-US" sz="3600" dirty="0"/>
              <a:t>利用率を向上させる</a:t>
            </a:r>
            <a:r>
              <a:rPr lang="ja-JP" altLang="en-US" sz="3600" dirty="0" smtClean="0"/>
              <a:t>が</a:t>
            </a:r>
            <a:r>
              <a:rPr lang="en-US" altLang="ja-JP" sz="3600" dirty="0" smtClean="0"/>
              <a:t>, </a:t>
            </a:r>
            <a:r>
              <a:rPr lang="ja-JP" altLang="en-US" sz="3600" dirty="0" smtClean="0"/>
              <a:t>フローサイズ</a:t>
            </a:r>
            <a:r>
              <a:rPr lang="ja-JP" altLang="en-US" sz="3600" dirty="0"/>
              <a:t>の小さい通信に</a:t>
            </a:r>
            <a:r>
              <a:rPr lang="ja-JP" altLang="en-US" sz="3600" dirty="0" smtClean="0"/>
              <a:t>は</a:t>
            </a:r>
            <a:r>
              <a:rPr lang="en-US" altLang="ja-JP" sz="3600" dirty="0" smtClean="0"/>
              <a:t>, </a:t>
            </a:r>
            <a:r>
              <a:rPr lang="ja-JP" altLang="en-US" sz="3600" dirty="0" smtClean="0"/>
              <a:t>性能</a:t>
            </a:r>
            <a:r>
              <a:rPr lang="ja-JP" altLang="en-US" sz="3600" dirty="0"/>
              <a:t>が劣化する問題</a:t>
            </a:r>
            <a:r>
              <a:rPr lang="ja-JP" altLang="en-US" sz="3600" dirty="0" smtClean="0"/>
              <a:t>が</a:t>
            </a:r>
            <a:r>
              <a:rPr lang="en-US" altLang="en-US" sz="3600" dirty="0" smtClean="0"/>
              <a:t>ある. </a:t>
            </a:r>
            <a:r>
              <a:rPr lang="ja-JP" altLang="en-US" sz="3600" dirty="0" smtClean="0"/>
              <a:t>本研究</a:t>
            </a:r>
            <a:r>
              <a:rPr lang="ja-JP" altLang="en-US" sz="3600" dirty="0"/>
              <a:t>で</a:t>
            </a:r>
            <a:r>
              <a:rPr lang="ja-JP" altLang="en-US" sz="3600" dirty="0" smtClean="0"/>
              <a:t>は</a:t>
            </a:r>
            <a:r>
              <a:rPr lang="en-US" altLang="ja-JP" sz="3600" dirty="0" smtClean="0"/>
              <a:t>, </a:t>
            </a:r>
            <a:r>
              <a:rPr lang="ja-JP" altLang="en-US" sz="3600" dirty="0" smtClean="0"/>
              <a:t>フローサイズ</a:t>
            </a:r>
            <a:r>
              <a:rPr lang="ja-JP" altLang="en-US" sz="3600" dirty="0"/>
              <a:t>の小さい通信に対する性能を検証</a:t>
            </a:r>
            <a:r>
              <a:rPr lang="ja-JP" altLang="en-US" sz="3600" dirty="0" smtClean="0"/>
              <a:t>し</a:t>
            </a:r>
            <a:r>
              <a:rPr lang="en-US" altLang="ja-JP" sz="3600" dirty="0" smtClean="0"/>
              <a:t>, </a:t>
            </a:r>
            <a:r>
              <a:rPr lang="ja-JP" altLang="en-US" sz="3600" dirty="0" smtClean="0"/>
              <a:t>そう</a:t>
            </a:r>
            <a:r>
              <a:rPr lang="ja-JP" altLang="en-US" sz="3600" dirty="0"/>
              <a:t>した通信で使う経路を適切に選択するアルゴリズムを提案</a:t>
            </a:r>
            <a:r>
              <a:rPr lang="ja-JP" altLang="en-US" sz="3600" dirty="0" smtClean="0"/>
              <a:t>する</a:t>
            </a:r>
            <a:r>
              <a:rPr lang="en-US" altLang="ja-JP" sz="3600" dirty="0" smtClean="0"/>
              <a:t>. </a:t>
            </a:r>
            <a:endParaRPr lang="en-US" altLang="en-US" sz="3600" dirty="0" smtClean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auto">
          <a:xfrm>
            <a:off x="1719376" y="9524530"/>
            <a:ext cx="12780023" cy="15409712"/>
          </a:xfrm>
          <a:prstGeom prst="rect">
            <a:avLst/>
          </a:prstGeom>
          <a:noFill/>
          <a:ln w="19050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432000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ja-JP" altLang="en-US" sz="4000" b="1" dirty="0"/>
              <a:t>「ビッグデータ」</a:t>
            </a:r>
            <a:r>
              <a:rPr lang="en-US" altLang="ja-JP" sz="4000" b="1" dirty="0"/>
              <a:t> - </a:t>
            </a:r>
            <a:r>
              <a:rPr lang="ja-JP" altLang="en-US" sz="4000" b="1" dirty="0"/>
              <a:t>データの爆発的増加が深刻</a:t>
            </a:r>
            <a:r>
              <a:rPr lang="en-US" altLang="ja-JP" sz="4000" b="1" dirty="0" smtClean="0"/>
              <a:t>…</a:t>
            </a:r>
            <a:endParaRPr lang="en-US" altLang="ja-JP" sz="3600" dirty="0"/>
          </a:p>
          <a:p>
            <a:pPr marL="342000" indent="-342000">
              <a:spcBef>
                <a:spcPts val="0"/>
              </a:spcBef>
            </a:pPr>
            <a:r>
              <a:rPr lang="ja-JP" altLang="en-US" sz="4000" dirty="0" smtClean="0"/>
              <a:t>データセンターでの取り組み</a:t>
            </a:r>
            <a:endParaRPr lang="en-US" altLang="ja-JP" sz="2200" dirty="0"/>
          </a:p>
          <a:p>
            <a:pPr marL="0" indent="0" algn="ctr">
              <a:spcBef>
                <a:spcPts val="0"/>
              </a:spcBef>
              <a:buNone/>
            </a:pPr>
            <a:r>
              <a:rPr lang="ja-JP" altLang="en-US" sz="4000" dirty="0"/>
              <a:t>スケールアウト</a:t>
            </a:r>
            <a:r>
              <a:rPr lang="en-US" altLang="ja-JP" sz="4000" dirty="0"/>
              <a:t>, </a:t>
            </a:r>
            <a:r>
              <a:rPr lang="ja-JP" altLang="en-US" sz="4000" dirty="0"/>
              <a:t>冗長化</a:t>
            </a:r>
            <a:r>
              <a:rPr lang="en-US" altLang="ja-JP" sz="4000" dirty="0"/>
              <a:t>, </a:t>
            </a:r>
            <a:r>
              <a:rPr lang="ja-JP" altLang="en-US" sz="4000" dirty="0" smtClean="0"/>
              <a:t>クラウドサービス</a:t>
            </a:r>
            <a:endParaRPr lang="en-US" altLang="ja-JP" sz="40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altLang="ja-JP" sz="40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ja-JP" sz="4000" b="1" dirty="0" smtClean="0">
                <a:solidFill>
                  <a:srgbClr val="0071BC"/>
                </a:solidFill>
              </a:rPr>
              <a:t>MPTCP</a:t>
            </a:r>
            <a:r>
              <a:rPr lang="ja-JP" altLang="en-US" sz="4000" dirty="0" smtClean="0"/>
              <a:t>でデータセンターネットワークを改善</a:t>
            </a:r>
            <a:endParaRPr lang="en-US" altLang="ja-JP" sz="40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ja-JP" sz="4000" b="1" dirty="0">
                <a:solidFill>
                  <a:srgbClr val="E03253"/>
                </a:solidFill>
                <a:ea typeface="ＭＳ Ｐゴシック" charset="-128"/>
              </a:rPr>
              <a:t>MPTCP</a:t>
            </a:r>
            <a:r>
              <a:rPr lang="ja-JP" altLang="en-US" sz="4000" b="1" dirty="0">
                <a:solidFill>
                  <a:srgbClr val="E03253"/>
                </a:solidFill>
                <a:ea typeface="ＭＳ Ｐゴシック" charset="-128"/>
              </a:rPr>
              <a:t>はサイズの小さいフローには悪影響を</a:t>
            </a:r>
            <a:r>
              <a:rPr lang="ja-JP" altLang="en-US" sz="4000" b="1" dirty="0" smtClean="0">
                <a:solidFill>
                  <a:srgbClr val="E03253"/>
                </a:solidFill>
                <a:ea typeface="ＭＳ Ｐゴシック" charset="-128"/>
              </a:rPr>
              <a:t>及ぼす</a:t>
            </a:r>
            <a:endParaRPr lang="en-US" altLang="ja-JP" sz="4000" b="1" dirty="0" smtClean="0">
              <a:solidFill>
                <a:srgbClr val="E03253"/>
              </a:solidFill>
              <a:ea typeface="ＭＳ Ｐゴシック" charset="-128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altLang="ja-JP" sz="4000" b="1" dirty="0" smtClean="0">
              <a:solidFill>
                <a:srgbClr val="E03253"/>
              </a:solidFill>
              <a:ea typeface="ＭＳ Ｐゴシック" charset="-128"/>
            </a:endParaRPr>
          </a:p>
          <a:p>
            <a:pPr marL="342000" indent="-342000">
              <a:spcBef>
                <a:spcPts val="0"/>
              </a:spcBef>
            </a:pPr>
            <a:r>
              <a:rPr lang="ja-JP" altLang="en-US" sz="4000" dirty="0" smtClean="0">
                <a:ea typeface="ＭＳ Ｐゴシック" charset="-128"/>
              </a:rPr>
              <a:t>なぜショートフローに着目するのか</a:t>
            </a:r>
            <a:r>
              <a:rPr lang="en-US" altLang="ja-JP" sz="4000" dirty="0" smtClean="0">
                <a:ea typeface="ＭＳ Ｐゴシック" charset="-128"/>
              </a:rPr>
              <a:t>?</a:t>
            </a:r>
            <a:endParaRPr lang="en-US" altLang="ja-JP" sz="4000" dirty="0">
              <a:ea typeface="ＭＳ Ｐゴシック" charset="-128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ja-JP" altLang="en-US" sz="4000" dirty="0" smtClean="0"/>
              <a:t>大規模データセンターでは</a:t>
            </a:r>
            <a:r>
              <a:rPr lang="ja-JP" altLang="en-US" sz="4000" dirty="0" smtClean="0">
                <a:solidFill>
                  <a:srgbClr val="0071BC"/>
                </a:solidFill>
              </a:rPr>
              <a:t>並列分散処理技術</a:t>
            </a:r>
            <a:r>
              <a:rPr lang="ja-JP" altLang="en-US" sz="4000" dirty="0" smtClean="0"/>
              <a:t>を用いる</a:t>
            </a:r>
            <a:endParaRPr lang="en-US" altLang="ja-JP" sz="40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altLang="ja-JP" sz="4000" dirty="0"/>
          </a:p>
          <a:p>
            <a:pPr marL="0" indent="0" algn="ctr">
              <a:spcBef>
                <a:spcPts val="0"/>
              </a:spcBef>
              <a:buNone/>
            </a:pPr>
            <a:r>
              <a:rPr lang="ja-JP" altLang="en-US" sz="4000" dirty="0"/>
              <a:t>データセンタートラフィックの</a:t>
            </a:r>
            <a:r>
              <a:rPr lang="en-US" altLang="ja-JP" sz="4000" b="1" dirty="0">
                <a:solidFill>
                  <a:srgbClr val="E03253"/>
                </a:solidFill>
              </a:rPr>
              <a:t>80%</a:t>
            </a:r>
            <a:r>
              <a:rPr lang="ja-JP" altLang="en-US" sz="4000" dirty="0"/>
              <a:t>が</a:t>
            </a:r>
            <a:r>
              <a:rPr lang="ja-JP" altLang="en-US" sz="4000" dirty="0" smtClean="0"/>
              <a:t>ショートフロー</a:t>
            </a:r>
            <a:endParaRPr lang="en-US" altLang="ja-JP" sz="40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ja-JP" sz="4400" b="1" dirty="0">
                <a:solidFill>
                  <a:srgbClr val="0071BC"/>
                </a:solidFill>
              </a:rPr>
              <a:t>MPTCP</a:t>
            </a:r>
            <a:r>
              <a:rPr lang="ja-JP" altLang="en-US" sz="4400" b="1" dirty="0">
                <a:solidFill>
                  <a:srgbClr val="0071BC"/>
                </a:solidFill>
              </a:rPr>
              <a:t>を用いてデータセンターネットワークを改善する上でショートフローの問題は重要な問題</a:t>
            </a:r>
            <a:endParaRPr lang="en-US" altLang="ja-JP" sz="4400" b="1" dirty="0">
              <a:solidFill>
                <a:srgbClr val="0071BC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altLang="ja-JP" sz="40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altLang="ja-JP" sz="40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4000" dirty="0" smtClean="0"/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auto">
          <a:xfrm>
            <a:off x="15168417" y="19209605"/>
            <a:ext cx="14058025" cy="1837286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432000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ja-JP" altLang="en-US" sz="3600" dirty="0" smtClean="0"/>
              <a:t>仮説</a:t>
            </a:r>
            <a:r>
              <a:rPr lang="en-US" altLang="ja-JP" sz="3600" dirty="0" smtClean="0"/>
              <a:t> : </a:t>
            </a:r>
            <a:r>
              <a:rPr lang="en-US" altLang="ja-JP" sz="3600" b="1" dirty="0" smtClean="0">
                <a:solidFill>
                  <a:srgbClr val="0071BC"/>
                </a:solidFill>
              </a:rPr>
              <a:t>MPTCP</a:t>
            </a:r>
            <a:r>
              <a:rPr lang="ja-JP" altLang="en-US" sz="3600" b="1" dirty="0" smtClean="0">
                <a:solidFill>
                  <a:srgbClr val="0071BC"/>
                </a:solidFill>
              </a:rPr>
              <a:t>の使う経路以外のものを用いれば改善できる</a:t>
            </a:r>
            <a:endParaRPr lang="en-US" altLang="ja-JP" sz="3600" b="1" dirty="0" smtClean="0">
              <a:solidFill>
                <a:srgbClr val="0071B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600" dirty="0" smtClean="0">
                <a:latin typeface="ＭＳ Ｐゴシック"/>
                <a:cs typeface="ＭＳ Ｐゴシック"/>
              </a:rPr>
              <a:t>検証</a:t>
            </a:r>
            <a:r>
              <a:rPr lang="en-US" altLang="ja-JP" sz="3600" dirty="0" smtClean="0">
                <a:latin typeface="ＭＳ Ｐゴシック"/>
                <a:cs typeface="ＭＳ Ｐゴシック"/>
              </a:rPr>
              <a:t> : </a:t>
            </a:r>
            <a:r>
              <a:rPr lang="ja-JP" altLang="en-US" sz="3600" dirty="0" smtClean="0">
                <a:latin typeface="ＭＳ Ｐゴシック"/>
                <a:cs typeface="ＭＳ Ｐゴシック"/>
              </a:rPr>
              <a:t>ショートフローの通信の際</a:t>
            </a:r>
            <a:r>
              <a:rPr lang="en-US" altLang="ja-JP" sz="3600" dirty="0" smtClean="0">
                <a:latin typeface="ＭＳ Ｐゴシック"/>
                <a:cs typeface="ＭＳ Ｐゴシック"/>
              </a:rPr>
              <a:t>, </a:t>
            </a:r>
            <a:r>
              <a:rPr lang="en-US" altLang="ja-JP" sz="3600" dirty="0" smtClean="0">
                <a:latin typeface="+mj-lt"/>
                <a:cs typeface="ＭＳ Ｐゴシック"/>
              </a:rPr>
              <a:t>MPTCP</a:t>
            </a:r>
            <a:r>
              <a:rPr lang="ja-JP" altLang="en-US" sz="3600" dirty="0" smtClean="0">
                <a:latin typeface="ＭＳ Ｐゴシック"/>
                <a:cs typeface="ＭＳ Ｐゴシック"/>
              </a:rPr>
              <a:t>のフローとは異なる経路を</a:t>
            </a:r>
            <a:r>
              <a:rPr lang="ja-JP" altLang="en-US" sz="3600" dirty="0" smtClean="0">
                <a:solidFill>
                  <a:srgbClr val="E03253"/>
                </a:solidFill>
                <a:latin typeface="ＭＳ Ｐゴシック"/>
                <a:cs typeface="ＭＳ Ｐゴシック"/>
              </a:rPr>
              <a:t>手動で</a:t>
            </a:r>
            <a:r>
              <a:rPr lang="ja-JP" altLang="en-US" sz="3600" dirty="0" smtClean="0">
                <a:latin typeface="ＭＳ Ｐゴシック"/>
                <a:cs typeface="ＭＳ Ｐゴシック"/>
              </a:rPr>
              <a:t>利用し</a:t>
            </a:r>
            <a:r>
              <a:rPr lang="en-US" altLang="ja-JP" sz="3600" dirty="0" smtClean="0">
                <a:latin typeface="ＭＳ Ｐゴシック"/>
                <a:cs typeface="ＭＳ Ｐゴシック"/>
              </a:rPr>
              <a:t>, </a:t>
            </a:r>
            <a:r>
              <a:rPr lang="ja-JP" altLang="en-US" sz="3600" dirty="0" smtClean="0">
                <a:latin typeface="ＭＳ Ｐゴシック"/>
                <a:cs typeface="ＭＳ Ｐゴシック"/>
              </a:rPr>
              <a:t>性能を改善するかどうか</a:t>
            </a:r>
            <a:endParaRPr lang="en-US" altLang="ja-JP" sz="3600" dirty="0" smtClean="0">
              <a:latin typeface="ＭＳ Ｐゴシック"/>
              <a:cs typeface="ＭＳ Ｐゴシック"/>
            </a:endParaRPr>
          </a:p>
          <a:p>
            <a:pPr marL="342000" indent="-342000">
              <a:lnSpc>
                <a:spcPct val="100000"/>
              </a:lnSpc>
            </a:pPr>
            <a:r>
              <a:rPr lang="ja-JP" altLang="en-US" sz="3600" dirty="0" smtClean="0">
                <a:latin typeface="ＭＳ Ｐゴシック"/>
                <a:cs typeface="ＭＳ Ｐゴシック"/>
              </a:rPr>
              <a:t>検証シミュレーション</a:t>
            </a:r>
            <a:endParaRPr lang="en-US" altLang="ja-JP" sz="3600" dirty="0" smtClean="0">
              <a:latin typeface="ＭＳ Ｐゴシック"/>
              <a:cs typeface="ＭＳ Ｐゴシック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3600" dirty="0"/>
              <a:t>トポロジー</a:t>
            </a:r>
            <a:r>
              <a:rPr lang="en-US" altLang="ja-JP" sz="3600" dirty="0"/>
              <a:t> : 16</a:t>
            </a:r>
            <a:r>
              <a:rPr lang="ja-JP" altLang="en-US" sz="3600" dirty="0"/>
              <a:t>ノード</a:t>
            </a:r>
            <a:r>
              <a:rPr lang="en-US" altLang="ja-JP" sz="3600" dirty="0"/>
              <a:t>FatTree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3600" dirty="0"/>
              <a:t>シミュレータ</a:t>
            </a:r>
            <a:r>
              <a:rPr lang="en-US" altLang="ja-JP" sz="3600" dirty="0"/>
              <a:t> : ns-3 </a:t>
            </a:r>
            <a:r>
              <a:rPr lang="en-US" altLang="ja-JP" sz="3600" dirty="0" err="1" smtClean="0"/>
              <a:t>dce</a:t>
            </a:r>
            <a:endParaRPr lang="en-US" altLang="ja-JP" sz="3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3600" dirty="0" err="1" smtClean="0"/>
          </a:p>
          <a:p>
            <a:pPr marL="342000" indent="-342000">
              <a:lnSpc>
                <a:spcPct val="100000"/>
              </a:lnSpc>
              <a:spcBef>
                <a:spcPts val="0"/>
              </a:spcBef>
            </a:pPr>
            <a:r>
              <a:rPr lang="ja-JP" altLang="en-US" sz="3600" dirty="0" smtClean="0">
                <a:latin typeface="ＭＳ Ｐゴシック"/>
                <a:cs typeface="ＭＳ Ｐゴシック"/>
              </a:rPr>
              <a:t>トラフィック</a:t>
            </a:r>
            <a:endParaRPr lang="en-US" altLang="ja-JP" sz="3600" dirty="0" smtClean="0">
              <a:latin typeface="ＭＳ Ｐゴシック"/>
              <a:cs typeface="ＭＳ Ｐゴシック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600" dirty="0" smtClean="0">
                <a:latin typeface="Times New Roman"/>
                <a:cs typeface="Times New Roman"/>
              </a:rPr>
              <a:t>200</a:t>
            </a:r>
            <a:r>
              <a:rPr lang="en-US" altLang="ja-JP" sz="3600" dirty="0" smtClean="0">
                <a:latin typeface="ＭＳ Ｐゴシック"/>
                <a:cs typeface="ＭＳ Ｐゴシック"/>
              </a:rPr>
              <a:t>[</a:t>
            </a:r>
            <a:r>
              <a:rPr lang="en-US" altLang="ja-JP" sz="3600" dirty="0" err="1" smtClean="0">
                <a:latin typeface="Times New Roman"/>
                <a:cs typeface="Times New Roman"/>
              </a:rPr>
              <a:t>ms</a:t>
            </a:r>
            <a:r>
              <a:rPr lang="en-US" altLang="ja-JP" sz="3600" dirty="0">
                <a:latin typeface="ＭＳ Ｐゴシック"/>
                <a:cs typeface="ＭＳ Ｐゴシック"/>
              </a:rPr>
              <a:t>]</a:t>
            </a:r>
            <a:r>
              <a:rPr lang="ja-JP" altLang="en-US" sz="3600" dirty="0" smtClean="0">
                <a:latin typeface="ＭＳ Ｐゴシック"/>
                <a:cs typeface="ＭＳ Ｐゴシック"/>
              </a:rPr>
              <a:t>に</a:t>
            </a:r>
            <a:r>
              <a:rPr lang="en-US" altLang="ja-JP" sz="3600" dirty="0" smtClean="0">
                <a:latin typeface="Times New Roman"/>
                <a:cs typeface="Times New Roman"/>
              </a:rPr>
              <a:t>1</a:t>
            </a:r>
            <a:r>
              <a:rPr lang="ja-JP" altLang="en-US" sz="3600" dirty="0" smtClean="0">
                <a:latin typeface="ＭＳ Ｐゴシック"/>
                <a:cs typeface="ＭＳ Ｐゴシック"/>
              </a:rPr>
              <a:t>回ポアソン生起</a:t>
            </a:r>
            <a:endParaRPr lang="en-US" altLang="ja-JP" sz="3600" dirty="0" smtClean="0">
              <a:latin typeface="ＭＳ Ｐゴシック"/>
              <a:cs typeface="ＭＳ Ｐゴシック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3600" dirty="0" smtClean="0">
                <a:latin typeface="ＭＳ Ｐゴシック"/>
                <a:cs typeface="ＭＳ Ｐゴシック"/>
              </a:rPr>
              <a:t>サイズ</a:t>
            </a:r>
            <a:r>
              <a:rPr lang="en-US" altLang="ja-JP" sz="3600" dirty="0" smtClean="0">
                <a:latin typeface="ＭＳ Ｐゴシック"/>
                <a:cs typeface="ＭＳ Ｐゴシック"/>
              </a:rPr>
              <a:t> : </a:t>
            </a:r>
            <a:r>
              <a:rPr lang="en-US" altLang="ja-JP" sz="3600" dirty="0" smtClean="0">
                <a:latin typeface="+mj-lt"/>
                <a:cs typeface="ＭＳ Ｐゴシック"/>
              </a:rPr>
              <a:t>2-70KB</a:t>
            </a:r>
            <a:endParaRPr lang="en-US" altLang="ja-JP" sz="3600" dirty="0">
              <a:latin typeface="+mj-lt"/>
              <a:cs typeface="ＭＳ Ｐゴシック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9500" y="4699994"/>
            <a:ext cx="1877437" cy="110799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/>
              <a:t>概要</a:t>
            </a:r>
            <a:endParaRPr kumimoji="1" lang="ja-JP" altLang="en-US" sz="6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6146" y="8768446"/>
            <a:ext cx="1877437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/>
              <a:t>背景</a:t>
            </a:r>
            <a:endParaRPr kumimoji="1" lang="ja-JP" altLang="en-US" sz="66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15807418" y="9524530"/>
            <a:ext cx="12780023" cy="8748972"/>
          </a:xfrm>
          <a:prstGeom prst="rect">
            <a:avLst/>
          </a:prstGeom>
          <a:noFill/>
          <a:ln w="19050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432000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4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4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4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4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4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4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4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4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4400" dirty="0" smtClean="0"/>
          </a:p>
          <a:p>
            <a:pPr marL="342000" indent="-342000">
              <a:spcBef>
                <a:spcPts val="0"/>
              </a:spcBef>
            </a:pPr>
            <a:r>
              <a:rPr lang="en-US" altLang="ja-JP" sz="4000" dirty="0" smtClean="0"/>
              <a:t>MPTCP</a:t>
            </a:r>
            <a:r>
              <a:rPr lang="ja-JP" altLang="en-US" sz="4000" dirty="0" smtClean="0"/>
              <a:t>ではパケットロスを生じる割合が大きい</a:t>
            </a:r>
            <a:endParaRPr lang="en-US" altLang="ja-JP" sz="4000" dirty="0"/>
          </a:p>
          <a:p>
            <a:pPr marL="342000" indent="-342000">
              <a:spcBef>
                <a:spcPts val="0"/>
              </a:spcBef>
            </a:pPr>
            <a:r>
              <a:rPr lang="ja-JP" altLang="en-US" sz="4000" dirty="0" smtClean="0"/>
              <a:t>コネクションをつないだ直後にパケットロスを生じている</a:t>
            </a:r>
            <a:endParaRPr lang="en-US" altLang="ja-JP" sz="4000" dirty="0" smtClean="0"/>
          </a:p>
          <a:p>
            <a:pPr marL="342000" indent="-342000">
              <a:spcBef>
                <a:spcPts val="0"/>
              </a:spcBef>
            </a:pPr>
            <a:r>
              <a:rPr lang="ja-JP" altLang="en-US" sz="4000" dirty="0" smtClean="0"/>
              <a:t>経路利用率は分散する</a:t>
            </a:r>
            <a:endParaRPr lang="en-US" altLang="ja-JP" sz="40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2547331" y="19965993"/>
            <a:ext cx="11078107" cy="4716221"/>
            <a:chOff x="2547331" y="22593982"/>
            <a:chExt cx="11078107" cy="4716221"/>
          </a:xfrm>
        </p:grpSpPr>
        <p:grpSp>
          <p:nvGrpSpPr>
            <p:cNvPr id="30" name="図形グループ 29"/>
            <p:cNvGrpSpPr/>
            <p:nvPr/>
          </p:nvGrpSpPr>
          <p:grpSpPr>
            <a:xfrm>
              <a:off x="2547331" y="22593982"/>
              <a:ext cx="11078107" cy="4140157"/>
              <a:chOff x="-1044624" y="2987660"/>
              <a:chExt cx="10071006" cy="3763779"/>
            </a:xfrm>
          </p:grpSpPr>
          <p:grpSp>
            <p:nvGrpSpPr>
              <p:cNvPr id="31" name="図形グループ 30"/>
              <p:cNvGrpSpPr/>
              <p:nvPr/>
            </p:nvGrpSpPr>
            <p:grpSpPr>
              <a:xfrm>
                <a:off x="107504" y="2996952"/>
                <a:ext cx="8918878" cy="3754487"/>
                <a:chOff x="107504" y="2996952"/>
                <a:chExt cx="8918878" cy="3754487"/>
              </a:xfrm>
            </p:grpSpPr>
            <p:sp>
              <p:nvSpPr>
                <p:cNvPr id="36" name="角丸四角形 35"/>
                <p:cNvSpPr/>
                <p:nvPr/>
              </p:nvSpPr>
              <p:spPr>
                <a:xfrm>
                  <a:off x="7075986" y="4105840"/>
                  <a:ext cx="1702561" cy="158417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角丸四角形 36"/>
                <p:cNvSpPr/>
                <p:nvPr/>
              </p:nvSpPr>
              <p:spPr>
                <a:xfrm>
                  <a:off x="4822103" y="4105840"/>
                  <a:ext cx="1702561" cy="158417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角丸四角形 37"/>
                <p:cNvSpPr/>
                <p:nvPr/>
              </p:nvSpPr>
              <p:spPr>
                <a:xfrm>
                  <a:off x="2574882" y="4077072"/>
                  <a:ext cx="1702561" cy="158417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角丸四角形 38"/>
                <p:cNvSpPr/>
                <p:nvPr/>
              </p:nvSpPr>
              <p:spPr>
                <a:xfrm>
                  <a:off x="320999" y="4077072"/>
                  <a:ext cx="1702561" cy="158417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0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504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8511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42" name="直線コネクタ 41"/>
                <p:cNvCxnSpPr>
                  <a:endCxn id="40" idx="0"/>
                </p:cNvCxnSpPr>
                <p:nvPr/>
              </p:nvCxnSpPr>
              <p:spPr>
                <a:xfrm flipH="1">
                  <a:off x="321000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/>
                <p:cNvCxnSpPr>
                  <a:endCxn id="41" idx="0"/>
                </p:cNvCxnSpPr>
                <p:nvPr/>
              </p:nvCxnSpPr>
              <p:spPr>
                <a:xfrm>
                  <a:off x="617866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4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9058" y="6067175"/>
                  <a:ext cx="426991" cy="671847"/>
                </a:xfrm>
                <a:prstGeom prst="rect">
                  <a:avLst/>
                </a:prstGeom>
                <a:noFill/>
                <a:ln w="19050">
                  <a:solidFill>
                    <a:srgbClr val="E0325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0065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46" name="直線コネクタ 45"/>
                <p:cNvCxnSpPr>
                  <a:endCxn id="44" idx="0"/>
                </p:cNvCxnSpPr>
                <p:nvPr/>
              </p:nvCxnSpPr>
              <p:spPr>
                <a:xfrm flipH="1">
                  <a:off x="1452554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>
                  <a:endCxn id="45" idx="0"/>
                </p:cNvCxnSpPr>
                <p:nvPr/>
              </p:nvCxnSpPr>
              <p:spPr>
                <a:xfrm>
                  <a:off x="1749420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8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0612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41619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50" name="直線コネクタ 49"/>
                <p:cNvCxnSpPr>
                  <a:endCxn id="48" idx="0"/>
                </p:cNvCxnSpPr>
                <p:nvPr/>
              </p:nvCxnSpPr>
              <p:spPr>
                <a:xfrm flipH="1">
                  <a:off x="2584108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/>
                <p:cNvCxnSpPr>
                  <a:endCxn id="49" idx="0"/>
                </p:cNvCxnSpPr>
                <p:nvPr/>
              </p:nvCxnSpPr>
              <p:spPr>
                <a:xfrm>
                  <a:off x="2880974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2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2166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3173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54" name="直線コネクタ 53"/>
                <p:cNvCxnSpPr>
                  <a:endCxn id="52" idx="0"/>
                </p:cNvCxnSpPr>
                <p:nvPr/>
              </p:nvCxnSpPr>
              <p:spPr>
                <a:xfrm flipH="1">
                  <a:off x="3715662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/>
                <p:cNvCxnSpPr>
                  <a:endCxn id="53" idx="0"/>
                </p:cNvCxnSpPr>
                <p:nvPr/>
              </p:nvCxnSpPr>
              <p:spPr>
                <a:xfrm>
                  <a:off x="4012528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6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3720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04727" y="6079592"/>
                  <a:ext cx="426991" cy="671847"/>
                </a:xfrm>
                <a:prstGeom prst="rect">
                  <a:avLst/>
                </a:prstGeom>
                <a:noFill/>
                <a:ln w="19050">
                  <a:solidFill>
                    <a:srgbClr val="E0325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58" name="直線コネクタ 57"/>
                <p:cNvCxnSpPr>
                  <a:endCxn id="56" idx="0"/>
                </p:cNvCxnSpPr>
                <p:nvPr/>
              </p:nvCxnSpPr>
              <p:spPr>
                <a:xfrm flipH="1">
                  <a:off x="4847216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/>
                <p:cNvCxnSpPr>
                  <a:endCxn id="57" idx="0"/>
                </p:cNvCxnSpPr>
                <p:nvPr/>
              </p:nvCxnSpPr>
              <p:spPr>
                <a:xfrm>
                  <a:off x="5144082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0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5274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36281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62" name="直線コネクタ 61"/>
                <p:cNvCxnSpPr>
                  <a:endCxn id="60" idx="0"/>
                </p:cNvCxnSpPr>
                <p:nvPr/>
              </p:nvCxnSpPr>
              <p:spPr>
                <a:xfrm flipH="1">
                  <a:off x="5978770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>
                  <a:endCxn id="61" idx="0"/>
                </p:cNvCxnSpPr>
                <p:nvPr/>
              </p:nvCxnSpPr>
              <p:spPr>
                <a:xfrm>
                  <a:off x="6275636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4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6828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5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7835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66" name="直線コネクタ 65"/>
                <p:cNvCxnSpPr>
                  <a:endCxn id="64" idx="0"/>
                </p:cNvCxnSpPr>
                <p:nvPr/>
              </p:nvCxnSpPr>
              <p:spPr>
                <a:xfrm flipH="1">
                  <a:off x="7110324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/>
                <p:cNvCxnSpPr>
                  <a:endCxn id="65" idx="0"/>
                </p:cNvCxnSpPr>
                <p:nvPr/>
              </p:nvCxnSpPr>
              <p:spPr>
                <a:xfrm>
                  <a:off x="7407190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8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28384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9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99391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70" name="直線コネクタ 69"/>
                <p:cNvCxnSpPr>
                  <a:endCxn id="68" idx="0"/>
                </p:cNvCxnSpPr>
                <p:nvPr/>
              </p:nvCxnSpPr>
              <p:spPr>
                <a:xfrm flipH="1">
                  <a:off x="8241880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/>
                <p:cNvCxnSpPr>
                  <a:endCxn id="69" idx="0"/>
                </p:cNvCxnSpPr>
                <p:nvPr/>
              </p:nvCxnSpPr>
              <p:spPr>
                <a:xfrm>
                  <a:off x="8538746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/>
                <p:cNvCxnSpPr/>
                <p:nvPr/>
              </p:nvCxnSpPr>
              <p:spPr>
                <a:xfrm>
                  <a:off x="606503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/>
                <p:cNvCxnSpPr/>
                <p:nvPr/>
              </p:nvCxnSpPr>
              <p:spPr>
                <a:xfrm>
                  <a:off x="606503" y="4494648"/>
                  <a:ext cx="1142917" cy="80656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/>
                <p:cNvCxnSpPr/>
                <p:nvPr/>
              </p:nvCxnSpPr>
              <p:spPr>
                <a:xfrm>
                  <a:off x="1738057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/>
                <p:cNvCxnSpPr/>
                <p:nvPr/>
              </p:nvCxnSpPr>
              <p:spPr>
                <a:xfrm flipH="1">
                  <a:off x="617866" y="4494648"/>
                  <a:ext cx="1120191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/>
                <p:cNvCxnSpPr/>
                <p:nvPr/>
              </p:nvCxnSpPr>
              <p:spPr>
                <a:xfrm>
                  <a:off x="2880974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2880974" y="4494648"/>
                  <a:ext cx="1142917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/>
                <p:cNvCxnSpPr/>
                <p:nvPr/>
              </p:nvCxnSpPr>
              <p:spPr>
                <a:xfrm>
                  <a:off x="4012528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/>
                <p:cNvCxnSpPr/>
                <p:nvPr/>
              </p:nvCxnSpPr>
              <p:spPr>
                <a:xfrm flipH="1">
                  <a:off x="2892337" y="4494648"/>
                  <a:ext cx="1120191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/>
                <p:cNvCxnSpPr/>
                <p:nvPr/>
              </p:nvCxnSpPr>
              <p:spPr>
                <a:xfrm>
                  <a:off x="5114269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/>
                <p:cNvCxnSpPr/>
                <p:nvPr/>
              </p:nvCxnSpPr>
              <p:spPr>
                <a:xfrm>
                  <a:off x="5114269" y="4494648"/>
                  <a:ext cx="1142917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/>
                <p:cNvCxnSpPr/>
                <p:nvPr/>
              </p:nvCxnSpPr>
              <p:spPr>
                <a:xfrm>
                  <a:off x="6245823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/>
                <p:cNvCxnSpPr/>
                <p:nvPr/>
              </p:nvCxnSpPr>
              <p:spPr>
                <a:xfrm flipH="1">
                  <a:off x="5125632" y="4494648"/>
                  <a:ext cx="1120191" cy="80656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コネクタ 83"/>
                <p:cNvCxnSpPr/>
                <p:nvPr/>
              </p:nvCxnSpPr>
              <p:spPr>
                <a:xfrm>
                  <a:off x="7388740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/>
                <p:cNvCxnSpPr/>
                <p:nvPr/>
              </p:nvCxnSpPr>
              <p:spPr>
                <a:xfrm>
                  <a:off x="7388740" y="4494648"/>
                  <a:ext cx="1142917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/>
                <p:cNvCxnSpPr/>
                <p:nvPr/>
              </p:nvCxnSpPr>
              <p:spPr>
                <a:xfrm>
                  <a:off x="8520294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/>
                <p:cNvCxnSpPr/>
                <p:nvPr/>
              </p:nvCxnSpPr>
              <p:spPr>
                <a:xfrm flipH="1">
                  <a:off x="7400103" y="4494648"/>
                  <a:ext cx="1120191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/>
                <p:cNvCxnSpPr/>
                <p:nvPr/>
              </p:nvCxnSpPr>
              <p:spPr>
                <a:xfrm flipH="1">
                  <a:off x="606503" y="3167261"/>
                  <a:ext cx="1131554" cy="1053827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/>
                <p:cNvCxnSpPr/>
                <p:nvPr/>
              </p:nvCxnSpPr>
              <p:spPr>
                <a:xfrm flipV="1">
                  <a:off x="606503" y="3162498"/>
                  <a:ext cx="2993475" cy="105859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/>
                <p:cNvCxnSpPr/>
                <p:nvPr/>
              </p:nvCxnSpPr>
              <p:spPr>
                <a:xfrm flipV="1">
                  <a:off x="1738057" y="3162498"/>
                  <a:ext cx="3723842" cy="105859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/>
                <p:cNvCxnSpPr/>
                <p:nvPr/>
              </p:nvCxnSpPr>
              <p:spPr>
                <a:xfrm flipV="1">
                  <a:off x="1738057" y="3167261"/>
                  <a:ext cx="5585762" cy="1053827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/>
                <p:cNvCxnSpPr/>
                <p:nvPr/>
              </p:nvCxnSpPr>
              <p:spPr>
                <a:xfrm flipH="1" flipV="1">
                  <a:off x="1738057" y="3167261"/>
                  <a:ext cx="1142917" cy="1053827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/>
                <p:cNvCxnSpPr/>
                <p:nvPr/>
              </p:nvCxnSpPr>
              <p:spPr>
                <a:xfrm flipV="1">
                  <a:off x="2880974" y="3162498"/>
                  <a:ext cx="719004" cy="105859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/>
                <p:cNvCxnSpPr/>
                <p:nvPr/>
              </p:nvCxnSpPr>
              <p:spPr>
                <a:xfrm flipV="1">
                  <a:off x="4012528" y="3162498"/>
                  <a:ext cx="1449371" cy="105859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/>
                <p:cNvCxnSpPr/>
                <p:nvPr/>
              </p:nvCxnSpPr>
              <p:spPr>
                <a:xfrm flipV="1">
                  <a:off x="4012528" y="3167261"/>
                  <a:ext cx="3311291" cy="1053827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コネクタ 95"/>
                <p:cNvCxnSpPr/>
                <p:nvPr/>
              </p:nvCxnSpPr>
              <p:spPr>
                <a:xfrm flipH="1" flipV="1">
                  <a:off x="1738057" y="3167261"/>
                  <a:ext cx="3376212" cy="1053827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コネクタ 96"/>
                <p:cNvCxnSpPr/>
                <p:nvPr/>
              </p:nvCxnSpPr>
              <p:spPr>
                <a:xfrm flipH="1" flipV="1">
                  <a:off x="3599978" y="3162498"/>
                  <a:ext cx="1514291" cy="105859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/>
                <p:cNvCxnSpPr/>
                <p:nvPr/>
              </p:nvCxnSpPr>
              <p:spPr>
                <a:xfrm flipH="1" flipV="1">
                  <a:off x="5461899" y="3162498"/>
                  <a:ext cx="783924" cy="105859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/>
                <p:cNvCxnSpPr/>
                <p:nvPr/>
              </p:nvCxnSpPr>
              <p:spPr>
                <a:xfrm flipV="1">
                  <a:off x="6245823" y="3167261"/>
                  <a:ext cx="1077996" cy="1053827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/>
                <p:cNvCxnSpPr/>
                <p:nvPr/>
              </p:nvCxnSpPr>
              <p:spPr>
                <a:xfrm flipH="1" flipV="1">
                  <a:off x="1738057" y="3167261"/>
                  <a:ext cx="5650683" cy="1053827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/>
                <p:cNvCxnSpPr/>
                <p:nvPr/>
              </p:nvCxnSpPr>
              <p:spPr>
                <a:xfrm flipH="1" flipV="1">
                  <a:off x="3599978" y="3162498"/>
                  <a:ext cx="3788762" cy="105859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/>
                <p:cNvCxnSpPr/>
                <p:nvPr/>
              </p:nvCxnSpPr>
              <p:spPr>
                <a:xfrm flipH="1" flipV="1">
                  <a:off x="5461899" y="3162498"/>
                  <a:ext cx="3058395" cy="105859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/>
                <p:cNvCxnSpPr/>
                <p:nvPr/>
              </p:nvCxnSpPr>
              <p:spPr>
                <a:xfrm flipH="1" flipV="1">
                  <a:off x="7323819" y="3167261"/>
                  <a:ext cx="1196475" cy="1053827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4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520" y="4207942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1640" y="4207942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587" y="5274915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6707" y="5274915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8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0843" y="4207942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9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63" y="4207942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0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5910" y="5274915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1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06030" y="5274915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2957" y="4221088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3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83077" y="4221088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4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8024" y="5288061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5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68144" y="5288061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92280" y="4221088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7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72400" y="4221088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77347" y="5288061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7467" y="5288061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0" name="Picture 3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5656" y="2996952"/>
                  <a:ext cx="464888" cy="2735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1" name="Picture 3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032" y="2996952"/>
                  <a:ext cx="464888" cy="2735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2" name="Picture 3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59240" y="2996952"/>
                  <a:ext cx="464888" cy="2735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3" name="Picture 3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92280" y="2996952"/>
                  <a:ext cx="464888" cy="2735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2" name="テキスト ボックス 31"/>
              <p:cNvSpPr txBox="1"/>
              <p:nvPr/>
            </p:nvSpPr>
            <p:spPr>
              <a:xfrm>
                <a:off x="-1044624" y="2987660"/>
                <a:ext cx="622548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latin typeface="Times New Roman"/>
                    <a:cs typeface="Times New Roman"/>
                  </a:rPr>
                  <a:t>Core</a:t>
                </a:r>
                <a:endParaRPr kumimoji="1" lang="ja-JP" alt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-1044624" y="4149080"/>
                <a:ext cx="1333357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latin typeface="Times New Roman"/>
                    <a:cs typeface="Times New Roman"/>
                  </a:rPr>
                  <a:t>Aggregation</a:t>
                </a:r>
                <a:endParaRPr kumimoji="1" lang="ja-JP" alt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-1044624" y="5157192"/>
                <a:ext cx="646957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latin typeface="Times New Roman"/>
                    <a:cs typeface="Times New Roman"/>
                  </a:rPr>
                  <a:t>Edge</a:t>
                </a:r>
                <a:endParaRPr kumimoji="1" lang="ja-JP" alt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-1044624" y="6237312"/>
                <a:ext cx="608363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latin typeface="Times New Roman"/>
                    <a:cs typeface="Times New Roman"/>
                  </a:rPr>
                  <a:t>Host</a:t>
                </a:r>
                <a:endParaRPr kumimoji="1" lang="ja-JP" altLang="en-US" sz="2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" name="テキスト ボックス 2"/>
            <p:cNvSpPr txBox="1"/>
            <p:nvPr/>
          </p:nvSpPr>
          <p:spPr>
            <a:xfrm>
              <a:off x="6465237" y="26848538"/>
              <a:ext cx="32422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+mn-lt"/>
                </a:rPr>
                <a:t>Fig.1 Fat tree </a:t>
              </a:r>
              <a:r>
                <a:rPr kumimoji="1" lang="ja-JP" altLang="en-US" sz="2400" dirty="0" smtClean="0">
                  <a:latin typeface="+mn-lt"/>
                </a:rPr>
                <a:t>トポロジー</a:t>
              </a:r>
              <a:endParaRPr kumimoji="1" lang="ja-JP" altLang="en-US" sz="2400" dirty="0">
                <a:latin typeface="+mn-lt"/>
              </a:endParaRPr>
            </a:p>
          </p:txBody>
        </p:sp>
      </p:grpSp>
      <p:sp>
        <p:nvSpPr>
          <p:cNvPr id="5" name="下矢印 4"/>
          <p:cNvSpPr/>
          <p:nvPr/>
        </p:nvSpPr>
        <p:spPr bwMode="auto">
          <a:xfrm>
            <a:off x="6529106" y="12260834"/>
            <a:ext cx="3260366" cy="735093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4" name="下矢印 123"/>
          <p:cNvSpPr/>
          <p:nvPr/>
        </p:nvSpPr>
        <p:spPr bwMode="auto">
          <a:xfrm>
            <a:off x="6512644" y="16602305"/>
            <a:ext cx="3260366" cy="735093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058650" y="25302410"/>
            <a:ext cx="7479369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/>
              <a:t>再現シミュレーション</a:t>
            </a:r>
            <a:endParaRPr kumimoji="1" lang="ja-JP" altLang="en-US" sz="6600" dirty="0"/>
          </a:p>
        </p:txBody>
      </p:sp>
      <p:graphicFrame>
        <p:nvGraphicFramePr>
          <p:cNvPr id="127" name="表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32416"/>
              </p:ext>
            </p:extLst>
          </p:nvPr>
        </p:nvGraphicFramePr>
        <p:xfrm>
          <a:off x="9719023" y="32675098"/>
          <a:ext cx="4515400" cy="4320484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2257700"/>
                <a:gridCol w="2257700"/>
              </a:tblGrid>
              <a:tr h="6172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Parameter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Value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nodes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16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core-</a:t>
                      </a:r>
                      <a:r>
                        <a:rPr kumimoji="1" lang="en-US" altLang="ja-JP" sz="3300" baseline="0" dirty="0" err="1" smtClean="0"/>
                        <a:t>aggr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400Mbps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err="1" smtClean="0"/>
                        <a:t>aggr</a:t>
                      </a:r>
                      <a:r>
                        <a:rPr kumimoji="1" lang="en-US" altLang="ja-JP" sz="3300" dirty="0" smtClean="0"/>
                        <a:t>-edge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200Mbps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edge-host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100Mbps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RTT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0.5ms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Buffer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100KB</a:t>
                      </a:r>
                      <a:endParaRPr kumimoji="1" lang="ja-JP" altLang="en-US" sz="3300" dirty="0"/>
                    </a:p>
                  </a:txBody>
                  <a:tcPr marL="108920" marR="108920" marT="54460" marB="544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8" name="正方形/長方形 127"/>
          <p:cNvSpPr/>
          <p:nvPr/>
        </p:nvSpPr>
        <p:spPr>
          <a:xfrm>
            <a:off x="9304958" y="32144401"/>
            <a:ext cx="5343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Table1 : </a:t>
            </a:r>
            <a:r>
              <a:rPr lang="ja-JP" altLang="en-US" sz="28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sz="28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図 9" descr="motiva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742" y="9858877"/>
            <a:ext cx="11588496" cy="534009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19915884" y="15152658"/>
            <a:ext cx="4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n-lt"/>
              </a:rPr>
              <a:t>Fig.2 </a:t>
            </a:r>
            <a:r>
              <a:rPr kumimoji="1" lang="ja-JP" altLang="en-US" sz="2800" dirty="0" smtClean="0">
                <a:latin typeface="+mn-lt"/>
              </a:rPr>
              <a:t>フロー完結時間の分布</a:t>
            </a:r>
            <a:endParaRPr kumimoji="1" lang="ja-JP" altLang="en-US" sz="2800" dirty="0">
              <a:latin typeface="+mn-lt"/>
            </a:endParaRPr>
          </a:p>
        </p:txBody>
      </p:sp>
      <p:sp>
        <p:nvSpPr>
          <p:cNvPr id="130" name="正方形/長方形 129"/>
          <p:cNvSpPr/>
          <p:nvPr/>
        </p:nvSpPr>
        <p:spPr bwMode="auto">
          <a:xfrm>
            <a:off x="15605658" y="9276046"/>
            <a:ext cx="13321480" cy="32049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1" name="正方形/長方形 130"/>
          <p:cNvSpPr/>
          <p:nvPr/>
        </p:nvSpPr>
        <p:spPr bwMode="auto">
          <a:xfrm>
            <a:off x="1600102" y="37359166"/>
            <a:ext cx="13321480" cy="32049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auto">
          <a:xfrm>
            <a:off x="1075821" y="38048371"/>
            <a:ext cx="28116213" cy="4059779"/>
          </a:xfrm>
          <a:prstGeom prst="rect">
            <a:avLst/>
          </a:prstGeom>
          <a:noFill/>
          <a:ln w="19050" cmpd="sng">
            <a:solidFill>
              <a:srgbClr val="4584D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432000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342000" indent="-342000">
              <a:spcBef>
                <a:spcPts val="0"/>
              </a:spcBef>
            </a:pPr>
            <a:r>
              <a:rPr lang="en-US" altLang="ja-JP" sz="4000" dirty="0" smtClean="0"/>
              <a:t>MPTCP</a:t>
            </a:r>
            <a:r>
              <a:rPr lang="ja-JP" altLang="en-US" sz="4000" dirty="0" smtClean="0"/>
              <a:t>のショートフローに対する遅延問題を検証し</a:t>
            </a:r>
            <a:r>
              <a:rPr lang="en-US" altLang="ja-JP" sz="4000" dirty="0" smtClean="0"/>
              <a:t>, </a:t>
            </a:r>
            <a:r>
              <a:rPr lang="ja-JP" altLang="en-US" sz="4000" dirty="0" smtClean="0"/>
              <a:t>適切なショートフローの経路を選択する事で遅延が改善される事を示した</a:t>
            </a:r>
            <a:r>
              <a:rPr lang="en-US" altLang="ja-JP" sz="4000" dirty="0" smtClean="0"/>
              <a:t>. </a:t>
            </a:r>
          </a:p>
          <a:p>
            <a:pPr marL="342000" indent="-342000">
              <a:spcBef>
                <a:spcPts val="0"/>
              </a:spcBef>
            </a:pPr>
            <a:r>
              <a:rPr lang="en-US" altLang="ja-JP" sz="4000" dirty="0" smtClean="0"/>
              <a:t>SDN</a:t>
            </a:r>
            <a:r>
              <a:rPr lang="ja-JP" altLang="en-US" sz="4000" smtClean="0"/>
              <a:t>技術を用いてアルゴリズム</a:t>
            </a:r>
            <a:r>
              <a:rPr lang="ja-JP" altLang="en-US" sz="4000" dirty="0" smtClean="0"/>
              <a:t>によって適切な経路を選択</a:t>
            </a:r>
            <a:r>
              <a:rPr lang="ja-JP" altLang="en-US" sz="4000" smtClean="0"/>
              <a:t>する手法の実装</a:t>
            </a:r>
            <a:endParaRPr lang="en-US" altLang="ja-JP" sz="4000" dirty="0" smtClean="0"/>
          </a:p>
          <a:p>
            <a:pPr marL="342000" indent="-342000">
              <a:spcBef>
                <a:spcPts val="0"/>
              </a:spcBef>
            </a:pPr>
            <a:r>
              <a:rPr lang="en-US" altLang="ja-JP" sz="4000" dirty="0" smtClean="0"/>
              <a:t>MPTCP</a:t>
            </a:r>
            <a:r>
              <a:rPr lang="ja-JP" altLang="en-US" sz="4000" dirty="0" smtClean="0"/>
              <a:t>の</a:t>
            </a:r>
            <a:r>
              <a:rPr lang="en-US" altLang="ja-JP" sz="4000" dirty="0" smtClean="0"/>
              <a:t>Linux</a:t>
            </a:r>
            <a:r>
              <a:rPr lang="ja-JP" altLang="en-US" sz="4000" dirty="0" smtClean="0"/>
              <a:t>カーネルにおける実装の問題の改善</a:t>
            </a:r>
            <a:endParaRPr lang="en-US" altLang="ja-JP" sz="4000" dirty="0" smtClean="0"/>
          </a:p>
          <a:p>
            <a:pPr marL="342000" indent="-342000">
              <a:spcBef>
                <a:spcPts val="0"/>
              </a:spcBef>
            </a:pPr>
            <a:r>
              <a:rPr lang="en-US" altLang="ja-JP" sz="4000" dirty="0" smtClean="0"/>
              <a:t>MPTCP</a:t>
            </a:r>
            <a:r>
              <a:rPr lang="ja-JP" altLang="en-US" sz="4000" dirty="0" smtClean="0"/>
              <a:t>実装の問題がある中で、性能を出す手法の提案</a:t>
            </a:r>
            <a:endParaRPr lang="en-US" altLang="ja-JP" sz="4000" dirty="0" smtClean="0"/>
          </a:p>
          <a:p>
            <a:pPr marL="2086098" lvl="1" indent="-342000">
              <a:spcBef>
                <a:spcPts val="0"/>
              </a:spcBef>
            </a:pPr>
            <a:endParaRPr lang="en-US" altLang="ja-JP" sz="2200" dirty="0" smtClean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5975161" y="18525530"/>
            <a:ext cx="3570208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/>
              <a:t>提案手法</a:t>
            </a:r>
            <a:endParaRPr kumimoji="1" lang="ja-JP" altLang="en-US" sz="6600" dirty="0"/>
          </a:p>
        </p:txBody>
      </p:sp>
      <p:grpSp>
        <p:nvGrpSpPr>
          <p:cNvPr id="156" name="図形グループ 155"/>
          <p:cNvGrpSpPr/>
          <p:nvPr/>
        </p:nvGrpSpPr>
        <p:grpSpPr>
          <a:xfrm>
            <a:off x="21930045" y="21621874"/>
            <a:ext cx="6385025" cy="3240546"/>
            <a:chOff x="4989004" y="1507642"/>
            <a:chExt cx="4140460" cy="2101378"/>
          </a:xfrm>
        </p:grpSpPr>
        <p:pic>
          <p:nvPicPr>
            <p:cNvPr id="157" name="Picture 43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853" y="3043697"/>
              <a:ext cx="352770" cy="555064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43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606" y="3053956"/>
              <a:ext cx="352770" cy="555064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9" name="直線コネクタ 158"/>
            <p:cNvCxnSpPr>
              <a:stCxn id="171" idx="2"/>
              <a:endCxn id="157" idx="0"/>
            </p:cNvCxnSpPr>
            <p:nvPr/>
          </p:nvCxnSpPr>
          <p:spPr>
            <a:xfrm flipH="1">
              <a:off x="6119238" y="2648838"/>
              <a:ext cx="233886" cy="39485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>
              <a:stCxn id="171" idx="2"/>
              <a:endCxn id="158" idx="0"/>
            </p:cNvCxnSpPr>
            <p:nvPr/>
          </p:nvCxnSpPr>
          <p:spPr>
            <a:xfrm>
              <a:off x="6353124" y="2648838"/>
              <a:ext cx="237867" cy="40511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Picture 43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5809" y="3043697"/>
              <a:ext cx="352770" cy="555064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43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562" y="3053956"/>
              <a:ext cx="352770" cy="555064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3" name="直線コネクタ 162"/>
            <p:cNvCxnSpPr>
              <a:stCxn id="172" idx="2"/>
              <a:endCxn id="161" idx="0"/>
            </p:cNvCxnSpPr>
            <p:nvPr/>
          </p:nvCxnSpPr>
          <p:spPr>
            <a:xfrm flipH="1">
              <a:off x="7632195" y="2648838"/>
              <a:ext cx="191392" cy="39485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>
              <a:stCxn id="172" idx="2"/>
              <a:endCxn id="162" idx="0"/>
            </p:cNvCxnSpPr>
            <p:nvPr/>
          </p:nvCxnSpPr>
          <p:spPr>
            <a:xfrm>
              <a:off x="7823587" y="2648838"/>
              <a:ext cx="280361" cy="40511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>
              <a:stCxn id="169" idx="2"/>
              <a:endCxn id="171" idx="0"/>
            </p:cNvCxnSpPr>
            <p:nvPr/>
          </p:nvCxnSpPr>
          <p:spPr>
            <a:xfrm flipH="1">
              <a:off x="6353124" y="1767330"/>
              <a:ext cx="117242" cy="62182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>
              <a:stCxn id="169" idx="2"/>
              <a:endCxn id="172" idx="0"/>
            </p:cNvCxnSpPr>
            <p:nvPr/>
          </p:nvCxnSpPr>
          <p:spPr>
            <a:xfrm>
              <a:off x="6470366" y="1767330"/>
              <a:ext cx="1353221" cy="62182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>
              <a:stCxn id="170" idx="2"/>
              <a:endCxn id="172" idx="0"/>
            </p:cNvCxnSpPr>
            <p:nvPr/>
          </p:nvCxnSpPr>
          <p:spPr>
            <a:xfrm>
              <a:off x="7648102" y="1767330"/>
              <a:ext cx="175485" cy="62182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>
              <a:stCxn id="170" idx="2"/>
              <a:endCxn id="171" idx="0"/>
            </p:cNvCxnSpPr>
            <p:nvPr/>
          </p:nvCxnSpPr>
          <p:spPr>
            <a:xfrm flipH="1">
              <a:off x="6353124" y="1767330"/>
              <a:ext cx="1294978" cy="62182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6740" y="1507642"/>
              <a:ext cx="607251" cy="25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0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476" y="1507642"/>
              <a:ext cx="607251" cy="25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1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498" y="2389150"/>
              <a:ext cx="607251" cy="25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2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961" y="2389150"/>
              <a:ext cx="607251" cy="25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3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004" y="1513128"/>
              <a:ext cx="607251" cy="25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213" y="1513128"/>
              <a:ext cx="607251" cy="25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5" name="直線コネクタ 174"/>
            <p:cNvCxnSpPr>
              <a:stCxn id="173" idx="2"/>
              <a:endCxn id="171" idx="0"/>
            </p:cNvCxnSpPr>
            <p:nvPr/>
          </p:nvCxnSpPr>
          <p:spPr>
            <a:xfrm>
              <a:off x="5292630" y="1772816"/>
              <a:ext cx="1060494" cy="61633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>
              <a:stCxn id="174" idx="2"/>
              <a:endCxn id="171" idx="0"/>
            </p:cNvCxnSpPr>
            <p:nvPr/>
          </p:nvCxnSpPr>
          <p:spPr>
            <a:xfrm flipH="1">
              <a:off x="6353124" y="1772816"/>
              <a:ext cx="2472715" cy="61633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>
              <a:stCxn id="173" idx="2"/>
              <a:endCxn id="172" idx="0"/>
            </p:cNvCxnSpPr>
            <p:nvPr/>
          </p:nvCxnSpPr>
          <p:spPr>
            <a:xfrm>
              <a:off x="5292630" y="1772816"/>
              <a:ext cx="2530957" cy="61633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>
              <a:stCxn id="174" idx="2"/>
              <a:endCxn id="172" idx="0"/>
            </p:cNvCxnSpPr>
            <p:nvPr/>
          </p:nvCxnSpPr>
          <p:spPr>
            <a:xfrm flipH="1">
              <a:off x="7823587" y="1772816"/>
              <a:ext cx="1002252" cy="61633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テキスト ボックス 178"/>
          <p:cNvSpPr txBox="1"/>
          <p:nvPr/>
        </p:nvSpPr>
        <p:spPr>
          <a:xfrm>
            <a:off x="23246608" y="25012823"/>
            <a:ext cx="375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n-lt"/>
              </a:rPr>
              <a:t>Fig.3 Fat tree </a:t>
            </a:r>
            <a:r>
              <a:rPr kumimoji="1" lang="ja-JP" altLang="en-US" sz="2800" dirty="0" smtClean="0">
                <a:latin typeface="+mn-lt"/>
              </a:rPr>
              <a:t>トポロジー</a:t>
            </a:r>
            <a:endParaRPr kumimoji="1" lang="ja-JP" altLang="en-US" sz="2800" dirty="0">
              <a:latin typeface="+mn-lt"/>
            </a:endParaRPr>
          </a:p>
        </p:txBody>
      </p: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24245"/>
              </p:ext>
            </p:extLst>
          </p:nvPr>
        </p:nvGraphicFramePr>
        <p:xfrm>
          <a:off x="24239479" y="26661617"/>
          <a:ext cx="4895884" cy="334918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2447942"/>
                <a:gridCol w="2447942"/>
              </a:tblGrid>
              <a:tr h="556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Parameter</a:t>
                      </a:r>
                      <a:endParaRPr kumimoji="1" lang="ja-JP" altLang="en-US" sz="33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Value</a:t>
                      </a:r>
                      <a:endParaRPr kumimoji="1" lang="ja-JP" altLang="en-US" sz="33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err="1" smtClean="0"/>
                        <a:t>aggr</a:t>
                      </a:r>
                      <a:r>
                        <a:rPr kumimoji="1" lang="en-US" altLang="ja-JP" sz="3300" dirty="0" smtClean="0"/>
                        <a:t>-edge</a:t>
                      </a:r>
                      <a:endParaRPr kumimoji="1" lang="ja-JP" altLang="en-US" sz="33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20Mbps</a:t>
                      </a:r>
                      <a:endParaRPr kumimoji="1" lang="ja-JP" altLang="en-US" sz="33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edge-host</a:t>
                      </a:r>
                      <a:endParaRPr kumimoji="1" lang="ja-JP" altLang="en-US" sz="33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10Mbps</a:t>
                      </a:r>
                      <a:endParaRPr kumimoji="1" lang="ja-JP" altLang="en-US" sz="33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RTT</a:t>
                      </a:r>
                      <a:endParaRPr kumimoji="1" lang="ja-JP" altLang="en-US" sz="33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80μs</a:t>
                      </a:r>
                      <a:endParaRPr kumimoji="1" lang="ja-JP" altLang="en-US" sz="33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Buffer</a:t>
                      </a:r>
                      <a:endParaRPr kumimoji="1" lang="ja-JP" altLang="en-US" sz="33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300" dirty="0" smtClean="0"/>
                        <a:t>500kb</a:t>
                      </a:r>
                      <a:endParaRPr kumimoji="1" lang="ja-JP" altLang="en-US" sz="33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4" name="正方形/長方形 143"/>
          <p:cNvSpPr/>
          <p:nvPr/>
        </p:nvSpPr>
        <p:spPr>
          <a:xfrm>
            <a:off x="24015656" y="26122081"/>
            <a:ext cx="5343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Table2 : </a:t>
            </a:r>
            <a:r>
              <a:rPr lang="ja-JP" altLang="en-US" sz="28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sz="28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45" name="グラフ 1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965312"/>
              </p:ext>
            </p:extLst>
          </p:nvPr>
        </p:nvGraphicFramePr>
        <p:xfrm>
          <a:off x="15138400" y="26184012"/>
          <a:ext cx="8919663" cy="4402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8" name="図 7" descr="9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953" y="31140665"/>
            <a:ext cx="9743908" cy="5782909"/>
          </a:xfrm>
          <a:prstGeom prst="rect">
            <a:avLst/>
          </a:prstGeom>
        </p:spPr>
      </p:pic>
      <p:sp>
        <p:nvSpPr>
          <p:cNvPr id="146" name="テキスト ボックス 145"/>
          <p:cNvSpPr txBox="1"/>
          <p:nvPr/>
        </p:nvSpPr>
        <p:spPr>
          <a:xfrm>
            <a:off x="17115032" y="30547232"/>
            <a:ext cx="49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n-lt"/>
              </a:rPr>
              <a:t>Fig</a:t>
            </a:r>
            <a:r>
              <a:rPr kumimoji="1" lang="en-US" altLang="ja-JP" sz="2800" dirty="0" smtClean="0">
                <a:latin typeface="+mn-lt"/>
              </a:rPr>
              <a:t>.4 </a:t>
            </a:r>
            <a:r>
              <a:rPr kumimoji="1" lang="en-US" altLang="ja-JP" sz="2800" dirty="0" smtClean="0">
                <a:latin typeface="+mn-lt"/>
              </a:rPr>
              <a:t>70KB</a:t>
            </a:r>
            <a:r>
              <a:rPr kumimoji="1" lang="ja-JP" altLang="en-US" sz="2800" dirty="0" smtClean="0">
                <a:latin typeface="+mn-lt"/>
              </a:rPr>
              <a:t>の</a:t>
            </a:r>
            <a:r>
              <a:rPr kumimoji="1" lang="en-US" altLang="ja-JP" sz="2800" dirty="0" smtClean="0">
                <a:latin typeface="+mn-lt"/>
              </a:rPr>
              <a:t>FCT / </a:t>
            </a:r>
            <a:r>
              <a:rPr kumimoji="1" lang="ja-JP" altLang="en-US" sz="2800" dirty="0" smtClean="0">
                <a:latin typeface="+mn-lt"/>
              </a:rPr>
              <a:t>経路利用率</a:t>
            </a:r>
            <a:endParaRPr kumimoji="1" lang="ja-JP" altLang="en-US" sz="2800" dirty="0">
              <a:latin typeface="+mn-lt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9678708" y="37037430"/>
            <a:ext cx="49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n-lt"/>
              </a:rPr>
              <a:t>Fig</a:t>
            </a:r>
            <a:r>
              <a:rPr kumimoji="1" lang="en-US" altLang="ja-JP" sz="2800" dirty="0" smtClean="0">
                <a:latin typeface="+mn-lt"/>
              </a:rPr>
              <a:t>.5 </a:t>
            </a:r>
            <a:r>
              <a:rPr kumimoji="1" lang="en-US" altLang="ja-JP" sz="2800" dirty="0" smtClean="0">
                <a:latin typeface="+mn-lt"/>
              </a:rPr>
              <a:t>70KB</a:t>
            </a:r>
            <a:r>
              <a:rPr kumimoji="1" lang="ja-JP" altLang="en-US" sz="2800" dirty="0" smtClean="0">
                <a:latin typeface="+mn-lt"/>
              </a:rPr>
              <a:t>の</a:t>
            </a:r>
            <a:r>
              <a:rPr kumimoji="1" lang="en-US" altLang="ja-JP" sz="2800" dirty="0" smtClean="0">
                <a:latin typeface="+mn-lt"/>
              </a:rPr>
              <a:t>FCT / </a:t>
            </a:r>
            <a:r>
              <a:rPr kumimoji="1" lang="ja-JP" altLang="en-US" sz="2800" dirty="0" smtClean="0">
                <a:latin typeface="+mn-lt"/>
              </a:rPr>
              <a:t>経路利用率</a:t>
            </a:r>
            <a:endParaRPr kumimoji="1" lang="ja-JP" altLang="en-US" sz="2800" dirty="0">
              <a:latin typeface="+mn-lt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183790" y="37494373"/>
            <a:ext cx="7210327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/>
              <a:t>まとめ、今後の計画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0585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6257</TotalTime>
  <Words>535</Words>
  <Application>Microsoft Macintosh PowerPoint</Application>
  <PresentationFormat>ユーザー設定</PresentationFormat>
  <Paragraphs>99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Staff training presentation</vt:lpstr>
      <vt:lpstr>Multipath TCPを用いたデータセンターネットワークの改善 関谷研究室 M2 藤居 翔吾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2019</cp:revision>
  <dcterms:created xsi:type="dcterms:W3CDTF">2013-12-01T06:00:42Z</dcterms:created>
  <dcterms:modified xsi:type="dcterms:W3CDTF">2014-05-16T02:35:37Z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