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6" r:id="rId3"/>
    <p:sldId id="389" r:id="rId4"/>
    <p:sldId id="390" r:id="rId5"/>
    <p:sldId id="391" r:id="rId6"/>
    <p:sldId id="392" r:id="rId7"/>
    <p:sldId id="394" r:id="rId8"/>
    <p:sldId id="393" r:id="rId9"/>
    <p:sldId id="370" r:id="rId10"/>
    <p:sldId id="381" r:id="rId11"/>
    <p:sldId id="358" r:id="rId12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68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sers\admin\Dropbox\Public\CNL\my_research\Experiments\ns-3\verif2\fix_ver\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70kb</a:t>
            </a:r>
            <a:r>
              <a:rPr lang="ja-JP"/>
              <a:t>ショートフロー</a:t>
            </a:r>
          </a:p>
        </c:rich>
      </c:tx>
      <c:layout/>
      <c:overlay val="0"/>
    </c:title>
    <c:autoTitleDeleted val="0"/>
    <c:plotArea>
      <c:layout/>
      <c:stockChart>
        <c:ser>
          <c:idx val="0"/>
          <c:order val="0"/>
          <c:tx>
            <c:strRef>
              <c:f>'70k'!$BA$3</c:f>
              <c:strCache>
                <c:ptCount val="1"/>
                <c:pt idx="0">
                  <c:v>75%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'70k'!$BB$3:$BE$3</c:f>
              <c:numCache>
                <c:formatCode>General</c:formatCode>
                <c:ptCount val="4"/>
                <c:pt idx="0">
                  <c:v>175.5615</c:v>
                </c:pt>
                <c:pt idx="1">
                  <c:v>180.518999999999</c:v>
                </c:pt>
                <c:pt idx="2">
                  <c:v>160.518999999999</c:v>
                </c:pt>
                <c:pt idx="3">
                  <c:v>160.518999999999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'70k'!$BA$4</c:f>
              <c:strCache>
                <c:ptCount val="1"/>
                <c:pt idx="0">
                  <c:v>最大値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'70k'!$BB$4:$BE$4</c:f>
              <c:numCache>
                <c:formatCode>General</c:formatCode>
                <c:ptCount val="4"/>
                <c:pt idx="0">
                  <c:v>377.533999999999</c:v>
                </c:pt>
                <c:pt idx="1">
                  <c:v>344.4029999999989</c:v>
                </c:pt>
                <c:pt idx="2">
                  <c:v>282.218999999999</c:v>
                </c:pt>
                <c:pt idx="3">
                  <c:v>311.1019999999999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'70k'!$BA$5</c:f>
              <c:strCache>
                <c:ptCount val="1"/>
                <c:pt idx="0">
                  <c:v>最小値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'70k'!$BB$5:$BE$5</c:f>
              <c:numCache>
                <c:formatCode>General</c:formatCode>
                <c:ptCount val="4"/>
                <c:pt idx="0">
                  <c:v>64.67199999999998</c:v>
                </c:pt>
                <c:pt idx="1">
                  <c:v>30.8060000000001</c:v>
                </c:pt>
                <c:pt idx="2">
                  <c:v>80.0</c:v>
                </c:pt>
                <c:pt idx="3">
                  <c:v>53.3449999999999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'70k'!$BA$6</c:f>
              <c:strCache>
                <c:ptCount val="1"/>
                <c:pt idx="0">
                  <c:v>25%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'70k'!$BB$6:$BE$6</c:f>
              <c:numCache>
                <c:formatCode>General</c:formatCode>
                <c:ptCount val="4"/>
                <c:pt idx="0">
                  <c:v>142.469</c:v>
                </c:pt>
                <c:pt idx="1">
                  <c:v>148.468</c:v>
                </c:pt>
                <c:pt idx="2">
                  <c:v>138.469</c:v>
                </c:pt>
                <c:pt idx="3">
                  <c:v>138.469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-2133902264"/>
        <c:axId val="-2133899416"/>
      </c:stockChart>
      <c:stockChart>
        <c:ser>
          <c:idx val="4"/>
          <c:order val="4"/>
          <c:tx>
            <c:strRef>
              <c:f>'70k'!$BA$8</c:f>
              <c:strCache>
                <c:ptCount val="1"/>
                <c:pt idx="0">
                  <c:v>利用率</c:v>
                </c:pt>
              </c:strCache>
            </c:strRef>
          </c:tx>
          <c:val>
            <c:numRef>
              <c:f>'70k'!$BB$8:$BE$8</c:f>
              <c:numCache>
                <c:formatCode>General</c:formatCode>
                <c:ptCount val="4"/>
                <c:pt idx="0">
                  <c:v>17.89578625342261</c:v>
                </c:pt>
                <c:pt idx="1">
                  <c:v>18.12684203023141</c:v>
                </c:pt>
                <c:pt idx="2">
                  <c:v>0.271463434978491</c:v>
                </c:pt>
                <c:pt idx="3">
                  <c:v>0.206855512420031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4835336"/>
        <c:axId val="-2134828936"/>
      </c:stockChart>
      <c:catAx>
        <c:axId val="-2133902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899416"/>
        <c:crosses val="autoZero"/>
        <c:auto val="1"/>
        <c:lblAlgn val="ctr"/>
        <c:lblOffset val="100"/>
        <c:noMultiLvlLbl val="0"/>
      </c:catAx>
      <c:valAx>
        <c:axId val="-21338994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3902264"/>
        <c:crosses val="autoZero"/>
        <c:crossBetween val="between"/>
      </c:valAx>
      <c:valAx>
        <c:axId val="-213482893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/>
                  <a:t>経路利用率</a:t>
                </a:r>
                <a:r>
                  <a:rPr lang="en-US"/>
                  <a:t>[Mbps]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835336"/>
        <c:crosses val="max"/>
        <c:crossBetween val="between"/>
      </c:valAx>
      <c:catAx>
        <c:axId val="-21348353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348289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Mininet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を試す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2014/05/28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5151190"/>
          </a:xfrm>
        </p:spPr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ja-JP" altLang="en-US" dirty="0" smtClean="0"/>
              <a:t>でやりたいこと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Metertable</a:t>
            </a:r>
            <a:endParaRPr kumimoji="1" lang="en-US" altLang="ja-JP" dirty="0" smtClean="0"/>
          </a:p>
          <a:p>
            <a:pPr lvl="2"/>
            <a:r>
              <a:rPr lang="ja-JP" altLang="en-US" dirty="0">
                <a:latin typeface="+mn-ea"/>
                <a:ea typeface="+mn-ea"/>
              </a:rPr>
              <a:t>経路</a:t>
            </a:r>
            <a:r>
              <a:rPr lang="ja-JP" altLang="en-US" dirty="0" smtClean="0">
                <a:latin typeface="+mn-ea"/>
                <a:ea typeface="+mn-ea"/>
              </a:rPr>
              <a:t>状況を見ながら切り替える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en-US" altLang="ja-JP" dirty="0" smtClean="0">
                <a:ea typeface="+mn-ea"/>
              </a:rPr>
              <a:t>IP</a:t>
            </a:r>
            <a:r>
              <a:rPr kumimoji="1" lang="ja-JP" altLang="en-US" dirty="0" smtClean="0">
                <a:latin typeface="+mn-ea"/>
                <a:ea typeface="+mn-ea"/>
              </a:rPr>
              <a:t>アドレスの管理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４ペア</a:t>
            </a:r>
            <a:r>
              <a:rPr lang="en-US" altLang="ja-JP" dirty="0" smtClean="0">
                <a:latin typeface="+mn-ea"/>
                <a:ea typeface="+mn-ea"/>
              </a:rPr>
              <a:t>IP</a:t>
            </a:r>
            <a:r>
              <a:rPr lang="ja-JP" altLang="en-US" dirty="0" smtClean="0">
                <a:latin typeface="+mn-ea"/>
                <a:ea typeface="+mn-ea"/>
              </a:rPr>
              <a:t>アドレスで４</a:t>
            </a:r>
            <a:r>
              <a:rPr lang="ja-JP" altLang="en-US" dirty="0" smtClean="0">
                <a:latin typeface="+mn-ea"/>
                <a:ea typeface="+mn-ea"/>
              </a:rPr>
              <a:t>経路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err="1" smtClean="0">
                <a:latin typeface="+mn-ea"/>
              </a:rPr>
              <a:t>Mininet</a:t>
            </a:r>
            <a:r>
              <a:rPr lang="ja-JP" altLang="en-US" dirty="0" smtClean="0">
                <a:latin typeface="+mn-ea"/>
              </a:rPr>
              <a:t>進捗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コントローラ周辺の</a:t>
            </a:r>
            <a:r>
              <a:rPr lang="en-US" altLang="ja-JP" dirty="0" err="1" smtClean="0">
                <a:latin typeface="+mn-ea"/>
                <a:ea typeface="+mn-ea"/>
              </a:rPr>
              <a:t>Metertable</a:t>
            </a:r>
            <a:r>
              <a:rPr lang="ja-JP" altLang="en-US" dirty="0" smtClean="0">
                <a:latin typeface="+mn-ea"/>
                <a:ea typeface="+mn-ea"/>
              </a:rPr>
              <a:t>への対応が</a:t>
            </a:r>
            <a:r>
              <a:rPr lang="en-US" altLang="ja-JP" dirty="0" smtClean="0">
                <a:latin typeface="+mn-ea"/>
                <a:ea typeface="+mn-ea"/>
              </a:rPr>
              <a:t>…</a:t>
            </a:r>
          </a:p>
          <a:p>
            <a:pPr lvl="2"/>
            <a:r>
              <a:rPr lang="en-US" altLang="ja-JP" dirty="0" err="1" smtClean="0">
                <a:latin typeface="+mn-ea"/>
                <a:ea typeface="+mn-ea"/>
              </a:rPr>
              <a:t>Ryu</a:t>
            </a:r>
            <a:r>
              <a:rPr lang="en-US" altLang="ja-JP" dirty="0" smtClean="0">
                <a:latin typeface="+mn-ea"/>
                <a:ea typeface="+mn-ea"/>
              </a:rPr>
              <a:t> + Ofsoftswitch13</a:t>
            </a: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エントリー</a:t>
            </a:r>
            <a:r>
              <a:rPr lang="en-US" altLang="ja-JP" dirty="0" smtClean="0">
                <a:latin typeface="+mn-ea"/>
                <a:ea typeface="+mn-ea"/>
              </a:rPr>
              <a:t> : </a:t>
            </a:r>
            <a:r>
              <a:rPr lang="en-US" altLang="ja-JP" b="1" dirty="0" err="1"/>
              <a:t>Ryu</a:t>
            </a:r>
            <a:r>
              <a:rPr lang="en-US" altLang="ja-JP" b="1" dirty="0"/>
              <a:t> </a:t>
            </a:r>
            <a:r>
              <a:rPr lang="ja-JP" altLang="en-US" b="1" dirty="0"/>
              <a:t>コントローラで</a:t>
            </a:r>
            <a:r>
              <a:rPr lang="en-US" altLang="ja-JP" b="1" dirty="0" err="1"/>
              <a:t>DiffServ</a:t>
            </a:r>
            <a:endParaRPr lang="en-US" altLang="ja-JP" b="1" dirty="0"/>
          </a:p>
          <a:p>
            <a:pPr lvl="3"/>
            <a:r>
              <a:rPr lang="en-US" altLang="ja-JP" dirty="0"/>
              <a:t>DSCP Marking</a:t>
            </a:r>
            <a:r>
              <a:rPr lang="ja-JP" altLang="en-US" dirty="0"/>
              <a:t>と</a:t>
            </a:r>
            <a:r>
              <a:rPr lang="en-US" altLang="ja-JP" dirty="0"/>
              <a:t>DSCP</a:t>
            </a:r>
            <a:r>
              <a:rPr lang="ja-JP" altLang="en-US" dirty="0"/>
              <a:t>値に基づいた入力</a:t>
            </a:r>
            <a:r>
              <a:rPr lang="en-US" altLang="ja-JP" dirty="0"/>
              <a:t>Queue</a:t>
            </a:r>
            <a:r>
              <a:rPr lang="ja-JP" altLang="en-US" dirty="0"/>
              <a:t>への</a:t>
            </a:r>
            <a:r>
              <a:rPr lang="ja-JP" altLang="en-US" dirty="0" smtClean="0"/>
              <a:t>マッピング</a:t>
            </a:r>
            <a:endParaRPr lang="en-US" altLang="ja-JP" dirty="0" smtClean="0"/>
          </a:p>
          <a:p>
            <a:pPr lvl="3"/>
            <a:r>
              <a:rPr lang="en-US" altLang="ja-JP" dirty="0"/>
              <a:t>Meter Table</a:t>
            </a:r>
            <a:r>
              <a:rPr lang="ja-JP" altLang="en-US" dirty="0"/>
              <a:t>を用いた</a:t>
            </a:r>
            <a:r>
              <a:rPr lang="en-US" altLang="ja-JP" dirty="0"/>
              <a:t>DSCP</a:t>
            </a:r>
            <a:r>
              <a:rPr lang="ja-JP" altLang="en-US" dirty="0"/>
              <a:t>値のリマーキング</a:t>
            </a:r>
            <a:endParaRPr lang="en-US" altLang="ja-JP" dirty="0" smtClean="0">
              <a:latin typeface="+mn-ea"/>
              <a:ea typeface="+mn-ea"/>
            </a:endParaRPr>
          </a:p>
          <a:p>
            <a:pPr lvl="3"/>
            <a:endParaRPr lang="en-US" altLang="ja-JP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15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Mininet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OpenFlow</a:t>
            </a:r>
            <a:r>
              <a:rPr lang="ja-JP" altLang="en-US" dirty="0" smtClean="0"/>
              <a:t>を試す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Meter table : </a:t>
            </a:r>
            <a:r>
              <a:rPr lang="ja-JP" altLang="en-US" dirty="0" smtClean="0"/>
              <a:t>経路状況の</a:t>
            </a:r>
            <a:r>
              <a:rPr lang="ja-JP" altLang="en-US" dirty="0" smtClean="0"/>
              <a:t>監視</a:t>
            </a:r>
            <a:endParaRPr lang="en-US" altLang="ja-JP" dirty="0" smtClean="0"/>
          </a:p>
          <a:p>
            <a:r>
              <a:rPr lang="en-US" altLang="ja-JP" dirty="0" smtClean="0"/>
              <a:t>ns-3</a:t>
            </a:r>
            <a:r>
              <a:rPr lang="ja-JP" altLang="en-US" dirty="0" smtClean="0"/>
              <a:t>の解析</a:t>
            </a:r>
            <a:endParaRPr lang="en-US" altLang="ja-JP" dirty="0" smtClean="0"/>
          </a:p>
          <a:p>
            <a:r>
              <a:rPr lang="en-US" altLang="ja-JP" dirty="0"/>
              <a:t>3.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パラメータを変えてシミュレーション</a:t>
            </a:r>
            <a:endParaRPr lang="en-US" altLang="ja-JP" dirty="0">
              <a:latin typeface="+mn-ea"/>
            </a:endParaRPr>
          </a:p>
          <a:p>
            <a:r>
              <a:rPr lang="en-US" altLang="ja-JP" dirty="0"/>
              <a:t>1.</a:t>
            </a:r>
            <a:r>
              <a:rPr lang="ja-JP" altLang="en-US" dirty="0"/>
              <a:t>遅延の要因をもう少し細かく解析。一つ一つのリンク単位で、キューイングの様子</a:t>
            </a:r>
            <a:endParaRPr lang="en-US" altLang="ja-JP" dirty="0"/>
          </a:p>
          <a:p>
            <a:pPr lvl="1"/>
            <a:r>
              <a:rPr lang="ja-JP" altLang="en-US" dirty="0">
                <a:latin typeface="+mn-ea"/>
              </a:rPr>
              <a:t>ショートフロー発生間隔</a:t>
            </a:r>
            <a:endParaRPr lang="en-US" altLang="ja-JP" dirty="0">
              <a:latin typeface="+mn-ea"/>
            </a:endParaRPr>
          </a:p>
          <a:p>
            <a:r>
              <a:rPr lang="en-US" altLang="ja-JP" dirty="0"/>
              <a:t>2.</a:t>
            </a:r>
            <a:r>
              <a:rPr lang="ja-JP" altLang="en-US" dirty="0"/>
              <a:t>ショートフローの改善も成果だし、バックグラウンドトラフィックの改善も確認されれば成果では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スループット</a:t>
            </a:r>
            <a:r>
              <a:rPr lang="ja-JP" altLang="en-US" dirty="0" smtClean="0">
                <a:latin typeface="+mn-ea"/>
              </a:rPr>
              <a:t>解析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</a:t>
            </a:r>
            <a:r>
              <a:rPr lang="en-US" altLang="ja-JP" dirty="0" smtClean="0"/>
              <a:t>CNL</a:t>
            </a:r>
            <a:r>
              <a:rPr lang="ja-JP" altLang="en-US" dirty="0" smtClean="0"/>
              <a:t>でのフィードバック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パラメータ</a:t>
            </a:r>
            <a:r>
              <a:rPr kumimoji="1" lang="ja-JP" altLang="en-US" dirty="0" smtClean="0"/>
              <a:t>設定に依存したたまたま出た</a:t>
            </a:r>
            <a:r>
              <a:rPr lang="ja-JP" altLang="en-US" dirty="0" smtClean="0"/>
              <a:t>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パラメータを変えてシミュレーション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遅延</a:t>
            </a:r>
            <a:r>
              <a:rPr kumimoji="1" lang="ja-JP" altLang="en-US" dirty="0" smtClean="0"/>
              <a:t>の要因をもう少し細かく解析。一つ一つのリンク単位で</a:t>
            </a:r>
            <a:r>
              <a:rPr lang="ja-JP" altLang="en-US" dirty="0" smtClean="0"/>
              <a:t>、キューイングの様子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ショートフロー発生間隔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smtClean="0"/>
              <a:t>2.</a:t>
            </a:r>
            <a:r>
              <a:rPr lang="ja-JP" altLang="en-US" dirty="0" smtClean="0"/>
              <a:t>ショートフロー</a:t>
            </a:r>
            <a:r>
              <a:rPr lang="ja-JP" altLang="en-US" dirty="0" smtClean="0"/>
              <a:t>の改善も成果だし、バックグラウンドトラフィックの改善も確認されれば成果では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スループット解析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バックグラウンドトラフィック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実トラフィックを検討</a:t>
            </a:r>
            <a:endParaRPr kumimoji="1"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72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b="1" dirty="0" smtClean="0">
                <a:solidFill>
                  <a:srgbClr val="E03253"/>
                </a:solidFill>
              </a:rPr>
              <a:t>1000</a:t>
            </a:r>
            <a:r>
              <a:rPr lang="ja-JP" altLang="en-US" sz="1600" b="1" dirty="0" smtClean="0">
                <a:solidFill>
                  <a:srgbClr val="E03253"/>
                </a:solidFill>
              </a:rPr>
              <a:t>回</a:t>
            </a:r>
            <a:r>
              <a:rPr lang="ja-JP" altLang="en-US" sz="1600" dirty="0" smtClean="0"/>
              <a:t>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回ポアソン生起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2-70KB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6880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2014/05/28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2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71BC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 smtClean="0"/>
              <a:t>200ms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83C-662E-7943-96F7-71F3A0BA4592}" type="datetime1">
              <a:rPr lang="ja-JP" altLang="en-US" smtClean="0"/>
              <a:t>2014/05/28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結果：箱ひげ図で表現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経路利用率 </a:t>
            </a:r>
            <a:r>
              <a:rPr lang="en-US" altLang="ja-JP" dirty="0" smtClean="0">
                <a:solidFill>
                  <a:srgbClr val="4D4D4D"/>
                </a:solidFill>
              </a:rPr>
              <a:t>: path1, path2</a:t>
            </a:r>
            <a:r>
              <a:rPr lang="ja-JP" altLang="en-US" dirty="0" smtClean="0">
                <a:solidFill>
                  <a:srgbClr val="4D4D4D"/>
                </a:solidFill>
              </a:rPr>
              <a:t>が非常に高い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ja-JP" altLang="en-US" dirty="0" smtClean="0">
                <a:solidFill>
                  <a:srgbClr val="4D4D4D"/>
                </a:solidFill>
              </a:rPr>
              <a:t>完結時間 </a:t>
            </a:r>
            <a:r>
              <a:rPr lang="en-US" altLang="ja-JP" dirty="0" smtClean="0">
                <a:solidFill>
                  <a:srgbClr val="4D4D4D"/>
                </a:solidFill>
              </a:rPr>
              <a:t>: </a:t>
            </a:r>
            <a:r>
              <a:rPr lang="en-US" altLang="ja-JP" dirty="0">
                <a:solidFill>
                  <a:srgbClr val="4D4D4D"/>
                </a:solidFill>
              </a:rPr>
              <a:t>path1, </a:t>
            </a:r>
            <a:r>
              <a:rPr lang="en-US" altLang="ja-JP" dirty="0" smtClean="0">
                <a:solidFill>
                  <a:srgbClr val="4D4D4D"/>
                </a:solidFill>
              </a:rPr>
              <a:t>path2</a:t>
            </a:r>
            <a:r>
              <a:rPr lang="ja-JP" altLang="en-US" dirty="0" err="1">
                <a:solidFill>
                  <a:srgbClr val="4D4D4D"/>
                </a:solidFill>
              </a:rPr>
              <a:t>での</a:t>
            </a:r>
            <a:r>
              <a:rPr lang="ja-JP" altLang="en-US" dirty="0" err="1" smtClean="0">
                <a:solidFill>
                  <a:srgbClr val="4D4D4D"/>
                </a:solidFill>
              </a:rPr>
              <a:t>遅</a:t>
            </a:r>
            <a:r>
              <a:rPr lang="ja-JP" altLang="en-US" dirty="0" smtClean="0">
                <a:solidFill>
                  <a:srgbClr val="4D4D4D"/>
                </a:solidFill>
              </a:rPr>
              <a:t>延割合が大きい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endParaRPr lang="en-US" altLang="ja-JP" dirty="0" smtClean="0">
              <a:solidFill>
                <a:srgbClr val="4D4D4D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7102"/>
              </p:ext>
            </p:extLst>
          </p:nvPr>
        </p:nvGraphicFramePr>
        <p:xfrm>
          <a:off x="1098245" y="1088740"/>
          <a:ext cx="7709510" cy="362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0DD7-52A0-8549-AFB4-747EF57769CF}" type="datetime1">
              <a:rPr lang="ja-JP" altLang="en-US" smtClean="0"/>
              <a:t>2014/05/28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36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8" name="図 7" descr="a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1792798"/>
            <a:ext cx="4704831" cy="2827905"/>
          </a:xfrm>
          <a:prstGeom prst="rect">
            <a:avLst/>
          </a:prstGeom>
        </p:spPr>
      </p:pic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フローサイズ</a:t>
            </a:r>
            <a:r>
              <a:rPr lang="ja-JP" altLang="en-US" dirty="0"/>
              <a:t>が</a:t>
            </a:r>
            <a:r>
              <a:rPr lang="ja-JP" altLang="en-US" dirty="0" smtClean="0"/>
              <a:t>小さくなるほど、遅延は小さくなる</a:t>
            </a:r>
            <a:endParaRPr lang="en-US" altLang="ja-JP" dirty="0" smtClean="0"/>
          </a:p>
          <a:p>
            <a:r>
              <a:rPr lang="ja-JP" altLang="en-US" dirty="0" smtClean="0"/>
              <a:t>下位５パーセントに着目すると、</a:t>
            </a:r>
            <a:r>
              <a:rPr lang="en-US" altLang="ja-JP" dirty="0" smtClean="0"/>
              <a:t>10ms</a:t>
            </a:r>
            <a:r>
              <a:rPr lang="ja-JP" altLang="en-US" dirty="0" smtClean="0"/>
              <a:t>程度差がある</a:t>
            </a:r>
            <a:endParaRPr lang="en-US" altLang="ja-JP" dirty="0" smtClean="0"/>
          </a:p>
        </p:txBody>
      </p:sp>
      <p:pic>
        <p:nvPicPr>
          <p:cNvPr id="11" name="図 10" descr="9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5" y="1844824"/>
            <a:ext cx="4487107" cy="2697770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CA8E-C6B6-CB4B-B05C-9F84E67BA83B}" type="datetime1">
              <a:rPr lang="ja-JP" altLang="en-US" smtClean="0"/>
              <a:t>2014/05/28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375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遅延の要因をもう少し細かく解析。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sz="2400" dirty="0">
                <a:latin typeface="+mn-ea"/>
              </a:rPr>
              <a:t>ショートフロー発生</a:t>
            </a:r>
            <a:r>
              <a:rPr lang="ja-JP" altLang="en-US" sz="2400" dirty="0" smtClean="0">
                <a:latin typeface="+mn-ea"/>
              </a:rPr>
              <a:t>間隔</a:t>
            </a:r>
            <a:r>
              <a:rPr lang="ja-JP" altLang="en-US" sz="2400" dirty="0" smtClean="0">
                <a:latin typeface="+mn-ea"/>
              </a:rPr>
              <a:t>に着目</a:t>
            </a:r>
            <a:endParaRPr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 descr="flow_f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0" y="2636912"/>
            <a:ext cx="4591370" cy="2759365"/>
          </a:xfrm>
          <a:prstGeom prst="rect">
            <a:avLst/>
          </a:prstGeom>
        </p:spPr>
      </p:pic>
      <p:pic>
        <p:nvPicPr>
          <p:cNvPr id="6" name="図 5" descr="flow_i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17" y="2564904"/>
            <a:ext cx="5013035" cy="30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追加実験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図 5" descr="add_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7" y="1088740"/>
            <a:ext cx="8341766" cy="50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アドレスのペアリング問題について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理想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  <a:ln w="19050"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 smtClean="0"/>
              <a:t>ルーティングテーブルでは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dst</a:t>
            </a:r>
            <a:r>
              <a:rPr lang="ja-JP" altLang="en-US" dirty="0" smtClean="0"/>
              <a:t>を見て経路が決まる</a:t>
            </a:r>
            <a:endParaRPr lang="en-US" altLang="ja-JP" dirty="0" smtClean="0"/>
          </a:p>
          <a:p>
            <a:r>
              <a:rPr kumimoji="1" lang="ja-JP" altLang="en-US" dirty="0" smtClean="0"/>
              <a:t>行きも帰りも同じペア</a:t>
            </a:r>
            <a:r>
              <a:rPr lang="ja-JP" altLang="en-US" dirty="0" smtClean="0"/>
              <a:t>にな</a:t>
            </a:r>
            <a:r>
              <a:rPr kumimoji="1" lang="ja-JP" altLang="en-US" dirty="0" smtClean="0"/>
              <a:t>ってほしい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288704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365268" y="1736812"/>
            <a:ext cx="324036" cy="32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直線コネクタ 8"/>
          <p:cNvCxnSpPr>
            <a:stCxn id="5" idx="3"/>
            <a:endCxn id="7" idx="3"/>
          </p:cNvCxnSpPr>
          <p:nvPr/>
        </p:nvCxnSpPr>
        <p:spPr bwMode="auto">
          <a:xfrm flipV="1">
            <a:off x="2612740" y="1174343"/>
            <a:ext cx="2340261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5" idx="3"/>
          </p:cNvCxnSpPr>
          <p:nvPr/>
        </p:nvCxnSpPr>
        <p:spPr bwMode="auto">
          <a:xfrm>
            <a:off x="2612740" y="1898830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5" idx="3"/>
          </p:cNvCxnSpPr>
          <p:nvPr/>
        </p:nvCxnSpPr>
        <p:spPr bwMode="auto">
          <a:xfrm flipV="1">
            <a:off x="2612740" y="1592796"/>
            <a:ext cx="2340260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>
            <a:stCxn id="5" idx="3"/>
            <a:endCxn id="7" idx="1"/>
          </p:cNvCxnSpPr>
          <p:nvPr/>
        </p:nvCxnSpPr>
        <p:spPr bwMode="auto">
          <a:xfrm>
            <a:off x="2612740" y="1898830"/>
            <a:ext cx="2340261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>
            <a:stCxn id="6" idx="1"/>
            <a:endCxn id="7" idx="3"/>
          </p:cNvCxnSpPr>
          <p:nvPr/>
        </p:nvCxnSpPr>
        <p:spPr bwMode="auto">
          <a:xfrm flipH="1" flipV="1">
            <a:off x="4953001" y="1174343"/>
            <a:ext cx="2412267" cy="7244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6" idx="1"/>
          </p:cNvCxnSpPr>
          <p:nvPr/>
        </p:nvCxnSpPr>
        <p:spPr bwMode="auto">
          <a:xfrm flipH="1">
            <a:off x="4953001" y="1898830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1"/>
          </p:cNvCxnSpPr>
          <p:nvPr/>
        </p:nvCxnSpPr>
        <p:spPr bwMode="auto">
          <a:xfrm flipH="1" flipV="1">
            <a:off x="4953001" y="1592796"/>
            <a:ext cx="2412267" cy="306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6" idx="1"/>
            <a:endCxn id="7" idx="1"/>
          </p:cNvCxnSpPr>
          <p:nvPr/>
        </p:nvCxnSpPr>
        <p:spPr bwMode="auto">
          <a:xfrm flipH="1">
            <a:off x="4953001" y="1898830"/>
            <a:ext cx="2412267" cy="801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雲 6"/>
          <p:cNvSpPr/>
          <p:nvPr/>
        </p:nvSpPr>
        <p:spPr bwMode="auto">
          <a:xfrm>
            <a:off x="3925088" y="1081723"/>
            <a:ext cx="2055825" cy="1619915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4668" y="2079611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65714" y="2060848"/>
            <a:ext cx="101895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</a:p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  <a:p>
            <a:r>
              <a:rPr kumimoji="1" lang="en-US" altLang="ja-JP" dirty="0" smtClean="0"/>
              <a:t>10.4.3.2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898057" y="3261177"/>
            <a:ext cx="2109885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10.1.0.2 - 10.1.3.2</a:t>
            </a:r>
          </a:p>
          <a:p>
            <a:r>
              <a:rPr kumimoji="1" lang="en-US" altLang="ja-JP" dirty="0" smtClean="0"/>
              <a:t>10.2.0.2 - 10.2.3.2</a:t>
            </a:r>
            <a:endParaRPr kumimoji="1" lang="ja-JP" altLang="en-US" dirty="0"/>
          </a:p>
          <a:p>
            <a:r>
              <a:rPr kumimoji="1" lang="en-US" altLang="ja-JP" dirty="0" smtClean="0"/>
              <a:t>10.3.0.2 - 10.3.3.2</a:t>
            </a:r>
            <a:endParaRPr kumimoji="1" lang="ja-JP" altLang="en-US" dirty="0"/>
          </a:p>
          <a:p>
            <a:r>
              <a:rPr kumimoji="1" lang="en-US" altLang="ja-JP" dirty="0" smtClean="0"/>
              <a:t>10.4.0.2 - 10.4.3.2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98057" y="2888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理想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130364679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7457</TotalTime>
  <Words>507</Words>
  <Application>Microsoft Macintosh PowerPoint</Application>
  <PresentationFormat>A4 210x297 mm</PresentationFormat>
  <Paragraphs>115</Paragraphs>
  <Slides>11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Staff training presentation</vt:lpstr>
      <vt:lpstr>Progress report 進捗報告</vt:lpstr>
      <vt:lpstr>前回のCNLでのフィードバック</vt:lpstr>
      <vt:lpstr>シミュレーション</vt:lpstr>
      <vt:lpstr>再現シミュレーション  -トラフィックパターン</vt:lpstr>
      <vt:lpstr>結果：箱ひげ図で表現</vt:lpstr>
      <vt:lpstr>結果 : まとめ</vt:lpstr>
      <vt:lpstr>1.遅延の要因をもう少し細かく解析。</vt:lpstr>
      <vt:lpstr>追加実験</vt:lpstr>
      <vt:lpstr>IPアドレスのペアリング問題について(理想)</vt:lpstr>
      <vt:lpstr>MininetでOpenFlowを試す</vt:lpstr>
      <vt:lpstr>今後の方針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2642</cp:revision>
  <dcterms:created xsi:type="dcterms:W3CDTF">2013-12-01T06:00:42Z</dcterms:created>
  <dcterms:modified xsi:type="dcterms:W3CDTF">2014-05-28T01:50:20Z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