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86" r:id="rId3"/>
    <p:sldId id="389" r:id="rId4"/>
    <p:sldId id="390" r:id="rId5"/>
    <p:sldId id="391" r:id="rId6"/>
    <p:sldId id="392" r:id="rId7"/>
    <p:sldId id="394" r:id="rId8"/>
    <p:sldId id="393" r:id="rId9"/>
    <p:sldId id="397" r:id="rId10"/>
    <p:sldId id="399" r:id="rId11"/>
    <p:sldId id="401" r:id="rId12"/>
    <p:sldId id="400" r:id="rId13"/>
    <p:sldId id="402" r:id="rId14"/>
    <p:sldId id="403" r:id="rId15"/>
    <p:sldId id="395" r:id="rId16"/>
    <p:sldId id="396" r:id="rId17"/>
    <p:sldId id="370" r:id="rId18"/>
    <p:sldId id="381" r:id="rId19"/>
    <p:sldId id="358" r:id="rId20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79" d="100"/>
          <a:sy n="79" d="100"/>
        </p:scale>
        <p:origin x="-1136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sers\admin\Dropbox\Public\CNL\my_research\Experiments\ns-3\verif2\fix_ver\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70kb</a:t>
            </a:r>
            <a:r>
              <a:rPr lang="ja-JP"/>
              <a:t>ショートフロー</a:t>
            </a:r>
          </a:p>
        </c:rich>
      </c:tx>
      <c:layout/>
      <c:overlay val="0"/>
    </c:title>
    <c:autoTitleDeleted val="0"/>
    <c:plotArea>
      <c:layout/>
      <c:stockChart>
        <c:ser>
          <c:idx val="0"/>
          <c:order val="0"/>
          <c:tx>
            <c:strRef>
              <c:f>'70k'!$BA$3</c:f>
              <c:strCache>
                <c:ptCount val="1"/>
                <c:pt idx="0">
                  <c:v>75%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'70k'!$BB$3:$BE$3</c:f>
              <c:numCache>
                <c:formatCode>General</c:formatCode>
                <c:ptCount val="4"/>
                <c:pt idx="0">
                  <c:v>175.5615</c:v>
                </c:pt>
                <c:pt idx="1">
                  <c:v>180.518999999999</c:v>
                </c:pt>
                <c:pt idx="2">
                  <c:v>160.518999999999</c:v>
                </c:pt>
                <c:pt idx="3">
                  <c:v>160.518999999999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'70k'!$BA$4</c:f>
              <c:strCache>
                <c:ptCount val="1"/>
                <c:pt idx="0">
                  <c:v>最大値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'70k'!$BB$4:$BE$4</c:f>
              <c:numCache>
                <c:formatCode>General</c:formatCode>
                <c:ptCount val="4"/>
                <c:pt idx="0">
                  <c:v>377.5339999999989</c:v>
                </c:pt>
                <c:pt idx="1">
                  <c:v>344.4029999999988</c:v>
                </c:pt>
                <c:pt idx="2">
                  <c:v>282.2189999999989</c:v>
                </c:pt>
                <c:pt idx="3">
                  <c:v>311.1019999999999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'70k'!$BA$5</c:f>
              <c:strCache>
                <c:ptCount val="1"/>
                <c:pt idx="0">
                  <c:v>最小値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'70k'!$BB$5:$BE$5</c:f>
              <c:numCache>
                <c:formatCode>General</c:formatCode>
                <c:ptCount val="4"/>
                <c:pt idx="0">
                  <c:v>64.67199999999998</c:v>
                </c:pt>
                <c:pt idx="1">
                  <c:v>30.8060000000001</c:v>
                </c:pt>
                <c:pt idx="2">
                  <c:v>80.0</c:v>
                </c:pt>
                <c:pt idx="3">
                  <c:v>53.3449999999999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'70k'!$BA$6</c:f>
              <c:strCache>
                <c:ptCount val="1"/>
                <c:pt idx="0">
                  <c:v>25%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'70k'!$BB$6:$BE$6</c:f>
              <c:numCache>
                <c:formatCode>General</c:formatCode>
                <c:ptCount val="4"/>
                <c:pt idx="0">
                  <c:v>142.469</c:v>
                </c:pt>
                <c:pt idx="1">
                  <c:v>148.468</c:v>
                </c:pt>
                <c:pt idx="2">
                  <c:v>138.469</c:v>
                </c:pt>
                <c:pt idx="3">
                  <c:v>138.469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axId val="2139053960"/>
        <c:axId val="2139048696"/>
      </c:stockChart>
      <c:stockChart>
        <c:ser>
          <c:idx val="4"/>
          <c:order val="4"/>
          <c:tx>
            <c:strRef>
              <c:f>'70k'!$BA$8</c:f>
              <c:strCache>
                <c:ptCount val="1"/>
                <c:pt idx="0">
                  <c:v>利用率</c:v>
                </c:pt>
              </c:strCache>
            </c:strRef>
          </c:tx>
          <c:val>
            <c:numRef>
              <c:f>'70k'!$BB$8:$BE$8</c:f>
              <c:numCache>
                <c:formatCode>General</c:formatCode>
                <c:ptCount val="4"/>
                <c:pt idx="0">
                  <c:v>17.89578625342261</c:v>
                </c:pt>
                <c:pt idx="1">
                  <c:v>18.1268420302314</c:v>
                </c:pt>
                <c:pt idx="2">
                  <c:v>0.271463434978491</c:v>
                </c:pt>
                <c:pt idx="3">
                  <c:v>0.206855512420031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041096"/>
        <c:axId val="2138817112"/>
      </c:stockChart>
      <c:catAx>
        <c:axId val="2139053960"/>
        <c:scaling>
          <c:orientation val="minMax"/>
        </c:scaling>
        <c:delete val="0"/>
        <c:axPos val="b"/>
        <c:majorTickMark val="out"/>
        <c:minorTickMark val="none"/>
        <c:tickLblPos val="nextTo"/>
        <c:crossAx val="2139048696"/>
        <c:crosses val="autoZero"/>
        <c:auto val="1"/>
        <c:lblAlgn val="ctr"/>
        <c:lblOffset val="100"/>
        <c:noMultiLvlLbl val="0"/>
      </c:catAx>
      <c:valAx>
        <c:axId val="213904869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FCT[ms]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9053960"/>
        <c:crosses val="autoZero"/>
        <c:crossBetween val="between"/>
      </c:valAx>
      <c:valAx>
        <c:axId val="213881711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/>
                  <a:t>経路利用率</a:t>
                </a:r>
                <a:r>
                  <a:rPr lang="en-US"/>
                  <a:t>[Mbps]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9041096"/>
        <c:crosses val="max"/>
        <c:crossBetween val="between"/>
      </c:valAx>
      <c:catAx>
        <c:axId val="2139041096"/>
        <c:scaling>
          <c:orientation val="minMax"/>
        </c:scaling>
        <c:delete val="1"/>
        <c:axPos val="b"/>
        <c:majorTickMark val="out"/>
        <c:minorTickMark val="none"/>
        <c:tickLblPos val="nextTo"/>
        <c:crossAx val="21388171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dirty="0" smtClean="0"/>
              <a:t>– 50ms </a:t>
            </a:r>
            <a:r>
              <a:rPr lang="en-US" altLang="ja-JP" dirty="0" err="1" smtClean="0"/>
              <a:t>vs</a:t>
            </a:r>
            <a:r>
              <a:rPr lang="en-US" altLang="ja-JP" dirty="0" smtClean="0"/>
              <a:t> 200ms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en-US" altLang="ja-JP" dirty="0" smtClean="0"/>
              <a:t>[50ms] -&gt; 308.55ms, [200ms] -&gt; 140ms</a:t>
            </a:r>
            <a:r>
              <a:rPr kumimoji="1" lang="ja-JP" altLang="en-US" dirty="0" smtClean="0"/>
              <a:t>をピックアップ</a:t>
            </a:r>
            <a:endParaRPr kumimoji="1" lang="en-US" altLang="ja-JP" dirty="0" smtClean="0"/>
          </a:p>
          <a:p>
            <a:r>
              <a:rPr lang="ja-JP" altLang="en-US" dirty="0" smtClean="0"/>
              <a:t>通信開始時、</a:t>
            </a:r>
            <a:r>
              <a:rPr lang="en-US" altLang="ja-JP" dirty="0" smtClean="0"/>
              <a:t>ACK</a:t>
            </a:r>
            <a:r>
              <a:rPr lang="ja-JP" altLang="en-US" dirty="0" smtClean="0"/>
              <a:t>待ちのムダ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7" name="図 6" descr="sit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96752"/>
            <a:ext cx="6183021" cy="36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4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追加解析 </a:t>
            </a:r>
            <a:r>
              <a:rPr lang="en-US" altLang="ja-JP" dirty="0"/>
              <a:t>– 50ms </a:t>
            </a:r>
            <a:r>
              <a:rPr lang="en-US" altLang="ja-JP" dirty="0" err="1"/>
              <a:t>vs</a:t>
            </a:r>
            <a:r>
              <a:rPr lang="en-US" altLang="ja-JP" dirty="0"/>
              <a:t> 200ms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293096"/>
            <a:ext cx="8280400" cy="1728192"/>
          </a:xfrm>
        </p:spPr>
        <p:txBody>
          <a:bodyPr/>
          <a:lstStyle/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つの経路を通り、各</a:t>
            </a:r>
            <a:r>
              <a:rPr kumimoji="1" lang="en-US" altLang="ja-JP" dirty="0" smtClean="0"/>
              <a:t>RTT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80[</a:t>
            </a:r>
            <a:r>
              <a:rPr kumimoji="1" lang="en-US" altLang="ja-JP" dirty="0" err="1" smtClean="0"/>
              <a:t>μsec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各経路でどれだけ遅延しているかを解析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pic>
        <p:nvPicPr>
          <p:cNvPr id="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17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70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>
            <a:stCxn id="19" idx="2"/>
            <a:endCxn id="5" idx="0"/>
          </p:cNvCxnSpPr>
          <p:nvPr/>
        </p:nvCxnSpPr>
        <p:spPr>
          <a:xfrm flipH="1">
            <a:off x="3995002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9" idx="2"/>
            <a:endCxn id="6" idx="0"/>
          </p:cNvCxnSpPr>
          <p:nvPr/>
        </p:nvCxnSpPr>
        <p:spPr>
          <a:xfrm>
            <a:off x="4228888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7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2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/>
          <p:cNvCxnSpPr>
            <a:stCxn id="20" idx="2"/>
            <a:endCxn id="9" idx="0"/>
          </p:cNvCxnSpPr>
          <p:nvPr/>
        </p:nvCxnSpPr>
        <p:spPr>
          <a:xfrm flipH="1">
            <a:off x="5507959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20" idx="2"/>
            <a:endCxn id="10" idx="0"/>
          </p:cNvCxnSpPr>
          <p:nvPr/>
        </p:nvCxnSpPr>
        <p:spPr>
          <a:xfrm>
            <a:off x="5699351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7" idx="2"/>
            <a:endCxn id="19" idx="0"/>
          </p:cNvCxnSpPr>
          <p:nvPr/>
        </p:nvCxnSpPr>
        <p:spPr>
          <a:xfrm flipH="1">
            <a:off x="4228888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7" idx="2"/>
            <a:endCxn id="20" idx="0"/>
          </p:cNvCxnSpPr>
          <p:nvPr/>
        </p:nvCxnSpPr>
        <p:spPr>
          <a:xfrm>
            <a:off x="4346130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0" idx="0"/>
          </p:cNvCxnSpPr>
          <p:nvPr/>
        </p:nvCxnSpPr>
        <p:spPr>
          <a:xfrm>
            <a:off x="5523866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8" idx="2"/>
            <a:endCxn id="19" idx="0"/>
          </p:cNvCxnSpPr>
          <p:nvPr/>
        </p:nvCxnSpPr>
        <p:spPr>
          <a:xfrm flipH="1">
            <a:off x="4228888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04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62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25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77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線コネクタ 22"/>
          <p:cNvCxnSpPr>
            <a:stCxn id="21" idx="2"/>
            <a:endCxn id="19" idx="0"/>
          </p:cNvCxnSpPr>
          <p:nvPr/>
        </p:nvCxnSpPr>
        <p:spPr>
          <a:xfrm>
            <a:off x="3168394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9" idx="0"/>
          </p:cNvCxnSpPr>
          <p:nvPr/>
        </p:nvCxnSpPr>
        <p:spPr>
          <a:xfrm flipH="1">
            <a:off x="4228888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2"/>
            <a:endCxn id="20" idx="0"/>
          </p:cNvCxnSpPr>
          <p:nvPr/>
        </p:nvCxnSpPr>
        <p:spPr>
          <a:xfrm>
            <a:off x="3168394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2"/>
            <a:endCxn id="20" idx="0"/>
          </p:cNvCxnSpPr>
          <p:nvPr/>
        </p:nvCxnSpPr>
        <p:spPr>
          <a:xfrm flipH="1">
            <a:off x="5699351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777268" y="3320988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38664" y="238915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64419" y="1507642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aggr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041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lang="en-US" altLang="ja-JP" dirty="0"/>
              <a:t>H</a:t>
            </a:r>
            <a:r>
              <a:rPr kumimoji="1" lang="en-US" altLang="ja-JP" dirty="0" smtClean="0"/>
              <a:t>ost-edge : </a:t>
            </a:r>
            <a:r>
              <a:rPr kumimoji="1" lang="ja-JP" altLang="en-US" dirty="0" smtClean="0"/>
              <a:t>実データの通信にて、遅延</a:t>
            </a:r>
            <a:endParaRPr kumimoji="1" lang="en-US" altLang="ja-JP" dirty="0" smtClean="0"/>
          </a:p>
          <a:p>
            <a:r>
              <a:rPr lang="en-US" altLang="ja-JP" dirty="0" smtClean="0"/>
              <a:t>Edge-</a:t>
            </a:r>
            <a:r>
              <a:rPr lang="en-US" altLang="ja-JP" dirty="0" err="1" smtClean="0"/>
              <a:t>aggr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コネクション直後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pic>
        <p:nvPicPr>
          <p:cNvPr id="5" name="図 4" descr="e_a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36" y="1691798"/>
            <a:ext cx="4629979" cy="2781318"/>
          </a:xfrm>
          <a:prstGeom prst="rect">
            <a:avLst/>
          </a:prstGeom>
        </p:spPr>
      </p:pic>
      <p:pic>
        <p:nvPicPr>
          <p:cNvPr id="8" name="図 7" descr="h_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1" y="1691798"/>
            <a:ext cx="4629979" cy="27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2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kumimoji="1" lang="en-US" altLang="ja-JP" dirty="0" smtClean="0"/>
              <a:t>Edge-</a:t>
            </a:r>
            <a:r>
              <a:rPr kumimoji="1" lang="en-US" altLang="ja-JP" dirty="0" err="1" smtClean="0"/>
              <a:t>aggr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全般的に遅延</a:t>
            </a:r>
            <a:endParaRPr kumimoji="1" lang="en-US" altLang="ja-JP" dirty="0" smtClean="0"/>
          </a:p>
          <a:p>
            <a:r>
              <a:rPr lang="en-US" altLang="ja-JP" dirty="0" smtClean="0"/>
              <a:t>Host-edge : </a:t>
            </a:r>
            <a:r>
              <a:rPr lang="ja-JP" altLang="en-US" dirty="0" smtClean="0"/>
              <a:t>ほぼ変わり無し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pic>
        <p:nvPicPr>
          <p:cNvPr id="3" name="図 2" descr="e_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8" y="1655794"/>
            <a:ext cx="4629979" cy="2781318"/>
          </a:xfrm>
          <a:prstGeom prst="rect">
            <a:avLst/>
          </a:prstGeom>
        </p:spPr>
      </p:pic>
      <p:pic>
        <p:nvPicPr>
          <p:cNvPr id="6" name="図 5" descr="h_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70" y="1652106"/>
            <a:ext cx="4629979" cy="27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9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kumimoji="1" lang="en-US" altLang="ja-JP" dirty="0" smtClean="0"/>
              <a:t>Edge-</a:t>
            </a:r>
            <a:r>
              <a:rPr kumimoji="1" lang="en-US" altLang="ja-JP" dirty="0" err="1" smtClean="0"/>
              <a:t>aggr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リンクが深刻</a:t>
            </a:r>
            <a:endParaRPr kumimoji="1" lang="en-US" altLang="ja-JP" dirty="0" smtClean="0"/>
          </a:p>
          <a:p>
            <a:r>
              <a:rPr lang="en-US" altLang="ja-JP" dirty="0" smtClean="0"/>
              <a:t>2.7% 7.5% 15.2% 0.4%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  <p:pic>
        <p:nvPicPr>
          <p:cNvPr id="5" name="図 4" descr="co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8" y="1160748"/>
            <a:ext cx="5866999" cy="35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9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実機で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600908"/>
            <a:ext cx="8280400" cy="3708412"/>
          </a:xfrm>
        </p:spPr>
        <p:txBody>
          <a:bodyPr/>
          <a:lstStyle/>
          <a:p>
            <a:r>
              <a:rPr kumimoji="1" lang="ja-JP" altLang="en-US" dirty="0" smtClean="0"/>
              <a:t>困った事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ショートフローをたくさん作るジェネレータがない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/>
              <a:t>ソケット通信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70kb</a:t>
            </a:r>
            <a:r>
              <a:rPr lang="ja-JP" altLang="en-US" dirty="0" smtClean="0"/>
              <a:t>のダミーファイルをペイロードとして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MTU</a:t>
            </a:r>
            <a:r>
              <a:rPr lang="ja-JP" altLang="en-US" dirty="0" smtClean="0"/>
              <a:t>が効いていない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Linux – Linux(</a:t>
            </a:r>
            <a:r>
              <a:rPr lang="en-US" altLang="ja-JP" dirty="0" err="1" smtClean="0"/>
              <a:t>pcap</a:t>
            </a:r>
            <a:r>
              <a:rPr lang="ja-JP" altLang="en-US" dirty="0" smtClean="0"/>
              <a:t>あり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Mac – Linux </a:t>
            </a:r>
            <a:r>
              <a:rPr lang="ja-JP" altLang="en-US" dirty="0" smtClean="0"/>
              <a:t>効いている</a:t>
            </a:r>
            <a:r>
              <a:rPr lang="en-US" altLang="ja-JP" dirty="0" smtClean="0"/>
              <a:t>!?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15292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500813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8" name="直線コネクタ 7"/>
          <p:cNvCxnSpPr>
            <a:stCxn id="6" idx="1"/>
            <a:endCxn id="5" idx="3"/>
          </p:cNvCxnSpPr>
          <p:nvPr/>
        </p:nvCxnSpPr>
        <p:spPr bwMode="auto">
          <a:xfrm flipH="1">
            <a:off x="3411696" y="1394954"/>
            <a:ext cx="308911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56856" y="1979548"/>
            <a:ext cx="266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つのホスト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ハブで</a:t>
            </a:r>
            <a:r>
              <a:rPr kumimoji="1" lang="ja-JP" altLang="en-US" dirty="0" smtClean="0"/>
              <a:t>直結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4669114" y="930424"/>
            <a:ext cx="567771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911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バックグラウンドトラフィックのスループット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 dirty="0"/>
          </a:p>
        </p:txBody>
      </p:sp>
      <p:pic>
        <p:nvPicPr>
          <p:cNvPr id="5" name="図 4" descr="th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71" y="1639022"/>
            <a:ext cx="6438585" cy="38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アドレスのペアリング問題について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理想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  <a:ln w="19050">
            <a:solidFill>
              <a:srgbClr val="0071BC"/>
            </a:solidFill>
          </a:ln>
        </p:spPr>
        <p:txBody>
          <a:bodyPr/>
          <a:lstStyle/>
          <a:p>
            <a:r>
              <a:rPr lang="ja-JP" altLang="en-US" dirty="0" smtClean="0"/>
              <a:t>ルーティングテーブルでは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dst</a:t>
            </a:r>
            <a:r>
              <a:rPr lang="ja-JP" altLang="en-US" dirty="0" smtClean="0"/>
              <a:t>を見て経路が決まる</a:t>
            </a:r>
            <a:endParaRPr lang="en-US" altLang="ja-JP" dirty="0" smtClean="0"/>
          </a:p>
          <a:p>
            <a:r>
              <a:rPr kumimoji="1" lang="ja-JP" altLang="en-US" dirty="0" smtClean="0"/>
              <a:t>行きも帰りも同じペア</a:t>
            </a:r>
            <a:r>
              <a:rPr lang="ja-JP" altLang="en-US" dirty="0" smtClean="0"/>
              <a:t>にな</a:t>
            </a:r>
            <a:r>
              <a:rPr kumimoji="1" lang="ja-JP" altLang="en-US" dirty="0" smtClean="0"/>
              <a:t>ってほしい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288704" y="1736812"/>
            <a:ext cx="324036" cy="32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365268" y="1736812"/>
            <a:ext cx="324036" cy="32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直線コネクタ 8"/>
          <p:cNvCxnSpPr>
            <a:stCxn id="5" idx="3"/>
            <a:endCxn id="7" idx="3"/>
          </p:cNvCxnSpPr>
          <p:nvPr/>
        </p:nvCxnSpPr>
        <p:spPr bwMode="auto">
          <a:xfrm flipV="1">
            <a:off x="2612740" y="1174343"/>
            <a:ext cx="2340261" cy="7244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5" idx="3"/>
          </p:cNvCxnSpPr>
          <p:nvPr/>
        </p:nvCxnSpPr>
        <p:spPr bwMode="auto">
          <a:xfrm>
            <a:off x="2612740" y="1898830"/>
            <a:ext cx="2340260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5" idx="3"/>
          </p:cNvCxnSpPr>
          <p:nvPr/>
        </p:nvCxnSpPr>
        <p:spPr bwMode="auto">
          <a:xfrm flipV="1">
            <a:off x="2612740" y="1592796"/>
            <a:ext cx="2340260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>
            <a:stCxn id="5" idx="3"/>
            <a:endCxn id="7" idx="1"/>
          </p:cNvCxnSpPr>
          <p:nvPr/>
        </p:nvCxnSpPr>
        <p:spPr bwMode="auto">
          <a:xfrm>
            <a:off x="2612740" y="1898830"/>
            <a:ext cx="2340261" cy="8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1"/>
            <a:endCxn id="7" idx="3"/>
          </p:cNvCxnSpPr>
          <p:nvPr/>
        </p:nvCxnSpPr>
        <p:spPr bwMode="auto">
          <a:xfrm flipH="1" flipV="1">
            <a:off x="4953001" y="1174343"/>
            <a:ext cx="2412267" cy="7244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6" idx="1"/>
          </p:cNvCxnSpPr>
          <p:nvPr/>
        </p:nvCxnSpPr>
        <p:spPr bwMode="auto">
          <a:xfrm flipH="1">
            <a:off x="4953001" y="1898830"/>
            <a:ext cx="2412267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1"/>
          </p:cNvCxnSpPr>
          <p:nvPr/>
        </p:nvCxnSpPr>
        <p:spPr bwMode="auto">
          <a:xfrm flipH="1" flipV="1">
            <a:off x="4953001" y="1592796"/>
            <a:ext cx="2412267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6" idx="1"/>
            <a:endCxn id="7" idx="1"/>
          </p:cNvCxnSpPr>
          <p:nvPr/>
        </p:nvCxnSpPr>
        <p:spPr bwMode="auto">
          <a:xfrm flipH="1">
            <a:off x="4953001" y="1898830"/>
            <a:ext cx="2412267" cy="8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雲 6"/>
          <p:cNvSpPr/>
          <p:nvPr/>
        </p:nvSpPr>
        <p:spPr bwMode="auto">
          <a:xfrm>
            <a:off x="3925088" y="1081723"/>
            <a:ext cx="2055825" cy="1619915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4668" y="2079611"/>
            <a:ext cx="1018954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</a:p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  <a:p>
            <a:r>
              <a:rPr kumimoji="1" lang="en-US" altLang="ja-JP" dirty="0" smtClean="0"/>
              <a:t>10.4.0.2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65714" y="2060848"/>
            <a:ext cx="1018954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10.1.3.2</a:t>
            </a:r>
          </a:p>
          <a:p>
            <a:r>
              <a:rPr kumimoji="1" lang="en-US" altLang="ja-JP" dirty="0" smtClean="0"/>
              <a:t>10.2.3.2</a:t>
            </a:r>
            <a:endParaRPr kumimoji="1" lang="ja-JP" altLang="en-US" dirty="0"/>
          </a:p>
          <a:p>
            <a:r>
              <a:rPr kumimoji="1" lang="en-US" altLang="ja-JP" dirty="0" smtClean="0"/>
              <a:t>10.3.3.2</a:t>
            </a:r>
            <a:endParaRPr kumimoji="1" lang="ja-JP" altLang="en-US" dirty="0"/>
          </a:p>
          <a:p>
            <a:r>
              <a:rPr kumimoji="1" lang="en-US" altLang="ja-JP" dirty="0" smtClean="0"/>
              <a:t>10.4.3.2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98057" y="3261177"/>
            <a:ext cx="2109885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10.1.0.2 - 10.1.3.2</a:t>
            </a:r>
          </a:p>
          <a:p>
            <a:r>
              <a:rPr kumimoji="1" lang="en-US" altLang="ja-JP" dirty="0" smtClean="0"/>
              <a:t>10.2.0.2 - 10.2.3.2</a:t>
            </a:r>
            <a:endParaRPr kumimoji="1" lang="ja-JP" altLang="en-US" dirty="0"/>
          </a:p>
          <a:p>
            <a:r>
              <a:rPr kumimoji="1" lang="en-US" altLang="ja-JP" dirty="0" smtClean="0"/>
              <a:t>10.3.0.2 - 10.3.3.2</a:t>
            </a:r>
            <a:endParaRPr kumimoji="1" lang="ja-JP" altLang="en-US" dirty="0"/>
          </a:p>
          <a:p>
            <a:r>
              <a:rPr kumimoji="1" lang="en-US" altLang="ja-JP" dirty="0" smtClean="0"/>
              <a:t>10.4.0.2 - 10.4.3.2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98057" y="28889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/>
              <a:t>理想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13036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Mininet</a:t>
            </a:r>
            <a:r>
              <a:rPr kumimoji="1" lang="ja-JP" altLang="en-US" dirty="0" smtClean="0"/>
              <a:t>で</a:t>
            </a:r>
            <a:r>
              <a:rPr kumimoji="1" lang="en-US" altLang="ja-JP" dirty="0" err="1" smtClean="0"/>
              <a:t>OpenFlow</a:t>
            </a:r>
            <a:r>
              <a:rPr kumimoji="1" lang="ja-JP" altLang="en-US" dirty="0" smtClean="0"/>
              <a:t>を試す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18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463-0411-164A-B071-8A9EBC8CB565}" type="datetime1">
              <a:rPr lang="ja-JP" altLang="en-US" smtClean="0"/>
              <a:t>2014/06/10</a:t>
            </a:fld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5151190"/>
          </a:xfrm>
        </p:spPr>
        <p:txBody>
          <a:bodyPr/>
          <a:lstStyle/>
          <a:p>
            <a:r>
              <a:rPr kumimoji="1" lang="en-US" altLang="ja-JP" dirty="0" err="1" smtClean="0"/>
              <a:t>OpenFlow</a:t>
            </a:r>
            <a:r>
              <a:rPr kumimoji="1" lang="ja-JP" altLang="en-US" dirty="0" smtClean="0"/>
              <a:t>でやりたいこと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Metertable</a:t>
            </a:r>
            <a:endParaRPr kumimoji="1" lang="en-US" altLang="ja-JP" dirty="0" smtClean="0"/>
          </a:p>
          <a:p>
            <a:pPr lvl="2"/>
            <a:r>
              <a:rPr lang="ja-JP" altLang="en-US" dirty="0">
                <a:latin typeface="+mn-ea"/>
                <a:ea typeface="+mn-ea"/>
              </a:rPr>
              <a:t>経路</a:t>
            </a:r>
            <a:r>
              <a:rPr lang="ja-JP" altLang="en-US" dirty="0" smtClean="0">
                <a:latin typeface="+mn-ea"/>
                <a:ea typeface="+mn-ea"/>
              </a:rPr>
              <a:t>状況を見ながら切り替える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kumimoji="1" lang="en-US" altLang="ja-JP" dirty="0" smtClean="0">
                <a:ea typeface="+mn-ea"/>
              </a:rPr>
              <a:t>IP</a:t>
            </a:r>
            <a:r>
              <a:rPr kumimoji="1" lang="ja-JP" altLang="en-US" dirty="0" smtClean="0">
                <a:latin typeface="+mn-ea"/>
                <a:ea typeface="+mn-ea"/>
              </a:rPr>
              <a:t>アドレスの管理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2"/>
            <a:r>
              <a:rPr lang="ja-JP" altLang="en-US" dirty="0" smtClean="0">
                <a:latin typeface="+mn-ea"/>
                <a:ea typeface="+mn-ea"/>
              </a:rPr>
              <a:t>４ペア</a:t>
            </a:r>
            <a:r>
              <a:rPr lang="en-US" altLang="ja-JP" dirty="0" smtClean="0">
                <a:latin typeface="+mn-ea"/>
                <a:ea typeface="+mn-ea"/>
              </a:rPr>
              <a:t>IP</a:t>
            </a:r>
            <a:r>
              <a:rPr lang="ja-JP" altLang="en-US" dirty="0" smtClean="0">
                <a:latin typeface="+mn-ea"/>
                <a:ea typeface="+mn-ea"/>
              </a:rPr>
              <a:t>アドレスで４経路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 err="1" smtClean="0">
                <a:latin typeface="+mn-ea"/>
              </a:rPr>
              <a:t>Mininet</a:t>
            </a:r>
            <a:r>
              <a:rPr lang="ja-JP" altLang="en-US" dirty="0" smtClean="0">
                <a:latin typeface="+mn-ea"/>
              </a:rPr>
              <a:t>進捗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コントローラ周辺の</a:t>
            </a:r>
            <a:r>
              <a:rPr lang="en-US" altLang="ja-JP" dirty="0" err="1" smtClean="0">
                <a:latin typeface="+mn-ea"/>
                <a:ea typeface="+mn-ea"/>
              </a:rPr>
              <a:t>Metertable</a:t>
            </a:r>
            <a:r>
              <a:rPr lang="ja-JP" altLang="en-US" dirty="0" smtClean="0">
                <a:latin typeface="+mn-ea"/>
                <a:ea typeface="+mn-ea"/>
              </a:rPr>
              <a:t>への対応が</a:t>
            </a:r>
            <a:r>
              <a:rPr lang="en-US" altLang="ja-JP" dirty="0" smtClean="0">
                <a:latin typeface="+mn-ea"/>
                <a:ea typeface="+mn-ea"/>
              </a:rPr>
              <a:t>…</a:t>
            </a:r>
          </a:p>
          <a:p>
            <a:pPr lvl="2"/>
            <a:r>
              <a:rPr lang="en-US" altLang="ja-JP" dirty="0" err="1" smtClean="0">
                <a:latin typeface="+mn-ea"/>
                <a:ea typeface="+mn-ea"/>
              </a:rPr>
              <a:t>Ryu</a:t>
            </a:r>
            <a:r>
              <a:rPr lang="en-US" altLang="ja-JP" dirty="0" smtClean="0">
                <a:latin typeface="+mn-ea"/>
                <a:ea typeface="+mn-ea"/>
              </a:rPr>
              <a:t> + Ofsoftswitch13</a:t>
            </a:r>
          </a:p>
          <a:p>
            <a:pPr lvl="2"/>
            <a:r>
              <a:rPr lang="ja-JP" altLang="en-US" dirty="0" smtClean="0">
                <a:latin typeface="+mn-ea"/>
                <a:ea typeface="+mn-ea"/>
              </a:rPr>
              <a:t>エントリー</a:t>
            </a:r>
            <a:r>
              <a:rPr lang="en-US" altLang="ja-JP" dirty="0" smtClean="0">
                <a:latin typeface="+mn-ea"/>
                <a:ea typeface="+mn-ea"/>
              </a:rPr>
              <a:t> : </a:t>
            </a:r>
            <a:r>
              <a:rPr lang="en-US" altLang="ja-JP" b="1" dirty="0" err="1"/>
              <a:t>Ryu</a:t>
            </a:r>
            <a:r>
              <a:rPr lang="en-US" altLang="ja-JP" b="1" dirty="0"/>
              <a:t> </a:t>
            </a:r>
            <a:r>
              <a:rPr lang="ja-JP" altLang="en-US" b="1" dirty="0"/>
              <a:t>コントローラで</a:t>
            </a:r>
            <a:r>
              <a:rPr lang="en-US" altLang="ja-JP" b="1" dirty="0" err="1"/>
              <a:t>DiffServ</a:t>
            </a:r>
            <a:endParaRPr lang="en-US" altLang="ja-JP" b="1" dirty="0"/>
          </a:p>
          <a:p>
            <a:pPr lvl="3"/>
            <a:r>
              <a:rPr lang="en-US" altLang="ja-JP" dirty="0"/>
              <a:t>DSCP Marking</a:t>
            </a:r>
            <a:r>
              <a:rPr lang="ja-JP" altLang="en-US" dirty="0"/>
              <a:t>と</a:t>
            </a:r>
            <a:r>
              <a:rPr lang="en-US" altLang="ja-JP" dirty="0"/>
              <a:t>DSCP</a:t>
            </a:r>
            <a:r>
              <a:rPr lang="ja-JP" altLang="en-US" dirty="0"/>
              <a:t>値に基づいた入力</a:t>
            </a:r>
            <a:r>
              <a:rPr lang="en-US" altLang="ja-JP" dirty="0"/>
              <a:t>Queue</a:t>
            </a:r>
            <a:r>
              <a:rPr lang="ja-JP" altLang="en-US" dirty="0"/>
              <a:t>への</a:t>
            </a:r>
            <a:r>
              <a:rPr lang="ja-JP" altLang="en-US" dirty="0" smtClean="0"/>
              <a:t>マッピング</a:t>
            </a:r>
            <a:endParaRPr lang="en-US" altLang="ja-JP" dirty="0" smtClean="0"/>
          </a:p>
          <a:p>
            <a:pPr lvl="3"/>
            <a:r>
              <a:rPr lang="en-US" altLang="ja-JP" dirty="0"/>
              <a:t>Meter Table</a:t>
            </a:r>
            <a:r>
              <a:rPr lang="ja-JP" altLang="en-US" dirty="0"/>
              <a:t>を用いた</a:t>
            </a:r>
            <a:r>
              <a:rPr lang="en-US" altLang="ja-JP" dirty="0"/>
              <a:t>DSCP</a:t>
            </a:r>
            <a:r>
              <a:rPr lang="ja-JP" altLang="en-US" dirty="0"/>
              <a:t>値のリマーキング</a:t>
            </a:r>
            <a:endParaRPr lang="en-US" altLang="ja-JP" dirty="0" smtClean="0">
              <a:latin typeface="+mn-ea"/>
              <a:ea typeface="+mn-ea"/>
            </a:endParaRPr>
          </a:p>
          <a:p>
            <a:pPr lvl="3"/>
            <a:endParaRPr lang="en-US" altLang="ja-JP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315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Mininet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で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OpenFlow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を試す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Meter table : 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経路状況の監視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/>
              <a:t>ns-3</a:t>
            </a:r>
            <a:r>
              <a:rPr lang="ja-JP" altLang="en-US" dirty="0" smtClean="0"/>
              <a:t>の解析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en-US" altLang="ja-JP" dirty="0"/>
              <a:t>.</a:t>
            </a:r>
            <a:r>
              <a:rPr lang="ja-JP" altLang="en-US" dirty="0"/>
              <a:t>遅延の要因をもう少し細かく解析。一つ一つのリンク単位で、キューイングの様子</a:t>
            </a:r>
            <a:endParaRPr lang="en-US" altLang="ja-JP" dirty="0"/>
          </a:p>
          <a:p>
            <a:pPr lvl="1"/>
            <a:r>
              <a:rPr lang="ja-JP" altLang="en-US" dirty="0">
                <a:latin typeface="+mn-ea"/>
              </a:rPr>
              <a:t>ショートフロー発生間隔</a:t>
            </a:r>
            <a:endParaRPr lang="en-US" altLang="ja-JP" dirty="0">
              <a:latin typeface="+mn-ea"/>
            </a:endParaRPr>
          </a:p>
          <a:p>
            <a:r>
              <a:rPr lang="en-US" altLang="ja-JP" smtClean="0"/>
              <a:t>3</a:t>
            </a:r>
            <a:r>
              <a:rPr lang="en-US" altLang="ja-JP" dirty="0"/>
              <a:t>.</a:t>
            </a:r>
            <a:r>
              <a:rPr lang="ja-JP" altLang="en-US" dirty="0"/>
              <a:t>パラメータ設定に依存したたまたま出た結果では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>
                <a:latin typeface="+mn-ea"/>
              </a:rPr>
              <a:t>パラメータを変えて</a:t>
            </a:r>
            <a:r>
              <a:rPr lang="ja-JP" altLang="en-US" dirty="0" smtClean="0">
                <a:latin typeface="+mn-ea"/>
              </a:rPr>
              <a:t>シミュレーション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</a:t>
            </a:r>
            <a:r>
              <a:rPr lang="en-US" altLang="ja-JP" dirty="0" smtClean="0"/>
              <a:t>CNL</a:t>
            </a:r>
            <a:r>
              <a:rPr lang="ja-JP" altLang="en-US" dirty="0" smtClean="0"/>
              <a:t>でのフィードバック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遅延の要因をもう少し細かく解析。一つ一つのリンク単位で</a:t>
            </a:r>
            <a:r>
              <a:rPr lang="ja-JP" altLang="en-US" dirty="0" smtClean="0"/>
              <a:t>、キューイングの様子</a:t>
            </a:r>
            <a:endParaRPr lang="en-US" altLang="ja-JP" dirty="0" smtClean="0"/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ショートフロー発生間隔</a:t>
            </a:r>
            <a:r>
              <a:rPr lang="en-US" altLang="ja-JP" dirty="0">
                <a:latin typeface="+mn-ea"/>
                <a:ea typeface="+mn-ea"/>
              </a:rPr>
              <a:t> </a:t>
            </a:r>
            <a:r>
              <a:rPr lang="en-US" altLang="ja-JP" dirty="0" smtClean="0">
                <a:latin typeface="+mn-ea"/>
                <a:ea typeface="+mn-ea"/>
              </a:rPr>
              <a:t>-&gt;</a:t>
            </a:r>
            <a:r>
              <a:rPr lang="ja-JP" altLang="en-US" dirty="0" smtClean="0">
                <a:latin typeface="+mn-ea"/>
                <a:ea typeface="+mn-ea"/>
              </a:rPr>
              <a:t>実機で検証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 smtClean="0"/>
              <a:t>2.</a:t>
            </a:r>
            <a:r>
              <a:rPr lang="ja-JP" altLang="en-US" dirty="0" smtClean="0"/>
              <a:t>ショートフローの改善も成果だし、バックグラウンドトラフィックの改善も確認されれば成果では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>
                <a:latin typeface="+mn-ea"/>
                <a:ea typeface="+mn-ea"/>
              </a:rPr>
              <a:t>スループット解析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/>
              <a:t>3.</a:t>
            </a:r>
            <a:r>
              <a:rPr lang="ja-JP" altLang="en-US" dirty="0"/>
              <a:t>パラメータ設定に依存したたまたま出た結果では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>
                <a:latin typeface="+mn-ea"/>
              </a:rPr>
              <a:t>パラメータを</a:t>
            </a:r>
            <a:r>
              <a:rPr lang="ja-JP" altLang="en-US" dirty="0" smtClean="0">
                <a:latin typeface="+mn-ea"/>
              </a:rPr>
              <a:t>変えて</a:t>
            </a:r>
            <a:r>
              <a:rPr lang="en-US" altLang="en-US" dirty="0" smtClean="0">
                <a:latin typeface="+mn-ea"/>
              </a:rPr>
              <a:t>、依存するパラメータを調査</a:t>
            </a:r>
            <a:endParaRPr kumimoji="1" lang="en-US" altLang="ja-JP" dirty="0" smtClean="0"/>
          </a:p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バックグラウンドトラフィックとは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実トラフィックを検討</a:t>
            </a:r>
            <a:endParaRPr kumimoji="1" lang="en-US" altLang="ja-JP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724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5205028" y="7914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2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600" b="1" dirty="0" smtClean="0">
                <a:solidFill>
                  <a:srgbClr val="E03253"/>
                </a:solidFill>
              </a:rPr>
              <a:t>1000</a:t>
            </a:r>
            <a:r>
              <a:rPr lang="ja-JP" altLang="en-US" sz="1600" b="1" dirty="0" smtClean="0">
                <a:solidFill>
                  <a:srgbClr val="E03253"/>
                </a:solidFill>
              </a:rPr>
              <a:t>回</a:t>
            </a:r>
            <a:r>
              <a:rPr lang="ja-JP" altLang="en-US" sz="1600" dirty="0" smtClean="0"/>
              <a:t>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回ポアソン生起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サイズ</a:t>
            </a:r>
            <a:r>
              <a:rPr lang="en-US" altLang="ja-JP" sz="1600" dirty="0" smtClean="0"/>
              <a:t> : 2-70KB</a:t>
            </a:r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36880"/>
              </p:ext>
            </p:extLst>
          </p:nvPr>
        </p:nvGraphicFramePr>
        <p:xfrm>
          <a:off x="5961112" y="4677309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80μs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5963362" y="4290628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463-0411-164A-B071-8A9EBC8CB565}" type="datetime1">
              <a:rPr lang="ja-JP" altLang="en-US" smtClean="0"/>
              <a:t>2014/06/10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28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 smtClean="0"/>
              <a:t>データ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0071BC"/>
                </a:solidFill>
              </a:rPr>
              <a:t>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</a:t>
            </a:r>
            <a:r>
              <a:rPr lang="ja-JP" altLang="en-US" sz="1800" dirty="0" smtClean="0"/>
              <a:t>ノードがショートフローの</a:t>
            </a:r>
            <a:r>
              <a:rPr lang="ja-JP" altLang="en-US" sz="1800" dirty="0"/>
              <a:t>通信を平均</a:t>
            </a:r>
            <a:r>
              <a:rPr lang="en-US" altLang="ja-JP" sz="1800" dirty="0" smtClean="0"/>
              <a:t>200ms</a:t>
            </a:r>
            <a:r>
              <a:rPr lang="ja-JP" altLang="en-US" sz="1800" dirty="0" smtClean="0"/>
              <a:t>ポアソン</a:t>
            </a:r>
            <a:r>
              <a:rPr lang="ja-JP" altLang="en-US" sz="1800" dirty="0"/>
              <a:t>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83C-662E-7943-96F7-71F3A0BA4592}" type="datetime1">
              <a:rPr lang="ja-JP" altLang="en-US" smtClean="0"/>
              <a:t>2014/06/10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/>
          </a:p>
        </p:txBody>
      </p:sp>
      <p:cxnSp>
        <p:nvCxnSpPr>
          <p:cNvPr id="22" name="曲線コネクタ 21"/>
          <p:cNvCxnSpPr>
            <a:stCxn id="2" idx="0"/>
            <a:endCxn id="71" idx="0"/>
          </p:cNvCxnSpPr>
          <p:nvPr/>
        </p:nvCxnSpPr>
        <p:spPr bwMode="auto">
          <a:xfrm rot="5400000" flipH="1" flipV="1">
            <a:off x="4947016" y="4131708"/>
            <a:ext cx="11969" cy="2825336"/>
          </a:xfrm>
          <a:prstGeom prst="curvedConnector3">
            <a:avLst>
              <a:gd name="adj1" fmla="val 24139719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曲線コネクタ 44"/>
          <p:cNvCxnSpPr>
            <a:stCxn id="69" idx="0"/>
            <a:endCxn id="70" idx="0"/>
          </p:cNvCxnSpPr>
          <p:nvPr/>
        </p:nvCxnSpPr>
        <p:spPr bwMode="auto">
          <a:xfrm rot="16200000" flipH="1">
            <a:off x="4947015" y="5073486"/>
            <a:ext cx="11969" cy="941779"/>
          </a:xfrm>
          <a:prstGeom prst="curvedConnector3">
            <a:avLst>
              <a:gd name="adj1" fmla="val -20157298"/>
            </a:avLst>
          </a:prstGeom>
          <a:solidFill>
            <a:schemeClr val="accent1"/>
          </a:solidFill>
          <a:ln w="63500" cap="flat" cmpd="sng" algn="ctr">
            <a:solidFill>
              <a:srgbClr val="E03253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440832" y="5538391"/>
            <a:ext cx="3024336" cy="230869"/>
            <a:chOff x="3440832" y="5538391"/>
            <a:chExt cx="3024336" cy="230869"/>
          </a:xfrm>
        </p:grpSpPr>
        <p:sp>
          <p:nvSpPr>
            <p:cNvPr id="2" name="正方形/長方形 1"/>
            <p:cNvSpPr/>
            <p:nvPr/>
          </p:nvSpPr>
          <p:spPr bwMode="auto">
            <a:xfrm>
              <a:off x="3440832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auto">
            <a:xfrm>
              <a:off x="4382611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 bwMode="auto">
            <a:xfrm>
              <a:off x="5324390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6266168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3872880" y="4285673"/>
            <a:ext cx="2052228" cy="230869"/>
            <a:chOff x="3872880" y="4581128"/>
            <a:chExt cx="2052228" cy="230869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3872880" y="4593097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5726108" y="4581128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2028892" y="3032956"/>
            <a:ext cx="5669686" cy="230869"/>
            <a:chOff x="2028892" y="3032956"/>
            <a:chExt cx="5669686" cy="230869"/>
          </a:xfrm>
        </p:grpSpPr>
        <p:sp>
          <p:nvSpPr>
            <p:cNvPr id="74" name="正方形/長方形 73"/>
            <p:cNvSpPr/>
            <p:nvPr/>
          </p:nvSpPr>
          <p:spPr bwMode="auto">
            <a:xfrm>
              <a:off x="2028892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3852454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5676016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7499578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78" name="直線コネクタ 77"/>
          <p:cNvCxnSpPr>
            <a:stCxn id="72" idx="2"/>
            <a:endCxn id="2" idx="0"/>
          </p:cNvCxnSpPr>
          <p:nvPr/>
        </p:nvCxnSpPr>
        <p:spPr>
          <a:xfrm flipH="1">
            <a:off x="3540332" y="4516542"/>
            <a:ext cx="432048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4" idx="2"/>
            <a:endCxn id="72" idx="0"/>
          </p:cNvCxnSpPr>
          <p:nvPr/>
        </p:nvCxnSpPr>
        <p:spPr>
          <a:xfrm>
            <a:off x="2128392" y="3263825"/>
            <a:ext cx="1843988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2" idx="2"/>
            <a:endCxn id="69" idx="0"/>
          </p:cNvCxnSpPr>
          <p:nvPr/>
        </p:nvCxnSpPr>
        <p:spPr>
          <a:xfrm>
            <a:off x="3972380" y="4516542"/>
            <a:ext cx="509731" cy="10218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3" idx="2"/>
            <a:endCxn id="70" idx="0"/>
          </p:cNvCxnSpPr>
          <p:nvPr/>
        </p:nvCxnSpPr>
        <p:spPr>
          <a:xfrm flipH="1">
            <a:off x="5423890" y="4504573"/>
            <a:ext cx="401718" cy="1045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3" idx="2"/>
            <a:endCxn id="71" idx="0"/>
          </p:cNvCxnSpPr>
          <p:nvPr/>
        </p:nvCxnSpPr>
        <p:spPr>
          <a:xfrm>
            <a:off x="5825608" y="4504573"/>
            <a:ext cx="540060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77" idx="2"/>
            <a:endCxn id="72" idx="0"/>
          </p:cNvCxnSpPr>
          <p:nvPr/>
        </p:nvCxnSpPr>
        <p:spPr>
          <a:xfrm flipH="1">
            <a:off x="3972380" y="3251856"/>
            <a:ext cx="3626698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6" idx="2"/>
            <a:endCxn id="72" idx="0"/>
          </p:cNvCxnSpPr>
          <p:nvPr/>
        </p:nvCxnSpPr>
        <p:spPr>
          <a:xfrm flipH="1">
            <a:off x="3972380" y="3263825"/>
            <a:ext cx="1803136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75" idx="2"/>
            <a:endCxn id="72" idx="0"/>
          </p:cNvCxnSpPr>
          <p:nvPr/>
        </p:nvCxnSpPr>
        <p:spPr>
          <a:xfrm>
            <a:off x="3951954" y="3251856"/>
            <a:ext cx="20426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74" idx="2"/>
            <a:endCxn id="73" idx="0"/>
          </p:cNvCxnSpPr>
          <p:nvPr/>
        </p:nvCxnSpPr>
        <p:spPr>
          <a:xfrm>
            <a:off x="2128392" y="3263825"/>
            <a:ext cx="3697216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77" idx="2"/>
            <a:endCxn id="73" idx="0"/>
          </p:cNvCxnSpPr>
          <p:nvPr/>
        </p:nvCxnSpPr>
        <p:spPr>
          <a:xfrm flipH="1">
            <a:off x="5825608" y="3251856"/>
            <a:ext cx="1773470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6" idx="2"/>
            <a:endCxn id="73" idx="0"/>
          </p:cNvCxnSpPr>
          <p:nvPr/>
        </p:nvCxnSpPr>
        <p:spPr>
          <a:xfrm>
            <a:off x="5775516" y="3263825"/>
            <a:ext cx="50092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2"/>
            <a:endCxn id="73" idx="0"/>
          </p:cNvCxnSpPr>
          <p:nvPr/>
        </p:nvCxnSpPr>
        <p:spPr>
          <a:xfrm>
            <a:off x="3951954" y="3251856"/>
            <a:ext cx="1873654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結果：箱ひげ図で表現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4D4D4D"/>
                </a:solidFill>
              </a:rPr>
              <a:t>経路利用率 </a:t>
            </a:r>
            <a:r>
              <a:rPr lang="en-US" altLang="ja-JP" dirty="0" smtClean="0">
                <a:solidFill>
                  <a:srgbClr val="4D4D4D"/>
                </a:solidFill>
              </a:rPr>
              <a:t>: path1, path2</a:t>
            </a:r>
            <a:r>
              <a:rPr lang="ja-JP" altLang="en-US" dirty="0" smtClean="0">
                <a:solidFill>
                  <a:srgbClr val="4D4D4D"/>
                </a:solidFill>
              </a:rPr>
              <a:t>が非常に高い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r>
              <a:rPr lang="ja-JP" altLang="en-US" dirty="0" smtClean="0">
                <a:solidFill>
                  <a:srgbClr val="4D4D4D"/>
                </a:solidFill>
              </a:rPr>
              <a:t>完結時間 </a:t>
            </a:r>
            <a:r>
              <a:rPr lang="en-US" altLang="ja-JP" dirty="0" smtClean="0">
                <a:solidFill>
                  <a:srgbClr val="4D4D4D"/>
                </a:solidFill>
              </a:rPr>
              <a:t>: </a:t>
            </a:r>
            <a:r>
              <a:rPr lang="en-US" altLang="ja-JP" dirty="0">
                <a:solidFill>
                  <a:srgbClr val="4D4D4D"/>
                </a:solidFill>
              </a:rPr>
              <a:t>path1, </a:t>
            </a:r>
            <a:r>
              <a:rPr lang="en-US" altLang="ja-JP" dirty="0" smtClean="0">
                <a:solidFill>
                  <a:srgbClr val="4D4D4D"/>
                </a:solidFill>
              </a:rPr>
              <a:t>path2</a:t>
            </a:r>
            <a:r>
              <a:rPr lang="ja-JP" altLang="en-US" dirty="0" err="1">
                <a:solidFill>
                  <a:srgbClr val="4D4D4D"/>
                </a:solidFill>
              </a:rPr>
              <a:t>での</a:t>
            </a:r>
            <a:r>
              <a:rPr lang="ja-JP" altLang="en-US" dirty="0" err="1" smtClean="0">
                <a:solidFill>
                  <a:srgbClr val="4D4D4D"/>
                </a:solidFill>
              </a:rPr>
              <a:t>遅</a:t>
            </a:r>
            <a:r>
              <a:rPr lang="ja-JP" altLang="en-US" dirty="0" smtClean="0">
                <a:solidFill>
                  <a:srgbClr val="4D4D4D"/>
                </a:solidFill>
              </a:rPr>
              <a:t>延割合が大きい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endParaRPr lang="en-US" altLang="ja-JP" dirty="0" smtClean="0">
              <a:solidFill>
                <a:srgbClr val="4D4D4D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37102"/>
              </p:ext>
            </p:extLst>
          </p:nvPr>
        </p:nvGraphicFramePr>
        <p:xfrm>
          <a:off x="1098245" y="1088740"/>
          <a:ext cx="7709510" cy="362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0DD7-52A0-8549-AFB4-747EF57769CF}" type="datetime1">
              <a:rPr lang="ja-JP" altLang="en-US" smtClean="0"/>
              <a:t>2014/06/10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36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結果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8" name="図 7" descr="a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" y="1792798"/>
            <a:ext cx="4704831" cy="2827905"/>
          </a:xfrm>
          <a:prstGeom prst="rect">
            <a:avLst/>
          </a:prstGeom>
        </p:spPr>
      </p:pic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フローサイズ</a:t>
            </a:r>
            <a:r>
              <a:rPr lang="ja-JP" altLang="en-US" dirty="0"/>
              <a:t>が</a:t>
            </a:r>
            <a:r>
              <a:rPr lang="ja-JP" altLang="en-US" dirty="0" smtClean="0"/>
              <a:t>小さくなるほど、遅延は小さくなる</a:t>
            </a:r>
            <a:endParaRPr lang="en-US" altLang="ja-JP" dirty="0" smtClean="0"/>
          </a:p>
          <a:p>
            <a:r>
              <a:rPr lang="ja-JP" altLang="en-US" dirty="0" smtClean="0"/>
              <a:t>下位５パーセントに着目すると、</a:t>
            </a:r>
            <a:r>
              <a:rPr lang="en-US" altLang="ja-JP" dirty="0" smtClean="0"/>
              <a:t>10ms</a:t>
            </a:r>
            <a:r>
              <a:rPr lang="ja-JP" altLang="en-US" dirty="0" smtClean="0"/>
              <a:t>程度差がある</a:t>
            </a:r>
            <a:endParaRPr lang="en-US" altLang="ja-JP" dirty="0" smtClean="0"/>
          </a:p>
        </p:txBody>
      </p:sp>
      <p:pic>
        <p:nvPicPr>
          <p:cNvPr id="11" name="図 10" descr="9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05" y="1844824"/>
            <a:ext cx="4487107" cy="2697770"/>
          </a:xfrm>
          <a:prstGeom prst="rect">
            <a:avLst/>
          </a:prstGeom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CA8E-C6B6-CB4B-B05C-9F84E67BA83B}" type="datetime1">
              <a:rPr lang="ja-JP" altLang="en-US" smtClean="0"/>
              <a:t>2014/06/10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375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遅延の要因をもう少し細かく解析。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sz="2400" dirty="0">
                <a:latin typeface="+mn-ea"/>
              </a:rPr>
              <a:t>ショートフロー発生</a:t>
            </a:r>
            <a:r>
              <a:rPr lang="ja-JP" altLang="en-US" sz="2400" dirty="0" smtClean="0">
                <a:latin typeface="+mn-ea"/>
              </a:rPr>
              <a:t>間隔に着目</a:t>
            </a:r>
            <a:endParaRPr lang="en-US" altLang="ja-JP" sz="24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 descr="flow_fc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0" y="2636912"/>
            <a:ext cx="4591370" cy="2759365"/>
          </a:xfrm>
          <a:prstGeom prst="rect">
            <a:avLst/>
          </a:prstGeom>
        </p:spPr>
      </p:pic>
      <p:pic>
        <p:nvPicPr>
          <p:cNvPr id="6" name="図 5" descr="flow_in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17" y="2564904"/>
            <a:ext cx="5013035" cy="30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追加実験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6" name="図 5" descr="add_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7" y="1088740"/>
            <a:ext cx="8341766" cy="50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6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lang="en-US" altLang="en-US" dirty="0" smtClean="0"/>
              <a:t>何の影響もない状態だと、140ms</a:t>
            </a:r>
            <a:r>
              <a:rPr lang="ja-JP" altLang="en-US" dirty="0" smtClean="0"/>
              <a:t>に安定</a:t>
            </a:r>
            <a:endParaRPr lang="en-US" altLang="ja-JP" dirty="0" smtClean="0"/>
          </a:p>
          <a:p>
            <a:r>
              <a:rPr kumimoji="1" lang="en-US" altLang="ja-JP" dirty="0" smtClean="0"/>
              <a:t>[50ms]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2, 3</a:t>
            </a:r>
            <a:r>
              <a:rPr kumimoji="1" lang="ja-JP" altLang="en-US" dirty="0" smtClean="0"/>
              <a:t>フロー同時に通信している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5" name="図 4" descr="200vs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11" y="1050847"/>
            <a:ext cx="6356466" cy="38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05455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7871</TotalTime>
  <Words>710</Words>
  <Application>Microsoft Macintosh PowerPoint</Application>
  <PresentationFormat>A4 210x297 mm</PresentationFormat>
  <Paragraphs>152</Paragraphs>
  <Slides>19</Slides>
  <Notes>2</Notes>
  <HiddenSlides>6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Staff training presentation</vt:lpstr>
      <vt:lpstr>Progress report 進捗報告</vt:lpstr>
      <vt:lpstr>前回のCNLでのフィードバック</vt:lpstr>
      <vt:lpstr>シミュレーション</vt:lpstr>
      <vt:lpstr>再現シミュレーション  -トラフィックパターン</vt:lpstr>
      <vt:lpstr>結果：箱ひげ図で表現</vt:lpstr>
      <vt:lpstr>結果 : まとめ</vt:lpstr>
      <vt:lpstr>1.遅延の要因をもう少し細かく解析。</vt:lpstr>
      <vt:lpstr>追加実験</vt:lpstr>
      <vt:lpstr>追加解析 – 50ms vs 200ms</vt:lpstr>
      <vt:lpstr>追加解析 – 50ms vs 200ms</vt:lpstr>
      <vt:lpstr>追加解析 – 50ms vs 200ms</vt:lpstr>
      <vt:lpstr>追加解析 – 50ms vs 200ms</vt:lpstr>
      <vt:lpstr>追加解析 – 50ms vs 200ms</vt:lpstr>
      <vt:lpstr>追加解析 – 50ms vs 200ms</vt:lpstr>
      <vt:lpstr>実機で検証</vt:lpstr>
      <vt:lpstr>バックグラウンドトラフィックのスループット</vt:lpstr>
      <vt:lpstr>IPアドレスのペアリング問題について(理想)</vt:lpstr>
      <vt:lpstr>MininetでOpenFlowを試す</vt:lpstr>
      <vt:lpstr>今後の方針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2671</cp:revision>
  <dcterms:created xsi:type="dcterms:W3CDTF">2013-12-01T06:00:42Z</dcterms:created>
  <dcterms:modified xsi:type="dcterms:W3CDTF">2014-06-10T02:13:25Z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