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6" r:id="rId3"/>
    <p:sldId id="389" r:id="rId4"/>
    <p:sldId id="390" r:id="rId5"/>
    <p:sldId id="391" r:id="rId6"/>
    <p:sldId id="392" r:id="rId7"/>
    <p:sldId id="394" r:id="rId8"/>
    <p:sldId id="393" r:id="rId9"/>
    <p:sldId id="397" r:id="rId10"/>
    <p:sldId id="399" r:id="rId11"/>
    <p:sldId id="401" r:id="rId12"/>
    <p:sldId id="404" r:id="rId13"/>
    <p:sldId id="400" r:id="rId14"/>
    <p:sldId id="402" r:id="rId15"/>
    <p:sldId id="411" r:id="rId16"/>
    <p:sldId id="403" r:id="rId17"/>
    <p:sldId id="395" r:id="rId18"/>
    <p:sldId id="408" r:id="rId19"/>
    <p:sldId id="413" r:id="rId20"/>
    <p:sldId id="412" r:id="rId21"/>
    <p:sldId id="414" r:id="rId22"/>
    <p:sldId id="415" r:id="rId23"/>
    <p:sldId id="416" r:id="rId24"/>
    <p:sldId id="417" r:id="rId25"/>
    <p:sldId id="418" r:id="rId26"/>
    <p:sldId id="358" r:id="rId27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Users\admin\Dropbox\Public\CNL\my_research\Experiments\ns-3\verif2\fix_ver\templa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70kb</a:t>
            </a:r>
            <a:r>
              <a:rPr lang="ja-JP"/>
              <a:t>ショートフロー</a:t>
            </a:r>
          </a:p>
        </c:rich>
      </c:tx>
      <c:layout/>
      <c:overlay val="0"/>
    </c:title>
    <c:autoTitleDeleted val="0"/>
    <c:plotArea>
      <c:layout/>
      <c:stockChart>
        <c:ser>
          <c:idx val="0"/>
          <c:order val="0"/>
          <c:tx>
            <c:strRef>
              <c:f>'70k'!$BA$3</c:f>
              <c:strCache>
                <c:ptCount val="1"/>
                <c:pt idx="0">
                  <c:v>75%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'70k'!$BB$3:$BE$3</c:f>
              <c:numCache>
                <c:formatCode>General</c:formatCode>
                <c:ptCount val="4"/>
                <c:pt idx="0">
                  <c:v>175.5615</c:v>
                </c:pt>
                <c:pt idx="1">
                  <c:v>180.518999999999</c:v>
                </c:pt>
                <c:pt idx="2">
                  <c:v>160.518999999999</c:v>
                </c:pt>
                <c:pt idx="3">
                  <c:v>160.518999999999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'70k'!$BA$4</c:f>
              <c:strCache>
                <c:ptCount val="1"/>
                <c:pt idx="0">
                  <c:v>最大値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'70k'!$BB$4:$BE$4</c:f>
              <c:numCache>
                <c:formatCode>General</c:formatCode>
                <c:ptCount val="4"/>
                <c:pt idx="0">
                  <c:v>377.5339999999989</c:v>
                </c:pt>
                <c:pt idx="1">
                  <c:v>344.4029999999988</c:v>
                </c:pt>
                <c:pt idx="2">
                  <c:v>282.2189999999989</c:v>
                </c:pt>
                <c:pt idx="3">
                  <c:v>311.1019999999999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'70k'!$BA$5</c:f>
              <c:strCache>
                <c:ptCount val="1"/>
                <c:pt idx="0">
                  <c:v>最小値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'70k'!$BB$5:$BE$5</c:f>
              <c:numCache>
                <c:formatCode>General</c:formatCode>
                <c:ptCount val="4"/>
                <c:pt idx="0">
                  <c:v>64.67199999999998</c:v>
                </c:pt>
                <c:pt idx="1">
                  <c:v>30.8060000000001</c:v>
                </c:pt>
                <c:pt idx="2">
                  <c:v>80.0</c:v>
                </c:pt>
                <c:pt idx="3">
                  <c:v>53.3449999999999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'70k'!$BA$6</c:f>
              <c:strCache>
                <c:ptCount val="1"/>
                <c:pt idx="0">
                  <c:v>25%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cat>
            <c:strRef>
              <c:f>'70k'!$BB$2:$BE$2</c:f>
              <c:strCache>
                <c:ptCount val="4"/>
                <c:pt idx="0">
                  <c:v>path1</c:v>
                </c:pt>
                <c:pt idx="1">
                  <c:v>path2</c:v>
                </c:pt>
                <c:pt idx="2">
                  <c:v>path3</c:v>
                </c:pt>
                <c:pt idx="3">
                  <c:v>path4</c:v>
                </c:pt>
              </c:strCache>
            </c:strRef>
          </c:cat>
          <c:val>
            <c:numRef>
              <c:f>'70k'!$BB$6:$BE$6</c:f>
              <c:numCache>
                <c:formatCode>General</c:formatCode>
                <c:ptCount val="4"/>
                <c:pt idx="0">
                  <c:v>142.469</c:v>
                </c:pt>
                <c:pt idx="1">
                  <c:v>148.468</c:v>
                </c:pt>
                <c:pt idx="2">
                  <c:v>138.469</c:v>
                </c:pt>
                <c:pt idx="3">
                  <c:v>138.469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/>
          <c:downBars/>
        </c:upDownBars>
        <c:axId val="2117705512"/>
        <c:axId val="2117708424"/>
      </c:stockChart>
      <c:stockChart>
        <c:ser>
          <c:idx val="4"/>
          <c:order val="4"/>
          <c:tx>
            <c:strRef>
              <c:f>'70k'!$BA$8</c:f>
              <c:strCache>
                <c:ptCount val="1"/>
                <c:pt idx="0">
                  <c:v>利用率</c:v>
                </c:pt>
              </c:strCache>
            </c:strRef>
          </c:tx>
          <c:val>
            <c:numRef>
              <c:f>'70k'!$BB$8:$BE$8</c:f>
              <c:numCache>
                <c:formatCode>General</c:formatCode>
                <c:ptCount val="4"/>
                <c:pt idx="0">
                  <c:v>17.89578625342261</c:v>
                </c:pt>
                <c:pt idx="1">
                  <c:v>18.1268420302314</c:v>
                </c:pt>
                <c:pt idx="2">
                  <c:v>0.271463434978491</c:v>
                </c:pt>
                <c:pt idx="3">
                  <c:v>0.206855512420031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719992"/>
        <c:axId val="2117714248"/>
      </c:stockChart>
      <c:catAx>
        <c:axId val="2117705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7708424"/>
        <c:crosses val="autoZero"/>
        <c:auto val="1"/>
        <c:lblAlgn val="ctr"/>
        <c:lblOffset val="100"/>
        <c:noMultiLvlLbl val="0"/>
      </c:catAx>
      <c:valAx>
        <c:axId val="21177084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705512"/>
        <c:crosses val="autoZero"/>
        <c:crossBetween val="between"/>
      </c:valAx>
      <c:valAx>
        <c:axId val="211771424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ja-JP"/>
                  <a:t>経路利用率</a:t>
                </a:r>
                <a:r>
                  <a:rPr lang="en-US"/>
                  <a:t>[Mbps]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719992"/>
        <c:crosses val="max"/>
        <c:crossBetween val="between"/>
      </c:valAx>
      <c:catAx>
        <c:axId val="2117719992"/>
        <c:scaling>
          <c:orientation val="minMax"/>
        </c:scaling>
        <c:delete val="1"/>
        <c:axPos val="b"/>
        <c:majorTickMark val="out"/>
        <c:minorTickMark val="none"/>
        <c:tickLblPos val="nextTo"/>
        <c:crossAx val="211771424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dirty="0" smtClean="0"/>
              <a:t>– 50ms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[50ms] -&gt; 308.55ms, [200ms] -&gt; 140ms</a:t>
            </a:r>
            <a:r>
              <a:rPr kumimoji="1" lang="ja-JP" altLang="en-US" dirty="0" smtClean="0"/>
              <a:t>をピックアップ</a:t>
            </a:r>
            <a:endParaRPr kumimoji="1" lang="en-US" altLang="ja-JP" dirty="0" smtClean="0"/>
          </a:p>
          <a:p>
            <a:r>
              <a:rPr lang="ja-JP" altLang="en-US" dirty="0" smtClean="0"/>
              <a:t>通信開始時、</a:t>
            </a:r>
            <a:r>
              <a:rPr lang="en-US" altLang="ja-JP" dirty="0" smtClean="0"/>
              <a:t>ACK</a:t>
            </a:r>
            <a:r>
              <a:rPr lang="ja-JP" altLang="en-US" dirty="0" smtClean="0"/>
              <a:t>待ちのムダ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7" name="図 6" descr="sit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196752"/>
            <a:ext cx="6183021" cy="36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追加解析 </a:t>
            </a:r>
            <a:r>
              <a:rPr lang="en-US" altLang="ja-JP" dirty="0"/>
              <a:t>– 50ms </a:t>
            </a:r>
            <a:r>
              <a:rPr lang="en-US" altLang="ja-JP" dirty="0" err="1"/>
              <a:t>vs</a:t>
            </a:r>
            <a:r>
              <a:rPr lang="en-US" altLang="ja-JP" dirty="0"/>
              <a:t>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293096"/>
            <a:ext cx="8280400" cy="1728192"/>
          </a:xfrm>
        </p:spPr>
        <p:txBody>
          <a:bodyPr/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つの経路を通り、各</a:t>
            </a:r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80[</a:t>
            </a:r>
            <a:r>
              <a:rPr kumimoji="1" lang="en-US" altLang="ja-JP" dirty="0" err="1" smtClean="0"/>
              <a:t>μsec</a:t>
            </a:r>
            <a:r>
              <a:rPr kumimoji="1" lang="en-US" altLang="ja-JP" dirty="0" smtClean="0"/>
              <a:t>]</a:t>
            </a:r>
          </a:p>
          <a:p>
            <a:r>
              <a:rPr kumimoji="1" lang="ja-JP" altLang="en-US" dirty="0" smtClean="0"/>
              <a:t>各経路でどれだけ遅延しているかを解析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17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70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19" idx="2"/>
            <a:endCxn id="5" idx="0"/>
          </p:cNvCxnSpPr>
          <p:nvPr/>
        </p:nvCxnSpPr>
        <p:spPr>
          <a:xfrm flipH="1">
            <a:off x="3995002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19" idx="2"/>
            <a:endCxn id="6" idx="0"/>
          </p:cNvCxnSpPr>
          <p:nvPr/>
        </p:nvCxnSpPr>
        <p:spPr>
          <a:xfrm>
            <a:off x="4228888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57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32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>
            <a:stCxn id="20" idx="2"/>
            <a:endCxn id="9" idx="0"/>
          </p:cNvCxnSpPr>
          <p:nvPr/>
        </p:nvCxnSpPr>
        <p:spPr>
          <a:xfrm flipH="1">
            <a:off x="5507959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0" idx="2"/>
            <a:endCxn id="10" idx="0"/>
          </p:cNvCxnSpPr>
          <p:nvPr/>
        </p:nvCxnSpPr>
        <p:spPr>
          <a:xfrm>
            <a:off x="5699351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7" idx="2"/>
            <a:endCxn id="19" idx="0"/>
          </p:cNvCxnSpPr>
          <p:nvPr/>
        </p:nvCxnSpPr>
        <p:spPr>
          <a:xfrm flipH="1">
            <a:off x="4228888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7" idx="2"/>
            <a:endCxn id="20" idx="0"/>
          </p:cNvCxnSpPr>
          <p:nvPr/>
        </p:nvCxnSpPr>
        <p:spPr>
          <a:xfrm>
            <a:off x="4346130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0" idx="0"/>
          </p:cNvCxnSpPr>
          <p:nvPr/>
        </p:nvCxnSpPr>
        <p:spPr>
          <a:xfrm>
            <a:off x="5523866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8" idx="2"/>
            <a:endCxn id="19" idx="0"/>
          </p:cNvCxnSpPr>
          <p:nvPr/>
        </p:nvCxnSpPr>
        <p:spPr>
          <a:xfrm flipH="1">
            <a:off x="4228888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04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62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25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77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線コネクタ 22"/>
          <p:cNvCxnSpPr>
            <a:stCxn id="21" idx="2"/>
            <a:endCxn id="19" idx="0"/>
          </p:cNvCxnSpPr>
          <p:nvPr/>
        </p:nvCxnSpPr>
        <p:spPr>
          <a:xfrm>
            <a:off x="3168394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2" idx="2"/>
            <a:endCxn id="19" idx="0"/>
          </p:cNvCxnSpPr>
          <p:nvPr/>
        </p:nvCxnSpPr>
        <p:spPr>
          <a:xfrm flipH="1">
            <a:off x="4228888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2"/>
            <a:endCxn id="20" idx="0"/>
          </p:cNvCxnSpPr>
          <p:nvPr/>
        </p:nvCxnSpPr>
        <p:spPr>
          <a:xfrm>
            <a:off x="3168394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2" idx="2"/>
            <a:endCxn id="20" idx="0"/>
          </p:cNvCxnSpPr>
          <p:nvPr/>
        </p:nvCxnSpPr>
        <p:spPr>
          <a:xfrm flipH="1">
            <a:off x="5699351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777268" y="3320988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38664" y="238915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64419" y="1507642"/>
            <a:ext cx="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aggr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41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ja-JP" altLang="en-US" dirty="0" smtClean="0"/>
              <a:t>青</a:t>
            </a:r>
            <a:r>
              <a:rPr lang="en-US" altLang="ja-JP" dirty="0" smtClean="0"/>
              <a:t> : UP LINK, </a:t>
            </a:r>
            <a:r>
              <a:rPr lang="ja-JP" altLang="en-US" dirty="0" smtClean="0"/>
              <a:t>赤</a:t>
            </a:r>
            <a:r>
              <a:rPr lang="en-US" altLang="ja-JP" dirty="0" smtClean="0"/>
              <a:t> : DOWN LINK</a:t>
            </a:r>
          </a:p>
          <a:p>
            <a:r>
              <a:rPr lang="ja-JP" altLang="en-US" dirty="0" smtClean="0"/>
              <a:t>青</a:t>
            </a:r>
            <a:r>
              <a:rPr lang="en-US" altLang="ja-JP" dirty="0" smtClean="0"/>
              <a:t> : edge-</a:t>
            </a:r>
            <a:r>
              <a:rPr lang="en-US" altLang="ja-JP" dirty="0" err="1" smtClean="0"/>
              <a:t>aggr</a:t>
            </a:r>
            <a:r>
              <a:rPr lang="ja-JP" altLang="en-US" dirty="0" smtClean="0"/>
              <a:t>で大きく遅延している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6" name="図 5" descr="int_200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7179"/>
            <a:ext cx="4780628" cy="3641303"/>
          </a:xfrm>
          <a:prstGeom prst="rect">
            <a:avLst/>
          </a:prstGeom>
        </p:spPr>
      </p:pic>
      <p:pic>
        <p:nvPicPr>
          <p:cNvPr id="7" name="図 6" descr="int_50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31" y="1127179"/>
            <a:ext cx="4776842" cy="36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8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ost-edge : </a:t>
            </a:r>
            <a:r>
              <a:rPr kumimoji="1" lang="ja-JP" altLang="en-US" dirty="0" smtClean="0"/>
              <a:t>実データの通信にて、遅延</a:t>
            </a:r>
            <a:endParaRPr kumimoji="1" lang="en-US" altLang="ja-JP" dirty="0" smtClean="0"/>
          </a:p>
          <a:p>
            <a:r>
              <a:rPr lang="en-US" altLang="ja-JP" dirty="0" smtClean="0"/>
              <a:t>Edge-</a:t>
            </a:r>
            <a:r>
              <a:rPr lang="en-US" altLang="ja-JP" dirty="0" err="1" smtClean="0"/>
              <a:t>aggr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コネクション直後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 descr="e_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36" y="1691798"/>
            <a:ext cx="4629979" cy="2781318"/>
          </a:xfrm>
          <a:prstGeom prst="rect">
            <a:avLst/>
          </a:prstGeom>
        </p:spPr>
      </p:pic>
      <p:pic>
        <p:nvPicPr>
          <p:cNvPr id="8" name="図 7" descr="h_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" y="1691798"/>
            <a:ext cx="4629979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2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全般的に遅延</a:t>
            </a:r>
            <a:endParaRPr kumimoji="1" lang="en-US" altLang="ja-JP" dirty="0" smtClean="0"/>
          </a:p>
          <a:p>
            <a:r>
              <a:rPr lang="en-US" altLang="ja-JP" dirty="0" smtClean="0"/>
              <a:t>Host-edge : </a:t>
            </a:r>
            <a:r>
              <a:rPr lang="ja-JP" altLang="en-US" dirty="0" smtClean="0"/>
              <a:t>ほぼ変わり無し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  <p:pic>
        <p:nvPicPr>
          <p:cNvPr id="3" name="図 2" descr="e_a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8" y="1655794"/>
            <a:ext cx="4629979" cy="2781318"/>
          </a:xfrm>
          <a:prstGeom prst="rect">
            <a:avLst/>
          </a:prstGeom>
        </p:spPr>
      </p:pic>
      <p:pic>
        <p:nvPicPr>
          <p:cNvPr id="6" name="図 5" descr="h_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70" y="1652106"/>
            <a:ext cx="4629979" cy="2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9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全般的に遅延</a:t>
            </a:r>
            <a:endParaRPr kumimoji="1" lang="en-US" altLang="ja-JP" dirty="0" smtClean="0"/>
          </a:p>
          <a:p>
            <a:r>
              <a:rPr lang="en-US" altLang="ja-JP" dirty="0" smtClean="0"/>
              <a:t>Host-edge : </a:t>
            </a:r>
            <a:r>
              <a:rPr lang="ja-JP" altLang="en-US" dirty="0" smtClean="0"/>
              <a:t>ほぼ変わり無し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pic>
        <p:nvPicPr>
          <p:cNvPr id="5" name="図 4" descr="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20" y="980728"/>
            <a:ext cx="6524440" cy="39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0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kumimoji="1" lang="en-US" altLang="ja-JP" dirty="0" smtClean="0"/>
              <a:t>Edge-</a:t>
            </a:r>
            <a:r>
              <a:rPr kumimoji="1" lang="en-US" altLang="ja-JP" dirty="0" err="1" smtClean="0"/>
              <a:t>aggr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リンクが深刻</a:t>
            </a:r>
            <a:endParaRPr kumimoji="1" lang="en-US" altLang="ja-JP" dirty="0" smtClean="0"/>
          </a:p>
          <a:p>
            <a:r>
              <a:rPr lang="en-US" altLang="ja-JP" dirty="0" smtClean="0"/>
              <a:t>2.7% 7.5% 15.2% 0.4%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pic>
        <p:nvPicPr>
          <p:cNvPr id="5" name="図 4" descr="co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8" y="1160748"/>
            <a:ext cx="5866999" cy="35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9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</a:t>
            </a:r>
            <a:r>
              <a:rPr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600908"/>
            <a:ext cx="8280400" cy="3708412"/>
          </a:xfrm>
        </p:spPr>
        <p:txBody>
          <a:bodyPr/>
          <a:lstStyle/>
          <a:p>
            <a:r>
              <a:rPr lang="ja-JP" altLang="en-US" dirty="0" smtClean="0"/>
              <a:t>解決した事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パケットサイズが大きい問題。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Generic Segmentation Offload(GSO)</a:t>
            </a:r>
            <a:r>
              <a:rPr lang="ja-JP" altLang="en-US" dirty="0" smtClean="0"/>
              <a:t>をオフにする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Timer</a:t>
            </a:r>
            <a:r>
              <a:rPr lang="ja-JP" altLang="en-US" dirty="0" smtClean="0"/>
              <a:t>の解像度の問題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apache-bench</a:t>
            </a:r>
          </a:p>
          <a:p>
            <a:pPr lvl="3"/>
            <a:r>
              <a:rPr lang="ja-JP" altLang="en-US" dirty="0" smtClean="0"/>
              <a:t>同時接続数</a:t>
            </a:r>
            <a:r>
              <a:rPr lang="en-US" altLang="ja-JP" dirty="0" smtClean="0"/>
              <a:t>(concurrency)</a:t>
            </a:r>
          </a:p>
          <a:p>
            <a:pPr lvl="3"/>
            <a:r>
              <a:rPr lang="ja-JP" altLang="en-US" dirty="0" smtClean="0"/>
              <a:t>リクエスト数</a:t>
            </a:r>
            <a:r>
              <a:rPr lang="en-US" altLang="ja-JP" dirty="0" smtClean="0"/>
              <a:t>(requests)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015292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500813" y="1196752"/>
            <a:ext cx="396404" cy="3964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5" idx="3"/>
          </p:cNvCxnSpPr>
          <p:nvPr/>
        </p:nvCxnSpPr>
        <p:spPr bwMode="auto">
          <a:xfrm flipH="1">
            <a:off x="3411696" y="1394954"/>
            <a:ext cx="3089117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56856" y="1979548"/>
            <a:ext cx="266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つのホストをハブで直結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669114" y="930424"/>
            <a:ext cx="567771" cy="9144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11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実機で検証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ja-JP" altLang="en-US" dirty="0" smtClean="0"/>
              <a:t>リクエスト数</a:t>
            </a:r>
            <a:r>
              <a:rPr lang="en-US" altLang="ja-JP" dirty="0" smtClean="0"/>
              <a:t>:1000, </a:t>
            </a:r>
            <a:r>
              <a:rPr lang="ja-JP" altLang="en-US" dirty="0" smtClean="0"/>
              <a:t>バッファ</a:t>
            </a:r>
            <a:r>
              <a:rPr lang="en-US" altLang="ja-JP" dirty="0" smtClean="0"/>
              <a:t>:85.3[</a:t>
            </a:r>
            <a:r>
              <a:rPr lang="en-US" altLang="ja-JP" dirty="0" err="1" smtClean="0"/>
              <a:t>kB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接続数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からパケットロスが発生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フローサイズに依る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pic>
        <p:nvPicPr>
          <p:cNvPr id="6" name="図 5" descr="140k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24" y="809166"/>
            <a:ext cx="7053072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実機で検証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2507"/>
          </a:xfrm>
        </p:spPr>
        <p:txBody>
          <a:bodyPr/>
          <a:lstStyle/>
          <a:p>
            <a:r>
              <a:rPr lang="ja-JP" altLang="en-US" dirty="0" smtClean="0"/>
              <a:t>リクエスト数</a:t>
            </a:r>
            <a:r>
              <a:rPr lang="en-US" altLang="ja-JP" dirty="0" smtClean="0"/>
              <a:t>:100, </a:t>
            </a:r>
            <a:r>
              <a:rPr lang="ja-JP" altLang="en-US" dirty="0" smtClean="0"/>
              <a:t>バッファ</a:t>
            </a:r>
            <a:r>
              <a:rPr lang="en-US" altLang="ja-JP" dirty="0" smtClean="0"/>
              <a:t>:85.3[</a:t>
            </a:r>
            <a:r>
              <a:rPr lang="en-US" altLang="ja-JP" dirty="0" err="1" smtClean="0"/>
              <a:t>kB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平均</a:t>
            </a:r>
            <a:r>
              <a:rPr lang="en-US" altLang="ja-JP" dirty="0" smtClean="0"/>
              <a:t>FCT</a:t>
            </a:r>
            <a:r>
              <a:rPr lang="ja-JP" altLang="en-US" dirty="0" smtClean="0"/>
              <a:t>は同時接続数により変化する</a:t>
            </a:r>
            <a:r>
              <a:rPr lang="en-US" altLang="ja-JP" dirty="0" smtClean="0"/>
              <a:t>(1</a:t>
            </a:r>
            <a:r>
              <a:rPr lang="ja-JP" altLang="en-US" dirty="0" smtClean="0"/>
              <a:t>発ではロスなし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  <p:pic>
        <p:nvPicPr>
          <p:cNvPr id="3" name="図 2" descr="70k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22" y="1096500"/>
            <a:ext cx="6328756" cy="3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2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</a:t>
            </a:r>
            <a:r>
              <a:rPr lang="en-US" altLang="ja-JP" dirty="0" smtClean="0"/>
              <a:t>CNL</a:t>
            </a:r>
            <a:r>
              <a:rPr lang="ja-JP" altLang="en-US" dirty="0" smtClean="0"/>
              <a:t>でのフィードバック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遅延の要因をもう少し細かく解析。一つ一つのリンク単位で</a:t>
            </a:r>
            <a:r>
              <a:rPr lang="ja-JP" altLang="en-US" dirty="0" smtClean="0"/>
              <a:t>、キューイングの様子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ショートフロー発生間隔</a:t>
            </a:r>
            <a:r>
              <a:rPr lang="en-US" altLang="ja-JP" dirty="0">
                <a:latin typeface="+mn-ea"/>
                <a:ea typeface="+mn-ea"/>
              </a:rPr>
              <a:t> </a:t>
            </a:r>
            <a:r>
              <a:rPr lang="en-US" altLang="ja-JP" dirty="0" smtClean="0">
                <a:latin typeface="+mn-ea"/>
                <a:ea typeface="+mn-ea"/>
              </a:rPr>
              <a:t>-&gt;</a:t>
            </a:r>
            <a:r>
              <a:rPr lang="ja-JP" altLang="en-US" dirty="0" smtClean="0">
                <a:latin typeface="+mn-ea"/>
                <a:ea typeface="+mn-ea"/>
              </a:rPr>
              <a:t>実機で検証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 smtClean="0"/>
              <a:t>2.</a:t>
            </a:r>
            <a:r>
              <a:rPr lang="ja-JP" altLang="en-US" dirty="0" smtClean="0"/>
              <a:t>ショートフローの改善も成果だし、バックグラウンドトラフィックの改善も確認されれば成果では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スループット解析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en-US" altLang="ja-JP" dirty="0"/>
              <a:t>3.</a:t>
            </a:r>
            <a:r>
              <a:rPr lang="ja-JP" altLang="en-US" dirty="0"/>
              <a:t>パラメータ設定に依存したたまたま出た結果では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>
                <a:latin typeface="+mn-ea"/>
              </a:rPr>
              <a:t>パラメータを</a:t>
            </a:r>
            <a:r>
              <a:rPr lang="ja-JP" altLang="en-US" dirty="0" smtClean="0">
                <a:latin typeface="+mn-ea"/>
              </a:rPr>
              <a:t>変えて</a:t>
            </a:r>
            <a:r>
              <a:rPr lang="en-US" altLang="en-US" dirty="0" smtClean="0">
                <a:latin typeface="+mn-ea"/>
              </a:rPr>
              <a:t>、依存するパラメータを調査</a:t>
            </a:r>
            <a:endParaRPr kumimoji="1" lang="en-US" altLang="ja-JP" dirty="0" smtClean="0"/>
          </a:p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バックグラウンドトラフィックとは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実トラフィックを検討</a:t>
            </a:r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72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実機で検証</a:t>
            </a:r>
            <a:r>
              <a:rPr kumimoji="1" lang="en-US" altLang="ja-JP" dirty="0" smtClean="0"/>
              <a:t>-70kb</a:t>
            </a:r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725144"/>
            <a:ext cx="8280400" cy="1583581"/>
          </a:xfrm>
        </p:spPr>
        <p:txBody>
          <a:bodyPr/>
          <a:lstStyle/>
          <a:p>
            <a:r>
              <a:rPr kumimoji="1" lang="en-US" altLang="ja-JP" dirty="0" smtClean="0"/>
              <a:t>FCT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最小で約</a:t>
            </a:r>
            <a:r>
              <a:rPr lang="en-US" altLang="ja-JP" dirty="0" smtClean="0"/>
              <a:t>1.5[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で完了</a:t>
            </a:r>
            <a:endParaRPr lang="en-US" altLang="ja-JP" dirty="0" smtClean="0"/>
          </a:p>
          <a:p>
            <a:r>
              <a:rPr lang="ja-JP" altLang="en-US" dirty="0" smtClean="0"/>
              <a:t>山が二つ、ハンドシェイク後の実データを送るまで</a:t>
            </a:r>
            <a:endParaRPr lang="en-US" altLang="ja-JP" dirty="0" smtClean="0"/>
          </a:p>
          <a:p>
            <a:r>
              <a:rPr lang="en-US" altLang="ja-JP" dirty="0" smtClean="0"/>
              <a:t>FIN, ACK</a:t>
            </a:r>
            <a:r>
              <a:rPr lang="ja-JP" altLang="en-US" dirty="0" smtClean="0"/>
              <a:t>時にそれぞれ遅延</a:t>
            </a:r>
            <a:r>
              <a:rPr lang="en-US" altLang="ja-JP" dirty="0" smtClean="0"/>
              <a:t>(</a:t>
            </a:r>
            <a:r>
              <a:rPr lang="ja-JP" altLang="en-US" dirty="0" smtClean="0"/>
              <a:t>疑問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 dirty="0"/>
          </a:p>
        </p:txBody>
      </p:sp>
      <p:pic>
        <p:nvPicPr>
          <p:cNvPr id="5" name="図 4" descr="detail_ea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87" y="1954447"/>
            <a:ext cx="5047995" cy="2415605"/>
          </a:xfrm>
          <a:prstGeom prst="rect">
            <a:avLst/>
          </a:prstGeom>
        </p:spPr>
      </p:pic>
      <p:pic>
        <p:nvPicPr>
          <p:cNvPr id="6" name="図 5" descr="accum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34" y="1592796"/>
            <a:ext cx="5017026" cy="30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なぜ遅延するのか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723653"/>
          </a:xfrm>
        </p:spPr>
        <p:txBody>
          <a:bodyPr/>
          <a:lstStyle/>
          <a:p>
            <a:r>
              <a:rPr kumimoji="1" lang="ja-JP" altLang="en-US" dirty="0" smtClean="0"/>
              <a:t>原因があるのは明らかに受信側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受信プロセス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9987" y="2200091"/>
            <a:ext cx="17293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1. NIC hardware</a:t>
            </a:r>
          </a:p>
          <a:p>
            <a:pPr algn="ctr"/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1094" y="2200091"/>
            <a:ext cx="1280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 hard IRQ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71896" y="2200091"/>
            <a:ext cx="12169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 soft IRQ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41083" y="2200091"/>
            <a:ext cx="20056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app socket queue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auto">
          <a:xfrm>
            <a:off x="812800" y="3402477"/>
            <a:ext cx="8280400" cy="290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NIC</a:t>
            </a:r>
            <a:r>
              <a:rPr lang="ja-JP" altLang="en-US" dirty="0" smtClean="0"/>
              <a:t>で受信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NIC</a:t>
            </a:r>
            <a:r>
              <a:rPr lang="ja-JP" altLang="en-US" dirty="0" smtClean="0"/>
              <a:t>が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に割り込み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データを格納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バッファをスタックで処理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アプリケーションへ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10" y="2708920"/>
            <a:ext cx="3911307" cy="19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9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割り込み処理を詳しく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割り込みハンドラは、できるだけ速く実行して</a:t>
            </a:r>
            <a:r>
              <a:rPr lang="ja-JP" altLang="en-US" dirty="0" smtClean="0"/>
              <a:t>、割り込み</a:t>
            </a:r>
            <a:r>
              <a:rPr lang="ja-JP" altLang="en-US" dirty="0"/>
              <a:t>禁止の時間を短くしたい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割り込みハンドラの処理は、時に時間がかかってしまうことが</a:t>
            </a:r>
            <a:r>
              <a:rPr lang="ja-JP" altLang="en-US" dirty="0" smtClean="0"/>
              <a:t>ある</a:t>
            </a:r>
            <a:r>
              <a:rPr lang="en-US" altLang="ja-JP" dirty="0" smtClean="0"/>
              <a:t>(TCP/IP</a:t>
            </a:r>
            <a:r>
              <a:rPr lang="ja-JP" altLang="en-US" dirty="0" smtClean="0"/>
              <a:t>プロトコル処理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前半と後半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前半</a:t>
            </a:r>
            <a:r>
              <a:rPr lang="en-US" altLang="ja-JP" dirty="0" smtClean="0"/>
              <a:t>:</a:t>
            </a:r>
            <a:r>
              <a:rPr lang="ja-JP" altLang="en-US" dirty="0"/>
              <a:t>割り込み後、即座に実行する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後半</a:t>
            </a:r>
            <a:r>
              <a:rPr lang="en-US" altLang="ja-JP" dirty="0" smtClean="0"/>
              <a:t>:</a:t>
            </a:r>
            <a:r>
              <a:rPr lang="ja-JP" altLang="en-US" dirty="0"/>
              <a:t>割り込みの後、都合のよい時期にやる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ja-JP" altLang="en-US" dirty="0"/>
              <a:t>前半で、ハードウェアへの通知と、データのメモリへのコピー。 （ハードウェアのバッファを開放する） </a:t>
            </a:r>
          </a:p>
          <a:p>
            <a:pPr lvl="1"/>
            <a:r>
              <a:rPr lang="ja-JP" altLang="en-US" dirty="0"/>
              <a:t>後半で、</a:t>
            </a:r>
            <a:r>
              <a:rPr lang="en-US" altLang="ja-JP" dirty="0"/>
              <a:t>TCP/IP </a:t>
            </a:r>
            <a:r>
              <a:rPr lang="ja-JP" altLang="en-US" dirty="0"/>
              <a:t>の処理。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979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つまり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一気</a:t>
            </a:r>
            <a:r>
              <a:rPr kumimoji="1" lang="ja-JP" altLang="en-US" dirty="0" smtClean="0"/>
              <a:t>に大量のパケットが来る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いったんバッファにためる</a:t>
            </a:r>
            <a:endParaRPr lang="en-US" altLang="ja-JP" dirty="0" smtClean="0"/>
          </a:p>
          <a:p>
            <a:r>
              <a:rPr lang="ja-JP" altLang="en-US" dirty="0" smtClean="0"/>
              <a:t>どこから処理をするかは割込み次第で、フロー毎ではなくおパケット毎に処理されていく</a:t>
            </a:r>
            <a:endParaRPr lang="en-US" altLang="ja-JP" dirty="0" smtClean="0"/>
          </a:p>
          <a:p>
            <a:r>
              <a:rPr lang="ja-JP" altLang="en-US" dirty="0" smtClean="0"/>
              <a:t>だから全体的に遅延するし、処理される速度に追いつかないくらいデータが来たら、バッファが溢れる（パケットロス）</a:t>
            </a:r>
            <a:endParaRPr lang="en-US" altLang="ja-JP" dirty="0" smtClean="0"/>
          </a:p>
          <a:p>
            <a:r>
              <a:rPr lang="ja-JP" altLang="en-US" dirty="0" smtClean="0"/>
              <a:t>気になる事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割込み回数を調べた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同時接続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でリクエスト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と同時接続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でリクエスト</a:t>
            </a:r>
            <a:r>
              <a:rPr lang="en-US" altLang="ja-JP" dirty="0" smtClean="0"/>
              <a:t>100</a:t>
            </a:r>
          </a:p>
          <a:p>
            <a:pPr lvl="1"/>
            <a:r>
              <a:rPr lang="ja-JP" altLang="en-US" dirty="0"/>
              <a:t>同時接続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の方が割込み回数</a:t>
            </a:r>
            <a:r>
              <a:rPr lang="en-US" altLang="ja-JP" dirty="0" smtClean="0"/>
              <a:t>(IRQ)</a:t>
            </a:r>
            <a:r>
              <a:rPr lang="ja-JP" altLang="en-US" dirty="0" smtClean="0"/>
              <a:t>が少ない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068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パケットロスには二つある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RTO</a:t>
            </a:r>
            <a:r>
              <a:rPr kumimoji="1" lang="ja-JP" altLang="en-US" dirty="0" smtClean="0"/>
              <a:t>まで待つ</a:t>
            </a:r>
            <a:endParaRPr kumimoji="1"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/>
              <a:t>コネクション</a:t>
            </a:r>
            <a:r>
              <a:rPr lang="en-US" altLang="ja-JP" dirty="0" smtClean="0"/>
              <a:t> or </a:t>
            </a:r>
            <a:r>
              <a:rPr lang="ja-JP" altLang="en-US" dirty="0" smtClean="0"/>
              <a:t>クローズにて発生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dirty="0" smtClean="0"/>
              <a:t>Linux</a:t>
            </a:r>
            <a:r>
              <a:rPr lang="ja-JP" altLang="en-US" dirty="0" smtClean="0"/>
              <a:t>実装だと</a:t>
            </a:r>
            <a:r>
              <a:rPr lang="en-US" altLang="ja-JP" dirty="0" err="1" smtClean="0"/>
              <a:t>min:HZ</a:t>
            </a:r>
            <a:r>
              <a:rPr lang="en-US" altLang="ja-JP" dirty="0" smtClean="0"/>
              <a:t>/5=200ms</a:t>
            </a:r>
          </a:p>
          <a:p>
            <a:pPr marL="400050" lvl="1" indent="0">
              <a:buNone/>
            </a:pPr>
            <a:r>
              <a:rPr lang="en-US" altLang="ja-JP" dirty="0" err="1" smtClean="0"/>
              <a:t>Init</a:t>
            </a:r>
            <a:r>
              <a:rPr lang="en-US" altLang="ja-JP" dirty="0" smtClean="0"/>
              <a:t> : 1sec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DupAck</a:t>
            </a:r>
            <a:endParaRPr lang="en-US" altLang="ja-JP" dirty="0" smtClean="0"/>
          </a:p>
          <a:p>
            <a:pPr marL="857250" lvl="1" indent="-457200">
              <a:buFont typeface="+mj-lt"/>
              <a:buAutoNum type="arabicPeriod"/>
            </a:pPr>
            <a:r>
              <a:rPr kumimoji="1" lang="ja-JP" altLang="en-US" dirty="0" smtClean="0"/>
              <a:t>データ転送中</a:t>
            </a:r>
            <a:endParaRPr kumimoji="1" lang="en-US" altLang="ja-JP" dirty="0" smtClean="0"/>
          </a:p>
          <a:p>
            <a:pPr marL="400050" lvl="1" indent="0">
              <a:buNone/>
            </a:pPr>
            <a:r>
              <a:rPr lang="ja-JP" altLang="en-US" dirty="0" smtClean="0"/>
              <a:t>すぐに復旧できる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 dirty="0"/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6825208" y="1484784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8481392" y="1484784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/>
          <p:cNvCxnSpPr/>
          <p:nvPr/>
        </p:nvCxnSpPr>
        <p:spPr bwMode="auto">
          <a:xfrm>
            <a:off x="6825208" y="1484784"/>
            <a:ext cx="165618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矢印コネクタ 10"/>
          <p:cNvCxnSpPr/>
          <p:nvPr/>
        </p:nvCxnSpPr>
        <p:spPr bwMode="auto">
          <a:xfrm flipH="1">
            <a:off x="7065714" y="1772816"/>
            <a:ext cx="141567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テキスト ボックス 12"/>
          <p:cNvSpPr txBox="1"/>
          <p:nvPr/>
        </p:nvSpPr>
        <p:spPr>
          <a:xfrm>
            <a:off x="6912323" y="194819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 bwMode="auto">
          <a:xfrm flipH="1">
            <a:off x="6825208" y="2420888"/>
            <a:ext cx="1653379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6825208" y="3933056"/>
            <a:ext cx="165618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矢印コネクタ 16"/>
          <p:cNvCxnSpPr/>
          <p:nvPr/>
        </p:nvCxnSpPr>
        <p:spPr bwMode="auto">
          <a:xfrm flipH="1">
            <a:off x="7065714" y="4221088"/>
            <a:ext cx="1415678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6912323" y="4396462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 bwMode="auto">
          <a:xfrm flipH="1">
            <a:off x="6825208" y="4401108"/>
            <a:ext cx="1653379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6825208" y="3799452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8481392" y="3799452"/>
            <a:ext cx="0" cy="18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/>
          <p:nvPr/>
        </p:nvCxnSpPr>
        <p:spPr bwMode="auto">
          <a:xfrm>
            <a:off x="6825208" y="4085456"/>
            <a:ext cx="165618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矢印コネクタ 22"/>
          <p:cNvCxnSpPr/>
          <p:nvPr/>
        </p:nvCxnSpPr>
        <p:spPr bwMode="auto">
          <a:xfrm>
            <a:off x="6809938" y="4976813"/>
            <a:ext cx="165618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240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DCTCP</a:t>
            </a:r>
            <a:r>
              <a:rPr kumimoji="1" lang="ja-JP" altLang="en-US" dirty="0" smtClean="0"/>
              <a:t>において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Incast</a:t>
            </a:r>
            <a:r>
              <a:rPr kumimoji="1" lang="ja-JP" altLang="en-US" dirty="0" smtClean="0"/>
              <a:t>問題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DCTCP</a:t>
            </a:r>
            <a:r>
              <a:rPr lang="ja-JP" altLang="en-US" dirty="0" smtClean="0"/>
              <a:t>ではパケットロスを生じさせない事が命である。</a:t>
            </a:r>
            <a:endParaRPr lang="en-US" altLang="ja-JP" dirty="0" smtClean="0"/>
          </a:p>
          <a:p>
            <a:r>
              <a:rPr kumimoji="1" lang="ja-JP" altLang="en-US" dirty="0" smtClean="0"/>
              <a:t>トラフィックパターンが、</a:t>
            </a:r>
            <a:r>
              <a:rPr kumimoji="1" lang="en-US" altLang="ja-JP" dirty="0" smtClean="0"/>
              <a:t>partition/</a:t>
            </a:r>
            <a:r>
              <a:rPr kumimoji="1" lang="en-US" altLang="ja-JP" dirty="0" err="1" smtClean="0"/>
              <a:t>aggrigation</a:t>
            </a:r>
            <a:r>
              <a:rPr kumimoji="1" lang="ja-JP" altLang="en-US" dirty="0" smtClean="0"/>
              <a:t>型のものでは、アプリケーションレベルにおいてレスポンスサイズを極力小さくしている。</a:t>
            </a:r>
            <a:r>
              <a:rPr kumimoji="1" lang="en-US" altLang="ja-JP" dirty="0" smtClean="0"/>
              <a:t>ex. 2KB=2packets</a:t>
            </a:r>
          </a:p>
          <a:p>
            <a:r>
              <a:rPr lang="ja-JP" altLang="en-US" dirty="0" smtClean="0"/>
              <a:t>コネクション</a:t>
            </a:r>
            <a:r>
              <a:rPr lang="en-US" altLang="ja-JP" dirty="0" smtClean="0"/>
              <a:t>, </a:t>
            </a:r>
            <a:r>
              <a:rPr lang="ja-JP" altLang="en-US" dirty="0" smtClean="0"/>
              <a:t>クローズの部分でのロスする割合が大きい</a:t>
            </a:r>
            <a:endParaRPr lang="en-US" altLang="ja-JP" dirty="0" smtClean="0"/>
          </a:p>
          <a:p>
            <a:r>
              <a:rPr lang="en-US" altLang="ja-JP" dirty="0" smtClean="0"/>
              <a:t>RTO</a:t>
            </a:r>
            <a:r>
              <a:rPr lang="ja-JP" altLang="en-US" dirty="0" smtClean="0"/>
              <a:t>まで待ってしまう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25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31" y="4221088"/>
            <a:ext cx="4370097" cy="18987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54" y="4579312"/>
            <a:ext cx="1416942" cy="18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3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apachebench</a:t>
            </a:r>
            <a:r>
              <a:rPr lang="ja-JP" altLang="en-US" dirty="0" smtClean="0"/>
              <a:t>でいいのかな</a:t>
            </a:r>
            <a:r>
              <a:rPr lang="en-US" altLang="ja-JP" dirty="0" smtClean="0"/>
              <a:t>?</a:t>
            </a:r>
          </a:p>
          <a:p>
            <a:pPr lvl="1"/>
            <a:r>
              <a:rPr lang="ja-JP" altLang="en-US" dirty="0" smtClean="0">
                <a:latin typeface="+mn-ea"/>
              </a:rPr>
              <a:t>タスクをいかに早く処理するか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同時接続、パケットサイズ、間隔時間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Hadoop</a:t>
            </a:r>
            <a:r>
              <a:rPr lang="ja-JP" altLang="en-US" dirty="0" smtClean="0">
                <a:latin typeface="+mn-ea"/>
              </a:rPr>
              <a:t>のトラフィックを見てみたい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自前で</a:t>
            </a:r>
            <a:r>
              <a:rPr lang="en-US" altLang="ja-JP" dirty="0" smtClean="0">
                <a:latin typeface="+mn-ea"/>
              </a:rPr>
              <a:t>?</a:t>
            </a:r>
          </a:p>
          <a:p>
            <a:pPr lvl="1"/>
            <a:r>
              <a:rPr lang="ja-JP" altLang="en-US" dirty="0" smtClean="0">
                <a:latin typeface="+mn-ea"/>
              </a:rPr>
              <a:t>既存の物があるなら</a:t>
            </a:r>
            <a:r>
              <a:rPr lang="en-US" altLang="ja-JP" dirty="0" smtClean="0">
                <a:latin typeface="+mn-ea"/>
              </a:rPr>
              <a:t>…</a:t>
            </a:r>
          </a:p>
          <a:p>
            <a:r>
              <a:rPr lang="ja-JP" altLang="en-US" dirty="0" smtClean="0">
                <a:latin typeface="+mn-ea"/>
              </a:rPr>
              <a:t>論文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en-US" altLang="ja-JP" dirty="0" err="1" smtClean="0">
                <a:latin typeface="+mn-ea"/>
              </a:rPr>
              <a:t>Incast</a:t>
            </a:r>
            <a:r>
              <a:rPr lang="ja-JP" altLang="en-US" dirty="0" smtClean="0">
                <a:latin typeface="+mn-ea"/>
              </a:rPr>
              <a:t>問題に特化したもの</a:t>
            </a:r>
            <a:endParaRPr lang="en-US" altLang="ja-JP" dirty="0" smtClean="0">
              <a:latin typeface="+mn-ea"/>
            </a:endParaRPr>
          </a:p>
          <a:p>
            <a:pPr lvl="2"/>
            <a:r>
              <a:rPr lang="en-US" altLang="ja-JP" dirty="0">
                <a:latin typeface="+mn-ea"/>
              </a:rPr>
              <a:t>Understanding TCP </a:t>
            </a:r>
            <a:r>
              <a:rPr lang="en-US" altLang="ja-JP" dirty="0" err="1">
                <a:latin typeface="+mn-ea"/>
              </a:rPr>
              <a:t>Incast</a:t>
            </a:r>
            <a:r>
              <a:rPr lang="en-US" altLang="ja-JP" dirty="0">
                <a:latin typeface="+mn-ea"/>
              </a:rPr>
              <a:t> Throughput Collapse in Datacenter </a:t>
            </a:r>
            <a:r>
              <a:rPr lang="en-US" altLang="ja-JP" dirty="0" err="1" smtClean="0">
                <a:latin typeface="+mn-ea"/>
              </a:rPr>
              <a:t>NetworksYanpei</a:t>
            </a:r>
            <a:r>
              <a:rPr lang="en-US" altLang="ja-JP" dirty="0" smtClean="0">
                <a:latin typeface="+mn-ea"/>
              </a:rPr>
              <a:t>(2009)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b="1" dirty="0" smtClean="0">
                <a:solidFill>
                  <a:srgbClr val="E03253"/>
                </a:solidFill>
              </a:rPr>
              <a:t>1000</a:t>
            </a:r>
            <a:r>
              <a:rPr lang="ja-JP" altLang="en-US" sz="1600" b="1" dirty="0" smtClean="0">
                <a:solidFill>
                  <a:srgbClr val="E03253"/>
                </a:solidFill>
              </a:rPr>
              <a:t>回</a:t>
            </a:r>
            <a:r>
              <a:rPr lang="ja-JP" altLang="en-US" sz="1600" dirty="0" smtClean="0"/>
              <a:t>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回ポアソン生起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2-70KB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6880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463-0411-164A-B071-8A9EBC8CB565}" type="datetime1">
              <a:rPr lang="ja-JP" altLang="en-US" smtClean="0"/>
              <a:t>2014/06/27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2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71BC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 smtClean="0"/>
              <a:t>200ms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A83C-662E-7943-96F7-71F3A0BA4592}" type="datetime1">
              <a:rPr lang="ja-JP" altLang="en-US" smtClean="0"/>
              <a:t>2014/06/27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結果：箱ひげ図で表現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経路利用率 </a:t>
            </a:r>
            <a:r>
              <a:rPr lang="en-US" altLang="ja-JP" dirty="0" smtClean="0">
                <a:solidFill>
                  <a:srgbClr val="4D4D4D"/>
                </a:solidFill>
              </a:rPr>
              <a:t>: path1, path2</a:t>
            </a:r>
            <a:r>
              <a:rPr lang="ja-JP" altLang="en-US" dirty="0" smtClean="0">
                <a:solidFill>
                  <a:srgbClr val="4D4D4D"/>
                </a:solidFill>
              </a:rPr>
              <a:t>が非常に高い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ja-JP" altLang="en-US" dirty="0" smtClean="0">
                <a:solidFill>
                  <a:srgbClr val="4D4D4D"/>
                </a:solidFill>
              </a:rPr>
              <a:t>完結時間 </a:t>
            </a:r>
            <a:r>
              <a:rPr lang="en-US" altLang="ja-JP" dirty="0" smtClean="0">
                <a:solidFill>
                  <a:srgbClr val="4D4D4D"/>
                </a:solidFill>
              </a:rPr>
              <a:t>: </a:t>
            </a:r>
            <a:r>
              <a:rPr lang="en-US" altLang="ja-JP" dirty="0">
                <a:solidFill>
                  <a:srgbClr val="4D4D4D"/>
                </a:solidFill>
              </a:rPr>
              <a:t>path1, </a:t>
            </a:r>
            <a:r>
              <a:rPr lang="en-US" altLang="ja-JP" dirty="0" smtClean="0">
                <a:solidFill>
                  <a:srgbClr val="4D4D4D"/>
                </a:solidFill>
              </a:rPr>
              <a:t>path2</a:t>
            </a:r>
            <a:r>
              <a:rPr lang="ja-JP" altLang="en-US" dirty="0" err="1">
                <a:solidFill>
                  <a:srgbClr val="4D4D4D"/>
                </a:solidFill>
              </a:rPr>
              <a:t>での</a:t>
            </a:r>
            <a:r>
              <a:rPr lang="ja-JP" altLang="en-US" dirty="0" err="1" smtClean="0">
                <a:solidFill>
                  <a:srgbClr val="4D4D4D"/>
                </a:solidFill>
              </a:rPr>
              <a:t>遅</a:t>
            </a:r>
            <a:r>
              <a:rPr lang="ja-JP" altLang="en-US" dirty="0" smtClean="0">
                <a:solidFill>
                  <a:srgbClr val="4D4D4D"/>
                </a:solidFill>
              </a:rPr>
              <a:t>延割合が大きい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endParaRPr lang="en-US" altLang="ja-JP" dirty="0" smtClean="0">
              <a:solidFill>
                <a:srgbClr val="4D4D4D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7102"/>
              </p:ext>
            </p:extLst>
          </p:nvPr>
        </p:nvGraphicFramePr>
        <p:xfrm>
          <a:off x="1098245" y="1088740"/>
          <a:ext cx="7709510" cy="362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0DD7-52A0-8549-AFB4-747EF57769CF}" type="datetime1">
              <a:rPr lang="ja-JP" altLang="en-US" smtClean="0"/>
              <a:t>2014/06/27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36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8" name="図 7" descr="av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6" y="1792798"/>
            <a:ext cx="4704831" cy="2827905"/>
          </a:xfrm>
          <a:prstGeom prst="rect">
            <a:avLst/>
          </a:prstGeom>
        </p:spPr>
      </p:pic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05164"/>
            <a:ext cx="8280400" cy="14088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フローサイズ</a:t>
            </a:r>
            <a:r>
              <a:rPr lang="ja-JP" altLang="en-US" dirty="0"/>
              <a:t>が</a:t>
            </a:r>
            <a:r>
              <a:rPr lang="ja-JP" altLang="en-US" dirty="0" smtClean="0"/>
              <a:t>小さくなるほど、遅延は小さくなる</a:t>
            </a:r>
            <a:endParaRPr lang="en-US" altLang="ja-JP" dirty="0" smtClean="0"/>
          </a:p>
          <a:p>
            <a:r>
              <a:rPr lang="ja-JP" altLang="en-US" dirty="0" smtClean="0"/>
              <a:t>下位５パーセントに着目すると、</a:t>
            </a:r>
            <a:r>
              <a:rPr lang="en-US" altLang="ja-JP" dirty="0" smtClean="0"/>
              <a:t>10ms</a:t>
            </a:r>
            <a:r>
              <a:rPr lang="ja-JP" altLang="en-US" dirty="0" smtClean="0"/>
              <a:t>程度差がある</a:t>
            </a:r>
            <a:endParaRPr lang="en-US" altLang="ja-JP" dirty="0" smtClean="0"/>
          </a:p>
        </p:txBody>
      </p:sp>
      <p:pic>
        <p:nvPicPr>
          <p:cNvPr id="11" name="図 10" descr="9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05" y="1844824"/>
            <a:ext cx="4487107" cy="2697770"/>
          </a:xfrm>
          <a:prstGeom prst="rect">
            <a:avLst/>
          </a:prstGeom>
        </p:spPr>
      </p:pic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CA8E-C6B6-CB4B-B05C-9F84E67BA83B}" type="datetime1">
              <a:rPr lang="ja-JP" altLang="en-US" smtClean="0"/>
              <a:t>2014/06/27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375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遅延の要因をもう少し細かく解析。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sz="2400" dirty="0">
                <a:latin typeface="+mn-ea"/>
              </a:rPr>
              <a:t>ショートフロー発生</a:t>
            </a:r>
            <a:r>
              <a:rPr lang="ja-JP" altLang="en-US" sz="2400" dirty="0" smtClean="0">
                <a:latin typeface="+mn-ea"/>
              </a:rPr>
              <a:t>間隔に着目</a:t>
            </a:r>
            <a:endParaRPr lang="en-US" altLang="ja-JP" sz="24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 descr="flow_fc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0" y="2636912"/>
            <a:ext cx="4591370" cy="2759365"/>
          </a:xfrm>
          <a:prstGeom prst="rect">
            <a:avLst/>
          </a:prstGeom>
        </p:spPr>
      </p:pic>
      <p:pic>
        <p:nvPicPr>
          <p:cNvPr id="6" name="図 5" descr="flow_i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17" y="2564904"/>
            <a:ext cx="5013035" cy="3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7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追加実験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  <p:pic>
        <p:nvPicPr>
          <p:cNvPr id="6" name="図 5" descr="add_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7" y="1088740"/>
            <a:ext cx="8341766" cy="50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追加解析 </a:t>
            </a:r>
            <a:r>
              <a:rPr lang="en-US" altLang="ja-JP" smtClean="0"/>
              <a:t>– 50ms vs 200ms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lang="en-US" altLang="en-US" dirty="0" smtClean="0"/>
              <a:t>何の影響もない状態だと、140ms</a:t>
            </a:r>
            <a:r>
              <a:rPr lang="ja-JP" altLang="en-US" dirty="0" smtClean="0"/>
              <a:t>に安定</a:t>
            </a:r>
            <a:endParaRPr lang="en-US" altLang="ja-JP" dirty="0" smtClean="0"/>
          </a:p>
          <a:p>
            <a:r>
              <a:rPr kumimoji="1" lang="en-US" altLang="ja-JP" dirty="0" smtClean="0"/>
              <a:t>[50ms]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2, 3</a:t>
            </a:r>
            <a:r>
              <a:rPr kumimoji="1" lang="ja-JP" altLang="en-US" dirty="0" smtClean="0"/>
              <a:t>フロー同時に通信している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5" name="図 4" descr="200vs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11" y="1050847"/>
            <a:ext cx="6356466" cy="38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8247</TotalTime>
  <Words>1072</Words>
  <Application>Microsoft Macintosh PowerPoint</Application>
  <PresentationFormat>A4 210x297 mm</PresentationFormat>
  <Paragraphs>195</Paragraphs>
  <Slides>26</Slides>
  <Notes>2</Notes>
  <HiddenSlides>4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Staff training presentation</vt:lpstr>
      <vt:lpstr>Progress report 進捗報告</vt:lpstr>
      <vt:lpstr>前回のCNLでのフィードバック</vt:lpstr>
      <vt:lpstr>シミュレーション</vt:lpstr>
      <vt:lpstr>再現シミュレーション  -トラフィックパターン</vt:lpstr>
      <vt:lpstr>結果：箱ひげ図で表現</vt:lpstr>
      <vt:lpstr>結果 : まとめ</vt:lpstr>
      <vt:lpstr>1.遅延の要因をもう少し細かく解析。</vt:lpstr>
      <vt:lpstr>追加実験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追加解析 – 50ms vs 200ms</vt:lpstr>
      <vt:lpstr>実機で検証</vt:lpstr>
      <vt:lpstr>実機で検証</vt:lpstr>
      <vt:lpstr>実機で検証</vt:lpstr>
      <vt:lpstr>実機で検証-70kb詳細</vt:lpstr>
      <vt:lpstr>なぜ遅延するのか</vt:lpstr>
      <vt:lpstr>割り込み処理を詳しく</vt:lpstr>
      <vt:lpstr>つまり…</vt:lpstr>
      <vt:lpstr>パケットロスには二つある</vt:lpstr>
      <vt:lpstr>DCTCPにおいて</vt:lpstr>
      <vt:lpstr>今後の方針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2739</cp:revision>
  <dcterms:created xsi:type="dcterms:W3CDTF">2013-12-01T06:00:42Z</dcterms:created>
  <dcterms:modified xsi:type="dcterms:W3CDTF">2014-06-27T05:50:54Z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