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44"/>
  </p:notesMasterIdLst>
  <p:handoutMasterIdLst>
    <p:handoutMasterId r:id="rId45"/>
  </p:handoutMasterIdLst>
  <p:sldIdLst>
    <p:sldId id="256" r:id="rId2"/>
    <p:sldId id="377" r:id="rId3"/>
    <p:sldId id="378" r:id="rId4"/>
    <p:sldId id="379" r:id="rId5"/>
    <p:sldId id="380" r:id="rId6"/>
    <p:sldId id="381" r:id="rId7"/>
    <p:sldId id="408" r:id="rId8"/>
    <p:sldId id="387" r:id="rId9"/>
    <p:sldId id="388" r:id="rId10"/>
    <p:sldId id="389" r:id="rId11"/>
    <p:sldId id="390" r:id="rId12"/>
    <p:sldId id="407" r:id="rId13"/>
    <p:sldId id="392" r:id="rId14"/>
    <p:sldId id="394" r:id="rId15"/>
    <p:sldId id="367" r:id="rId16"/>
    <p:sldId id="395" r:id="rId17"/>
    <p:sldId id="372" r:id="rId18"/>
    <p:sldId id="363" r:id="rId19"/>
    <p:sldId id="398" r:id="rId20"/>
    <p:sldId id="399" r:id="rId21"/>
    <p:sldId id="410" r:id="rId22"/>
    <p:sldId id="373" r:id="rId23"/>
    <p:sldId id="400" r:id="rId24"/>
    <p:sldId id="401" r:id="rId25"/>
    <p:sldId id="402" r:id="rId26"/>
    <p:sldId id="412" r:id="rId27"/>
    <p:sldId id="413" r:id="rId28"/>
    <p:sldId id="415" r:id="rId29"/>
    <p:sldId id="416" r:id="rId30"/>
    <p:sldId id="417" r:id="rId31"/>
    <p:sldId id="427" r:id="rId32"/>
    <p:sldId id="418" r:id="rId33"/>
    <p:sldId id="421" r:id="rId34"/>
    <p:sldId id="422" r:id="rId35"/>
    <p:sldId id="430" r:id="rId36"/>
    <p:sldId id="424" r:id="rId37"/>
    <p:sldId id="425" r:id="rId38"/>
    <p:sldId id="426" r:id="rId39"/>
    <p:sldId id="428" r:id="rId40"/>
    <p:sldId id="429" r:id="rId41"/>
    <p:sldId id="397" r:id="rId42"/>
    <p:sldId id="358" r:id="rId43"/>
  </p:sldIdLst>
  <p:sldSz cx="9906000" cy="6858000" type="A4"/>
  <p:notesSz cx="6997700" cy="92837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E03253"/>
    <a:srgbClr val="0071BC"/>
    <a:srgbClr val="EAEAEA"/>
    <a:srgbClr val="393939"/>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中間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濃色 2 - アクセント 1/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間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間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FECB4D8-DB02-4DC6-A0A2-4F2EBAE1DC90}" styleName="中間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テーマ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テーマ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88973" autoAdjust="0"/>
  </p:normalViewPr>
  <p:slideViewPr>
    <p:cSldViewPr snapToObjects="1">
      <p:cViewPr varScale="1">
        <p:scale>
          <a:sx n="79" d="100"/>
          <a:sy n="79" d="100"/>
        </p:scale>
        <p:origin x="-1760" y="-104"/>
      </p:cViewPr>
      <p:guideLst>
        <p:guide orient="horz" pos="1185"/>
        <p:guide orient="horz" pos="3974"/>
        <p:guide orient="horz" pos="573"/>
        <p:guide orient="horz" pos="2160"/>
        <p:guide orient="horz" pos="3135"/>
        <p:guide pos="5728"/>
        <p:guide pos="2145"/>
        <p:guide pos="512"/>
        <p:guide pos="4095"/>
        <p:guide pos="3120"/>
      </p:guideLst>
    </p:cSldViewPr>
  </p:slideViewPr>
  <p:notesTextViewPr>
    <p:cViewPr>
      <p:scale>
        <a:sx n="1" d="1"/>
        <a:sy n="1" d="1"/>
      </p:scale>
      <p:origin x="0" y="0"/>
    </p:cViewPr>
  </p:notesTextViewPr>
  <p:notesViewPr>
    <p:cSldViewPr>
      <p:cViewPr varScale="1">
        <p:scale>
          <a:sx n="86" d="100"/>
          <a:sy n="86" d="100"/>
        </p:scale>
        <p:origin x="-3810" y="-96"/>
      </p:cViewPr>
      <p:guideLst>
        <p:guide orient="horz" pos="2924"/>
        <p:guide pos="2204"/>
      </p:guideLst>
    </p:cSldViewPr>
  </p:notesViewPr>
  <p:gridSpacing cx="36004" cy="36004"/>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E:\Users\admin\Dropbox\Public\CNL\my_research\Experiments\ns-3\verif2\fix_ver\templat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a:lstStyle/>
          <a:p>
            <a:pPr>
              <a:defRPr/>
            </a:pPr>
            <a:r>
              <a:rPr lang="en-US"/>
              <a:t>70kb</a:t>
            </a:r>
            <a:r>
              <a:rPr lang="ja-JP"/>
              <a:t>ショートフロー</a:t>
            </a:r>
          </a:p>
        </c:rich>
      </c:tx>
      <c:layout/>
      <c:overlay val="0"/>
    </c:title>
    <c:autoTitleDeleted val="0"/>
    <c:plotArea>
      <c:layout/>
      <c:stockChart>
        <c:ser>
          <c:idx val="0"/>
          <c:order val="0"/>
          <c:tx>
            <c:strRef>
              <c:f>'70k'!$BA$3</c:f>
              <c:strCache>
                <c:ptCount val="1"/>
                <c:pt idx="0">
                  <c:v>75%</c:v>
                </c:pt>
              </c:strCache>
            </c:strRef>
          </c:tx>
          <c:spPr>
            <a:ln w="28575">
              <a:noFill/>
            </a:ln>
          </c:spPr>
          <c:marker>
            <c:symbol val="none"/>
          </c:marker>
          <c:cat>
            <c:strRef>
              <c:f>'70k'!$BB$2:$BE$2</c:f>
              <c:strCache>
                <c:ptCount val="4"/>
                <c:pt idx="0">
                  <c:v>path1</c:v>
                </c:pt>
                <c:pt idx="1">
                  <c:v>path2</c:v>
                </c:pt>
                <c:pt idx="2">
                  <c:v>path3</c:v>
                </c:pt>
                <c:pt idx="3">
                  <c:v>path4</c:v>
                </c:pt>
              </c:strCache>
            </c:strRef>
          </c:cat>
          <c:val>
            <c:numRef>
              <c:f>'70k'!$BB$3:$BE$3</c:f>
              <c:numCache>
                <c:formatCode>General</c:formatCode>
                <c:ptCount val="4"/>
                <c:pt idx="0">
                  <c:v>175.5615</c:v>
                </c:pt>
                <c:pt idx="1">
                  <c:v>180.518999999999</c:v>
                </c:pt>
                <c:pt idx="2">
                  <c:v>160.518999999999</c:v>
                </c:pt>
                <c:pt idx="3">
                  <c:v>160.518999999999</c:v>
                </c:pt>
              </c:numCache>
            </c:numRef>
          </c:val>
          <c:smooth val="0"/>
        </c:ser>
        <c:ser>
          <c:idx val="1"/>
          <c:order val="1"/>
          <c:tx>
            <c:strRef>
              <c:f>'70k'!$BA$4</c:f>
              <c:strCache>
                <c:ptCount val="1"/>
                <c:pt idx="0">
                  <c:v>最大値</c:v>
                </c:pt>
              </c:strCache>
            </c:strRef>
          </c:tx>
          <c:spPr>
            <a:ln w="28575">
              <a:noFill/>
            </a:ln>
          </c:spPr>
          <c:marker>
            <c:symbol val="none"/>
          </c:marker>
          <c:cat>
            <c:strRef>
              <c:f>'70k'!$BB$2:$BE$2</c:f>
              <c:strCache>
                <c:ptCount val="4"/>
                <c:pt idx="0">
                  <c:v>path1</c:v>
                </c:pt>
                <c:pt idx="1">
                  <c:v>path2</c:v>
                </c:pt>
                <c:pt idx="2">
                  <c:v>path3</c:v>
                </c:pt>
                <c:pt idx="3">
                  <c:v>path4</c:v>
                </c:pt>
              </c:strCache>
            </c:strRef>
          </c:cat>
          <c:val>
            <c:numRef>
              <c:f>'70k'!$BB$4:$BE$4</c:f>
              <c:numCache>
                <c:formatCode>General</c:formatCode>
                <c:ptCount val="4"/>
                <c:pt idx="0">
                  <c:v>377.5339999999995</c:v>
                </c:pt>
                <c:pt idx="1">
                  <c:v>344.4029999999989</c:v>
                </c:pt>
                <c:pt idx="2">
                  <c:v>282.2189999999995</c:v>
                </c:pt>
                <c:pt idx="3">
                  <c:v>311.1019999999999</c:v>
                </c:pt>
              </c:numCache>
            </c:numRef>
          </c:val>
          <c:smooth val="0"/>
        </c:ser>
        <c:ser>
          <c:idx val="2"/>
          <c:order val="2"/>
          <c:tx>
            <c:strRef>
              <c:f>'70k'!$BA$5</c:f>
              <c:strCache>
                <c:ptCount val="1"/>
                <c:pt idx="0">
                  <c:v>最小値</c:v>
                </c:pt>
              </c:strCache>
            </c:strRef>
          </c:tx>
          <c:spPr>
            <a:ln w="28575">
              <a:noFill/>
            </a:ln>
          </c:spPr>
          <c:marker>
            <c:symbol val="none"/>
          </c:marker>
          <c:cat>
            <c:strRef>
              <c:f>'70k'!$BB$2:$BE$2</c:f>
              <c:strCache>
                <c:ptCount val="4"/>
                <c:pt idx="0">
                  <c:v>path1</c:v>
                </c:pt>
                <c:pt idx="1">
                  <c:v>path2</c:v>
                </c:pt>
                <c:pt idx="2">
                  <c:v>path3</c:v>
                </c:pt>
                <c:pt idx="3">
                  <c:v>path4</c:v>
                </c:pt>
              </c:strCache>
            </c:strRef>
          </c:cat>
          <c:val>
            <c:numRef>
              <c:f>'70k'!$BB$5:$BE$5</c:f>
              <c:numCache>
                <c:formatCode>General</c:formatCode>
                <c:ptCount val="4"/>
                <c:pt idx="0">
                  <c:v>64.67199999999998</c:v>
                </c:pt>
                <c:pt idx="1">
                  <c:v>30.8060000000001</c:v>
                </c:pt>
                <c:pt idx="2">
                  <c:v>80.0</c:v>
                </c:pt>
                <c:pt idx="3">
                  <c:v>53.3449999999999</c:v>
                </c:pt>
              </c:numCache>
            </c:numRef>
          </c:val>
          <c:smooth val="0"/>
        </c:ser>
        <c:ser>
          <c:idx val="3"/>
          <c:order val="3"/>
          <c:tx>
            <c:strRef>
              <c:f>'70k'!$BA$6</c:f>
              <c:strCache>
                <c:ptCount val="1"/>
                <c:pt idx="0">
                  <c:v>25%</c:v>
                </c:pt>
              </c:strCache>
            </c:strRef>
          </c:tx>
          <c:spPr>
            <a:ln w="28575">
              <a:noFill/>
            </a:ln>
          </c:spPr>
          <c:marker>
            <c:symbol val="none"/>
          </c:marker>
          <c:cat>
            <c:strRef>
              <c:f>'70k'!$BB$2:$BE$2</c:f>
              <c:strCache>
                <c:ptCount val="4"/>
                <c:pt idx="0">
                  <c:v>path1</c:v>
                </c:pt>
                <c:pt idx="1">
                  <c:v>path2</c:v>
                </c:pt>
                <c:pt idx="2">
                  <c:v>path3</c:v>
                </c:pt>
                <c:pt idx="3">
                  <c:v>path4</c:v>
                </c:pt>
              </c:strCache>
            </c:strRef>
          </c:cat>
          <c:val>
            <c:numRef>
              <c:f>'70k'!$BB$6:$BE$6</c:f>
              <c:numCache>
                <c:formatCode>General</c:formatCode>
                <c:ptCount val="4"/>
                <c:pt idx="0">
                  <c:v>142.469</c:v>
                </c:pt>
                <c:pt idx="1">
                  <c:v>148.468</c:v>
                </c:pt>
                <c:pt idx="2">
                  <c:v>138.469</c:v>
                </c:pt>
                <c:pt idx="3">
                  <c:v>138.469</c:v>
                </c:pt>
              </c:numCache>
            </c:numRef>
          </c:val>
          <c:smooth val="0"/>
        </c:ser>
        <c:dLbls>
          <c:showLegendKey val="0"/>
          <c:showVal val="0"/>
          <c:showCatName val="0"/>
          <c:showSerName val="0"/>
          <c:showPercent val="0"/>
          <c:showBubbleSize val="0"/>
        </c:dLbls>
        <c:hiLowLines/>
        <c:upDownBars>
          <c:gapWidth val="150"/>
          <c:upBars/>
          <c:downBars/>
        </c:upDownBars>
        <c:axId val="2130550888"/>
        <c:axId val="2130553736"/>
      </c:stockChart>
      <c:stockChart>
        <c:ser>
          <c:idx val="4"/>
          <c:order val="4"/>
          <c:tx>
            <c:strRef>
              <c:f>'70k'!$BA$8</c:f>
              <c:strCache>
                <c:ptCount val="1"/>
                <c:pt idx="0">
                  <c:v>利用率</c:v>
                </c:pt>
              </c:strCache>
            </c:strRef>
          </c:tx>
          <c:val>
            <c:numRef>
              <c:f>'70k'!$BB$8:$BE$8</c:f>
              <c:numCache>
                <c:formatCode>General</c:formatCode>
                <c:ptCount val="4"/>
                <c:pt idx="0">
                  <c:v>17.89578625342261</c:v>
                </c:pt>
                <c:pt idx="1">
                  <c:v>18.12684203023141</c:v>
                </c:pt>
                <c:pt idx="2">
                  <c:v>0.271463434978491</c:v>
                </c:pt>
                <c:pt idx="3">
                  <c:v>0.206855512420031</c:v>
                </c:pt>
              </c:numCache>
            </c:numRef>
          </c:val>
          <c:smooth val="0"/>
        </c:ser>
        <c:dLbls>
          <c:showLegendKey val="0"/>
          <c:showVal val="0"/>
          <c:showCatName val="0"/>
          <c:showSerName val="0"/>
          <c:showPercent val="0"/>
          <c:showBubbleSize val="0"/>
        </c:dLbls>
        <c:axId val="2130046424"/>
        <c:axId val="2130559560"/>
      </c:stockChart>
      <c:catAx>
        <c:axId val="2130550888"/>
        <c:scaling>
          <c:orientation val="minMax"/>
        </c:scaling>
        <c:delete val="0"/>
        <c:axPos val="b"/>
        <c:majorTickMark val="out"/>
        <c:minorTickMark val="none"/>
        <c:tickLblPos val="nextTo"/>
        <c:crossAx val="2130553736"/>
        <c:crosses val="autoZero"/>
        <c:auto val="1"/>
        <c:lblAlgn val="ctr"/>
        <c:lblOffset val="100"/>
        <c:noMultiLvlLbl val="0"/>
      </c:catAx>
      <c:valAx>
        <c:axId val="2130553736"/>
        <c:scaling>
          <c:orientation val="minMax"/>
        </c:scaling>
        <c:delete val="0"/>
        <c:axPos val="l"/>
        <c:majorGridlines>
          <c:spPr>
            <a:ln>
              <a:noFill/>
            </a:ln>
          </c:spPr>
        </c:majorGridlines>
        <c:title>
          <c:tx>
            <c:rich>
              <a:bodyPr rot="-5400000" vert="horz"/>
              <a:lstStyle/>
              <a:p>
                <a:pPr>
                  <a:defRPr/>
                </a:pPr>
                <a:r>
                  <a:rPr lang="en-US"/>
                  <a:t>FCT[ms]</a:t>
                </a:r>
                <a:endParaRPr lang="ja-JP"/>
              </a:p>
            </c:rich>
          </c:tx>
          <c:layout/>
          <c:overlay val="0"/>
        </c:title>
        <c:numFmt formatCode="General" sourceLinked="1"/>
        <c:majorTickMark val="out"/>
        <c:minorTickMark val="none"/>
        <c:tickLblPos val="nextTo"/>
        <c:crossAx val="2130550888"/>
        <c:crosses val="autoZero"/>
        <c:crossBetween val="between"/>
      </c:valAx>
      <c:valAx>
        <c:axId val="2130559560"/>
        <c:scaling>
          <c:orientation val="minMax"/>
        </c:scaling>
        <c:delete val="0"/>
        <c:axPos val="r"/>
        <c:title>
          <c:tx>
            <c:rich>
              <a:bodyPr rot="-5400000" vert="horz"/>
              <a:lstStyle/>
              <a:p>
                <a:pPr>
                  <a:defRPr/>
                </a:pPr>
                <a:r>
                  <a:rPr lang="ja-JP"/>
                  <a:t>経路利用率</a:t>
                </a:r>
                <a:r>
                  <a:rPr lang="en-US"/>
                  <a:t>[Mbps]</a:t>
                </a:r>
                <a:endParaRPr lang="ja-JP"/>
              </a:p>
            </c:rich>
          </c:tx>
          <c:layout/>
          <c:overlay val="0"/>
        </c:title>
        <c:numFmt formatCode="General" sourceLinked="1"/>
        <c:majorTickMark val="out"/>
        <c:minorTickMark val="none"/>
        <c:tickLblPos val="nextTo"/>
        <c:crossAx val="2130046424"/>
        <c:crosses val="max"/>
        <c:crossBetween val="between"/>
      </c:valAx>
      <c:catAx>
        <c:axId val="2130046424"/>
        <c:scaling>
          <c:orientation val="minMax"/>
        </c:scaling>
        <c:delete val="1"/>
        <c:axPos val="b"/>
        <c:majorTickMark val="out"/>
        <c:minorTickMark val="none"/>
        <c:tickLblPos val="nextTo"/>
        <c:crossAx val="2130559560"/>
        <c:crosses val="autoZero"/>
        <c:auto val="1"/>
        <c:lblAlgn val="ctr"/>
        <c:lblOffset val="100"/>
        <c:noMultiLvlLbl val="0"/>
      </c:catAx>
    </c:plotArea>
    <c:plotVisOnly val="1"/>
    <c:dispBlanksAs val="gap"/>
    <c:showDLblsOverMax val="0"/>
  </c:chart>
  <c:txPr>
    <a:bodyPr/>
    <a:lstStyle/>
    <a:p>
      <a:pPr>
        <a:defRPr sz="1800"/>
      </a:pPr>
      <a:endParaRPr lang="ja-JP"/>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lvl1pPr defTabSz="930275">
              <a:defRPr kumimoji="1" sz="1200">
                <a:latin typeface="Tahoma" pitchFamily="34" charset="0"/>
              </a:defRPr>
            </a:lvl1pPr>
          </a:lstStyle>
          <a:p>
            <a:endParaRPr lang="en-US" altLang="ja-JP" dirty="0"/>
          </a:p>
        </p:txBody>
      </p:sp>
      <p:sp>
        <p:nvSpPr>
          <p:cNvPr id="19459" name="Rectangle 3"/>
          <p:cNvSpPr>
            <a:spLocks noGrp="1" noChangeArrowheads="1"/>
          </p:cNvSpPr>
          <p:nvPr>
            <p:ph type="dt" sz="quarter"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lvl1pPr algn="r" defTabSz="930275">
              <a:defRPr kumimoji="1" sz="1200">
                <a:latin typeface="Tahoma" pitchFamily="34" charset="0"/>
              </a:defRPr>
            </a:lvl1pPr>
          </a:lstStyle>
          <a:p>
            <a:endParaRPr lang="en-US" altLang="ja-JP" dirty="0"/>
          </a:p>
        </p:txBody>
      </p:sp>
      <p:sp>
        <p:nvSpPr>
          <p:cNvPr id="19460" name="Rectangle 4"/>
          <p:cNvSpPr>
            <a:spLocks noGrp="1" noChangeArrowheads="1"/>
          </p:cNvSpPr>
          <p:nvPr>
            <p:ph type="ftr" sz="quarter" idx="2"/>
          </p:nvPr>
        </p:nvSpPr>
        <p:spPr bwMode="auto">
          <a:xfrm>
            <a:off x="0"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b" anchorCtr="0" compatLnSpc="1">
            <a:prstTxWarp prst="textNoShape">
              <a:avLst/>
            </a:prstTxWarp>
          </a:bodyPr>
          <a:lstStyle>
            <a:lvl1pPr defTabSz="930275">
              <a:defRPr kumimoji="1" sz="1200">
                <a:latin typeface="Tahoma" pitchFamily="34" charset="0"/>
              </a:defRPr>
            </a:lvl1pPr>
          </a:lstStyle>
          <a:p>
            <a:endParaRPr lang="en-US" altLang="ja-JP" dirty="0"/>
          </a:p>
        </p:txBody>
      </p:sp>
      <p:sp>
        <p:nvSpPr>
          <p:cNvPr id="19461" name="Rectangle 5"/>
          <p:cNvSpPr>
            <a:spLocks noGrp="1" noChangeArrowheads="1"/>
          </p:cNvSpPr>
          <p:nvPr>
            <p:ph type="sldNum" sz="quarter" idx="3"/>
          </p:nvPr>
        </p:nvSpPr>
        <p:spPr bwMode="auto">
          <a:xfrm>
            <a:off x="3963988"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b" anchorCtr="0" compatLnSpc="1">
            <a:prstTxWarp prst="textNoShape">
              <a:avLst/>
            </a:prstTxWarp>
          </a:bodyPr>
          <a:lstStyle>
            <a:lvl1pPr algn="r" defTabSz="930275">
              <a:defRPr kumimoji="1" sz="1200">
                <a:latin typeface="Tahoma" pitchFamily="34" charset="0"/>
              </a:defRPr>
            </a:lvl1pPr>
          </a:lstStyle>
          <a:p>
            <a:fld id="{6F62E233-1F35-47A0-B354-5FF7886F74B8}" type="slidenum">
              <a:rPr lang="ja-JP" altLang="en-US"/>
              <a:pPr/>
              <a:t>‹#›</a:t>
            </a:fld>
            <a:endParaRPr lang="en-US" altLang="ja-JP" dirty="0"/>
          </a:p>
        </p:txBody>
      </p:sp>
    </p:spTree>
    <p:extLst>
      <p:ext uri="{BB962C8B-B14F-4D97-AF65-F5344CB8AC3E}">
        <p14:creationId xmlns:p14="http://schemas.microsoft.com/office/powerpoint/2010/main" val="2335282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t" anchorCtr="0" compatLnSpc="1">
            <a:prstTxWarp prst="textNoShape">
              <a:avLst/>
            </a:prstTxWarp>
          </a:bodyPr>
          <a:lstStyle>
            <a:lvl1pPr defTabSz="930275">
              <a:defRPr kumimoji="1" sz="1000" i="1">
                <a:latin typeface="Tahoma" pitchFamily="34" charset="0"/>
              </a:defRPr>
            </a:lvl1pPr>
          </a:lstStyle>
          <a:p>
            <a:r>
              <a:rPr lang="ja-JP" altLang="en-US" dirty="0"/>
              <a:t>*</a:t>
            </a:r>
            <a:endParaRPr lang="ja-JP" altLang="en-US" sz="1200" i="0" dirty="0"/>
          </a:p>
        </p:txBody>
      </p:sp>
      <p:sp>
        <p:nvSpPr>
          <p:cNvPr id="2051" name="Rectangle 3"/>
          <p:cNvSpPr>
            <a:spLocks noGrp="1" noChangeArrowheads="1"/>
          </p:cNvSpPr>
          <p:nvPr>
            <p:ph type="dt" idx="1"/>
          </p:nvPr>
        </p:nvSpPr>
        <p:spPr bwMode="auto">
          <a:xfrm>
            <a:off x="3965575"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t" anchorCtr="0" compatLnSpc="1">
            <a:prstTxWarp prst="textNoShape">
              <a:avLst/>
            </a:prstTxWarp>
          </a:bodyPr>
          <a:lstStyle>
            <a:lvl1pPr algn="r" defTabSz="930275">
              <a:defRPr kumimoji="1" sz="1000" i="1">
                <a:latin typeface="Tahoma" pitchFamily="34" charset="0"/>
              </a:defRPr>
            </a:lvl1pPr>
          </a:lstStyle>
          <a:p>
            <a:r>
              <a:rPr lang="en-US" altLang="ja-JP" dirty="0"/>
              <a:t>07/16/96</a:t>
            </a:r>
            <a:endParaRPr lang="en-US" altLang="ja-JP" sz="1200" i="0" dirty="0"/>
          </a:p>
        </p:txBody>
      </p:sp>
      <p:sp>
        <p:nvSpPr>
          <p:cNvPr id="2052" name="Rectangle 4"/>
          <p:cNvSpPr>
            <a:spLocks noGrp="1" noRot="1" noChangeAspect="1" noChangeArrowheads="1"/>
          </p:cNvSpPr>
          <p:nvPr>
            <p:ph type="sldImg" idx="2"/>
          </p:nvPr>
        </p:nvSpPr>
        <p:spPr bwMode="auto">
          <a:xfrm>
            <a:off x="985838" y="696913"/>
            <a:ext cx="5026025" cy="3481387"/>
          </a:xfrm>
          <a:prstGeom prst="rect">
            <a:avLst/>
          </a:prstGeom>
          <a:no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31863" y="4410075"/>
            <a:ext cx="513397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3675" tIns="46838" rIns="93675" bIns="46838"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054" name="Rectangle 6"/>
          <p:cNvSpPr>
            <a:spLocks noGrp="1" noChangeArrowheads="1"/>
          </p:cNvSpPr>
          <p:nvPr>
            <p:ph type="ftr" sz="quarter" idx="4"/>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b" anchorCtr="0" compatLnSpc="1">
            <a:prstTxWarp prst="textNoShape">
              <a:avLst/>
            </a:prstTxWarp>
          </a:bodyPr>
          <a:lstStyle>
            <a:lvl1pPr defTabSz="930275">
              <a:defRPr kumimoji="1" sz="1000" i="1">
                <a:latin typeface="Tahoma" pitchFamily="34" charset="0"/>
              </a:defRPr>
            </a:lvl1pPr>
          </a:lstStyle>
          <a:p>
            <a:r>
              <a:rPr lang="ja-JP" altLang="en-US" dirty="0"/>
              <a:t>*</a:t>
            </a:r>
            <a:endParaRPr lang="ja-JP" altLang="en-US" sz="1200" i="0" dirty="0"/>
          </a:p>
        </p:txBody>
      </p:sp>
      <p:sp>
        <p:nvSpPr>
          <p:cNvPr id="2055" name="Rectangle 7"/>
          <p:cNvSpPr>
            <a:spLocks noGrp="1" noChangeArrowheads="1"/>
          </p:cNvSpPr>
          <p:nvPr>
            <p:ph type="sldNum" sz="quarter" idx="5"/>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b" anchorCtr="0" compatLnSpc="1">
            <a:prstTxWarp prst="textNoShape">
              <a:avLst/>
            </a:prstTxWarp>
          </a:bodyPr>
          <a:lstStyle>
            <a:lvl1pPr algn="r" defTabSz="930275">
              <a:defRPr kumimoji="1" sz="1000" i="1">
                <a:latin typeface="Tahoma" pitchFamily="34" charset="0"/>
              </a:defRPr>
            </a:lvl1pPr>
          </a:lstStyle>
          <a:p>
            <a:r>
              <a:rPr lang="en-US" altLang="ja-JP" dirty="0"/>
              <a:t>##</a:t>
            </a:r>
            <a:endParaRPr lang="en-US" altLang="ja-JP" sz="1200" i="0" dirty="0"/>
          </a:p>
        </p:txBody>
      </p:sp>
    </p:spTree>
    <p:extLst>
      <p:ext uri="{BB962C8B-B14F-4D97-AF65-F5344CB8AC3E}">
        <p14:creationId xmlns:p14="http://schemas.microsoft.com/office/powerpoint/2010/main" val="984073510"/>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ahoma" pitchFamily="34"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ja-JP" altLang="en-US" dirty="0"/>
              <a:t>*</a:t>
            </a:r>
            <a:endParaRPr lang="ja-JP" altLang="en-US" sz="1200" i="0" dirty="0"/>
          </a:p>
        </p:txBody>
      </p:sp>
      <p:sp>
        <p:nvSpPr>
          <p:cNvPr id="5" name="Rectangle 3"/>
          <p:cNvSpPr>
            <a:spLocks noGrp="1" noChangeArrowheads="1"/>
          </p:cNvSpPr>
          <p:nvPr>
            <p:ph type="dt" idx="1"/>
          </p:nvPr>
        </p:nvSpPr>
        <p:spPr>
          <a:ln/>
        </p:spPr>
        <p:txBody>
          <a:bodyPr/>
          <a:lstStyle/>
          <a:p>
            <a:r>
              <a:rPr lang="en-US" altLang="ja-JP" dirty="0"/>
              <a:t>07/16/96</a:t>
            </a:r>
            <a:endParaRPr lang="en-US" altLang="ja-JP" sz="1200" i="0" dirty="0"/>
          </a:p>
        </p:txBody>
      </p:sp>
      <p:sp>
        <p:nvSpPr>
          <p:cNvPr id="6" name="Rectangle 6"/>
          <p:cNvSpPr>
            <a:spLocks noGrp="1" noChangeArrowheads="1"/>
          </p:cNvSpPr>
          <p:nvPr>
            <p:ph type="ftr" sz="quarter" idx="4"/>
          </p:nvPr>
        </p:nvSpPr>
        <p:spPr>
          <a:ln/>
        </p:spPr>
        <p:txBody>
          <a:bodyPr/>
          <a:lstStyle/>
          <a:p>
            <a:r>
              <a:rPr lang="ja-JP" altLang="en-US" dirty="0"/>
              <a:t>*</a:t>
            </a:r>
            <a:endParaRPr lang="ja-JP" altLang="en-US" sz="1200" i="0" dirty="0"/>
          </a:p>
        </p:txBody>
      </p:sp>
      <p:sp>
        <p:nvSpPr>
          <p:cNvPr id="7" name="Rectangle 7"/>
          <p:cNvSpPr>
            <a:spLocks noGrp="1" noChangeArrowheads="1"/>
          </p:cNvSpPr>
          <p:nvPr>
            <p:ph type="sldNum" sz="quarter" idx="5"/>
          </p:nvPr>
        </p:nvSpPr>
        <p:spPr>
          <a:ln/>
        </p:spPr>
        <p:txBody>
          <a:bodyPr/>
          <a:lstStyle/>
          <a:p>
            <a:r>
              <a:rPr lang="en-US" altLang="ja-JP" dirty="0"/>
              <a:t>##</a:t>
            </a:r>
            <a:endParaRPr lang="en-US" altLang="ja-JP" sz="1200" i="0" dirty="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ビッグデータをどう活用するか、関心が高まっている。</a:t>
            </a:r>
            <a:endParaRPr lang="en-US" altLang="ja-JP" dirty="0" smtClean="0"/>
          </a:p>
          <a:p>
            <a:r>
              <a:rPr lang="ja-JP" altLang="en-US" dirty="0" smtClean="0"/>
              <a:t>取り巻く環境もデータ量の増加。</a:t>
            </a:r>
            <a:endParaRPr lang="en-US" altLang="ja-JP" dirty="0" smtClean="0"/>
          </a:p>
          <a:p>
            <a:r>
              <a:rPr lang="ja-JP" altLang="en-US" dirty="0" smtClean="0"/>
              <a:t>データセンターに着目すると、どう変わってきたか</a:t>
            </a:r>
            <a:r>
              <a:rPr lang="en-US" altLang="ja-JP" dirty="0" smtClean="0"/>
              <a:t>?</a:t>
            </a:r>
            <a:endParaRPr 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931378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Motivation:</a:t>
            </a:r>
            <a:r>
              <a:rPr kumimoji="1" lang="ja-JP" altLang="en-US" dirty="0" smtClean="0"/>
              <a:t>クラウド事業者が等で近年の大小さまざまな要素から構成されている</a:t>
            </a:r>
            <a:r>
              <a:rPr kumimoji="1" lang="en-US" altLang="ja-JP" dirty="0" smtClean="0"/>
              <a:t>Web</a:t>
            </a:r>
            <a:r>
              <a:rPr kumimoji="1" lang="ja-JP" altLang="en-US" dirty="0" smtClean="0"/>
              <a:t>ページを運営している際、表示までに掛かる時間のデッドラインを設置し品質保証すべき</a:t>
            </a:r>
            <a:endParaRPr kumimoji="1" lang="en-US" altLang="ja-JP" dirty="0" smtClean="0"/>
          </a:p>
          <a:p>
            <a:r>
              <a:rPr kumimoji="1" lang="en-US" altLang="ja-JP" dirty="0" smtClean="0"/>
              <a:t>Achievement:</a:t>
            </a:r>
            <a:r>
              <a:rPr kumimoji="1" lang="ja-JP" altLang="en-US" dirty="0" smtClean="0"/>
              <a:t>途中のルータのバッファを監視、混雑していると</a:t>
            </a:r>
            <a:r>
              <a:rPr kumimoji="1" lang="en-US" altLang="ja-JP" dirty="0" smtClean="0"/>
              <a:t>1</a:t>
            </a:r>
            <a:r>
              <a:rPr kumimoji="1" lang="ja-JP" altLang="en-US" dirty="0" smtClean="0"/>
              <a:t>ホップ前のルータにアラート。小さいサイズは優先度をつけ、複数のレイヤー韓で連携したアプローチ</a:t>
            </a:r>
            <a:endParaRPr kumimoji="1" lang="en-US" altLang="ja-JP" dirty="0" smtClean="0"/>
          </a:p>
          <a:p>
            <a:r>
              <a:rPr kumimoji="1" lang="ja-JP" altLang="en-US" dirty="0" smtClean="0"/>
              <a:t>結果、毎秒</a:t>
            </a:r>
            <a:r>
              <a:rPr kumimoji="1" lang="en-US" altLang="ja-JP" dirty="0" smtClean="0"/>
              <a:t>500~2000</a:t>
            </a:r>
            <a:r>
              <a:rPr kumimoji="1" lang="ja-JP" altLang="en-US" dirty="0" smtClean="0"/>
              <a:t>パケットが発生するバースト性のある環境下で現象を確認</a:t>
            </a:r>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793603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1686702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1686702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esearch">
    <p:spTree>
      <p:nvGrpSpPr>
        <p:cNvPr id="1" name=""/>
        <p:cNvGrpSpPr/>
        <p:nvPr/>
      </p:nvGrpSpPr>
      <p:grpSpPr>
        <a:xfrm>
          <a:off x="0" y="0"/>
          <a:ext cx="0" cy="0"/>
          <a:chOff x="0" y="0"/>
          <a:chExt cx="0" cy="0"/>
        </a:xfrm>
      </p:grpSpPr>
      <p:sp>
        <p:nvSpPr>
          <p:cNvPr id="35852" name="Rectangle 12"/>
          <p:cNvSpPr>
            <a:spLocks noGrp="1" noChangeArrowheads="1"/>
          </p:cNvSpPr>
          <p:nvPr>
            <p:ph type="ctrTitle"/>
          </p:nvPr>
        </p:nvSpPr>
        <p:spPr>
          <a:xfrm>
            <a:off x="777875" y="2004639"/>
            <a:ext cx="8353425" cy="1208337"/>
          </a:xfrm>
        </p:spPr>
        <p:txBody>
          <a:bodyPr/>
          <a:lstStyle>
            <a:lvl1pPr algn="ctr">
              <a:defRPr b="1">
                <a:solidFill>
                  <a:srgbClr val="4D4D4D"/>
                </a:solidFill>
              </a:defRPr>
            </a:lvl1pPr>
          </a:lstStyle>
          <a:p>
            <a:pPr lvl="0"/>
            <a:r>
              <a:rPr lang="ja-JP" altLang="en-US" noProof="0" dirty="0" smtClean="0"/>
              <a:t>マスター タイトルの書式設定</a:t>
            </a:r>
          </a:p>
        </p:txBody>
      </p:sp>
      <p:sp>
        <p:nvSpPr>
          <p:cNvPr id="35853" name="Rectangle 13"/>
          <p:cNvSpPr>
            <a:spLocks noGrp="1" noChangeArrowheads="1"/>
          </p:cNvSpPr>
          <p:nvPr>
            <p:ph type="subTitle" idx="1"/>
          </p:nvPr>
        </p:nvSpPr>
        <p:spPr>
          <a:xfrm>
            <a:off x="1475184" y="4293096"/>
            <a:ext cx="6934200" cy="1197050"/>
          </a:xfrm>
        </p:spPr>
        <p:txBody>
          <a:bodyPr/>
          <a:lstStyle>
            <a:lvl1pPr marL="0" indent="0" algn="ctr">
              <a:buFont typeface="Wingdings" pitchFamily="2" charset="2"/>
              <a:buNone/>
              <a:defRPr sz="2000">
                <a:solidFill>
                  <a:srgbClr val="4D4D4D"/>
                </a:solidFill>
              </a:defRPr>
            </a:lvl1pPr>
          </a:lstStyle>
          <a:p>
            <a:pPr lvl="0"/>
            <a:r>
              <a:rPr lang="ja-JP" altLang="en-US" noProof="0" dirty="0" smtClean="0"/>
              <a:t>マスター サブタイトルの書式設定</a:t>
            </a:r>
          </a:p>
        </p:txBody>
      </p:sp>
      <p:sp>
        <p:nvSpPr>
          <p:cNvPr id="2" name="日付プレースホルダー 1"/>
          <p:cNvSpPr>
            <a:spLocks noGrp="1"/>
          </p:cNvSpPr>
          <p:nvPr>
            <p:ph type="dt" sz="half" idx="10"/>
          </p:nvPr>
        </p:nvSpPr>
        <p:spPr/>
        <p:txBody>
          <a:bodyPr/>
          <a:lstStyle/>
          <a:p>
            <a:fld id="{CDBCC577-6976-3443-A7C6-3E78693A7E3D}" type="datetime1">
              <a:rPr lang="ja-JP" altLang="en-US" smtClean="0"/>
              <a:t>2014/07/10</a:t>
            </a:fld>
            <a:endParaRPr lang="en-US" altLang="ja-JP" dirty="0"/>
          </a:p>
        </p:txBody>
      </p:sp>
      <p:sp>
        <p:nvSpPr>
          <p:cNvPr id="3" name="フッター プレースホルダー 2"/>
          <p:cNvSpPr>
            <a:spLocks noGrp="1"/>
          </p:cNvSpPr>
          <p:nvPr>
            <p:ph type="ftr" sz="quarter" idx="11"/>
          </p:nvPr>
        </p:nvSpPr>
        <p:spPr/>
        <p:txBody>
          <a:bodyPr/>
          <a:lstStyle/>
          <a:p>
            <a:r>
              <a:rPr lang="ja-JP" altLang="en-US" smtClean="0"/>
              <a:t>インターネットアーキテクチャ研究会</a:t>
            </a:r>
            <a:endParaRPr lang="en-US" altLang="ja-JP" dirty="0"/>
          </a:p>
        </p:txBody>
      </p:sp>
      <p:sp>
        <p:nvSpPr>
          <p:cNvPr id="4" name="スライド番号プレースホルダー 3"/>
          <p:cNvSpPr>
            <a:spLocks noGrp="1"/>
          </p:cNvSpPr>
          <p:nvPr>
            <p:ph type="sldNum" sz="quarter" idx="12"/>
          </p:nvPr>
        </p:nvSpPr>
        <p:spPr/>
        <p:txBody>
          <a:bodyPr/>
          <a:lstStyle>
            <a:lvl1pPr>
              <a:defRPr>
                <a:latin typeface="+mj-lt"/>
              </a:defRPr>
            </a:lvl1pPr>
          </a:lstStyle>
          <a:p>
            <a:fld id="{6F847AEC-04A4-4B30-BC9E-4A61A0C7AC7F}" type="slidenum">
              <a:rPr lang="ja-JP" altLang="en-US" smtClean="0"/>
              <a:pPr/>
              <a:t>‹#›</a:t>
            </a:fld>
            <a:endParaRPr lang="en-US" altLang="ja-JP"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2BA56AD9-622D-6C41-98F8-A67E526DC2DC}" type="datetime1">
              <a:rPr lang="ja-JP" altLang="en-US" smtClean="0"/>
              <a:t>2014/07/10</a:t>
            </a:fld>
            <a:endParaRPr lang="en-US" altLang="ja-JP" dirty="0"/>
          </a:p>
        </p:txBody>
      </p:sp>
      <p:sp>
        <p:nvSpPr>
          <p:cNvPr id="5" name="フッター プレースホルダー 4"/>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1CDCDA85-2696-45D2-A774-60B32C80E74E}" type="slidenum">
              <a:rPr lang="ja-JP" altLang="en-US"/>
              <a:pPr/>
              <a:t>‹#›</a:t>
            </a:fld>
            <a:endParaRPr lang="en-US" altLang="ja-JP" dirty="0"/>
          </a:p>
        </p:txBody>
      </p:sp>
    </p:spTree>
    <p:extLst>
      <p:ext uri="{BB962C8B-B14F-4D97-AF65-F5344CB8AC3E}">
        <p14:creationId xmlns:p14="http://schemas.microsoft.com/office/powerpoint/2010/main" val="69608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588250" y="214313"/>
            <a:ext cx="2112963" cy="59182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246188" y="214313"/>
            <a:ext cx="6189662" cy="5918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D4CE2CCE-C431-504F-BF20-D1593AF863F5}" type="datetime1">
              <a:rPr lang="ja-JP" altLang="en-US" smtClean="0"/>
              <a:t>2014/07/10</a:t>
            </a:fld>
            <a:endParaRPr lang="en-US" altLang="ja-JP" dirty="0"/>
          </a:p>
        </p:txBody>
      </p:sp>
      <p:sp>
        <p:nvSpPr>
          <p:cNvPr id="5" name="フッター プレースホルダー 4"/>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056306F9-C279-430B-B0A6-3FA4D4518FED}" type="slidenum">
              <a:rPr lang="ja-JP" altLang="en-US"/>
              <a:pPr/>
              <a:t>‹#›</a:t>
            </a:fld>
            <a:endParaRPr lang="en-US" altLang="ja-JP" dirty="0"/>
          </a:p>
        </p:txBody>
      </p:sp>
    </p:spTree>
    <p:extLst>
      <p:ext uri="{BB962C8B-B14F-4D97-AF65-F5344CB8AC3E}">
        <p14:creationId xmlns:p14="http://schemas.microsoft.com/office/powerpoint/2010/main" val="428614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812800" y="1157535"/>
            <a:ext cx="8280400" cy="4863753"/>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ー 3"/>
          <p:cNvSpPr>
            <a:spLocks noGrp="1"/>
          </p:cNvSpPr>
          <p:nvPr>
            <p:ph type="dt" sz="half" idx="10"/>
          </p:nvPr>
        </p:nvSpPr>
        <p:spPr/>
        <p:txBody>
          <a:bodyPr/>
          <a:lstStyle>
            <a:lvl1pPr>
              <a:defRPr/>
            </a:lvl1pPr>
          </a:lstStyle>
          <a:p>
            <a:fld id="{8A41B42A-15B6-394D-B82C-3B05C8745B20}" type="datetime1">
              <a:rPr lang="ja-JP" altLang="en-US" smtClean="0"/>
              <a:t>2014/07/10</a:t>
            </a:fld>
            <a:endParaRPr lang="en-US" altLang="ja-JP" dirty="0"/>
          </a:p>
        </p:txBody>
      </p:sp>
      <p:sp>
        <p:nvSpPr>
          <p:cNvPr id="5" name="フッター プレースホルダー 4"/>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0D266AD3-7610-493D-8208-10424DEE3EA2}" type="slidenum">
              <a:rPr lang="ja-JP" altLang="en-US"/>
              <a:pPr/>
              <a:t>‹#›</a:t>
            </a:fld>
            <a:endParaRPr lang="en-US" altLang="ja-JP" dirty="0"/>
          </a:p>
        </p:txBody>
      </p:sp>
    </p:spTree>
    <p:extLst>
      <p:ext uri="{BB962C8B-B14F-4D97-AF65-F5344CB8AC3E}">
        <p14:creationId xmlns:p14="http://schemas.microsoft.com/office/powerpoint/2010/main" val="87310037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3435077"/>
            <a:ext cx="8420100" cy="1362075"/>
          </a:xfrm>
        </p:spPr>
        <p:txBody>
          <a:bodyPr anchor="t"/>
          <a:lstStyle>
            <a:lvl1pPr algn="l">
              <a:defRPr sz="4000" b="1" cap="all">
                <a:solidFill>
                  <a:srgbClr val="4D4D4D"/>
                </a:solidFill>
              </a:defRPr>
            </a:lvl1pPr>
          </a:lstStyle>
          <a:p>
            <a:r>
              <a:rPr lang="ja-JP" altLang="en-US" dirty="0" smtClean="0"/>
              <a:t>マスター タイトルの書式設定</a:t>
            </a:r>
            <a:endParaRPr lang="ja-JP" altLang="en-US" dirty="0"/>
          </a:p>
        </p:txBody>
      </p:sp>
      <p:sp>
        <p:nvSpPr>
          <p:cNvPr id="3" name="テキスト プレースホルダー 2"/>
          <p:cNvSpPr>
            <a:spLocks noGrp="1"/>
          </p:cNvSpPr>
          <p:nvPr>
            <p:ph type="body" idx="1"/>
          </p:nvPr>
        </p:nvSpPr>
        <p:spPr>
          <a:xfrm>
            <a:off x="782638" y="1934890"/>
            <a:ext cx="8420100" cy="1500187"/>
          </a:xfrm>
        </p:spPr>
        <p:txBody>
          <a:bodyPr anchor="b"/>
          <a:lstStyle>
            <a:lvl1pPr marL="0" indent="0">
              <a:buNone/>
              <a:defRPr sz="2000">
                <a:solidFill>
                  <a:srgbClr val="4D4D4D"/>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dirty="0"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fld id="{FC715188-5E65-C94B-9F11-1E8A1327BC4E}" type="datetime1">
              <a:rPr lang="ja-JP" altLang="en-US" smtClean="0"/>
              <a:t>2014/07/10</a:t>
            </a:fld>
            <a:endParaRPr lang="en-US" altLang="ja-JP" dirty="0"/>
          </a:p>
        </p:txBody>
      </p:sp>
      <p:sp>
        <p:nvSpPr>
          <p:cNvPr id="5" name="フッター プレースホルダー 4"/>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E6095C52-7FA9-489B-9C9A-63D366B5FA4B}" type="slidenum">
              <a:rPr lang="ja-JP" altLang="en-US"/>
              <a:pPr/>
              <a:t>‹#›</a:t>
            </a:fld>
            <a:endParaRPr lang="en-US" altLang="ja-JP" dirty="0"/>
          </a:p>
        </p:txBody>
      </p:sp>
    </p:spTree>
    <p:extLst>
      <p:ext uri="{BB962C8B-B14F-4D97-AF65-F5344CB8AC3E}">
        <p14:creationId xmlns:p14="http://schemas.microsoft.com/office/powerpoint/2010/main" val="240550341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281113" y="2017713"/>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567363" y="2017713"/>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fld id="{0EAE8B6C-D37A-B840-807A-DC6BECEB1F00}" type="datetime1">
              <a:rPr lang="ja-JP" altLang="en-US" smtClean="0"/>
              <a:t>2014/07/10</a:t>
            </a:fld>
            <a:endParaRPr lang="en-US" altLang="ja-JP" dirty="0"/>
          </a:p>
        </p:txBody>
      </p:sp>
      <p:sp>
        <p:nvSpPr>
          <p:cNvPr id="6" name="フッター プレースホルダー 5"/>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dirty="0"/>
          </a:p>
        </p:txBody>
      </p:sp>
      <p:sp>
        <p:nvSpPr>
          <p:cNvPr id="7" name="スライド番号プレースホルダー 6"/>
          <p:cNvSpPr>
            <a:spLocks noGrp="1"/>
          </p:cNvSpPr>
          <p:nvPr>
            <p:ph type="sldNum" sz="quarter" idx="12"/>
          </p:nvPr>
        </p:nvSpPr>
        <p:spPr/>
        <p:txBody>
          <a:bodyPr/>
          <a:lstStyle>
            <a:lvl1pPr>
              <a:defRPr/>
            </a:lvl1pPr>
          </a:lstStyle>
          <a:p>
            <a:fld id="{57E07256-B7DE-41CE-804D-BDC7A6CD32B5}" type="slidenum">
              <a:rPr lang="ja-JP" altLang="en-US"/>
              <a:pPr/>
              <a:t>‹#›</a:t>
            </a:fld>
            <a:endParaRPr lang="en-US" altLang="ja-JP" dirty="0"/>
          </a:p>
        </p:txBody>
      </p:sp>
    </p:spTree>
    <p:extLst>
      <p:ext uri="{BB962C8B-B14F-4D97-AF65-F5344CB8AC3E}">
        <p14:creationId xmlns:p14="http://schemas.microsoft.com/office/powerpoint/2010/main" val="66800728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fld id="{FB3FAC87-0A25-5342-9B15-3461DF8D6B09}" type="datetime1">
              <a:rPr lang="ja-JP" altLang="en-US" smtClean="0"/>
              <a:t>2014/07/10</a:t>
            </a:fld>
            <a:endParaRPr lang="en-US" altLang="ja-JP" dirty="0"/>
          </a:p>
        </p:txBody>
      </p:sp>
      <p:sp>
        <p:nvSpPr>
          <p:cNvPr id="8" name="フッター プレースホルダー 7"/>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dirty="0"/>
          </a:p>
        </p:txBody>
      </p:sp>
      <p:sp>
        <p:nvSpPr>
          <p:cNvPr id="9" name="スライド番号プレースホルダー 8"/>
          <p:cNvSpPr>
            <a:spLocks noGrp="1"/>
          </p:cNvSpPr>
          <p:nvPr>
            <p:ph type="sldNum" sz="quarter" idx="12"/>
          </p:nvPr>
        </p:nvSpPr>
        <p:spPr/>
        <p:txBody>
          <a:bodyPr/>
          <a:lstStyle>
            <a:lvl1pPr>
              <a:defRPr/>
            </a:lvl1pPr>
          </a:lstStyle>
          <a:p>
            <a:fld id="{AE0A8DF6-AAD5-43F0-BE35-7C080FD1246C}" type="slidenum">
              <a:rPr lang="ja-JP" altLang="en-US"/>
              <a:pPr/>
              <a:t>‹#›</a:t>
            </a:fld>
            <a:endParaRPr lang="en-US" altLang="ja-JP" dirty="0"/>
          </a:p>
        </p:txBody>
      </p:sp>
    </p:spTree>
    <p:extLst>
      <p:ext uri="{BB962C8B-B14F-4D97-AF65-F5344CB8AC3E}">
        <p14:creationId xmlns:p14="http://schemas.microsoft.com/office/powerpoint/2010/main" val="423581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fld id="{47BE3321-66E6-7740-B336-4574A24D445C}" type="datetime1">
              <a:rPr lang="ja-JP" altLang="en-US" smtClean="0"/>
              <a:t>2014/07/10</a:t>
            </a:fld>
            <a:endParaRPr lang="en-US" altLang="ja-JP" dirty="0"/>
          </a:p>
        </p:txBody>
      </p:sp>
      <p:sp>
        <p:nvSpPr>
          <p:cNvPr id="4" name="フッター プレースホルダー 3"/>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dirty="0"/>
          </a:p>
        </p:txBody>
      </p:sp>
      <p:sp>
        <p:nvSpPr>
          <p:cNvPr id="5" name="スライド番号プレースホルダー 4"/>
          <p:cNvSpPr>
            <a:spLocks noGrp="1"/>
          </p:cNvSpPr>
          <p:nvPr>
            <p:ph type="sldNum" sz="quarter" idx="12"/>
          </p:nvPr>
        </p:nvSpPr>
        <p:spPr/>
        <p:txBody>
          <a:bodyPr/>
          <a:lstStyle>
            <a:lvl1pPr>
              <a:defRPr/>
            </a:lvl1pPr>
          </a:lstStyle>
          <a:p>
            <a:fld id="{73E403A2-63A1-4A9F-BE45-DF661BAD8395}" type="slidenum">
              <a:rPr lang="ja-JP" altLang="en-US"/>
              <a:pPr/>
              <a:t>‹#›</a:t>
            </a:fld>
            <a:endParaRPr lang="en-US" altLang="ja-JP" dirty="0"/>
          </a:p>
        </p:txBody>
      </p:sp>
      <p:sp>
        <p:nvSpPr>
          <p:cNvPr id="6" name="テキスト ボックス 5"/>
          <p:cNvSpPr txBox="1"/>
          <p:nvPr userDrawn="1"/>
        </p:nvSpPr>
        <p:spPr>
          <a:xfrm>
            <a:off x="1287190" y="935279"/>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3396115667"/>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fld id="{E613C18F-F080-994F-A6D4-E2842252F409}" type="datetime1">
              <a:rPr lang="ja-JP" altLang="en-US" smtClean="0"/>
              <a:t>2014/07/10</a:t>
            </a:fld>
            <a:endParaRPr lang="en-US" altLang="ja-JP" dirty="0"/>
          </a:p>
        </p:txBody>
      </p:sp>
      <p:sp>
        <p:nvSpPr>
          <p:cNvPr id="3" name="フッター プレースホルダー 2"/>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dirty="0"/>
          </a:p>
        </p:txBody>
      </p:sp>
      <p:sp>
        <p:nvSpPr>
          <p:cNvPr id="4" name="スライド番号プレースホルダー 3"/>
          <p:cNvSpPr>
            <a:spLocks noGrp="1"/>
          </p:cNvSpPr>
          <p:nvPr>
            <p:ph type="sldNum" sz="quarter" idx="12"/>
          </p:nvPr>
        </p:nvSpPr>
        <p:spPr/>
        <p:txBody>
          <a:bodyPr/>
          <a:lstStyle>
            <a:lvl1pPr>
              <a:defRPr/>
            </a:lvl1pPr>
          </a:lstStyle>
          <a:p>
            <a:fld id="{5C5C2A6E-2954-4E38-AD66-154544EB6822}" type="slidenum">
              <a:rPr lang="ja-JP" altLang="en-US"/>
              <a:pPr/>
              <a:t>‹#›</a:t>
            </a:fld>
            <a:endParaRPr lang="en-US" altLang="ja-JP" dirty="0"/>
          </a:p>
        </p:txBody>
      </p:sp>
    </p:spTree>
    <p:extLst>
      <p:ext uri="{BB962C8B-B14F-4D97-AF65-F5344CB8AC3E}">
        <p14:creationId xmlns:p14="http://schemas.microsoft.com/office/powerpoint/2010/main" val="164015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138" cy="1162050"/>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7FA78F33-BDC3-7249-9F83-4F8721D54A06}" type="datetime1">
              <a:rPr lang="ja-JP" altLang="en-US" smtClean="0"/>
              <a:t>2014/07/10</a:t>
            </a:fld>
            <a:endParaRPr lang="en-US" altLang="ja-JP" dirty="0"/>
          </a:p>
        </p:txBody>
      </p:sp>
      <p:sp>
        <p:nvSpPr>
          <p:cNvPr id="6" name="フッター プレースホルダー 5"/>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dirty="0"/>
          </a:p>
        </p:txBody>
      </p:sp>
      <p:sp>
        <p:nvSpPr>
          <p:cNvPr id="7" name="スライド番号プレースホルダー 6"/>
          <p:cNvSpPr>
            <a:spLocks noGrp="1"/>
          </p:cNvSpPr>
          <p:nvPr>
            <p:ph type="sldNum" sz="quarter" idx="12"/>
          </p:nvPr>
        </p:nvSpPr>
        <p:spPr/>
        <p:txBody>
          <a:bodyPr/>
          <a:lstStyle>
            <a:lvl1pPr>
              <a:defRPr/>
            </a:lvl1pPr>
          </a:lstStyle>
          <a:p>
            <a:fld id="{91954375-F0DB-426D-B6A9-608781D96B89}" type="slidenum">
              <a:rPr lang="ja-JP" altLang="en-US"/>
              <a:pPr/>
              <a:t>‹#›</a:t>
            </a:fld>
            <a:endParaRPr lang="en-US" altLang="ja-JP" dirty="0"/>
          </a:p>
        </p:txBody>
      </p:sp>
    </p:spTree>
    <p:extLst>
      <p:ext uri="{BB962C8B-B14F-4D97-AF65-F5344CB8AC3E}">
        <p14:creationId xmlns:p14="http://schemas.microsoft.com/office/powerpoint/2010/main" val="398831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smtClean="0"/>
              <a:t>アイコンをクリックして図を追加</a:t>
            </a:r>
            <a:endParaRPr lang="ja-JP" altLang="en-US" dirty="0"/>
          </a:p>
        </p:txBody>
      </p:sp>
      <p:sp>
        <p:nvSpPr>
          <p:cNvPr id="4" name="テキスト プレースホルダー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51369804-01E9-104E-BACE-0FCB0856E5CA}" type="datetime1">
              <a:rPr lang="ja-JP" altLang="en-US" smtClean="0"/>
              <a:t>2014/07/10</a:t>
            </a:fld>
            <a:endParaRPr lang="en-US" altLang="ja-JP" dirty="0"/>
          </a:p>
        </p:txBody>
      </p:sp>
      <p:sp>
        <p:nvSpPr>
          <p:cNvPr id="6" name="フッター プレースホルダー 5"/>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dirty="0"/>
          </a:p>
        </p:txBody>
      </p:sp>
      <p:sp>
        <p:nvSpPr>
          <p:cNvPr id="7" name="スライド番号プレースホルダー 6"/>
          <p:cNvSpPr>
            <a:spLocks noGrp="1"/>
          </p:cNvSpPr>
          <p:nvPr>
            <p:ph type="sldNum" sz="quarter" idx="12"/>
          </p:nvPr>
        </p:nvSpPr>
        <p:spPr/>
        <p:txBody>
          <a:bodyPr/>
          <a:lstStyle>
            <a:lvl1pPr>
              <a:defRPr/>
            </a:lvl1pPr>
          </a:lstStyle>
          <a:p>
            <a:fld id="{ABDF8EBE-26FD-4D52-A579-72828310B657}" type="slidenum">
              <a:rPr lang="ja-JP" altLang="en-US"/>
              <a:pPr/>
              <a:t>‹#›</a:t>
            </a:fld>
            <a:endParaRPr lang="en-US" altLang="ja-JP" dirty="0"/>
          </a:p>
        </p:txBody>
      </p:sp>
    </p:spTree>
    <p:extLst>
      <p:ext uri="{BB962C8B-B14F-4D97-AF65-F5344CB8AC3E}">
        <p14:creationId xmlns:p14="http://schemas.microsoft.com/office/powerpoint/2010/main" val="4848091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ChangeArrowheads="1"/>
          </p:cNvSpPr>
          <p:nvPr/>
        </p:nvSpPr>
        <p:spPr bwMode="ltGray">
          <a:xfrm>
            <a:off x="200472" y="83790"/>
            <a:ext cx="324201"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19" name="Rectangle 3"/>
          <p:cNvSpPr>
            <a:spLocks noChangeArrowheads="1"/>
          </p:cNvSpPr>
          <p:nvPr/>
        </p:nvSpPr>
        <p:spPr bwMode="ltGray">
          <a:xfrm>
            <a:off x="488504" y="83790"/>
            <a:ext cx="267168"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0" name="Rectangle 4"/>
          <p:cNvSpPr>
            <a:spLocks noChangeArrowheads="1"/>
          </p:cNvSpPr>
          <p:nvPr/>
        </p:nvSpPr>
        <p:spPr bwMode="ltGray">
          <a:xfrm>
            <a:off x="410866" y="506065"/>
            <a:ext cx="37916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1" name="Rectangle 5"/>
          <p:cNvSpPr>
            <a:spLocks noChangeArrowheads="1"/>
          </p:cNvSpPr>
          <p:nvPr/>
        </p:nvSpPr>
        <p:spPr bwMode="ltGray">
          <a:xfrm>
            <a:off x="591244" y="506065"/>
            <a:ext cx="329308"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2" name="Rectangle 6"/>
          <p:cNvSpPr>
            <a:spLocks noChangeArrowheads="1"/>
          </p:cNvSpPr>
          <p:nvPr/>
        </p:nvSpPr>
        <p:spPr bwMode="ltGray">
          <a:xfrm>
            <a:off x="146194" y="433040"/>
            <a:ext cx="342310"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3" name="Rectangle 7"/>
          <p:cNvSpPr>
            <a:spLocks noChangeArrowheads="1"/>
          </p:cNvSpPr>
          <p:nvPr/>
        </p:nvSpPr>
        <p:spPr bwMode="gray">
          <a:xfrm>
            <a:off x="741611" y="98814"/>
            <a:ext cx="45719" cy="99934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4" name="Rectangle 8"/>
          <p:cNvSpPr>
            <a:spLocks noChangeArrowheads="1"/>
          </p:cNvSpPr>
          <p:nvPr/>
        </p:nvSpPr>
        <p:spPr bwMode="gray">
          <a:xfrm>
            <a:off x="344488" y="910431"/>
            <a:ext cx="89122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5" name="Rectangle 9"/>
          <p:cNvSpPr>
            <a:spLocks noGrp="1" noChangeArrowheads="1"/>
          </p:cNvSpPr>
          <p:nvPr>
            <p:ph type="title"/>
          </p:nvPr>
        </p:nvSpPr>
        <p:spPr bwMode="auto">
          <a:xfrm>
            <a:off x="777875" y="332458"/>
            <a:ext cx="849560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ja-JP" altLang="en-US" dirty="0" smtClean="0"/>
              <a:t>マスタ タイトルの書式設定</a:t>
            </a:r>
          </a:p>
        </p:txBody>
      </p:sp>
      <p:sp>
        <p:nvSpPr>
          <p:cNvPr id="34826" name="Rectangle 10"/>
          <p:cNvSpPr>
            <a:spLocks noGrp="1" noChangeArrowheads="1"/>
          </p:cNvSpPr>
          <p:nvPr>
            <p:ph type="body" idx="1"/>
          </p:nvPr>
        </p:nvSpPr>
        <p:spPr bwMode="auto">
          <a:xfrm>
            <a:off x="812800" y="1157535"/>
            <a:ext cx="8280400" cy="4863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r>
              <a:rPr lang="en-US" altLang="ja-JP" dirty="0" err="1" smtClean="0"/>
              <a:t>qqqqqqqqqqqqqqqqqqqqqqqqqqqqqq</a:t>
            </a:r>
            <a:endParaRPr lang="ja-JP" altLang="en-US" dirty="0" smtClean="0"/>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34827" name="Rectangle 11"/>
          <p:cNvSpPr>
            <a:spLocks noGrp="1" noChangeArrowheads="1"/>
          </p:cNvSpPr>
          <p:nvPr>
            <p:ph type="dt" sz="half" idx="2"/>
          </p:nvPr>
        </p:nvSpPr>
        <p:spPr bwMode="auto">
          <a:xfrm>
            <a:off x="777875" y="6308725"/>
            <a:ext cx="2063750" cy="288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atin typeface="+mj-lt"/>
              </a:defRPr>
            </a:lvl1pPr>
          </a:lstStyle>
          <a:p>
            <a:fld id="{2D93FC95-D655-3B41-BE60-B82C64FFD243}" type="datetime1">
              <a:rPr lang="ja-JP" altLang="en-US" smtClean="0"/>
              <a:t>2014/07/10</a:t>
            </a:fld>
            <a:endParaRPr lang="en-US" altLang="ja-JP" dirty="0"/>
          </a:p>
        </p:txBody>
      </p:sp>
      <p:sp>
        <p:nvSpPr>
          <p:cNvPr id="34828" name="Rectangle 12"/>
          <p:cNvSpPr>
            <a:spLocks noGrp="1" noChangeArrowheads="1"/>
          </p:cNvSpPr>
          <p:nvPr>
            <p:ph type="ftr" sz="quarter" idx="3"/>
          </p:nvPr>
        </p:nvSpPr>
        <p:spPr bwMode="auto">
          <a:xfrm>
            <a:off x="3368824" y="6309320"/>
            <a:ext cx="3136900"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atin typeface="+mj-lt"/>
              </a:defRPr>
            </a:lvl1pPr>
          </a:lstStyle>
          <a:p>
            <a:r>
              <a:rPr lang="ja-JP" altLang="en-US" smtClean="0"/>
              <a:t>インターネットアーキテクチャ研究会</a:t>
            </a:r>
            <a:endParaRPr lang="en-US" altLang="ja-JP" dirty="0"/>
          </a:p>
        </p:txBody>
      </p:sp>
      <p:sp>
        <p:nvSpPr>
          <p:cNvPr id="34829" name="Rectangle 13"/>
          <p:cNvSpPr>
            <a:spLocks noGrp="1" noChangeArrowheads="1"/>
          </p:cNvSpPr>
          <p:nvPr>
            <p:ph type="sldNum" sz="quarter" idx="4"/>
          </p:nvPr>
        </p:nvSpPr>
        <p:spPr bwMode="auto">
          <a:xfrm>
            <a:off x="7065714" y="6309320"/>
            <a:ext cx="2063750"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atin typeface="+mj-lt"/>
                <a:cs typeface="Times New Roman"/>
              </a:defRPr>
            </a:lvl1pPr>
          </a:lstStyle>
          <a:p>
            <a:fld id="{6F847AEC-04A4-4B30-BC9E-4A61A0C7AC7F}" type="slidenum">
              <a:rPr lang="ja-JP" altLang="en-US" smtClean="0"/>
              <a:pPr/>
              <a:t>‹#›</a:t>
            </a:fld>
            <a:endParaRPr lang="en-US" altLang="ja-JP"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xmlns:p14="http://schemas.microsoft.com/office/powerpoint/2010/main" id="1" dur="indefinite" restart="never" nodeType="tmRoot"/>
      </p:par>
    </p:tnLst>
  </p:timing>
  <p:hf hdr="0" ftr="0"/>
  <p:txStyles>
    <p:titleStyle>
      <a:lvl1pPr algn="l" rtl="0" eaLnBrk="1" fontAlgn="base" hangingPunct="1">
        <a:spcBef>
          <a:spcPct val="0"/>
        </a:spcBef>
        <a:spcAft>
          <a:spcPct val="0"/>
        </a:spcAft>
        <a:defRPr kumimoji="1" sz="2400">
          <a:solidFill>
            <a:srgbClr val="4D4D4D"/>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itchFamily="34" charset="0"/>
        </a:defRPr>
      </a:lvl2pPr>
      <a:lvl3pPr algn="l" rtl="0" eaLnBrk="1" fontAlgn="base" hangingPunct="1">
        <a:spcBef>
          <a:spcPct val="0"/>
        </a:spcBef>
        <a:spcAft>
          <a:spcPct val="0"/>
        </a:spcAft>
        <a:defRPr kumimoji="1" sz="4400">
          <a:solidFill>
            <a:schemeClr val="tx2"/>
          </a:solidFill>
          <a:latin typeface="Tahoma" pitchFamily="34" charset="0"/>
        </a:defRPr>
      </a:lvl3pPr>
      <a:lvl4pPr algn="l" rtl="0" eaLnBrk="1" fontAlgn="base" hangingPunct="1">
        <a:spcBef>
          <a:spcPct val="0"/>
        </a:spcBef>
        <a:spcAft>
          <a:spcPct val="0"/>
        </a:spcAft>
        <a:defRPr kumimoji="1" sz="4400">
          <a:solidFill>
            <a:schemeClr val="tx2"/>
          </a:solidFill>
          <a:latin typeface="Tahoma" pitchFamily="34" charset="0"/>
        </a:defRPr>
      </a:lvl4pPr>
      <a:lvl5pPr algn="l" rtl="0" eaLnBrk="1" fontAlgn="base" hangingPunct="1">
        <a:spcBef>
          <a:spcPct val="0"/>
        </a:spcBef>
        <a:spcAft>
          <a:spcPct val="0"/>
        </a:spcAft>
        <a:defRPr kumimoji="1" sz="4400">
          <a:solidFill>
            <a:schemeClr val="tx2"/>
          </a:solidFill>
          <a:latin typeface="Tahoma" pitchFamily="34" charset="0"/>
        </a:defRPr>
      </a:lvl5pPr>
      <a:lvl6pPr marL="457200" algn="l" rtl="0" eaLnBrk="1" fontAlgn="base" hangingPunct="1">
        <a:spcBef>
          <a:spcPct val="0"/>
        </a:spcBef>
        <a:spcAft>
          <a:spcPct val="0"/>
        </a:spcAft>
        <a:defRPr kumimoji="1" sz="4400">
          <a:solidFill>
            <a:schemeClr val="tx2"/>
          </a:solidFill>
          <a:latin typeface="Tahoma" pitchFamily="34" charset="0"/>
        </a:defRPr>
      </a:lvl6pPr>
      <a:lvl7pPr marL="914400" algn="l" rtl="0" eaLnBrk="1" fontAlgn="base" hangingPunct="1">
        <a:spcBef>
          <a:spcPct val="0"/>
        </a:spcBef>
        <a:spcAft>
          <a:spcPct val="0"/>
        </a:spcAft>
        <a:defRPr kumimoji="1" sz="4400">
          <a:solidFill>
            <a:schemeClr val="tx2"/>
          </a:solidFill>
          <a:latin typeface="Tahoma" pitchFamily="34" charset="0"/>
        </a:defRPr>
      </a:lvl7pPr>
      <a:lvl8pPr marL="1371600" algn="l" rtl="0" eaLnBrk="1" fontAlgn="base" hangingPunct="1">
        <a:spcBef>
          <a:spcPct val="0"/>
        </a:spcBef>
        <a:spcAft>
          <a:spcPct val="0"/>
        </a:spcAft>
        <a:defRPr kumimoji="1" sz="4400">
          <a:solidFill>
            <a:schemeClr val="tx2"/>
          </a:solidFill>
          <a:latin typeface="Tahoma" pitchFamily="34" charset="0"/>
        </a:defRPr>
      </a:lvl8pPr>
      <a:lvl9pPr marL="1828800" algn="l" rtl="0" eaLnBrk="1" fontAlgn="base" hangingPunct="1">
        <a:spcBef>
          <a:spcPct val="0"/>
        </a:spcBef>
        <a:spcAft>
          <a:spcPct val="0"/>
        </a:spcAft>
        <a:defRPr kumimoji="1" sz="4400">
          <a:solidFill>
            <a:schemeClr val="tx2"/>
          </a:solidFill>
          <a:latin typeface="Tahoma" pitchFamily="34" charset="0"/>
        </a:defRPr>
      </a:lvl9pPr>
    </p:titleStyle>
    <p:body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 Id="rId3" Type="http://schemas.openxmlformats.org/officeDocument/2006/relationships/image" Target="../media/image8.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 Id="rId3" Type="http://schemas.openxmlformats.org/officeDocument/2006/relationships/image" Target="../media/image8.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lstStyle/>
          <a:p>
            <a:r>
              <a:rPr lang="ja-JP" altLang="en-US" dirty="0" smtClean="0">
                <a:ea typeface="ＭＳ Ｐゴシック" charset="-128"/>
              </a:rPr>
              <a:t>進捗報告</a:t>
            </a:r>
            <a:r>
              <a:rPr lang="en-US" altLang="ja-JP" dirty="0" smtClean="0">
                <a:ea typeface="ＭＳ Ｐゴシック" charset="-128"/>
              </a:rPr>
              <a:t/>
            </a:r>
            <a:br>
              <a:rPr lang="en-US" altLang="ja-JP" dirty="0" smtClean="0">
                <a:ea typeface="ＭＳ Ｐゴシック" charset="-128"/>
              </a:rPr>
            </a:br>
            <a:r>
              <a:rPr lang="en-US" altLang="ja-JP" dirty="0" smtClean="0">
                <a:ea typeface="ＭＳ Ｐゴシック" charset="-128"/>
              </a:rPr>
              <a:t>MPTCP</a:t>
            </a:r>
            <a:r>
              <a:rPr lang="ja-JP" altLang="en-US" dirty="0" smtClean="0">
                <a:ea typeface="ＭＳ Ｐゴシック" charset="-128"/>
              </a:rPr>
              <a:t>を用いたデータセンターネットワークの改善</a:t>
            </a:r>
            <a:endParaRPr lang="en-US" altLang="ja-JP" dirty="0">
              <a:ea typeface="ＭＳ Ｐゴシック" charset="-128"/>
            </a:endParaRPr>
          </a:p>
        </p:txBody>
      </p:sp>
      <p:sp>
        <p:nvSpPr>
          <p:cNvPr id="4101" name="Rectangle 5"/>
          <p:cNvSpPr>
            <a:spLocks noGrp="1" noChangeArrowheads="1"/>
          </p:cNvSpPr>
          <p:nvPr>
            <p:ph type="subTitle" idx="1"/>
          </p:nvPr>
        </p:nvSpPr>
        <p:spPr>
          <a:xfrm>
            <a:off x="1475184" y="4176166"/>
            <a:ext cx="6934200" cy="1197050"/>
          </a:xfrm>
        </p:spPr>
        <p:txBody>
          <a:bodyPr/>
          <a:lstStyle/>
          <a:p>
            <a:r>
              <a:rPr lang="en-US" altLang="ja-JP" dirty="0" smtClean="0">
                <a:latin typeface="+mj-ea"/>
                <a:ea typeface="+mj-ea"/>
              </a:rPr>
              <a:t>Sekiya laboratory M2</a:t>
            </a:r>
          </a:p>
          <a:p>
            <a:r>
              <a:rPr lang="en-US" altLang="ja-JP" dirty="0" smtClean="0">
                <a:latin typeface="+mj-ea"/>
                <a:ea typeface="+mj-ea"/>
              </a:rPr>
              <a:t>Fujii Shogo</a:t>
            </a:r>
            <a:endParaRPr lang="en-US" altLang="ja-JP" dirty="0">
              <a:latin typeface="+mj-ea"/>
              <a:ea typeface="+mj-ea"/>
            </a:endParaRPr>
          </a:p>
        </p:txBody>
      </p:sp>
      <p:sp>
        <p:nvSpPr>
          <p:cNvPr id="2" name="スライド番号プレースホルダー 1"/>
          <p:cNvSpPr>
            <a:spLocks noGrp="1"/>
          </p:cNvSpPr>
          <p:nvPr>
            <p:ph type="sldNum" sz="quarter" idx="12"/>
          </p:nvPr>
        </p:nvSpPr>
        <p:spPr/>
        <p:txBody>
          <a:bodyPr/>
          <a:lstStyle/>
          <a:p>
            <a:fld id="{6F847AEC-04A4-4B30-BC9E-4A61A0C7AC7F}" type="slidenum">
              <a:rPr lang="ja-JP" altLang="en-US" smtClean="0"/>
              <a:pPr/>
              <a:t>1</a:t>
            </a:fld>
            <a:endParaRPr lang="en-US" altLang="ja-JP" dirty="0"/>
          </a:p>
        </p:txBody>
      </p:sp>
      <p:sp>
        <p:nvSpPr>
          <p:cNvPr id="3" name="日付プレースホルダー 2"/>
          <p:cNvSpPr>
            <a:spLocks noGrp="1"/>
          </p:cNvSpPr>
          <p:nvPr>
            <p:ph type="dt" sz="half" idx="10"/>
          </p:nvPr>
        </p:nvSpPr>
        <p:spPr/>
        <p:txBody>
          <a:bodyPr/>
          <a:lstStyle/>
          <a:p>
            <a:fld id="{6DBA6067-13C0-7F41-A495-982B166C319D}" type="datetime1">
              <a:rPr lang="ja-JP" altLang="en-US" smtClean="0"/>
              <a:t>2014/07/10</a:t>
            </a:fld>
            <a:endParaRPr lang="en-US" altLang="ja-JP"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lang="ja-JP" altLang="en-US" dirty="0">
                <a:latin typeface="+mj-ea"/>
              </a:rPr>
              <a:t>再現シミュレーション</a:t>
            </a:r>
            <a:r>
              <a:rPr lang="en-US" altLang="ja-JP" dirty="0">
                <a:latin typeface="+mj-ea"/>
              </a:rPr>
              <a:t/>
            </a:r>
            <a:br>
              <a:rPr lang="en-US" altLang="ja-JP" dirty="0">
                <a:latin typeface="+mj-ea"/>
              </a:rPr>
            </a:br>
            <a:r>
              <a:rPr lang="en-US" altLang="ja-JP" dirty="0">
                <a:latin typeface="+mj-ea"/>
              </a:rPr>
              <a:t> </a:t>
            </a:r>
            <a:r>
              <a:rPr lang="en-US" altLang="ja-JP" dirty="0" smtClean="0">
                <a:latin typeface="+mj-ea"/>
              </a:rPr>
              <a:t>-</a:t>
            </a:r>
            <a:r>
              <a:rPr lang="en-US" altLang="en-US" dirty="0" smtClean="0">
                <a:latin typeface="+mj-ea"/>
              </a:rPr>
              <a:t>トラフィック</a:t>
            </a:r>
            <a:r>
              <a:rPr lang="ja-JP" altLang="en-US" dirty="0" smtClean="0">
                <a:latin typeface="+mj-ea"/>
              </a:rPr>
              <a:t>パターン</a:t>
            </a:r>
            <a:endParaRPr kumimoji="1" lang="ja-JP" altLang="en-US" dirty="0">
              <a:latin typeface="+mj-ea"/>
            </a:endParaRPr>
          </a:p>
        </p:txBody>
      </p:sp>
      <p:sp>
        <p:nvSpPr>
          <p:cNvPr id="25" name="コンテンツ プレースホルダー 24"/>
          <p:cNvSpPr>
            <a:spLocks noGrp="1"/>
          </p:cNvSpPr>
          <p:nvPr>
            <p:ph idx="1"/>
          </p:nvPr>
        </p:nvSpPr>
        <p:spPr>
          <a:xfrm>
            <a:off x="812800" y="1146957"/>
            <a:ext cx="8280400" cy="1164343"/>
          </a:xfrm>
        </p:spPr>
        <p:style>
          <a:lnRef idx="2">
            <a:schemeClr val="accent2"/>
          </a:lnRef>
          <a:fillRef idx="1">
            <a:schemeClr val="lt1"/>
          </a:fillRef>
          <a:effectRef idx="0">
            <a:schemeClr val="accent2"/>
          </a:effectRef>
          <a:fontRef idx="minor">
            <a:schemeClr val="dk1"/>
          </a:fontRef>
        </p:style>
        <p:txBody>
          <a:bodyPr/>
          <a:lstStyle/>
          <a:p>
            <a:pPr>
              <a:lnSpc>
                <a:spcPct val="110000"/>
              </a:lnSpc>
              <a:buFont typeface="+mj-lt"/>
              <a:buAutoNum type="arabicPeriod"/>
            </a:pPr>
            <a:r>
              <a:rPr lang="ja-JP" altLang="en-US" sz="1800" dirty="0"/>
              <a:t>トラフィック</a:t>
            </a:r>
            <a:r>
              <a:rPr lang="en-US" altLang="ja-JP" sz="1800" dirty="0"/>
              <a:t>:33%</a:t>
            </a:r>
            <a:r>
              <a:rPr lang="ja-JP" altLang="en-US" sz="1800" dirty="0"/>
              <a:t>のノードがデータを</a:t>
            </a:r>
            <a:r>
              <a:rPr lang="ja-JP" altLang="en-US" sz="1800" dirty="0" smtClean="0"/>
              <a:t>流し続けるバックグラウンドトラフィック</a:t>
            </a:r>
            <a:r>
              <a:rPr lang="en-US" altLang="ja-JP" sz="1800" dirty="0" smtClean="0"/>
              <a:t>(</a:t>
            </a:r>
            <a:r>
              <a:rPr lang="en-US" altLang="ja-JP" sz="1800" dirty="0">
                <a:solidFill>
                  <a:srgbClr val="0071BC"/>
                </a:solidFill>
              </a:rPr>
              <a:t>TCP or MPTCP</a:t>
            </a:r>
            <a:r>
              <a:rPr lang="en-US" altLang="ja-JP" sz="1800" dirty="0"/>
              <a:t>)</a:t>
            </a:r>
          </a:p>
          <a:p>
            <a:pPr>
              <a:lnSpc>
                <a:spcPct val="110000"/>
              </a:lnSpc>
              <a:buFont typeface="+mj-lt"/>
              <a:buAutoNum type="arabicPeriod"/>
            </a:pPr>
            <a:r>
              <a:rPr lang="ja-JP" altLang="en-US" sz="1800" dirty="0"/>
              <a:t>残りのノードが</a:t>
            </a:r>
            <a:r>
              <a:rPr lang="en-US" altLang="ja-JP" sz="1800" dirty="0"/>
              <a:t>70KB</a:t>
            </a:r>
            <a:r>
              <a:rPr lang="ja-JP" altLang="en-US" sz="1800" dirty="0"/>
              <a:t>の通信を平均</a:t>
            </a:r>
            <a:r>
              <a:rPr lang="en-US" altLang="ja-JP" sz="1800" dirty="0"/>
              <a:t>200ms</a:t>
            </a:r>
            <a:r>
              <a:rPr lang="ja-JP" altLang="en-US" sz="1800" dirty="0"/>
              <a:t>ポアソン生起</a:t>
            </a:r>
            <a:r>
              <a:rPr lang="en-US" altLang="ja-JP" sz="1800" dirty="0"/>
              <a:t> </a:t>
            </a:r>
            <a:r>
              <a:rPr lang="en-US" altLang="ja-JP" sz="1800" dirty="0">
                <a:solidFill>
                  <a:srgbClr val="E03253"/>
                </a:solidFill>
              </a:rPr>
              <a:t> </a:t>
            </a:r>
            <a:r>
              <a:rPr lang="en-US" altLang="ja-JP" sz="1800" dirty="0"/>
              <a:t>(</a:t>
            </a:r>
            <a:r>
              <a:rPr lang="en-US" altLang="ja-JP" sz="1800" dirty="0">
                <a:solidFill>
                  <a:srgbClr val="E03253"/>
                </a:solidFill>
              </a:rPr>
              <a:t>TCP</a:t>
            </a:r>
            <a:r>
              <a:rPr lang="en-US" altLang="ja-JP" sz="1800" dirty="0"/>
              <a:t>)</a:t>
            </a:r>
            <a:endParaRPr kumimoji="1" lang="ja-JP" altLang="en-US" sz="1800" dirty="0"/>
          </a:p>
        </p:txBody>
      </p:sp>
      <p:sp>
        <p:nvSpPr>
          <p:cNvPr id="4" name="日付プレースホルダー 3"/>
          <p:cNvSpPr>
            <a:spLocks noGrp="1"/>
          </p:cNvSpPr>
          <p:nvPr>
            <p:ph type="dt" sz="half" idx="10"/>
          </p:nvPr>
        </p:nvSpPr>
        <p:spPr/>
        <p:txBody>
          <a:bodyPr/>
          <a:lstStyle/>
          <a:p>
            <a:fld id="{555B83C7-0F27-6D4E-9C0E-3D82A0699389}" type="datetime1">
              <a:rPr lang="ja-JP" altLang="en-US" smtClean="0"/>
              <a:t>2014/07/10</a:t>
            </a:fld>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10</a:t>
            </a:fld>
            <a:endParaRPr lang="en-US" altLang="ja-JP"/>
          </a:p>
        </p:txBody>
      </p:sp>
      <p:grpSp>
        <p:nvGrpSpPr>
          <p:cNvPr id="7" name="図形グループ 6"/>
          <p:cNvGrpSpPr/>
          <p:nvPr/>
        </p:nvGrpSpPr>
        <p:grpSpPr>
          <a:xfrm>
            <a:off x="1054635" y="2615379"/>
            <a:ext cx="7793182" cy="3405909"/>
            <a:chOff x="395536" y="2708920"/>
            <a:chExt cx="8572500" cy="3746500"/>
          </a:xfrm>
        </p:grpSpPr>
        <p:pic>
          <p:nvPicPr>
            <p:cNvPr id="8" name="図 7" descr="fattree_rep.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708920"/>
              <a:ext cx="8572500" cy="3746500"/>
            </a:xfrm>
            <a:prstGeom prst="rect">
              <a:avLst/>
            </a:prstGeom>
          </p:spPr>
        </p:pic>
        <p:sp>
          <p:nvSpPr>
            <p:cNvPr id="9" name="テキスト ボックス 8"/>
            <p:cNvSpPr txBox="1"/>
            <p:nvPr/>
          </p:nvSpPr>
          <p:spPr>
            <a:xfrm>
              <a:off x="2209334" y="2879068"/>
              <a:ext cx="274434" cy="307777"/>
            </a:xfrm>
            <a:prstGeom prst="rect">
              <a:avLst/>
            </a:prstGeom>
            <a:noFill/>
          </p:spPr>
          <p:txBody>
            <a:bodyPr wrap="none" rtlCol="0">
              <a:spAutoFit/>
            </a:bodyPr>
            <a:lstStyle/>
            <a:p>
              <a:r>
                <a:rPr lang="en-US" altLang="ja-JP" sz="1400" dirty="0">
                  <a:latin typeface="Times New Roman"/>
                  <a:cs typeface="Times New Roman"/>
                </a:rPr>
                <a:t>1</a:t>
              </a:r>
              <a:endParaRPr kumimoji="1" lang="ja-JP" altLang="en-US" sz="1400" dirty="0">
                <a:latin typeface="Times New Roman"/>
                <a:cs typeface="Times New Roman"/>
              </a:endParaRPr>
            </a:p>
          </p:txBody>
        </p:sp>
        <p:sp>
          <p:nvSpPr>
            <p:cNvPr id="10" name="テキスト ボックス 9"/>
            <p:cNvSpPr txBox="1"/>
            <p:nvPr/>
          </p:nvSpPr>
          <p:spPr>
            <a:xfrm>
              <a:off x="3856453" y="2879068"/>
              <a:ext cx="274434" cy="307777"/>
            </a:xfrm>
            <a:prstGeom prst="rect">
              <a:avLst/>
            </a:prstGeom>
            <a:noFill/>
          </p:spPr>
          <p:txBody>
            <a:bodyPr wrap="none" rtlCol="0">
              <a:spAutoFit/>
            </a:bodyPr>
            <a:lstStyle/>
            <a:p>
              <a:r>
                <a:rPr lang="en-US" altLang="ja-JP" sz="1400" dirty="0">
                  <a:latin typeface="Times New Roman"/>
                  <a:cs typeface="Times New Roman"/>
                </a:rPr>
                <a:t>2</a:t>
              </a:r>
              <a:endParaRPr kumimoji="1" lang="ja-JP" altLang="en-US" sz="1400" dirty="0">
                <a:latin typeface="Times New Roman"/>
                <a:cs typeface="Times New Roman"/>
              </a:endParaRPr>
            </a:p>
          </p:txBody>
        </p:sp>
        <p:sp>
          <p:nvSpPr>
            <p:cNvPr id="11" name="テキスト ボックス 10"/>
            <p:cNvSpPr txBox="1"/>
            <p:nvPr/>
          </p:nvSpPr>
          <p:spPr>
            <a:xfrm>
              <a:off x="5503572" y="2879068"/>
              <a:ext cx="274434" cy="307777"/>
            </a:xfrm>
            <a:prstGeom prst="rect">
              <a:avLst/>
            </a:prstGeom>
            <a:noFill/>
          </p:spPr>
          <p:txBody>
            <a:bodyPr wrap="none" rtlCol="0">
              <a:spAutoFit/>
            </a:bodyPr>
            <a:lstStyle/>
            <a:p>
              <a:r>
                <a:rPr lang="en-US" altLang="ja-JP" sz="1400" dirty="0" smtClean="0">
                  <a:latin typeface="Times New Roman"/>
                  <a:cs typeface="Times New Roman"/>
                </a:rPr>
                <a:t>3</a:t>
              </a:r>
              <a:endParaRPr kumimoji="1" lang="ja-JP" altLang="en-US" sz="1400" dirty="0">
                <a:latin typeface="Times New Roman"/>
                <a:cs typeface="Times New Roman"/>
              </a:endParaRPr>
            </a:p>
          </p:txBody>
        </p:sp>
        <p:sp>
          <p:nvSpPr>
            <p:cNvPr id="12" name="テキスト ボックス 11"/>
            <p:cNvSpPr txBox="1"/>
            <p:nvPr/>
          </p:nvSpPr>
          <p:spPr>
            <a:xfrm>
              <a:off x="7150690" y="2879068"/>
              <a:ext cx="274434" cy="307777"/>
            </a:xfrm>
            <a:prstGeom prst="rect">
              <a:avLst/>
            </a:prstGeom>
            <a:noFill/>
          </p:spPr>
          <p:txBody>
            <a:bodyPr wrap="none" rtlCol="0">
              <a:spAutoFit/>
            </a:bodyPr>
            <a:lstStyle/>
            <a:p>
              <a:r>
                <a:rPr lang="en-US" altLang="ja-JP" sz="1400" dirty="0" smtClean="0">
                  <a:latin typeface="Times New Roman"/>
                  <a:cs typeface="Times New Roman"/>
                </a:rPr>
                <a:t>4</a:t>
              </a:r>
              <a:endParaRPr kumimoji="1" lang="ja-JP" altLang="en-US" sz="1400" dirty="0">
                <a:latin typeface="Times New Roman"/>
                <a:cs typeface="Times New Roman"/>
              </a:endParaRPr>
            </a:p>
          </p:txBody>
        </p:sp>
      </p:grpSp>
      <p:grpSp>
        <p:nvGrpSpPr>
          <p:cNvPr id="37" name="図形グループ 36"/>
          <p:cNvGrpSpPr/>
          <p:nvPr/>
        </p:nvGrpSpPr>
        <p:grpSpPr>
          <a:xfrm>
            <a:off x="2335946" y="5450843"/>
            <a:ext cx="6361470" cy="240790"/>
            <a:chOff x="2335946" y="5666867"/>
            <a:chExt cx="6361470" cy="240790"/>
          </a:xfrm>
        </p:grpSpPr>
        <p:sp>
          <p:nvSpPr>
            <p:cNvPr id="27" name="正方形/長方形 26"/>
            <p:cNvSpPr/>
            <p:nvPr/>
          </p:nvSpPr>
          <p:spPr bwMode="auto">
            <a:xfrm>
              <a:off x="2335946"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28" name="正方形/長方形 27"/>
            <p:cNvSpPr/>
            <p:nvPr/>
          </p:nvSpPr>
          <p:spPr bwMode="auto">
            <a:xfrm>
              <a:off x="3200042"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29" name="正方形/長方形 28"/>
            <p:cNvSpPr/>
            <p:nvPr/>
          </p:nvSpPr>
          <p:spPr bwMode="auto">
            <a:xfrm>
              <a:off x="3668094"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0" name="正方形/長方形 29"/>
            <p:cNvSpPr/>
            <p:nvPr/>
          </p:nvSpPr>
          <p:spPr bwMode="auto">
            <a:xfrm>
              <a:off x="4520952"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1" name="正方形/長方形 30"/>
            <p:cNvSpPr/>
            <p:nvPr/>
          </p:nvSpPr>
          <p:spPr bwMode="auto">
            <a:xfrm>
              <a:off x="4964238"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2" name="正方形/長方形 31"/>
            <p:cNvSpPr/>
            <p:nvPr/>
          </p:nvSpPr>
          <p:spPr bwMode="auto">
            <a:xfrm>
              <a:off x="5853100"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3" name="正方形/長方形 32"/>
            <p:cNvSpPr/>
            <p:nvPr/>
          </p:nvSpPr>
          <p:spPr bwMode="auto">
            <a:xfrm>
              <a:off x="6717196"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4" name="正方形/長方形 33"/>
            <p:cNvSpPr/>
            <p:nvPr/>
          </p:nvSpPr>
          <p:spPr bwMode="auto">
            <a:xfrm>
              <a:off x="7196486"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5" name="正方形/長方形 34"/>
            <p:cNvSpPr/>
            <p:nvPr/>
          </p:nvSpPr>
          <p:spPr bwMode="auto">
            <a:xfrm>
              <a:off x="8049344"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6" name="正方形/長方形 35"/>
            <p:cNvSpPr/>
            <p:nvPr/>
          </p:nvSpPr>
          <p:spPr bwMode="auto">
            <a:xfrm>
              <a:off x="8456626" y="5666867"/>
              <a:ext cx="240790" cy="240790"/>
            </a:xfrm>
            <a:prstGeom prst="rect">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grpSp>
      <p:grpSp>
        <p:nvGrpSpPr>
          <p:cNvPr id="44" name="図形グループ 43"/>
          <p:cNvGrpSpPr/>
          <p:nvPr/>
        </p:nvGrpSpPr>
        <p:grpSpPr>
          <a:xfrm>
            <a:off x="1932511" y="5453345"/>
            <a:ext cx="5900809" cy="247140"/>
            <a:chOff x="1932511" y="5669369"/>
            <a:chExt cx="5900809" cy="247140"/>
          </a:xfrm>
        </p:grpSpPr>
        <p:grpSp>
          <p:nvGrpSpPr>
            <p:cNvPr id="26" name="図形グループ 25"/>
            <p:cNvGrpSpPr/>
            <p:nvPr/>
          </p:nvGrpSpPr>
          <p:grpSpPr>
            <a:xfrm>
              <a:off x="1932511" y="5669370"/>
              <a:ext cx="5900809" cy="247139"/>
              <a:chOff x="1932511" y="5669370"/>
              <a:chExt cx="5900809" cy="247139"/>
            </a:xfrm>
          </p:grpSpPr>
          <p:sp>
            <p:nvSpPr>
              <p:cNvPr id="13" name="正方形/長方形 12"/>
              <p:cNvSpPr/>
              <p:nvPr/>
            </p:nvSpPr>
            <p:spPr bwMode="auto">
              <a:xfrm>
                <a:off x="1932511" y="5675719"/>
                <a:ext cx="240790" cy="240790"/>
              </a:xfrm>
              <a:prstGeom prst="rect">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4" name="正方形/長方形 13"/>
              <p:cNvSpPr/>
              <p:nvPr/>
            </p:nvSpPr>
            <p:spPr bwMode="auto">
              <a:xfrm>
                <a:off x="2756756" y="5675719"/>
                <a:ext cx="240790" cy="240790"/>
              </a:xfrm>
              <a:prstGeom prst="rect">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5" name="正方形/長方形 14"/>
              <p:cNvSpPr/>
              <p:nvPr/>
            </p:nvSpPr>
            <p:spPr bwMode="auto">
              <a:xfrm>
                <a:off x="4100142" y="5675719"/>
                <a:ext cx="240790" cy="240790"/>
              </a:xfrm>
              <a:prstGeom prst="rect">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6" name="正方形/長方形 15"/>
              <p:cNvSpPr/>
              <p:nvPr/>
            </p:nvSpPr>
            <p:spPr bwMode="auto">
              <a:xfrm>
                <a:off x="5432290" y="5675719"/>
                <a:ext cx="240790" cy="240790"/>
              </a:xfrm>
              <a:prstGeom prst="rect">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9" name="正方形/長方形 18"/>
              <p:cNvSpPr/>
              <p:nvPr/>
            </p:nvSpPr>
            <p:spPr bwMode="auto">
              <a:xfrm>
                <a:off x="6285148" y="5675719"/>
                <a:ext cx="240790" cy="240790"/>
              </a:xfrm>
              <a:prstGeom prst="rect">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20" name="正方形/長方形 19"/>
              <p:cNvSpPr/>
              <p:nvPr/>
            </p:nvSpPr>
            <p:spPr bwMode="auto">
              <a:xfrm>
                <a:off x="7592530" y="5675719"/>
                <a:ext cx="240790" cy="240790"/>
              </a:xfrm>
              <a:prstGeom prst="rect">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cxnSp>
            <p:nvCxnSpPr>
              <p:cNvPr id="22" name="曲線コネクタ 21"/>
              <p:cNvCxnSpPr>
                <a:stCxn id="13" idx="0"/>
                <a:endCxn id="20" idx="0"/>
              </p:cNvCxnSpPr>
              <p:nvPr/>
            </p:nvCxnSpPr>
            <p:spPr bwMode="auto">
              <a:xfrm rot="5400000" flipH="1" flipV="1">
                <a:off x="4882915" y="2845710"/>
                <a:ext cx="12700" cy="5660019"/>
              </a:xfrm>
              <a:prstGeom prst="curvedConnector3">
                <a:avLst>
                  <a:gd name="adj1" fmla="val 21261535"/>
                </a:avLst>
              </a:prstGeom>
              <a:solidFill>
                <a:schemeClr val="accent1"/>
              </a:solidFill>
              <a:ln w="127000" cap="flat" cmpd="sng" algn="ctr">
                <a:solidFill>
                  <a:schemeClr val="accent2"/>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38" name="曲線コネクタ 37"/>
            <p:cNvCxnSpPr>
              <a:stCxn id="19" idx="0"/>
              <a:endCxn id="15" idx="0"/>
            </p:cNvCxnSpPr>
            <p:nvPr/>
          </p:nvCxnSpPr>
          <p:spPr bwMode="auto">
            <a:xfrm rot="16200000" flipV="1">
              <a:off x="5313040" y="4583216"/>
              <a:ext cx="12700" cy="2185006"/>
            </a:xfrm>
            <a:prstGeom prst="curvedConnector3">
              <a:avLst>
                <a:gd name="adj1" fmla="val 18415386"/>
              </a:avLst>
            </a:prstGeom>
            <a:solidFill>
              <a:schemeClr val="accent1"/>
            </a:solidFill>
            <a:ln w="127000" cap="flat" cmpd="sng" algn="ctr">
              <a:solidFill>
                <a:schemeClr val="accent2"/>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7" name="図形グループ 56"/>
          <p:cNvGrpSpPr/>
          <p:nvPr/>
        </p:nvGrpSpPr>
        <p:grpSpPr>
          <a:xfrm>
            <a:off x="3326787" y="5480497"/>
            <a:ext cx="5256584" cy="12700"/>
            <a:chOff x="3326787" y="5696521"/>
            <a:chExt cx="5256584" cy="12700"/>
          </a:xfrm>
        </p:grpSpPr>
        <p:cxnSp>
          <p:nvCxnSpPr>
            <p:cNvPr id="45" name="曲線コネクタ 44"/>
            <p:cNvCxnSpPr>
              <a:stCxn id="28" idx="0"/>
              <a:endCxn id="30" idx="0"/>
            </p:cNvCxnSpPr>
            <p:nvPr/>
          </p:nvCxnSpPr>
          <p:spPr bwMode="auto">
            <a:xfrm rot="5400000" flipH="1" flipV="1">
              <a:off x="3980892" y="5042416"/>
              <a:ext cx="12700" cy="1320910"/>
            </a:xfrm>
            <a:prstGeom prst="curvedConnector3">
              <a:avLst>
                <a:gd name="adj1" fmla="val 16801693"/>
              </a:avLst>
            </a:prstGeom>
            <a:solidFill>
              <a:schemeClr val="accent1"/>
            </a:solidFill>
            <a:ln w="63500" cap="flat" cmpd="sng" algn="ctr">
              <a:solidFill>
                <a:srgbClr val="E03253"/>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曲線コネクタ 48"/>
            <p:cNvCxnSpPr>
              <a:stCxn id="36" idx="0"/>
              <a:endCxn id="35" idx="0"/>
            </p:cNvCxnSpPr>
            <p:nvPr/>
          </p:nvCxnSpPr>
          <p:spPr bwMode="auto">
            <a:xfrm rot="16200000" flipV="1">
              <a:off x="8373380" y="5499230"/>
              <a:ext cx="12700" cy="407282"/>
            </a:xfrm>
            <a:prstGeom prst="curvedConnector3">
              <a:avLst>
                <a:gd name="adj1" fmla="val 3995370"/>
              </a:avLst>
            </a:prstGeom>
            <a:solidFill>
              <a:schemeClr val="accent1"/>
            </a:solidFill>
            <a:ln w="63500" cap="flat" cmpd="sng" algn="ctr">
              <a:solidFill>
                <a:srgbClr val="E03253"/>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曲線コネクタ 52"/>
            <p:cNvCxnSpPr>
              <a:stCxn id="34" idx="0"/>
              <a:endCxn id="31" idx="0"/>
            </p:cNvCxnSpPr>
            <p:nvPr/>
          </p:nvCxnSpPr>
          <p:spPr bwMode="auto">
            <a:xfrm rot="16200000" flipV="1">
              <a:off x="6200757" y="4586747"/>
              <a:ext cx="12700" cy="2232248"/>
            </a:xfrm>
            <a:prstGeom prst="curvedConnector3">
              <a:avLst>
                <a:gd name="adj1" fmla="val 17411520"/>
              </a:avLst>
            </a:prstGeom>
            <a:solidFill>
              <a:schemeClr val="accent1"/>
            </a:solidFill>
            <a:ln w="63500" cap="flat" cmpd="sng" algn="ctr">
              <a:solidFill>
                <a:srgbClr val="E03253"/>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8" name="正方形/長方形 57"/>
          <p:cNvSpPr/>
          <p:nvPr/>
        </p:nvSpPr>
        <p:spPr>
          <a:xfrm>
            <a:off x="3656856" y="2348880"/>
            <a:ext cx="2454518" cy="369332"/>
          </a:xfrm>
          <a:prstGeom prst="rect">
            <a:avLst/>
          </a:prstGeom>
        </p:spPr>
        <p:txBody>
          <a:bodyPr wrap="none">
            <a:spAutoFit/>
          </a:bodyPr>
          <a:lstStyle/>
          <a:p>
            <a:r>
              <a:rPr lang="en-US" altLang="ja-JP" u="sng" dirty="0" smtClean="0">
                <a:solidFill>
                  <a:srgbClr val="0071BC"/>
                </a:solidFill>
                <a:latin typeface="Times New Roman"/>
                <a:cs typeface="Times New Roman"/>
              </a:rPr>
              <a:t>Background </a:t>
            </a:r>
            <a:r>
              <a:rPr lang="ja-JP" altLang="en-US" u="sng" dirty="0" smtClean="0">
                <a:solidFill>
                  <a:srgbClr val="0071BC"/>
                </a:solidFill>
                <a:latin typeface="Times New Roman"/>
                <a:cs typeface="Times New Roman"/>
              </a:rPr>
              <a:t>トラフィック</a:t>
            </a:r>
            <a:endParaRPr lang="ja-JP" altLang="en-US" u="sng" dirty="0">
              <a:solidFill>
                <a:srgbClr val="0071BC"/>
              </a:solidFill>
              <a:latin typeface="Times New Roman"/>
              <a:cs typeface="Times New Roman"/>
            </a:endParaRPr>
          </a:p>
        </p:txBody>
      </p:sp>
      <p:sp>
        <p:nvSpPr>
          <p:cNvPr id="59" name="正方形/長方形 58"/>
          <p:cNvSpPr/>
          <p:nvPr/>
        </p:nvSpPr>
        <p:spPr>
          <a:xfrm>
            <a:off x="6321152" y="2339588"/>
            <a:ext cx="1383574" cy="369332"/>
          </a:xfrm>
          <a:prstGeom prst="rect">
            <a:avLst/>
          </a:prstGeom>
        </p:spPr>
        <p:txBody>
          <a:bodyPr wrap="none">
            <a:spAutoFit/>
          </a:bodyPr>
          <a:lstStyle/>
          <a:p>
            <a:r>
              <a:rPr lang="en-US" altLang="ja-JP" u="sng" dirty="0" smtClean="0">
                <a:solidFill>
                  <a:srgbClr val="E03253"/>
                </a:solidFill>
                <a:latin typeface="Times New Roman"/>
                <a:cs typeface="Times New Roman"/>
              </a:rPr>
              <a:t>70KB</a:t>
            </a:r>
            <a:r>
              <a:rPr lang="ja-JP" altLang="en-US" u="sng" dirty="0" smtClean="0">
                <a:solidFill>
                  <a:srgbClr val="E03253"/>
                </a:solidFill>
                <a:latin typeface="Times New Roman"/>
                <a:cs typeface="Times New Roman"/>
              </a:rPr>
              <a:t>フロー</a:t>
            </a:r>
            <a:endParaRPr lang="ja-JP" altLang="en-US" u="sng" dirty="0">
              <a:solidFill>
                <a:srgbClr val="E03253"/>
              </a:solidFill>
              <a:latin typeface="Times New Roman"/>
              <a:cs typeface="Times New Roman"/>
            </a:endParaRPr>
          </a:p>
        </p:txBody>
      </p:sp>
      <p:sp>
        <p:nvSpPr>
          <p:cNvPr id="40" name="テキスト ボックス 39"/>
          <p:cNvSpPr txBox="1"/>
          <p:nvPr/>
        </p:nvSpPr>
        <p:spPr>
          <a:xfrm>
            <a:off x="3608439" y="5949280"/>
            <a:ext cx="2676709" cy="276999"/>
          </a:xfrm>
          <a:prstGeom prst="rect">
            <a:avLst/>
          </a:prstGeom>
          <a:noFill/>
        </p:spPr>
        <p:txBody>
          <a:bodyPr wrap="none" rtlCol="0">
            <a:spAutoFit/>
          </a:bodyPr>
          <a:lstStyle/>
          <a:p>
            <a:r>
              <a:rPr kumimoji="1" lang="en-US" altLang="ja-JP" sz="1200" dirty="0" smtClean="0">
                <a:latin typeface="+mj-lt"/>
              </a:rPr>
              <a:t>Fig7-2. Network topology on simulation</a:t>
            </a:r>
            <a:endParaRPr kumimoji="1" lang="ja-JP" altLang="en-US" sz="1200" dirty="0">
              <a:latin typeface="+mj-lt"/>
            </a:endParaRPr>
          </a:p>
        </p:txBody>
      </p:sp>
    </p:spTree>
    <p:extLst>
      <p:ext uri="{BB962C8B-B14F-4D97-AF65-F5344CB8AC3E}">
        <p14:creationId xmlns:p14="http://schemas.microsoft.com/office/powerpoint/2010/main" val="617377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checkerboard(across)">
                                      <p:cBhvr>
                                        <p:cTn id="7" dur="500"/>
                                        <p:tgtEl>
                                          <p:spTgt spid="44"/>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checkerboard(across)">
                                      <p:cBhvr>
                                        <p:cTn id="11" dur="500"/>
                                        <p:tgtEl>
                                          <p:spTgt spid="58"/>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checkerboard(across)">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checkerboard(across)">
                                      <p:cBhvr>
                                        <p:cTn id="21" dur="500"/>
                                        <p:tgtEl>
                                          <p:spTgt spid="57"/>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checkerboard(across)">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xit" presetSubtype="10" fill="hold" nodeType="clickEffect">
                                  <p:stCondLst>
                                    <p:cond delay="0"/>
                                  </p:stCondLst>
                                  <p:childTnLst>
                                    <p:animEffect transition="out" filter="checkerboard(across)">
                                      <p:cBhvr>
                                        <p:cTn id="28" dur="500"/>
                                        <p:tgtEl>
                                          <p:spTgt spid="57"/>
                                        </p:tgtEl>
                                      </p:cBhvr>
                                    </p:animEffect>
                                    <p:set>
                                      <p:cBhvr>
                                        <p:cTn id="29" dur="1" fill="hold">
                                          <p:stCondLst>
                                            <p:cond delay="499"/>
                                          </p:stCondLst>
                                        </p:cTn>
                                        <p:tgtEl>
                                          <p:spTgt spid="57"/>
                                        </p:tgtEl>
                                        <p:attrNameLst>
                                          <p:attrName>style.visibility</p:attrName>
                                        </p:attrNameLst>
                                      </p:cBhvr>
                                      <p:to>
                                        <p:strVal val="hidden"/>
                                      </p:to>
                                    </p:set>
                                  </p:childTnLst>
                                </p:cTn>
                              </p:par>
                            </p:childTnLst>
                          </p:cTn>
                        </p:par>
                        <p:par>
                          <p:cTn id="30" fill="hold">
                            <p:stCondLst>
                              <p:cond delay="500"/>
                            </p:stCondLst>
                            <p:childTnLst>
                              <p:par>
                                <p:cTn id="31" presetID="5" presetClass="exit" presetSubtype="10" fill="hold" grpId="1" nodeType="afterEffect">
                                  <p:stCondLst>
                                    <p:cond delay="0"/>
                                  </p:stCondLst>
                                  <p:childTnLst>
                                    <p:animEffect transition="out" filter="checkerboard(across)">
                                      <p:cBhvr>
                                        <p:cTn id="32" dur="500"/>
                                        <p:tgtEl>
                                          <p:spTgt spid="59"/>
                                        </p:tgtEl>
                                      </p:cBhvr>
                                    </p:animEffect>
                                    <p:set>
                                      <p:cBhvr>
                                        <p:cTn id="33" dur="1" fill="hold">
                                          <p:stCondLst>
                                            <p:cond delay="499"/>
                                          </p:stCondLst>
                                        </p:cTn>
                                        <p:tgtEl>
                                          <p:spTgt spid="5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checkerboard(across)">
                                      <p:cBhvr>
                                        <p:cTn id="38" dur="500"/>
                                        <p:tgtEl>
                                          <p:spTgt spid="57"/>
                                        </p:tgtEl>
                                      </p:cBhvr>
                                    </p:animEffect>
                                  </p:childTnLst>
                                </p:cTn>
                              </p:par>
                            </p:childTnLst>
                          </p:cTn>
                        </p:par>
                        <p:par>
                          <p:cTn id="39" fill="hold">
                            <p:stCondLst>
                              <p:cond delay="500"/>
                            </p:stCondLst>
                            <p:childTnLst>
                              <p:par>
                                <p:cTn id="40" presetID="5" presetClass="entr" presetSubtype="10" fill="hold" grpId="2" nodeType="after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checkerboard(across)">
                                      <p:cBhvr>
                                        <p:cTn id="42" dur="500"/>
                                        <p:tgtEl>
                                          <p:spTgt spid="59"/>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xit" presetSubtype="10" fill="hold" nodeType="clickEffect">
                                  <p:stCondLst>
                                    <p:cond delay="0"/>
                                  </p:stCondLst>
                                  <p:childTnLst>
                                    <p:animEffect transition="out" filter="checkerboard(across)">
                                      <p:cBhvr>
                                        <p:cTn id="46" dur="500"/>
                                        <p:tgtEl>
                                          <p:spTgt spid="57"/>
                                        </p:tgtEl>
                                      </p:cBhvr>
                                    </p:animEffect>
                                    <p:set>
                                      <p:cBhvr>
                                        <p:cTn id="47" dur="1" fill="hold">
                                          <p:stCondLst>
                                            <p:cond delay="499"/>
                                          </p:stCondLst>
                                        </p:cTn>
                                        <p:tgtEl>
                                          <p:spTgt spid="57"/>
                                        </p:tgtEl>
                                        <p:attrNameLst>
                                          <p:attrName>style.visibility</p:attrName>
                                        </p:attrNameLst>
                                      </p:cBhvr>
                                      <p:to>
                                        <p:strVal val="hidden"/>
                                      </p:to>
                                    </p:set>
                                  </p:childTnLst>
                                </p:cTn>
                              </p:par>
                            </p:childTnLst>
                          </p:cTn>
                        </p:par>
                        <p:par>
                          <p:cTn id="48" fill="hold">
                            <p:stCondLst>
                              <p:cond delay="500"/>
                            </p:stCondLst>
                            <p:childTnLst>
                              <p:par>
                                <p:cTn id="49" presetID="5" presetClass="exit" presetSubtype="10" fill="hold" grpId="3" nodeType="afterEffect">
                                  <p:stCondLst>
                                    <p:cond delay="0"/>
                                  </p:stCondLst>
                                  <p:childTnLst>
                                    <p:animEffect transition="out" filter="checkerboard(across)">
                                      <p:cBhvr>
                                        <p:cTn id="50" dur="500"/>
                                        <p:tgtEl>
                                          <p:spTgt spid="59"/>
                                        </p:tgtEl>
                                      </p:cBhvr>
                                    </p:animEffect>
                                    <p:set>
                                      <p:cBhvr>
                                        <p:cTn id="51" dur="1" fill="hold">
                                          <p:stCondLst>
                                            <p:cond delay="499"/>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59" grpId="1"/>
      <p:bldP spid="59" grpId="2"/>
      <p:bldP spid="59" grpId="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再現</a:t>
            </a:r>
            <a:r>
              <a:rPr lang="ja-JP" altLang="en-US" dirty="0" smtClean="0"/>
              <a:t>シミュレーション</a:t>
            </a:r>
            <a:r>
              <a:rPr lang="en-US" altLang="ja-JP" dirty="0" smtClean="0"/>
              <a:t/>
            </a:r>
            <a:br>
              <a:rPr lang="en-US" altLang="ja-JP" dirty="0" smtClean="0"/>
            </a:br>
            <a:r>
              <a:rPr lang="en-US" altLang="ja-JP" dirty="0"/>
              <a:t> </a:t>
            </a:r>
            <a:r>
              <a:rPr lang="en-US" altLang="ja-JP" dirty="0" smtClean="0"/>
              <a:t>- </a:t>
            </a:r>
            <a:r>
              <a:rPr lang="ja-JP" altLang="en-US" dirty="0" smtClean="0"/>
              <a:t>パラメータの検証</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b="1" dirty="0" smtClean="0"/>
              <a:t>Round Trip Time(RTT) : 0.5ms</a:t>
            </a:r>
          </a:p>
          <a:p>
            <a:pPr marL="0" indent="0">
              <a:spcAft>
                <a:spcPts val="1200"/>
              </a:spcAft>
              <a:buNone/>
            </a:pPr>
            <a:r>
              <a:rPr lang="ja-JP" altLang="en-US" sz="1800" dirty="0" smtClean="0"/>
              <a:t>同データセンター内の</a:t>
            </a:r>
            <a:r>
              <a:rPr lang="en-US" altLang="ja-JP" sz="1800" dirty="0" smtClean="0"/>
              <a:t>RTT</a:t>
            </a:r>
            <a:r>
              <a:rPr lang="ja-JP" altLang="en-US" sz="1800" dirty="0" smtClean="0"/>
              <a:t>は一般的に</a:t>
            </a:r>
            <a:r>
              <a:rPr lang="en-US" altLang="ja-JP" sz="1800" dirty="0" smtClean="0"/>
              <a:t>1ms</a:t>
            </a:r>
            <a:r>
              <a:rPr lang="ja-JP" altLang="en-US" sz="1800" dirty="0" smtClean="0"/>
              <a:t>以下</a:t>
            </a:r>
            <a:r>
              <a:rPr lang="en-US" altLang="ja-JP" sz="1800" dirty="0" smtClean="0"/>
              <a:t>[18]</a:t>
            </a:r>
            <a:endParaRPr lang="en-US" altLang="ja-JP" sz="1800" dirty="0"/>
          </a:p>
          <a:p>
            <a:pPr marL="0" indent="0">
              <a:spcAft>
                <a:spcPts val="1200"/>
              </a:spcAft>
              <a:buNone/>
            </a:pPr>
            <a:r>
              <a:rPr kumimoji="1" lang="en-US" altLang="ja-JP" b="1" dirty="0" smtClean="0"/>
              <a:t>Buffer: 100KB</a:t>
            </a:r>
            <a:r>
              <a:rPr lang="en-US" altLang="ja-JP" sz="2000" dirty="0" smtClean="0"/>
              <a:t> </a:t>
            </a:r>
          </a:p>
          <a:p>
            <a:pPr marL="0" indent="0">
              <a:buNone/>
            </a:pPr>
            <a:r>
              <a:rPr lang="en-US" altLang="ja-JP" sz="2000" dirty="0" smtClean="0"/>
              <a:t>        </a:t>
            </a:r>
            <a:r>
              <a:rPr lang="ja-JP" altLang="en-US" sz="2000" dirty="0" smtClean="0"/>
              <a:t>帯域遅延積</a:t>
            </a:r>
            <a:r>
              <a:rPr lang="en-US" altLang="ja-JP" sz="2000" dirty="0" smtClean="0"/>
              <a:t> : </a:t>
            </a:r>
            <a:endParaRPr lang="en-US" altLang="ja-JP" sz="2000" dirty="0"/>
          </a:p>
          <a:p>
            <a:pPr marL="0" indent="0" algn="ctr">
              <a:buNone/>
            </a:pPr>
            <a:r>
              <a:rPr lang="en-US" altLang="ja-JP" sz="2000" dirty="0" smtClean="0"/>
              <a:t>100[KB] = 400[Mbps] × 0.5[</a:t>
            </a:r>
            <a:r>
              <a:rPr lang="en-US" altLang="ja-JP" sz="2000" dirty="0" err="1" smtClean="0"/>
              <a:t>ms</a:t>
            </a:r>
            <a:r>
              <a:rPr lang="en-US" altLang="ja-JP" sz="2000" dirty="0" smtClean="0"/>
              <a:t>] ÷ 8 × 4</a:t>
            </a:r>
            <a:endParaRPr lang="en-US" altLang="ja-JP" sz="2000" dirty="0">
              <a:solidFill>
                <a:srgbClr val="E03253"/>
              </a:solidFill>
            </a:endParaRPr>
          </a:p>
          <a:p>
            <a:pPr marL="0" indent="0">
              <a:buNone/>
            </a:pPr>
            <a:r>
              <a:rPr lang="ja-JP" altLang="en-US" sz="2000" b="1" dirty="0" smtClean="0"/>
              <a:t>帯域とノード数</a:t>
            </a:r>
            <a:endParaRPr lang="en-US" altLang="ja-JP" sz="2000" b="1" dirty="0" smtClean="0"/>
          </a:p>
          <a:p>
            <a:pPr marL="0" indent="0">
              <a:buNone/>
            </a:pPr>
            <a:r>
              <a:rPr lang="ja-JP" altLang="en-US" sz="2000" dirty="0" smtClean="0"/>
              <a:t>今のデータセンターネットワークでは</a:t>
            </a:r>
            <a:r>
              <a:rPr lang="en-US" altLang="ja-JP" sz="2000" dirty="0" smtClean="0"/>
              <a:t>400Mbps</a:t>
            </a:r>
            <a:r>
              <a:rPr lang="ja-JP" altLang="en-US" sz="2000" dirty="0" smtClean="0"/>
              <a:t>よりも広帯域</a:t>
            </a:r>
            <a:endParaRPr lang="en-US" altLang="ja-JP" sz="2000" dirty="0" smtClean="0"/>
          </a:p>
          <a:p>
            <a:pPr marL="0" indent="0">
              <a:buNone/>
            </a:pPr>
            <a:r>
              <a:rPr kumimoji="1" lang="ja-JP" altLang="en-US" sz="2000" dirty="0" smtClean="0"/>
              <a:t>今回のシミュレーションでは</a:t>
            </a:r>
            <a:r>
              <a:rPr kumimoji="1" lang="en-US" altLang="ja-JP" sz="2000" dirty="0" smtClean="0"/>
              <a:t>16</a:t>
            </a:r>
            <a:r>
              <a:rPr kumimoji="1" lang="ja-JP" altLang="en-US" sz="2000" dirty="0" smtClean="0"/>
              <a:t>ノードに対し</a:t>
            </a:r>
            <a:r>
              <a:rPr kumimoji="1" lang="en-US" altLang="ja-JP" sz="2000" dirty="0" smtClean="0"/>
              <a:t>, </a:t>
            </a:r>
            <a:r>
              <a:rPr kumimoji="1" lang="ja-JP" altLang="en-US" sz="2000" dirty="0" smtClean="0"/>
              <a:t>帯域をチューニングし</a:t>
            </a:r>
            <a:r>
              <a:rPr lang="en-US" altLang="ja-JP" sz="2000" dirty="0" smtClean="0"/>
              <a:t>, </a:t>
            </a:r>
            <a:r>
              <a:rPr lang="ja-JP" altLang="en-US" sz="2000" dirty="0" smtClean="0"/>
              <a:t>結果を再現した　</a:t>
            </a:r>
            <a:endParaRPr kumimoji="1" lang="ja-JP" altLang="en-US" sz="2000" dirty="0"/>
          </a:p>
        </p:txBody>
      </p:sp>
      <p:sp>
        <p:nvSpPr>
          <p:cNvPr id="4" name="日付プレースホルダー 3"/>
          <p:cNvSpPr>
            <a:spLocks noGrp="1"/>
          </p:cNvSpPr>
          <p:nvPr>
            <p:ph type="dt" sz="half" idx="10"/>
          </p:nvPr>
        </p:nvSpPr>
        <p:spPr/>
        <p:txBody>
          <a:bodyPr/>
          <a:lstStyle/>
          <a:p>
            <a:fld id="{DEF229D5-23B3-1847-A0CB-FD65EB0C43AC}" type="datetime1">
              <a:rPr lang="ja-JP" altLang="en-US" smtClean="0"/>
              <a:t>2014/07/10</a:t>
            </a:fld>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11</a:t>
            </a:fld>
            <a:endParaRPr lang="en-US" altLang="ja-JP"/>
          </a:p>
        </p:txBody>
      </p:sp>
      <p:pic>
        <p:nvPicPr>
          <p:cNvPr id="6" name="図 5"/>
          <p:cNvPicPr>
            <a:picLocks noChangeAspect="1"/>
          </p:cNvPicPr>
          <p:nvPr/>
        </p:nvPicPr>
        <p:blipFill>
          <a:blip r:embed="rId2"/>
          <a:stretch>
            <a:fillRect/>
          </a:stretch>
        </p:blipFill>
        <p:spPr>
          <a:xfrm>
            <a:off x="2893991" y="2996952"/>
            <a:ext cx="5083345" cy="334332"/>
          </a:xfrm>
          <a:prstGeom prst="rect">
            <a:avLst/>
          </a:prstGeom>
        </p:spPr>
      </p:pic>
      <p:sp>
        <p:nvSpPr>
          <p:cNvPr id="7" name="正方形/長方形 6"/>
          <p:cNvSpPr/>
          <p:nvPr/>
        </p:nvSpPr>
        <p:spPr>
          <a:xfrm>
            <a:off x="904997" y="5985284"/>
            <a:ext cx="8296475" cy="369332"/>
          </a:xfrm>
          <a:prstGeom prst="rect">
            <a:avLst/>
          </a:prstGeom>
        </p:spPr>
        <p:txBody>
          <a:bodyPr wrap="square">
            <a:spAutoFit/>
          </a:bodyPr>
          <a:lstStyle/>
          <a:p>
            <a:r>
              <a:rPr lang="en-US" altLang="ja-JP" sz="900" dirty="0" smtClean="0"/>
              <a:t>[18]</a:t>
            </a:r>
            <a:r>
              <a:rPr lang="en-US" altLang="ja-JP" sz="900" dirty="0"/>
              <a:t> </a:t>
            </a:r>
            <a:r>
              <a:rPr lang="en-US" altLang="ja-JP" sz="900" dirty="0" err="1"/>
              <a:t>Vasudevan</a:t>
            </a:r>
            <a:r>
              <a:rPr lang="en-US" altLang="ja-JP" sz="900" dirty="0"/>
              <a:t>, Vijay, et al. "Safe and effective ne-</a:t>
            </a:r>
            <a:r>
              <a:rPr lang="en-US" altLang="ja-JP" sz="900" dirty="0" smtClean="0"/>
              <a:t>grained TCP </a:t>
            </a:r>
            <a:r>
              <a:rPr lang="en-US" altLang="ja-JP" sz="900" dirty="0"/>
              <a:t>retransmissions for datacenter communication." </a:t>
            </a:r>
            <a:r>
              <a:rPr lang="en-US" altLang="ja-JP" sz="900" dirty="0" smtClean="0"/>
              <a:t>ACM SIGCOMM </a:t>
            </a:r>
            <a:r>
              <a:rPr lang="en-US" altLang="ja-JP" sz="900" dirty="0"/>
              <a:t>Computer Communication Review. Vol. 39. No</a:t>
            </a:r>
            <a:r>
              <a:rPr lang="en-US" altLang="ja-JP" sz="900" dirty="0" smtClean="0"/>
              <a:t>.4</a:t>
            </a:r>
            <a:r>
              <a:rPr lang="en-US" altLang="ja-JP" sz="900" dirty="0"/>
              <a:t>. ACM, 2009.</a:t>
            </a:r>
            <a:endParaRPr lang="ja-JP" altLang="en-US" sz="900" dirty="0"/>
          </a:p>
        </p:txBody>
      </p:sp>
    </p:spTree>
    <p:extLst>
      <p:ext uri="{BB962C8B-B14F-4D97-AF65-F5344CB8AC3E}">
        <p14:creationId xmlns:p14="http://schemas.microsoft.com/office/powerpoint/2010/main" val="19105968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前回の</a:t>
            </a:r>
            <a:r>
              <a:rPr lang="en-US" altLang="ja-JP" dirty="0" smtClean="0"/>
              <a:t>CNL</a:t>
            </a:r>
            <a:r>
              <a:rPr lang="ja-JP" altLang="en-US" dirty="0" smtClean="0"/>
              <a:t>のフィードバック</a:t>
            </a:r>
            <a:endParaRPr kumimoji="1" lang="ja-JP" altLang="en-US" dirty="0"/>
          </a:p>
        </p:txBody>
      </p:sp>
      <p:sp>
        <p:nvSpPr>
          <p:cNvPr id="3" name="コンテンツ プレースホルダー 2"/>
          <p:cNvSpPr>
            <a:spLocks noGrp="1"/>
          </p:cNvSpPr>
          <p:nvPr>
            <p:ph idx="1"/>
          </p:nvPr>
        </p:nvSpPr>
        <p:spPr/>
        <p:txBody>
          <a:bodyPr/>
          <a:lstStyle/>
          <a:p>
            <a:r>
              <a:rPr lang="ja-JP" altLang="en-US" strike="sngStrike" dirty="0" smtClean="0"/>
              <a:t>どうやってパラメータを決めたのか</a:t>
            </a:r>
            <a:r>
              <a:rPr lang="en-US" altLang="ja-JP" strike="sngStrike" dirty="0" smtClean="0"/>
              <a:t>?</a:t>
            </a:r>
            <a:endParaRPr lang="en-US" altLang="ja-JP" strike="sngStrike" dirty="0" smtClean="0"/>
          </a:p>
          <a:p>
            <a:r>
              <a:rPr lang="ja-JP" altLang="en-US" dirty="0" smtClean="0"/>
              <a:t>パラメータ</a:t>
            </a:r>
            <a:r>
              <a:rPr lang="ja-JP" altLang="en-US" dirty="0"/>
              <a:t>設定に依存したたまたま出た結果では</a:t>
            </a:r>
            <a:r>
              <a:rPr lang="en-US" altLang="ja-JP" dirty="0" smtClean="0"/>
              <a:t>?</a:t>
            </a:r>
          </a:p>
          <a:p>
            <a:r>
              <a:rPr lang="en-US" altLang="ja-JP" dirty="0" smtClean="0"/>
              <a:t>MPTCP</a:t>
            </a:r>
            <a:r>
              <a:rPr lang="ja-JP" altLang="en-US" dirty="0" smtClean="0"/>
              <a:t>の動作について。</a:t>
            </a:r>
            <a:endParaRPr lang="en-US" altLang="ja-JP" dirty="0" smtClean="0"/>
          </a:p>
          <a:p>
            <a:r>
              <a:rPr lang="ja-JP" altLang="en-US" dirty="0" smtClean="0"/>
              <a:t>遅延</a:t>
            </a:r>
            <a:r>
              <a:rPr lang="ja-JP" altLang="en-US" dirty="0"/>
              <a:t>の要因をもう少し細かく解析。一つ一つのリンク単位で、キューイングの様子</a:t>
            </a:r>
            <a:endParaRPr lang="en-US" altLang="ja-JP" dirty="0"/>
          </a:p>
          <a:p>
            <a:r>
              <a:rPr lang="ja-JP" altLang="en-US" dirty="0" smtClean="0"/>
              <a:t>バックグラウンドトラフィック</a:t>
            </a:r>
            <a:r>
              <a:rPr lang="ja-JP" altLang="en-US" dirty="0"/>
              <a:t>とは</a:t>
            </a:r>
            <a:r>
              <a:rPr lang="en-US" altLang="ja-JP" dirty="0" smtClean="0"/>
              <a:t>?</a:t>
            </a:r>
          </a:p>
          <a:p>
            <a:r>
              <a:rPr lang="ja-JP" altLang="en-US" dirty="0"/>
              <a:t>ショートフローの改善も成果だし、バックグラウンドトラフィックの改善も確認されれば成果では</a:t>
            </a:r>
            <a:r>
              <a:rPr lang="en-US" altLang="ja-JP" dirty="0"/>
              <a:t>?</a:t>
            </a:r>
          </a:p>
          <a:p>
            <a:endParaRPr lang="en-US" altLang="ja-JP" dirty="0"/>
          </a:p>
        </p:txBody>
      </p:sp>
      <p:sp>
        <p:nvSpPr>
          <p:cNvPr id="4" name="日付プレースホルダー 3"/>
          <p:cNvSpPr>
            <a:spLocks noGrp="1"/>
          </p:cNvSpPr>
          <p:nvPr>
            <p:ph type="dt" sz="half" idx="10"/>
          </p:nvPr>
        </p:nvSpPr>
        <p:spPr/>
        <p:txBody>
          <a:bodyPr/>
          <a:lstStyle/>
          <a:p>
            <a:fld id="{8A41B42A-15B6-394D-B82C-3B05C8745B20}" type="datetime1">
              <a:rPr lang="ja-JP" altLang="en-US" smtClean="0"/>
              <a:t>2014/07/10</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12</a:t>
            </a:fld>
            <a:endParaRPr lang="en-US" altLang="ja-JP" dirty="0"/>
          </a:p>
        </p:txBody>
      </p:sp>
    </p:spTree>
    <p:extLst>
      <p:ext uri="{BB962C8B-B14F-4D97-AF65-F5344CB8AC3E}">
        <p14:creationId xmlns:p14="http://schemas.microsoft.com/office/powerpoint/2010/main" val="362168166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repro_dens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611" y="1592796"/>
            <a:ext cx="8186778" cy="2667166"/>
          </a:xfrm>
          <a:prstGeom prst="rect">
            <a:avLst/>
          </a:prstGeom>
        </p:spPr>
      </p:pic>
      <p:sp>
        <p:nvSpPr>
          <p:cNvPr id="2" name="タイトル 1"/>
          <p:cNvSpPr>
            <a:spLocks noGrp="1"/>
          </p:cNvSpPr>
          <p:nvPr>
            <p:ph type="title"/>
          </p:nvPr>
        </p:nvSpPr>
        <p:spPr/>
        <p:txBody>
          <a:bodyPr/>
          <a:lstStyle/>
          <a:p>
            <a:r>
              <a:rPr lang="ja-JP" altLang="en-US" dirty="0"/>
              <a:t>再現シミュレーション</a:t>
            </a:r>
            <a:r>
              <a:rPr kumimoji="1" lang="en-US" altLang="ja-JP" dirty="0" smtClean="0"/>
              <a:t/>
            </a:r>
            <a:br>
              <a:rPr kumimoji="1" lang="en-US" altLang="ja-JP" dirty="0" smtClean="0"/>
            </a:br>
            <a:r>
              <a:rPr kumimoji="1" lang="en-US" altLang="ja-JP" dirty="0" smtClean="0"/>
              <a:t>- </a:t>
            </a:r>
            <a:r>
              <a:rPr lang="ja-JP" altLang="en-US" dirty="0" smtClean="0"/>
              <a:t>結果</a:t>
            </a:r>
            <a:endParaRPr kumimoji="1" lang="ja-JP" altLang="en-US" dirty="0"/>
          </a:p>
        </p:txBody>
      </p:sp>
      <p:sp>
        <p:nvSpPr>
          <p:cNvPr id="4" name="日付プレースホルダー 3"/>
          <p:cNvSpPr>
            <a:spLocks noGrp="1"/>
          </p:cNvSpPr>
          <p:nvPr>
            <p:ph type="dt" sz="half" idx="10"/>
          </p:nvPr>
        </p:nvSpPr>
        <p:spPr/>
        <p:txBody>
          <a:bodyPr/>
          <a:lstStyle/>
          <a:p>
            <a:fld id="{B349E49E-F41A-7948-B33F-4C25DBF127B6}" type="datetime1">
              <a:rPr lang="ja-JP" altLang="en-US" smtClean="0"/>
              <a:t>2014/07/10</a:t>
            </a:fld>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13</a:t>
            </a:fld>
            <a:endParaRPr lang="en-US" altLang="ja-JP"/>
          </a:p>
        </p:txBody>
      </p:sp>
      <p:sp>
        <p:nvSpPr>
          <p:cNvPr id="11" name="コンテンツ プレースホルダー 10"/>
          <p:cNvSpPr>
            <a:spLocks noGrp="1"/>
          </p:cNvSpPr>
          <p:nvPr>
            <p:ph idx="1"/>
          </p:nvPr>
        </p:nvSpPr>
        <p:spPr>
          <a:xfrm>
            <a:off x="812800" y="4931519"/>
            <a:ext cx="8280400" cy="1341797"/>
          </a:xfrm>
        </p:spPr>
        <p:style>
          <a:lnRef idx="2">
            <a:schemeClr val="accent2"/>
          </a:lnRef>
          <a:fillRef idx="1">
            <a:schemeClr val="lt1"/>
          </a:fillRef>
          <a:effectRef idx="0">
            <a:schemeClr val="accent2"/>
          </a:effectRef>
          <a:fontRef idx="minor">
            <a:schemeClr val="dk1"/>
          </a:fontRef>
        </p:style>
        <p:txBody>
          <a:bodyPr/>
          <a:lstStyle/>
          <a:p>
            <a:r>
              <a:rPr lang="ja-JP" altLang="en-US" sz="2000" dirty="0" smtClean="0"/>
              <a:t>完結時間の分布から</a:t>
            </a:r>
            <a:r>
              <a:rPr lang="en-US" altLang="ja-JP" sz="2000" dirty="0" smtClean="0"/>
              <a:t>4</a:t>
            </a:r>
            <a:r>
              <a:rPr lang="ja-JP" altLang="en-US" sz="2000" dirty="0" smtClean="0"/>
              <a:t>つのパターンが現れ</a:t>
            </a:r>
            <a:r>
              <a:rPr lang="en-US" altLang="ja-JP" sz="2000" dirty="0" smtClean="0"/>
              <a:t>, MPTCP</a:t>
            </a:r>
            <a:r>
              <a:rPr lang="ja-JP" altLang="en-US" sz="2000" dirty="0" smtClean="0"/>
              <a:t>はパケットロスを生じる割合が大きかった</a:t>
            </a:r>
            <a:endParaRPr lang="en-US" altLang="ja-JP" sz="2000" dirty="0" smtClean="0"/>
          </a:p>
          <a:p>
            <a:r>
              <a:rPr lang="en-US" altLang="en-US" sz="2000" dirty="0" smtClean="0">
                <a:solidFill>
                  <a:srgbClr val="E03253"/>
                </a:solidFill>
              </a:rPr>
              <a:t>コネクションをつないだ直後</a:t>
            </a:r>
            <a:r>
              <a:rPr lang="en-US" altLang="en-US" sz="2000" dirty="0" smtClean="0"/>
              <a:t>にパケット</a:t>
            </a:r>
            <a:r>
              <a:rPr lang="en-US" altLang="en-US" sz="2000" dirty="0" smtClean="0"/>
              <a:t>ロス</a:t>
            </a:r>
            <a:r>
              <a:rPr lang="ja-JP" altLang="en-US" sz="2000" dirty="0" smtClean="0"/>
              <a:t>、</a:t>
            </a:r>
            <a:r>
              <a:rPr lang="ja-JP" altLang="en-US" sz="2000" dirty="0" smtClean="0"/>
              <a:t>タイムアウト</a:t>
            </a:r>
            <a:r>
              <a:rPr lang="en-US" altLang="ja-JP" sz="2000" dirty="0" smtClean="0"/>
              <a:t>(200ms)</a:t>
            </a:r>
            <a:r>
              <a:rPr lang="ja-JP" altLang="en-US" sz="2000" dirty="0" smtClean="0"/>
              <a:t>が発生</a:t>
            </a:r>
            <a:endParaRPr lang="en-US" altLang="ja-JP" sz="2000" dirty="0" smtClean="0"/>
          </a:p>
          <a:p>
            <a:endParaRPr lang="en-US" altLang="ja-JP" sz="2000" dirty="0" smtClean="0"/>
          </a:p>
        </p:txBody>
      </p:sp>
      <p:sp>
        <p:nvSpPr>
          <p:cNvPr id="12" name="円/楕円 11"/>
          <p:cNvSpPr/>
          <p:nvPr/>
        </p:nvSpPr>
        <p:spPr bwMode="auto">
          <a:xfrm>
            <a:off x="1941984" y="2158507"/>
            <a:ext cx="387795" cy="914400"/>
          </a:xfrm>
          <a:prstGeom prst="ellipse">
            <a:avLst/>
          </a:prstGeom>
          <a:noFill/>
          <a:ln w="15875"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3" name="円/楕円 12"/>
          <p:cNvSpPr/>
          <p:nvPr/>
        </p:nvSpPr>
        <p:spPr bwMode="auto">
          <a:xfrm>
            <a:off x="1640632" y="1978487"/>
            <a:ext cx="373360" cy="914400"/>
          </a:xfrm>
          <a:prstGeom prst="ellipse">
            <a:avLst/>
          </a:prstGeom>
          <a:noFill/>
          <a:ln w="15875"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4" name="円/楕円 13"/>
          <p:cNvSpPr/>
          <p:nvPr/>
        </p:nvSpPr>
        <p:spPr bwMode="auto">
          <a:xfrm>
            <a:off x="5313040" y="3146293"/>
            <a:ext cx="1764196" cy="488378"/>
          </a:xfrm>
          <a:prstGeom prst="ellipse">
            <a:avLst/>
          </a:prstGeom>
          <a:noFill/>
          <a:ln w="15875" cap="flat" cmpd="sng" algn="ctr">
            <a:solidFill>
              <a:schemeClr val="accent5"/>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5" name="円/楕円 14"/>
          <p:cNvSpPr/>
          <p:nvPr/>
        </p:nvSpPr>
        <p:spPr bwMode="auto">
          <a:xfrm>
            <a:off x="3368824" y="3066921"/>
            <a:ext cx="653143" cy="531746"/>
          </a:xfrm>
          <a:prstGeom prst="ellipse">
            <a:avLst/>
          </a:prstGeom>
          <a:noFill/>
          <a:ln w="15875" cap="flat" cmpd="sng" algn="ctr">
            <a:solidFill>
              <a:schemeClr val="accent5"/>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6" name="テキスト ボックス 15"/>
          <p:cNvSpPr txBox="1"/>
          <p:nvPr/>
        </p:nvSpPr>
        <p:spPr>
          <a:xfrm>
            <a:off x="1761964" y="1762463"/>
            <a:ext cx="967032" cy="276999"/>
          </a:xfrm>
          <a:prstGeom prst="rect">
            <a:avLst/>
          </a:prstGeom>
          <a:noFill/>
        </p:spPr>
        <p:txBody>
          <a:bodyPr wrap="none" rtlCol="0">
            <a:spAutoFit/>
          </a:bodyPr>
          <a:lstStyle/>
          <a:p>
            <a:r>
              <a:rPr kumimoji="1" lang="en-US" altLang="ja-JP" sz="1200" u="sng" dirty="0" smtClean="0">
                <a:latin typeface="+mj-lt"/>
              </a:rPr>
              <a:t>Full window </a:t>
            </a:r>
            <a:endParaRPr kumimoji="1" lang="ja-JP" altLang="en-US" sz="1200" u="sng" dirty="0">
              <a:latin typeface="+mj-lt"/>
            </a:endParaRPr>
          </a:p>
        </p:txBody>
      </p:sp>
      <p:sp>
        <p:nvSpPr>
          <p:cNvPr id="17" name="テキスト ボックス 16"/>
          <p:cNvSpPr txBox="1"/>
          <p:nvPr/>
        </p:nvSpPr>
        <p:spPr>
          <a:xfrm>
            <a:off x="2194234" y="2069732"/>
            <a:ext cx="1069524" cy="276999"/>
          </a:xfrm>
          <a:prstGeom prst="rect">
            <a:avLst/>
          </a:prstGeom>
          <a:noFill/>
        </p:spPr>
        <p:txBody>
          <a:bodyPr wrap="none" rtlCol="0">
            <a:spAutoFit/>
          </a:bodyPr>
          <a:lstStyle/>
          <a:p>
            <a:r>
              <a:rPr kumimoji="1" lang="en-US" altLang="ja-JP" sz="1200" u="sng" dirty="0" smtClean="0">
                <a:latin typeface="+mj-lt"/>
              </a:rPr>
              <a:t>Intensive flow</a:t>
            </a:r>
            <a:endParaRPr kumimoji="1" lang="ja-JP" altLang="en-US" sz="1200" u="sng" dirty="0">
              <a:latin typeface="+mj-lt"/>
            </a:endParaRPr>
          </a:p>
        </p:txBody>
      </p:sp>
      <p:sp>
        <p:nvSpPr>
          <p:cNvPr id="18" name="テキスト ボックス 17"/>
          <p:cNvSpPr txBox="1"/>
          <p:nvPr/>
        </p:nvSpPr>
        <p:spPr>
          <a:xfrm>
            <a:off x="3692860" y="2842583"/>
            <a:ext cx="1142110" cy="276999"/>
          </a:xfrm>
          <a:prstGeom prst="rect">
            <a:avLst/>
          </a:prstGeom>
          <a:noFill/>
        </p:spPr>
        <p:txBody>
          <a:bodyPr wrap="none" rtlCol="0">
            <a:spAutoFit/>
          </a:bodyPr>
          <a:lstStyle/>
          <a:p>
            <a:r>
              <a:rPr kumimoji="1" lang="en-US" altLang="ja-JP" sz="1200" u="sng" dirty="0" smtClean="0">
                <a:latin typeface="+mj-lt"/>
              </a:rPr>
              <a:t>Delay with loss</a:t>
            </a:r>
            <a:endParaRPr kumimoji="1" lang="ja-JP" altLang="en-US" sz="1200" u="sng" dirty="0">
              <a:latin typeface="+mj-lt"/>
            </a:endParaRPr>
          </a:p>
        </p:txBody>
      </p:sp>
      <p:sp>
        <p:nvSpPr>
          <p:cNvPr id="19" name="テキスト ボックス 18"/>
          <p:cNvSpPr txBox="1"/>
          <p:nvPr/>
        </p:nvSpPr>
        <p:spPr>
          <a:xfrm>
            <a:off x="6492166" y="2925624"/>
            <a:ext cx="1095172" cy="276999"/>
          </a:xfrm>
          <a:prstGeom prst="rect">
            <a:avLst/>
          </a:prstGeom>
          <a:noFill/>
        </p:spPr>
        <p:txBody>
          <a:bodyPr wrap="none" rtlCol="0">
            <a:spAutoFit/>
          </a:bodyPr>
          <a:lstStyle/>
          <a:p>
            <a:r>
              <a:rPr kumimoji="1" lang="en-US" altLang="ja-JP" sz="1200" u="sng" dirty="0" smtClean="0">
                <a:latin typeface="+mj-lt"/>
              </a:rPr>
              <a:t>Extreme delay</a:t>
            </a:r>
            <a:endParaRPr kumimoji="1" lang="ja-JP" altLang="en-US" sz="1200" u="sng" dirty="0">
              <a:latin typeface="+mj-lt"/>
            </a:endParaRPr>
          </a:p>
        </p:txBody>
      </p:sp>
      <p:cxnSp>
        <p:nvCxnSpPr>
          <p:cNvPr id="8" name="直線コネクタ 7"/>
          <p:cNvCxnSpPr/>
          <p:nvPr/>
        </p:nvCxnSpPr>
        <p:spPr bwMode="auto">
          <a:xfrm>
            <a:off x="3263758" y="1448780"/>
            <a:ext cx="0" cy="2065663"/>
          </a:xfrm>
          <a:prstGeom prst="line">
            <a:avLst/>
          </a:prstGeom>
          <a:ln>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p:nvPr/>
        </p:nvCxnSpPr>
        <p:spPr bwMode="auto">
          <a:xfrm>
            <a:off x="3263758" y="1484784"/>
            <a:ext cx="429102" cy="0"/>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20" name="テキスト ボックス 19"/>
          <p:cNvSpPr txBox="1"/>
          <p:nvPr/>
        </p:nvSpPr>
        <p:spPr>
          <a:xfrm>
            <a:off x="3696552" y="1304764"/>
            <a:ext cx="2208056" cy="369332"/>
          </a:xfrm>
          <a:prstGeom prst="rect">
            <a:avLst/>
          </a:prstGeom>
          <a:noFill/>
        </p:spPr>
        <p:txBody>
          <a:bodyPr wrap="none" rtlCol="0">
            <a:spAutoFit/>
          </a:bodyPr>
          <a:lstStyle/>
          <a:p>
            <a:r>
              <a:rPr kumimoji="1" lang="ja-JP" altLang="en-US" dirty="0" smtClean="0"/>
              <a:t>パケットロスが生じた</a:t>
            </a:r>
            <a:endParaRPr kumimoji="1" lang="ja-JP" altLang="en-US" dirty="0"/>
          </a:p>
        </p:txBody>
      </p:sp>
      <p:sp>
        <p:nvSpPr>
          <p:cNvPr id="21" name="テキスト ボックス 20"/>
          <p:cNvSpPr txBox="1"/>
          <p:nvPr/>
        </p:nvSpPr>
        <p:spPr>
          <a:xfrm>
            <a:off x="2720752" y="4484149"/>
            <a:ext cx="4442242" cy="276999"/>
          </a:xfrm>
          <a:prstGeom prst="rect">
            <a:avLst/>
          </a:prstGeom>
          <a:noFill/>
        </p:spPr>
        <p:txBody>
          <a:bodyPr wrap="none" rtlCol="0">
            <a:spAutoFit/>
          </a:bodyPr>
          <a:lstStyle/>
          <a:p>
            <a:r>
              <a:rPr kumimoji="1" lang="en-US" altLang="ja-JP" sz="1200" dirty="0" smtClean="0">
                <a:latin typeface="+mj-lt"/>
                <a:cs typeface="Times New Roman"/>
              </a:rPr>
              <a:t>Fig9. </a:t>
            </a:r>
            <a:r>
              <a:rPr lang="en-US" altLang="ja-JP" sz="1200" dirty="0" smtClean="0">
                <a:latin typeface="+mj-lt"/>
              </a:rPr>
              <a:t>Frequency of flow </a:t>
            </a:r>
            <a:r>
              <a:rPr lang="en-US" altLang="ja-JP" sz="1200" dirty="0">
                <a:latin typeface="+mj-lt"/>
              </a:rPr>
              <a:t>completion time on reproduction experiment</a:t>
            </a:r>
            <a:endParaRPr kumimoji="1" lang="ja-JP" altLang="en-US" sz="1200" dirty="0">
              <a:latin typeface="+mj-lt"/>
              <a:cs typeface="Times New Roman"/>
            </a:endParaRPr>
          </a:p>
        </p:txBody>
      </p:sp>
    </p:spTree>
    <p:extLst>
      <p:ext uri="{BB962C8B-B14F-4D97-AF65-F5344CB8AC3E}">
        <p14:creationId xmlns:p14="http://schemas.microsoft.com/office/powerpoint/2010/main" val="274209545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smtClean="0"/>
              <a:t>追加シミュレーション</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fld id="{FB4EAF87-7E89-7249-8FF6-5FCFFEB6613F}" type="datetime1">
              <a:rPr lang="ja-JP" altLang="en-US" smtClean="0"/>
              <a:t>2014/07/10</a:t>
            </a:fld>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14</a:t>
            </a:fld>
            <a:endParaRPr lang="en-US" altLang="ja-JP"/>
          </a:p>
        </p:txBody>
      </p:sp>
    </p:spTree>
    <p:extLst>
      <p:ext uri="{BB962C8B-B14F-4D97-AF65-F5344CB8AC3E}">
        <p14:creationId xmlns:p14="http://schemas.microsoft.com/office/powerpoint/2010/main" val="8162531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研究</a:t>
            </a:r>
            <a:r>
              <a:rPr kumimoji="1" lang="ja-JP" altLang="en-US" dirty="0" smtClean="0"/>
              <a:t>計画</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仮説</a:t>
            </a:r>
            <a:r>
              <a:rPr kumimoji="1" lang="en-US" altLang="ja-JP" dirty="0" smtClean="0"/>
              <a:t> : </a:t>
            </a:r>
            <a:r>
              <a:rPr lang="en-US" altLang="ja-JP" b="1" dirty="0">
                <a:solidFill>
                  <a:srgbClr val="0071BC"/>
                </a:solidFill>
              </a:rPr>
              <a:t>MPTCP</a:t>
            </a:r>
            <a:r>
              <a:rPr lang="ja-JP" altLang="en-US" b="1" dirty="0">
                <a:solidFill>
                  <a:srgbClr val="0071BC"/>
                </a:solidFill>
              </a:rPr>
              <a:t>の使う経路以外のものを用いれば改善</a:t>
            </a:r>
            <a:r>
              <a:rPr lang="ja-JP" altLang="en-US" b="1" dirty="0" smtClean="0">
                <a:solidFill>
                  <a:srgbClr val="0071BC"/>
                </a:solidFill>
              </a:rPr>
              <a:t>できる</a:t>
            </a:r>
            <a:endParaRPr kumimoji="1" lang="en-US" altLang="ja-JP" dirty="0" smtClean="0"/>
          </a:p>
          <a:p>
            <a:pPr marL="514350" indent="-457200">
              <a:buFont typeface="+mj-lt"/>
              <a:buAutoNum type="arabicPeriod"/>
            </a:pPr>
            <a:r>
              <a:rPr lang="ja-JP" altLang="en-US" dirty="0" smtClean="0">
                <a:latin typeface="ＭＳ Ｐゴシック"/>
                <a:ea typeface="ＭＳ Ｐゴシック"/>
                <a:cs typeface="ＭＳ Ｐゴシック"/>
              </a:rPr>
              <a:t>ショートフローの通信の際、</a:t>
            </a:r>
            <a:r>
              <a:rPr lang="en-US" altLang="ja-JP" dirty="0" smtClean="0">
                <a:latin typeface="ＭＳ Ｐゴシック"/>
                <a:ea typeface="ＭＳ Ｐゴシック"/>
                <a:cs typeface="ＭＳ Ｐゴシック"/>
              </a:rPr>
              <a:t>MPTCP</a:t>
            </a:r>
            <a:r>
              <a:rPr lang="ja-JP" altLang="en-US" dirty="0" smtClean="0">
                <a:latin typeface="ＭＳ Ｐゴシック"/>
                <a:ea typeface="ＭＳ Ｐゴシック"/>
                <a:cs typeface="ＭＳ Ｐゴシック"/>
              </a:rPr>
              <a:t>のフローとは異なる経路を</a:t>
            </a:r>
            <a:r>
              <a:rPr lang="ja-JP" altLang="en-US" dirty="0" smtClean="0">
                <a:solidFill>
                  <a:srgbClr val="E03253"/>
                </a:solidFill>
                <a:latin typeface="ＭＳ Ｐゴシック"/>
                <a:ea typeface="ＭＳ Ｐゴシック"/>
                <a:cs typeface="ＭＳ Ｐゴシック"/>
              </a:rPr>
              <a:t>手動で</a:t>
            </a:r>
            <a:r>
              <a:rPr lang="ja-JP" altLang="en-US" dirty="0" smtClean="0">
                <a:latin typeface="ＭＳ Ｐゴシック"/>
                <a:ea typeface="ＭＳ Ｐゴシック"/>
                <a:cs typeface="ＭＳ Ｐゴシック"/>
              </a:rPr>
              <a:t>利用し、性能を改善する。</a:t>
            </a:r>
            <a:endParaRPr lang="en-US" altLang="ja-JP" dirty="0" smtClean="0">
              <a:latin typeface="ＭＳ Ｐゴシック"/>
              <a:ea typeface="ＭＳ Ｐゴシック"/>
              <a:cs typeface="ＭＳ Ｐゴシック"/>
            </a:endParaRPr>
          </a:p>
          <a:p>
            <a:pPr marL="457200" lvl="1" indent="0">
              <a:buNone/>
            </a:pPr>
            <a:r>
              <a:rPr lang="ja-JP" altLang="en-US" dirty="0" smtClean="0">
                <a:latin typeface="ＭＳ Ｐゴシック"/>
                <a:ea typeface="ＭＳ Ｐゴシック"/>
                <a:cs typeface="ＭＳ Ｐゴシック"/>
              </a:rPr>
              <a:t>回避した結果、改善されてほしい</a:t>
            </a:r>
            <a:endParaRPr lang="en-US" altLang="ja-JP" dirty="0">
              <a:latin typeface="ＭＳ Ｐゴシック"/>
              <a:ea typeface="ＭＳ Ｐゴシック"/>
              <a:cs typeface="ＭＳ Ｐゴシック"/>
            </a:endParaRPr>
          </a:p>
          <a:p>
            <a:pPr marL="514350" indent="-457200">
              <a:buFont typeface="+mj-lt"/>
              <a:buAutoNum type="arabicPeriod"/>
            </a:pPr>
            <a:r>
              <a:rPr lang="ja-JP" altLang="en-US" dirty="0">
                <a:latin typeface="ＭＳ Ｐゴシック"/>
                <a:cs typeface="ＭＳ Ｐゴシック"/>
              </a:rPr>
              <a:t>ショートフローの通信の際、</a:t>
            </a:r>
            <a:r>
              <a:rPr lang="en-US" altLang="ja-JP" dirty="0">
                <a:latin typeface="ＭＳ Ｐゴシック"/>
                <a:cs typeface="ＭＳ Ｐゴシック"/>
              </a:rPr>
              <a:t>MPTCP</a:t>
            </a:r>
            <a:r>
              <a:rPr lang="ja-JP" altLang="en-US" dirty="0">
                <a:latin typeface="ＭＳ Ｐゴシック"/>
                <a:cs typeface="ＭＳ Ｐゴシック"/>
              </a:rPr>
              <a:t>のフローとは異なる経路</a:t>
            </a:r>
            <a:r>
              <a:rPr lang="ja-JP" altLang="en-US" dirty="0" smtClean="0">
                <a:latin typeface="ＭＳ Ｐゴシック"/>
                <a:cs typeface="ＭＳ Ｐゴシック"/>
              </a:rPr>
              <a:t>を</a:t>
            </a:r>
            <a:r>
              <a:rPr lang="ja-JP" altLang="en-US" dirty="0" smtClean="0">
                <a:solidFill>
                  <a:srgbClr val="E03253"/>
                </a:solidFill>
                <a:latin typeface="ＭＳ Ｐゴシック"/>
                <a:cs typeface="ＭＳ Ｐゴシック"/>
              </a:rPr>
              <a:t>アルゴリズム</a:t>
            </a:r>
            <a:r>
              <a:rPr lang="ja-JP" altLang="en-US" dirty="0" smtClean="0">
                <a:latin typeface="ＭＳ Ｐゴシック"/>
                <a:cs typeface="ＭＳ Ｐゴシック"/>
              </a:rPr>
              <a:t>で</a:t>
            </a:r>
            <a:r>
              <a:rPr lang="ja-JP" altLang="en-US" dirty="0">
                <a:latin typeface="ＭＳ Ｐゴシック"/>
                <a:cs typeface="ＭＳ Ｐゴシック"/>
              </a:rPr>
              <a:t>利用し、性能を改善する</a:t>
            </a:r>
            <a:r>
              <a:rPr lang="ja-JP" altLang="en-US" dirty="0" smtClean="0">
                <a:latin typeface="ＭＳ Ｐゴシック"/>
                <a:cs typeface="ＭＳ Ｐゴシック"/>
              </a:rPr>
              <a:t>。</a:t>
            </a:r>
            <a:endParaRPr lang="en-US" altLang="ja-JP" dirty="0">
              <a:latin typeface="ＭＳ Ｐゴシック"/>
              <a:ea typeface="ＭＳ Ｐゴシック"/>
              <a:cs typeface="ＭＳ Ｐゴシック"/>
            </a:endParaRPr>
          </a:p>
        </p:txBody>
      </p:sp>
      <p:sp>
        <p:nvSpPr>
          <p:cNvPr id="4" name="日付プレースホルダー 3"/>
          <p:cNvSpPr>
            <a:spLocks noGrp="1"/>
          </p:cNvSpPr>
          <p:nvPr>
            <p:ph type="dt" sz="half" idx="10"/>
          </p:nvPr>
        </p:nvSpPr>
        <p:spPr/>
        <p:txBody>
          <a:bodyPr/>
          <a:lstStyle/>
          <a:p>
            <a:fld id="{EFD4C800-A4D4-6945-9059-F1F01E92F998}" type="datetime1">
              <a:rPr lang="ja-JP" altLang="en-US" smtClean="0"/>
              <a:t>2014/07/10</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15</a:t>
            </a:fld>
            <a:endParaRPr lang="en-US" altLang="ja-JP" dirty="0"/>
          </a:p>
        </p:txBody>
      </p:sp>
    </p:spTree>
    <p:extLst>
      <p:ext uri="{BB962C8B-B14F-4D97-AF65-F5344CB8AC3E}">
        <p14:creationId xmlns:p14="http://schemas.microsoft.com/office/powerpoint/2010/main" val="341305030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シミュレーション</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16</a:t>
            </a:fld>
            <a:endParaRPr lang="en-US" altLang="ja-JP" dirty="0"/>
          </a:p>
        </p:txBody>
      </p:sp>
      <p:pic>
        <p:nvPicPr>
          <p:cNvPr id="6"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2853" y="3043697"/>
            <a:ext cx="352770" cy="555064"/>
          </a:xfrm>
          <a:prstGeom prst="rect">
            <a:avLst/>
          </a:prstGeom>
          <a:noFill/>
          <a:ln w="25400">
            <a:solidFill>
              <a:srgbClr val="E03253"/>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4606" y="3053956"/>
            <a:ext cx="352770" cy="555064"/>
          </a:xfrm>
          <a:prstGeom prst="rect">
            <a:avLst/>
          </a:prstGeom>
          <a:noFill/>
          <a:ln w="25400">
            <a:solidFill>
              <a:srgbClr val="0071BC"/>
            </a:solidFill>
            <a:miter lim="800000"/>
            <a:headEnd/>
            <a:tailEnd/>
          </a:ln>
          <a:extLst>
            <a:ext uri="{909E8E84-426E-40dd-AFC4-6F175D3DCCD1}">
              <a14:hiddenFill xmlns:a14="http://schemas.microsoft.com/office/drawing/2010/main">
                <a:solidFill>
                  <a:srgbClr val="FFFFFF"/>
                </a:solidFill>
              </a14:hiddenFill>
            </a:ext>
          </a:extLst>
        </p:spPr>
      </p:pic>
      <p:cxnSp>
        <p:nvCxnSpPr>
          <p:cNvPr id="8" name="直線コネクタ 7"/>
          <p:cNvCxnSpPr>
            <a:stCxn id="20" idx="2"/>
            <a:endCxn id="6" idx="0"/>
          </p:cNvCxnSpPr>
          <p:nvPr/>
        </p:nvCxnSpPr>
        <p:spPr>
          <a:xfrm flipH="1">
            <a:off x="6119238" y="2648838"/>
            <a:ext cx="233886" cy="394859"/>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a:stCxn id="20" idx="2"/>
            <a:endCxn id="7" idx="0"/>
          </p:cNvCxnSpPr>
          <p:nvPr/>
        </p:nvCxnSpPr>
        <p:spPr>
          <a:xfrm>
            <a:off x="6353124" y="2648838"/>
            <a:ext cx="237867" cy="405117"/>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5809" y="3043697"/>
            <a:ext cx="352770" cy="555064"/>
          </a:xfrm>
          <a:prstGeom prst="rect">
            <a:avLst/>
          </a:prstGeom>
          <a:noFill/>
          <a:ln w="25400">
            <a:solidFill>
              <a:srgbClr val="E03253"/>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27562" y="3053956"/>
            <a:ext cx="352770" cy="555064"/>
          </a:xfrm>
          <a:prstGeom prst="rect">
            <a:avLst/>
          </a:prstGeom>
          <a:noFill/>
          <a:ln w="25400">
            <a:solidFill>
              <a:srgbClr val="0071BC"/>
            </a:solidFill>
            <a:miter lim="800000"/>
            <a:headEnd/>
            <a:tailEnd/>
          </a:ln>
          <a:extLst>
            <a:ext uri="{909E8E84-426E-40dd-AFC4-6F175D3DCCD1}">
              <a14:hiddenFill xmlns:a14="http://schemas.microsoft.com/office/drawing/2010/main">
                <a:solidFill>
                  <a:srgbClr val="FFFFFF"/>
                </a:solidFill>
              </a14:hiddenFill>
            </a:ext>
          </a:extLst>
        </p:spPr>
      </p:pic>
      <p:cxnSp>
        <p:nvCxnSpPr>
          <p:cNvPr id="12" name="直線コネクタ 11"/>
          <p:cNvCxnSpPr>
            <a:stCxn id="21" idx="2"/>
            <a:endCxn id="10" idx="0"/>
          </p:cNvCxnSpPr>
          <p:nvPr/>
        </p:nvCxnSpPr>
        <p:spPr>
          <a:xfrm flipH="1">
            <a:off x="7632195" y="2648838"/>
            <a:ext cx="191392" cy="394859"/>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a:stCxn id="21" idx="2"/>
            <a:endCxn id="11" idx="0"/>
          </p:cNvCxnSpPr>
          <p:nvPr/>
        </p:nvCxnSpPr>
        <p:spPr>
          <a:xfrm>
            <a:off x="7823587" y="2648838"/>
            <a:ext cx="280361" cy="405117"/>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a:stCxn id="18" idx="2"/>
            <a:endCxn id="20" idx="0"/>
          </p:cNvCxnSpPr>
          <p:nvPr/>
        </p:nvCxnSpPr>
        <p:spPr>
          <a:xfrm flipH="1">
            <a:off x="6353124" y="1767330"/>
            <a:ext cx="117242" cy="62182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18" idx="2"/>
            <a:endCxn id="21" idx="0"/>
          </p:cNvCxnSpPr>
          <p:nvPr/>
        </p:nvCxnSpPr>
        <p:spPr>
          <a:xfrm>
            <a:off x="6470366" y="1767330"/>
            <a:ext cx="1353221" cy="62182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19" idx="2"/>
            <a:endCxn id="21" idx="0"/>
          </p:cNvCxnSpPr>
          <p:nvPr/>
        </p:nvCxnSpPr>
        <p:spPr>
          <a:xfrm>
            <a:off x="7648102" y="1767330"/>
            <a:ext cx="175485" cy="62182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19" idx="2"/>
            <a:endCxn id="20" idx="0"/>
          </p:cNvCxnSpPr>
          <p:nvPr/>
        </p:nvCxnSpPr>
        <p:spPr>
          <a:xfrm flipH="1">
            <a:off x="6353124" y="1767330"/>
            <a:ext cx="1294978" cy="62182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8"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6740" y="1507642"/>
            <a:ext cx="607251" cy="25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4476" y="1507642"/>
            <a:ext cx="607251" cy="25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9498" y="2389150"/>
            <a:ext cx="607251" cy="25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9961" y="2389150"/>
            <a:ext cx="607251" cy="25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テキスト ボックス 21"/>
          <p:cNvSpPr txBox="1"/>
          <p:nvPr/>
        </p:nvSpPr>
        <p:spPr>
          <a:xfrm>
            <a:off x="5205028" y="791416"/>
            <a:ext cx="992241" cy="369332"/>
          </a:xfrm>
          <a:prstGeom prst="rect">
            <a:avLst/>
          </a:prstGeom>
          <a:noFill/>
        </p:spPr>
        <p:txBody>
          <a:bodyPr wrap="none" rtlCol="0">
            <a:spAutoFit/>
          </a:bodyPr>
          <a:lstStyle/>
          <a:p>
            <a:r>
              <a:rPr kumimoji="1" lang="en-US" altLang="ja-JP" u="sng" dirty="0" smtClean="0">
                <a:solidFill>
                  <a:srgbClr val="4D4D4D"/>
                </a:solidFill>
                <a:latin typeface="+mn-lt"/>
              </a:rPr>
              <a:t>Scenario</a:t>
            </a:r>
            <a:endParaRPr kumimoji="1" lang="ja-JP" altLang="en-US" u="sng" dirty="0">
              <a:solidFill>
                <a:srgbClr val="4D4D4D"/>
              </a:solidFill>
              <a:latin typeface="+mn-lt"/>
            </a:endParaRPr>
          </a:p>
        </p:txBody>
      </p:sp>
      <p:sp>
        <p:nvSpPr>
          <p:cNvPr id="73" name="コンテンツ プレースホルダー 2"/>
          <p:cNvSpPr>
            <a:spLocks noGrp="1"/>
          </p:cNvSpPr>
          <p:nvPr>
            <p:ph idx="1"/>
          </p:nvPr>
        </p:nvSpPr>
        <p:spPr>
          <a:xfrm>
            <a:off x="812800" y="1157535"/>
            <a:ext cx="8280400" cy="3063553"/>
          </a:xfrm>
        </p:spPr>
        <p:txBody>
          <a:bodyPr/>
          <a:lstStyle/>
          <a:p>
            <a:pPr marL="0" indent="0">
              <a:buNone/>
            </a:pPr>
            <a:r>
              <a:rPr lang="ja-JP" altLang="en-US" b="1" dirty="0" smtClean="0"/>
              <a:t>シミュレーション環境</a:t>
            </a:r>
            <a:endParaRPr lang="en-US" altLang="ja-JP" b="1" dirty="0" smtClean="0"/>
          </a:p>
          <a:p>
            <a:pPr marL="0" indent="0">
              <a:lnSpc>
                <a:spcPct val="110000"/>
              </a:lnSpc>
              <a:buNone/>
            </a:pPr>
            <a:r>
              <a:rPr lang="ja-JP" altLang="en-US" sz="1800" b="1" dirty="0" smtClean="0"/>
              <a:t>トポロジー</a:t>
            </a:r>
            <a:r>
              <a:rPr lang="en-US" altLang="ja-JP" sz="1800" dirty="0" smtClean="0"/>
              <a:t>: FatTree, oversubscripted 2 : 1</a:t>
            </a:r>
            <a:endParaRPr lang="en-US" altLang="ja-JP" sz="1800" dirty="0"/>
          </a:p>
          <a:p>
            <a:pPr marL="0" indent="0">
              <a:lnSpc>
                <a:spcPct val="110000"/>
              </a:lnSpc>
              <a:buNone/>
            </a:pPr>
            <a:r>
              <a:rPr lang="en-US" altLang="ja-JP" sz="1800" u="sng" dirty="0" smtClean="0"/>
              <a:t>70KB</a:t>
            </a:r>
            <a:r>
              <a:rPr lang="ja-JP" altLang="en-US" sz="1800" u="sng" dirty="0" smtClean="0"/>
              <a:t>の通信の完結時間を測定</a:t>
            </a:r>
            <a:endParaRPr lang="en-US" altLang="ja-JP" sz="1800" u="sng" dirty="0" smtClean="0"/>
          </a:p>
          <a:p>
            <a:r>
              <a:rPr lang="en-US" altLang="ja-JP" sz="1600" b="1" dirty="0" smtClean="0">
                <a:solidFill>
                  <a:srgbClr val="E03253"/>
                </a:solidFill>
              </a:rPr>
              <a:t>1000</a:t>
            </a:r>
            <a:r>
              <a:rPr lang="ja-JP" altLang="en-US" sz="1600" b="1" dirty="0" smtClean="0">
                <a:solidFill>
                  <a:srgbClr val="E03253"/>
                </a:solidFill>
              </a:rPr>
              <a:t>回</a:t>
            </a:r>
            <a:r>
              <a:rPr lang="ja-JP" altLang="en-US" sz="1600" dirty="0" smtClean="0"/>
              <a:t>シミュレーションを実行</a:t>
            </a:r>
            <a:endParaRPr lang="en-US" altLang="ja-JP" sz="1600" dirty="0" smtClean="0"/>
          </a:p>
          <a:p>
            <a:pPr marL="0" indent="0">
              <a:buNone/>
            </a:pPr>
            <a:r>
              <a:rPr lang="ja-JP" altLang="en-US" sz="1600" b="1" dirty="0" smtClean="0"/>
              <a:t>シミュレーター</a:t>
            </a:r>
            <a:endParaRPr lang="en-US" altLang="ja-JP" sz="1600" b="1" dirty="0" smtClean="0"/>
          </a:p>
          <a:p>
            <a:r>
              <a:rPr lang="en-US" altLang="ja-JP" sz="1600" u="sng" dirty="0" smtClean="0"/>
              <a:t>ns</a:t>
            </a:r>
            <a:r>
              <a:rPr lang="en-US" altLang="ja-JP" sz="1600" u="sng" dirty="0"/>
              <a:t>-3 </a:t>
            </a:r>
            <a:r>
              <a:rPr lang="en-US" altLang="ja-JP" sz="1600" u="sng" dirty="0" err="1"/>
              <a:t>dce</a:t>
            </a:r>
            <a:r>
              <a:rPr lang="ja-JP" altLang="en-US" sz="1600" dirty="0"/>
              <a:t>を</a:t>
            </a:r>
            <a:r>
              <a:rPr lang="ja-JP" altLang="en-US" sz="1600" dirty="0" smtClean="0"/>
              <a:t>使用</a:t>
            </a:r>
            <a:endParaRPr lang="en-US" altLang="ja-JP" sz="1600" dirty="0"/>
          </a:p>
          <a:p>
            <a:r>
              <a:rPr lang="en-US" altLang="ja-JP" sz="1600" dirty="0" smtClean="0"/>
              <a:t>MPTCP </a:t>
            </a:r>
            <a:r>
              <a:rPr lang="en-US" altLang="ja-JP" sz="1600" dirty="0" err="1" smtClean="0"/>
              <a:t>ver</a:t>
            </a:r>
            <a:r>
              <a:rPr lang="en-US" altLang="ja-JP" sz="1600" dirty="0" smtClean="0"/>
              <a:t>: 0.88</a:t>
            </a:r>
          </a:p>
          <a:p>
            <a:pPr marL="0" indent="0">
              <a:buNone/>
            </a:pPr>
            <a:r>
              <a:rPr lang="ja-JP" altLang="en-US" sz="1600" dirty="0" smtClean="0"/>
              <a:t>トラフィック</a:t>
            </a:r>
            <a:r>
              <a:rPr lang="en-US" altLang="ja-JP" sz="1600" dirty="0" smtClean="0"/>
              <a:t> : 200ms</a:t>
            </a:r>
            <a:r>
              <a:rPr lang="ja-JP" altLang="en-US" sz="1600" dirty="0" smtClean="0"/>
              <a:t>に</a:t>
            </a:r>
            <a:r>
              <a:rPr lang="en-US" altLang="ja-JP" sz="1600" dirty="0" smtClean="0"/>
              <a:t>1</a:t>
            </a:r>
            <a:r>
              <a:rPr lang="ja-JP" altLang="en-US" sz="1600" dirty="0" smtClean="0"/>
              <a:t>回ポアソン生起</a:t>
            </a:r>
            <a:endParaRPr lang="en-US" altLang="ja-JP" sz="1600" dirty="0" smtClean="0"/>
          </a:p>
          <a:p>
            <a:pPr marL="0" indent="0">
              <a:buNone/>
            </a:pPr>
            <a:r>
              <a:rPr lang="ja-JP" altLang="en-US" sz="1600" dirty="0" smtClean="0"/>
              <a:t>サイズ</a:t>
            </a:r>
            <a:r>
              <a:rPr lang="en-US" altLang="ja-JP" sz="1600" dirty="0" smtClean="0"/>
              <a:t> : 2-70KB</a:t>
            </a:r>
          </a:p>
          <a:p>
            <a:pPr marL="0" indent="0">
              <a:buNone/>
            </a:pPr>
            <a:r>
              <a:rPr lang="en-US" altLang="ja-JP" sz="1600" dirty="0" smtClean="0"/>
              <a:t>10</a:t>
            </a:r>
            <a:r>
              <a:rPr lang="ja-JP" altLang="en-US" sz="1600" dirty="0" smtClean="0"/>
              <a:t>秒間測定</a:t>
            </a:r>
            <a:endParaRPr lang="en-US" altLang="ja-JP" sz="1600" dirty="0" smtClean="0"/>
          </a:p>
        </p:txBody>
      </p:sp>
      <p:graphicFrame>
        <p:nvGraphicFramePr>
          <p:cNvPr id="74" name="表 73"/>
          <p:cNvGraphicFramePr>
            <a:graphicFrameLocks noGrp="1"/>
          </p:cNvGraphicFramePr>
          <p:nvPr>
            <p:extLst>
              <p:ext uri="{D42A27DB-BD31-4B8C-83A1-F6EECF244321}">
                <p14:modId xmlns:p14="http://schemas.microsoft.com/office/powerpoint/2010/main" val="4245450461"/>
              </p:ext>
            </p:extLst>
          </p:nvPr>
        </p:nvGraphicFramePr>
        <p:xfrm>
          <a:off x="5961112" y="4677309"/>
          <a:ext cx="2682034" cy="1523999"/>
        </p:xfrm>
        <a:graphic>
          <a:graphicData uri="http://schemas.openxmlformats.org/drawingml/2006/table">
            <a:tbl>
              <a:tblPr firstRow="1" firstCol="1">
                <a:tableStyleId>{0660B408-B3CF-4A94-85FC-2B1E0A45F4A2}</a:tableStyleId>
              </a:tblPr>
              <a:tblGrid>
                <a:gridCol w="1341017"/>
                <a:gridCol w="1341017"/>
              </a:tblGrid>
              <a:tr h="279031">
                <a:tc>
                  <a:txBody>
                    <a:bodyPr/>
                    <a:lstStyle/>
                    <a:p>
                      <a:pPr algn="ctr"/>
                      <a:r>
                        <a:rPr kumimoji="1" lang="en-US" altLang="ja-JP" sz="1400" dirty="0" smtClean="0"/>
                        <a:t>Parameter</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Value</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err="1" smtClean="0"/>
                        <a:t>aggr</a:t>
                      </a:r>
                      <a:r>
                        <a:rPr kumimoji="1" lang="en-US" altLang="ja-JP" sz="1400" dirty="0" smtClean="0"/>
                        <a:t>-edge</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20Mbps</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smtClean="0"/>
                        <a:t>edge-host</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10Mbps</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smtClean="0"/>
                        <a:t>RTT</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80μs</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smtClean="0"/>
                        <a:t>Buffer</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solidFill>
                            <a:srgbClr val="E03253"/>
                          </a:solidFill>
                        </a:rPr>
                        <a:t>500kb</a:t>
                      </a:r>
                      <a:endParaRPr kumimoji="1" lang="ja-JP" altLang="en-US" sz="1400" dirty="0">
                        <a:solidFill>
                          <a:srgbClr val="E03253"/>
                        </a:solidFill>
                      </a:endParaRPr>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bl>
          </a:graphicData>
        </a:graphic>
      </p:graphicFrame>
      <p:sp>
        <p:nvSpPr>
          <p:cNvPr id="75" name="正方形/長方形 74"/>
          <p:cNvSpPr/>
          <p:nvPr/>
        </p:nvSpPr>
        <p:spPr>
          <a:xfrm>
            <a:off x="5963362" y="4290628"/>
            <a:ext cx="2696772" cy="369332"/>
          </a:xfrm>
          <a:prstGeom prst="rect">
            <a:avLst/>
          </a:prstGeom>
        </p:spPr>
        <p:txBody>
          <a:bodyPr wrap="none">
            <a:spAutoFit/>
          </a:bodyPr>
          <a:lstStyle/>
          <a:p>
            <a:r>
              <a:rPr lang="ja-JP" altLang="en-US" dirty="0" smtClean="0">
                <a:solidFill>
                  <a:srgbClr val="4D4D4D"/>
                </a:solidFill>
                <a:latin typeface="Times New Roman"/>
                <a:cs typeface="Times New Roman"/>
              </a:rPr>
              <a:t>任意に設定したパラメータ</a:t>
            </a:r>
            <a:endParaRPr lang="ja-JP" altLang="en-US" dirty="0">
              <a:solidFill>
                <a:srgbClr val="4D4D4D"/>
              </a:solidFill>
              <a:latin typeface="Times New Roman"/>
              <a:cs typeface="Times New Roman"/>
            </a:endParaRPr>
          </a:p>
        </p:txBody>
      </p:sp>
      <p:pic>
        <p:nvPicPr>
          <p:cNvPr id="39"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9004" y="1513128"/>
            <a:ext cx="607251" cy="25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2213" y="1513128"/>
            <a:ext cx="607251" cy="25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1" name="直線コネクタ 40"/>
          <p:cNvCxnSpPr>
            <a:stCxn id="39" idx="2"/>
            <a:endCxn id="20" idx="0"/>
          </p:cNvCxnSpPr>
          <p:nvPr/>
        </p:nvCxnSpPr>
        <p:spPr>
          <a:xfrm>
            <a:off x="5292630" y="1772816"/>
            <a:ext cx="1060494" cy="6163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stCxn id="40" idx="2"/>
            <a:endCxn id="20" idx="0"/>
          </p:cNvCxnSpPr>
          <p:nvPr/>
        </p:nvCxnSpPr>
        <p:spPr>
          <a:xfrm flipH="1">
            <a:off x="6353124" y="1772816"/>
            <a:ext cx="2472715" cy="6163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39" idx="2"/>
            <a:endCxn id="21" idx="0"/>
          </p:cNvCxnSpPr>
          <p:nvPr/>
        </p:nvCxnSpPr>
        <p:spPr>
          <a:xfrm>
            <a:off x="5292630" y="1772816"/>
            <a:ext cx="2530957" cy="6163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40" idx="2"/>
            <a:endCxn id="21" idx="0"/>
          </p:cNvCxnSpPr>
          <p:nvPr/>
        </p:nvCxnSpPr>
        <p:spPr>
          <a:xfrm flipH="1">
            <a:off x="7823587" y="1772816"/>
            <a:ext cx="1002252" cy="6163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日付プレースホルダー 2"/>
          <p:cNvSpPr>
            <a:spLocks noGrp="1"/>
          </p:cNvSpPr>
          <p:nvPr>
            <p:ph type="dt" sz="half" idx="10"/>
          </p:nvPr>
        </p:nvSpPr>
        <p:spPr/>
        <p:txBody>
          <a:bodyPr/>
          <a:lstStyle/>
          <a:p>
            <a:fld id="{4226E463-0411-164A-B071-8A9EBC8CB565}" type="datetime1">
              <a:rPr lang="ja-JP" altLang="en-US" smtClean="0"/>
              <a:t>2014/07/10</a:t>
            </a:fld>
            <a:endParaRPr lang="en-US" altLang="ja-JP" dirty="0"/>
          </a:p>
        </p:txBody>
      </p:sp>
    </p:spTree>
    <p:extLst>
      <p:ext uri="{BB962C8B-B14F-4D97-AF65-F5344CB8AC3E}">
        <p14:creationId xmlns:p14="http://schemas.microsoft.com/office/powerpoint/2010/main" val="226008080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lang="ja-JP" altLang="en-US" dirty="0">
                <a:latin typeface="+mj-ea"/>
              </a:rPr>
              <a:t>再現シミュレーション</a:t>
            </a:r>
            <a:r>
              <a:rPr lang="en-US" altLang="ja-JP" dirty="0">
                <a:latin typeface="+mj-ea"/>
              </a:rPr>
              <a:t/>
            </a:r>
            <a:br>
              <a:rPr lang="en-US" altLang="ja-JP" dirty="0">
                <a:latin typeface="+mj-ea"/>
              </a:rPr>
            </a:br>
            <a:r>
              <a:rPr lang="en-US" altLang="ja-JP" dirty="0">
                <a:latin typeface="+mj-ea"/>
              </a:rPr>
              <a:t> </a:t>
            </a:r>
            <a:r>
              <a:rPr lang="en-US" altLang="ja-JP" dirty="0" smtClean="0">
                <a:latin typeface="+mj-ea"/>
              </a:rPr>
              <a:t>-</a:t>
            </a:r>
            <a:r>
              <a:rPr lang="en-US" altLang="en-US" dirty="0" smtClean="0">
                <a:latin typeface="+mj-ea"/>
              </a:rPr>
              <a:t>トラフィック</a:t>
            </a:r>
            <a:r>
              <a:rPr lang="ja-JP" altLang="en-US" dirty="0" smtClean="0">
                <a:latin typeface="+mj-ea"/>
              </a:rPr>
              <a:t>パターン</a:t>
            </a:r>
            <a:endParaRPr kumimoji="1" lang="ja-JP" altLang="en-US" dirty="0">
              <a:latin typeface="+mj-ea"/>
            </a:endParaRPr>
          </a:p>
        </p:txBody>
      </p:sp>
      <p:sp>
        <p:nvSpPr>
          <p:cNvPr id="25" name="コンテンツ プレースホルダー 24"/>
          <p:cNvSpPr>
            <a:spLocks noGrp="1"/>
          </p:cNvSpPr>
          <p:nvPr>
            <p:ph idx="1"/>
          </p:nvPr>
        </p:nvSpPr>
        <p:spPr>
          <a:xfrm>
            <a:off x="812800" y="1146957"/>
            <a:ext cx="8280400" cy="1164343"/>
          </a:xfrm>
        </p:spPr>
        <p:style>
          <a:lnRef idx="2">
            <a:schemeClr val="accent2"/>
          </a:lnRef>
          <a:fillRef idx="1">
            <a:schemeClr val="lt1"/>
          </a:fillRef>
          <a:effectRef idx="0">
            <a:schemeClr val="accent2"/>
          </a:effectRef>
          <a:fontRef idx="minor">
            <a:schemeClr val="dk1"/>
          </a:fontRef>
        </p:style>
        <p:txBody>
          <a:bodyPr/>
          <a:lstStyle/>
          <a:p>
            <a:pPr>
              <a:lnSpc>
                <a:spcPct val="110000"/>
              </a:lnSpc>
              <a:buFont typeface="+mj-lt"/>
              <a:buAutoNum type="arabicPeriod"/>
            </a:pPr>
            <a:r>
              <a:rPr lang="ja-JP" altLang="en-US" sz="1800" dirty="0" smtClean="0"/>
              <a:t>データ</a:t>
            </a:r>
            <a:r>
              <a:rPr lang="ja-JP" altLang="en-US" sz="1800" dirty="0"/>
              <a:t>を</a:t>
            </a:r>
            <a:r>
              <a:rPr lang="ja-JP" altLang="en-US" sz="1800" dirty="0" smtClean="0"/>
              <a:t>流し続けるバックグラウンドトラフィック</a:t>
            </a:r>
            <a:r>
              <a:rPr lang="en-US" altLang="ja-JP" sz="1800" dirty="0" smtClean="0"/>
              <a:t>(</a:t>
            </a:r>
            <a:r>
              <a:rPr lang="en-US" altLang="ja-JP" sz="1800" dirty="0" smtClean="0">
                <a:solidFill>
                  <a:srgbClr val="0071BC"/>
                </a:solidFill>
              </a:rPr>
              <a:t>MPTCP</a:t>
            </a:r>
            <a:r>
              <a:rPr lang="en-US" altLang="ja-JP" sz="1800" dirty="0"/>
              <a:t>)</a:t>
            </a:r>
          </a:p>
          <a:p>
            <a:pPr>
              <a:lnSpc>
                <a:spcPct val="110000"/>
              </a:lnSpc>
              <a:buFont typeface="+mj-lt"/>
              <a:buAutoNum type="arabicPeriod"/>
            </a:pPr>
            <a:r>
              <a:rPr lang="ja-JP" altLang="en-US" sz="1800" dirty="0"/>
              <a:t>残りの</a:t>
            </a:r>
            <a:r>
              <a:rPr lang="ja-JP" altLang="en-US" sz="1800" dirty="0" smtClean="0"/>
              <a:t>ノードがショートフローの</a:t>
            </a:r>
            <a:r>
              <a:rPr lang="ja-JP" altLang="en-US" sz="1800" dirty="0"/>
              <a:t>通信を平均</a:t>
            </a:r>
            <a:r>
              <a:rPr lang="en-US" altLang="ja-JP" sz="1800" dirty="0" smtClean="0"/>
              <a:t>200ms</a:t>
            </a:r>
            <a:r>
              <a:rPr lang="ja-JP" altLang="en-US" sz="1800" dirty="0" smtClean="0"/>
              <a:t>ポアソン</a:t>
            </a:r>
            <a:r>
              <a:rPr lang="ja-JP" altLang="en-US" sz="1800" dirty="0"/>
              <a:t>生起</a:t>
            </a:r>
            <a:r>
              <a:rPr lang="en-US" altLang="ja-JP" sz="1800" dirty="0"/>
              <a:t> </a:t>
            </a:r>
            <a:r>
              <a:rPr lang="en-US" altLang="ja-JP" sz="1800" dirty="0">
                <a:solidFill>
                  <a:srgbClr val="E03253"/>
                </a:solidFill>
              </a:rPr>
              <a:t> </a:t>
            </a:r>
            <a:r>
              <a:rPr lang="en-US" altLang="ja-JP" sz="1800" dirty="0"/>
              <a:t>(</a:t>
            </a:r>
            <a:r>
              <a:rPr lang="en-US" altLang="ja-JP" sz="1800" dirty="0">
                <a:solidFill>
                  <a:srgbClr val="E03253"/>
                </a:solidFill>
              </a:rPr>
              <a:t>TCP</a:t>
            </a:r>
            <a:r>
              <a:rPr lang="en-US" altLang="ja-JP" sz="1800" dirty="0"/>
              <a:t>)</a:t>
            </a:r>
            <a:endParaRPr kumimoji="1" lang="ja-JP" altLang="en-US" sz="1800" dirty="0"/>
          </a:p>
        </p:txBody>
      </p:sp>
      <p:sp>
        <p:nvSpPr>
          <p:cNvPr id="4" name="日付プレースホルダー 3"/>
          <p:cNvSpPr>
            <a:spLocks noGrp="1"/>
          </p:cNvSpPr>
          <p:nvPr>
            <p:ph type="dt" sz="half" idx="10"/>
          </p:nvPr>
        </p:nvSpPr>
        <p:spPr/>
        <p:txBody>
          <a:bodyPr/>
          <a:lstStyle/>
          <a:p>
            <a:fld id="{36A1A83C-662E-7943-96F7-71F3A0BA4592}" type="datetime1">
              <a:rPr lang="ja-JP" altLang="en-US" smtClean="0"/>
              <a:t>2014/07/10</a:t>
            </a:fld>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17</a:t>
            </a:fld>
            <a:endParaRPr lang="en-US" altLang="ja-JP"/>
          </a:p>
        </p:txBody>
      </p:sp>
      <p:cxnSp>
        <p:nvCxnSpPr>
          <p:cNvPr id="22" name="曲線コネクタ 21"/>
          <p:cNvCxnSpPr>
            <a:stCxn id="2" idx="0"/>
            <a:endCxn id="71" idx="0"/>
          </p:cNvCxnSpPr>
          <p:nvPr/>
        </p:nvCxnSpPr>
        <p:spPr bwMode="auto">
          <a:xfrm rot="5400000" flipH="1" flipV="1">
            <a:off x="4947016" y="4131708"/>
            <a:ext cx="11969" cy="2825336"/>
          </a:xfrm>
          <a:prstGeom prst="curvedConnector3">
            <a:avLst>
              <a:gd name="adj1" fmla="val 24139719"/>
            </a:avLst>
          </a:prstGeom>
          <a:solidFill>
            <a:schemeClr val="accent1"/>
          </a:solidFill>
          <a:ln w="127000" cap="flat" cmpd="sng" algn="ctr">
            <a:solidFill>
              <a:schemeClr val="accent2"/>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曲線コネクタ 44"/>
          <p:cNvCxnSpPr>
            <a:stCxn id="69" idx="0"/>
            <a:endCxn id="70" idx="0"/>
          </p:cNvCxnSpPr>
          <p:nvPr/>
        </p:nvCxnSpPr>
        <p:spPr bwMode="auto">
          <a:xfrm rot="16200000" flipH="1">
            <a:off x="4947015" y="5073486"/>
            <a:ext cx="11969" cy="941779"/>
          </a:xfrm>
          <a:prstGeom prst="curvedConnector3">
            <a:avLst>
              <a:gd name="adj1" fmla="val -20157298"/>
            </a:avLst>
          </a:prstGeom>
          <a:solidFill>
            <a:schemeClr val="accent1"/>
          </a:solidFill>
          <a:ln w="63500" cap="flat" cmpd="sng" algn="ctr">
            <a:solidFill>
              <a:srgbClr val="E03253"/>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正方形/長方形 57"/>
          <p:cNvSpPr/>
          <p:nvPr/>
        </p:nvSpPr>
        <p:spPr>
          <a:xfrm>
            <a:off x="3656856" y="2348880"/>
            <a:ext cx="2454518" cy="369332"/>
          </a:xfrm>
          <a:prstGeom prst="rect">
            <a:avLst/>
          </a:prstGeom>
        </p:spPr>
        <p:txBody>
          <a:bodyPr wrap="none">
            <a:spAutoFit/>
          </a:bodyPr>
          <a:lstStyle/>
          <a:p>
            <a:r>
              <a:rPr lang="en-US" altLang="ja-JP" u="sng" dirty="0" smtClean="0">
                <a:solidFill>
                  <a:srgbClr val="0071BC"/>
                </a:solidFill>
                <a:latin typeface="Times New Roman"/>
                <a:cs typeface="Times New Roman"/>
              </a:rPr>
              <a:t>Background </a:t>
            </a:r>
            <a:r>
              <a:rPr lang="ja-JP" altLang="en-US" u="sng" dirty="0" smtClean="0">
                <a:solidFill>
                  <a:srgbClr val="0071BC"/>
                </a:solidFill>
                <a:latin typeface="Times New Roman"/>
                <a:cs typeface="Times New Roman"/>
              </a:rPr>
              <a:t>トラフィック</a:t>
            </a:r>
            <a:endParaRPr lang="ja-JP" altLang="en-US" u="sng" dirty="0">
              <a:solidFill>
                <a:srgbClr val="0071BC"/>
              </a:solidFill>
              <a:latin typeface="Times New Roman"/>
              <a:cs typeface="Times New Roman"/>
            </a:endParaRPr>
          </a:p>
        </p:txBody>
      </p:sp>
      <p:sp>
        <p:nvSpPr>
          <p:cNvPr id="59" name="正方形/長方形 58"/>
          <p:cNvSpPr/>
          <p:nvPr/>
        </p:nvSpPr>
        <p:spPr>
          <a:xfrm>
            <a:off x="6321152" y="2339588"/>
            <a:ext cx="1383574" cy="369332"/>
          </a:xfrm>
          <a:prstGeom prst="rect">
            <a:avLst/>
          </a:prstGeom>
        </p:spPr>
        <p:txBody>
          <a:bodyPr wrap="none">
            <a:spAutoFit/>
          </a:bodyPr>
          <a:lstStyle/>
          <a:p>
            <a:r>
              <a:rPr lang="en-US" altLang="ja-JP" u="sng" dirty="0" smtClean="0">
                <a:solidFill>
                  <a:srgbClr val="E03253"/>
                </a:solidFill>
                <a:latin typeface="Times New Roman"/>
                <a:cs typeface="Times New Roman"/>
              </a:rPr>
              <a:t>70KB</a:t>
            </a:r>
            <a:r>
              <a:rPr lang="ja-JP" altLang="en-US" u="sng" dirty="0" smtClean="0">
                <a:solidFill>
                  <a:srgbClr val="E03253"/>
                </a:solidFill>
                <a:latin typeface="Times New Roman"/>
                <a:cs typeface="Times New Roman"/>
              </a:rPr>
              <a:t>フロー</a:t>
            </a:r>
            <a:endParaRPr lang="ja-JP" altLang="en-US" u="sng" dirty="0">
              <a:solidFill>
                <a:srgbClr val="E03253"/>
              </a:solidFill>
              <a:latin typeface="Times New Roman"/>
              <a:cs typeface="Times New Roman"/>
            </a:endParaRPr>
          </a:p>
        </p:txBody>
      </p:sp>
      <p:sp>
        <p:nvSpPr>
          <p:cNvPr id="40" name="テキスト ボックス 39"/>
          <p:cNvSpPr txBox="1"/>
          <p:nvPr/>
        </p:nvSpPr>
        <p:spPr>
          <a:xfrm>
            <a:off x="3608439" y="5949280"/>
            <a:ext cx="2676709" cy="276999"/>
          </a:xfrm>
          <a:prstGeom prst="rect">
            <a:avLst/>
          </a:prstGeom>
          <a:noFill/>
        </p:spPr>
        <p:txBody>
          <a:bodyPr wrap="none" rtlCol="0">
            <a:spAutoFit/>
          </a:bodyPr>
          <a:lstStyle/>
          <a:p>
            <a:r>
              <a:rPr kumimoji="1" lang="en-US" altLang="ja-JP" sz="1200" dirty="0" smtClean="0">
                <a:latin typeface="+mj-lt"/>
              </a:rPr>
              <a:t>Fig7-2. Network topology on simulation</a:t>
            </a:r>
            <a:endParaRPr kumimoji="1" lang="ja-JP" altLang="en-US" sz="1200" dirty="0">
              <a:latin typeface="+mj-lt"/>
            </a:endParaRPr>
          </a:p>
        </p:txBody>
      </p:sp>
      <p:grpSp>
        <p:nvGrpSpPr>
          <p:cNvPr id="18" name="図形グループ 17"/>
          <p:cNvGrpSpPr/>
          <p:nvPr/>
        </p:nvGrpSpPr>
        <p:grpSpPr>
          <a:xfrm>
            <a:off x="3440832" y="5538391"/>
            <a:ext cx="3024336" cy="230869"/>
            <a:chOff x="3440832" y="5538391"/>
            <a:chExt cx="3024336" cy="230869"/>
          </a:xfrm>
        </p:grpSpPr>
        <p:sp>
          <p:nvSpPr>
            <p:cNvPr id="2" name="正方形/長方形 1"/>
            <p:cNvSpPr/>
            <p:nvPr/>
          </p:nvSpPr>
          <p:spPr bwMode="auto">
            <a:xfrm>
              <a:off x="3440832" y="5550360"/>
              <a:ext cx="199000" cy="218900"/>
            </a:xfrm>
            <a:prstGeom prst="rect">
              <a:avLst/>
            </a:prstGeom>
            <a:solidFill>
              <a:schemeClr val="tx1"/>
            </a:solidFill>
            <a:ln w="9525" cap="flat" cmpd="sng" algn="ctr">
              <a:solidFill>
                <a:srgbClr val="0071B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69" name="正方形/長方形 68"/>
            <p:cNvSpPr/>
            <p:nvPr/>
          </p:nvSpPr>
          <p:spPr bwMode="auto">
            <a:xfrm>
              <a:off x="4382611" y="5538391"/>
              <a:ext cx="199000" cy="218900"/>
            </a:xfrm>
            <a:prstGeom prst="rect">
              <a:avLst/>
            </a:prstGeom>
            <a:solidFill>
              <a:schemeClr val="tx1"/>
            </a:solidFill>
            <a:ln w="9525" cap="flat" cmpd="sng" algn="ctr">
              <a:solidFill>
                <a:srgbClr val="E0325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70" name="正方形/長方形 69"/>
            <p:cNvSpPr/>
            <p:nvPr/>
          </p:nvSpPr>
          <p:spPr bwMode="auto">
            <a:xfrm>
              <a:off x="5324390" y="5550360"/>
              <a:ext cx="199000" cy="218900"/>
            </a:xfrm>
            <a:prstGeom prst="rect">
              <a:avLst/>
            </a:prstGeom>
            <a:solidFill>
              <a:schemeClr val="tx1"/>
            </a:solidFill>
            <a:ln w="9525" cap="flat" cmpd="sng" algn="ctr">
              <a:solidFill>
                <a:srgbClr val="E0325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71" name="正方形/長方形 70"/>
            <p:cNvSpPr/>
            <p:nvPr/>
          </p:nvSpPr>
          <p:spPr bwMode="auto">
            <a:xfrm>
              <a:off x="6266168" y="5538391"/>
              <a:ext cx="199000" cy="218900"/>
            </a:xfrm>
            <a:prstGeom prst="rect">
              <a:avLst/>
            </a:prstGeom>
            <a:solidFill>
              <a:schemeClr val="tx1"/>
            </a:solidFill>
            <a:ln w="9525" cap="flat" cmpd="sng" algn="ctr">
              <a:solidFill>
                <a:srgbClr val="0071B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grpSp>
      <p:grpSp>
        <p:nvGrpSpPr>
          <p:cNvPr id="17" name="図形グループ 16"/>
          <p:cNvGrpSpPr/>
          <p:nvPr/>
        </p:nvGrpSpPr>
        <p:grpSpPr>
          <a:xfrm>
            <a:off x="3872880" y="4285673"/>
            <a:ext cx="2052228" cy="230869"/>
            <a:chOff x="3872880" y="4581128"/>
            <a:chExt cx="2052228" cy="230869"/>
          </a:xfrm>
        </p:grpSpPr>
        <p:sp>
          <p:nvSpPr>
            <p:cNvPr id="72" name="正方形/長方形 71"/>
            <p:cNvSpPr/>
            <p:nvPr/>
          </p:nvSpPr>
          <p:spPr bwMode="auto">
            <a:xfrm>
              <a:off x="3872880" y="4593097"/>
              <a:ext cx="199000" cy="218900"/>
            </a:xfrm>
            <a:prstGeom prst="rect">
              <a:avLst/>
            </a:prstGeom>
            <a:solidFill>
              <a:schemeClr val="tx2"/>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73" name="正方形/長方形 72"/>
            <p:cNvSpPr/>
            <p:nvPr/>
          </p:nvSpPr>
          <p:spPr bwMode="auto">
            <a:xfrm>
              <a:off x="5726108" y="4581128"/>
              <a:ext cx="199000" cy="218900"/>
            </a:xfrm>
            <a:prstGeom prst="rect">
              <a:avLst/>
            </a:prstGeom>
            <a:solidFill>
              <a:schemeClr val="tx2"/>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grpSp>
      <p:grpSp>
        <p:nvGrpSpPr>
          <p:cNvPr id="3" name="図形グループ 2"/>
          <p:cNvGrpSpPr/>
          <p:nvPr/>
        </p:nvGrpSpPr>
        <p:grpSpPr>
          <a:xfrm>
            <a:off x="2028892" y="3032956"/>
            <a:ext cx="5669686" cy="230869"/>
            <a:chOff x="2028892" y="3032956"/>
            <a:chExt cx="5669686" cy="230869"/>
          </a:xfrm>
        </p:grpSpPr>
        <p:sp>
          <p:nvSpPr>
            <p:cNvPr id="74" name="正方形/長方形 73"/>
            <p:cNvSpPr/>
            <p:nvPr/>
          </p:nvSpPr>
          <p:spPr bwMode="auto">
            <a:xfrm>
              <a:off x="2028892" y="3044925"/>
              <a:ext cx="199000" cy="218900"/>
            </a:xfrm>
            <a:prstGeom prst="rect">
              <a:avLst/>
            </a:prstGeom>
            <a:solidFill>
              <a:srgbClr val="FF66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75" name="正方形/長方形 74"/>
            <p:cNvSpPr/>
            <p:nvPr/>
          </p:nvSpPr>
          <p:spPr bwMode="auto">
            <a:xfrm>
              <a:off x="3852454" y="3032956"/>
              <a:ext cx="199000" cy="218900"/>
            </a:xfrm>
            <a:prstGeom prst="rect">
              <a:avLst/>
            </a:prstGeom>
            <a:solidFill>
              <a:srgbClr val="FF66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76" name="正方形/長方形 75"/>
            <p:cNvSpPr/>
            <p:nvPr/>
          </p:nvSpPr>
          <p:spPr bwMode="auto">
            <a:xfrm>
              <a:off x="5676016" y="3044925"/>
              <a:ext cx="199000" cy="218900"/>
            </a:xfrm>
            <a:prstGeom prst="rect">
              <a:avLst/>
            </a:prstGeom>
            <a:solidFill>
              <a:srgbClr val="FF66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77" name="正方形/長方形 76"/>
            <p:cNvSpPr/>
            <p:nvPr/>
          </p:nvSpPr>
          <p:spPr bwMode="auto">
            <a:xfrm>
              <a:off x="7499578" y="3032956"/>
              <a:ext cx="199000" cy="218900"/>
            </a:xfrm>
            <a:prstGeom prst="rect">
              <a:avLst/>
            </a:prstGeom>
            <a:solidFill>
              <a:srgbClr val="FF66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grpSp>
      <p:cxnSp>
        <p:nvCxnSpPr>
          <p:cNvPr id="78" name="直線コネクタ 77"/>
          <p:cNvCxnSpPr>
            <a:stCxn id="72" idx="2"/>
            <a:endCxn id="2" idx="0"/>
          </p:cNvCxnSpPr>
          <p:nvPr/>
        </p:nvCxnSpPr>
        <p:spPr>
          <a:xfrm flipH="1">
            <a:off x="3540332" y="4516542"/>
            <a:ext cx="432048" cy="1033818"/>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a:stCxn id="74" idx="2"/>
            <a:endCxn id="72" idx="0"/>
          </p:cNvCxnSpPr>
          <p:nvPr/>
        </p:nvCxnSpPr>
        <p:spPr>
          <a:xfrm>
            <a:off x="2128392" y="3263825"/>
            <a:ext cx="1843988" cy="103381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a:stCxn id="72" idx="2"/>
            <a:endCxn id="69" idx="0"/>
          </p:cNvCxnSpPr>
          <p:nvPr/>
        </p:nvCxnSpPr>
        <p:spPr>
          <a:xfrm>
            <a:off x="3972380" y="4516542"/>
            <a:ext cx="509731" cy="1021849"/>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73" idx="2"/>
            <a:endCxn id="70" idx="0"/>
          </p:cNvCxnSpPr>
          <p:nvPr/>
        </p:nvCxnSpPr>
        <p:spPr>
          <a:xfrm flipH="1">
            <a:off x="5423890" y="4504573"/>
            <a:ext cx="401718" cy="1045787"/>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a:stCxn id="73" idx="2"/>
            <a:endCxn id="71" idx="0"/>
          </p:cNvCxnSpPr>
          <p:nvPr/>
        </p:nvCxnSpPr>
        <p:spPr>
          <a:xfrm>
            <a:off x="5825608" y="4504573"/>
            <a:ext cx="540060" cy="1033818"/>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a:stCxn id="77" idx="2"/>
            <a:endCxn id="72" idx="0"/>
          </p:cNvCxnSpPr>
          <p:nvPr/>
        </p:nvCxnSpPr>
        <p:spPr>
          <a:xfrm flipH="1">
            <a:off x="3972380" y="3251856"/>
            <a:ext cx="3626698" cy="1045786"/>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a:stCxn id="76" idx="2"/>
            <a:endCxn id="72" idx="0"/>
          </p:cNvCxnSpPr>
          <p:nvPr/>
        </p:nvCxnSpPr>
        <p:spPr>
          <a:xfrm flipH="1">
            <a:off x="3972380" y="3263825"/>
            <a:ext cx="1803136" cy="103381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a:stCxn id="75" idx="2"/>
            <a:endCxn id="72" idx="0"/>
          </p:cNvCxnSpPr>
          <p:nvPr/>
        </p:nvCxnSpPr>
        <p:spPr>
          <a:xfrm>
            <a:off x="3951954" y="3251856"/>
            <a:ext cx="20426" cy="1045786"/>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a:stCxn id="74" idx="2"/>
            <a:endCxn id="73" idx="0"/>
          </p:cNvCxnSpPr>
          <p:nvPr/>
        </p:nvCxnSpPr>
        <p:spPr>
          <a:xfrm>
            <a:off x="2128392" y="3263825"/>
            <a:ext cx="3697216" cy="102184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a:stCxn id="77" idx="2"/>
            <a:endCxn id="73" idx="0"/>
          </p:cNvCxnSpPr>
          <p:nvPr/>
        </p:nvCxnSpPr>
        <p:spPr>
          <a:xfrm flipH="1">
            <a:off x="5825608" y="3251856"/>
            <a:ext cx="1773470" cy="103381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a:stCxn id="76" idx="2"/>
            <a:endCxn id="73" idx="0"/>
          </p:cNvCxnSpPr>
          <p:nvPr/>
        </p:nvCxnSpPr>
        <p:spPr>
          <a:xfrm>
            <a:off x="5775516" y="3263825"/>
            <a:ext cx="50092" cy="102184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a:stCxn id="75" idx="2"/>
            <a:endCxn id="73" idx="0"/>
          </p:cNvCxnSpPr>
          <p:nvPr/>
        </p:nvCxnSpPr>
        <p:spPr>
          <a:xfrm>
            <a:off x="3951954" y="3251856"/>
            <a:ext cx="1873654" cy="103381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54240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結果：箱ひげ図で表現</a:t>
            </a:r>
            <a:endParaRPr kumimoji="1" lang="ja-JP" altLang="en-US" dirty="0"/>
          </a:p>
        </p:txBody>
      </p:sp>
      <p:sp>
        <p:nvSpPr>
          <p:cNvPr id="3" name="コンテンツ プレースホルダー 2"/>
          <p:cNvSpPr>
            <a:spLocks noGrp="1"/>
          </p:cNvSpPr>
          <p:nvPr>
            <p:ph idx="1"/>
          </p:nvPr>
        </p:nvSpPr>
        <p:spPr>
          <a:xfrm>
            <a:off x="812800" y="4905164"/>
            <a:ext cx="8280400" cy="1408855"/>
          </a:xfrm>
        </p:spPr>
        <p:style>
          <a:lnRef idx="2">
            <a:schemeClr val="accent2"/>
          </a:lnRef>
          <a:fillRef idx="1">
            <a:schemeClr val="lt1"/>
          </a:fillRef>
          <a:effectRef idx="0">
            <a:schemeClr val="accent2"/>
          </a:effectRef>
          <a:fontRef idx="minor">
            <a:schemeClr val="dk1"/>
          </a:fontRef>
        </p:style>
        <p:txBody>
          <a:bodyPr/>
          <a:lstStyle/>
          <a:p>
            <a:r>
              <a:rPr lang="ja-JP" altLang="en-US" dirty="0" smtClean="0">
                <a:solidFill>
                  <a:srgbClr val="4D4D4D"/>
                </a:solidFill>
              </a:rPr>
              <a:t>完結</a:t>
            </a:r>
            <a:r>
              <a:rPr lang="ja-JP" altLang="en-US" dirty="0" smtClean="0">
                <a:solidFill>
                  <a:srgbClr val="4D4D4D"/>
                </a:solidFill>
              </a:rPr>
              <a:t>時間 </a:t>
            </a:r>
            <a:r>
              <a:rPr lang="en-US" altLang="ja-JP" dirty="0" smtClean="0">
                <a:solidFill>
                  <a:srgbClr val="4D4D4D"/>
                </a:solidFill>
              </a:rPr>
              <a:t>: </a:t>
            </a:r>
            <a:r>
              <a:rPr lang="en-US" altLang="ja-JP" dirty="0">
                <a:solidFill>
                  <a:srgbClr val="4D4D4D"/>
                </a:solidFill>
              </a:rPr>
              <a:t>path1, </a:t>
            </a:r>
            <a:r>
              <a:rPr lang="en-US" altLang="ja-JP" dirty="0" smtClean="0">
                <a:solidFill>
                  <a:srgbClr val="4D4D4D"/>
                </a:solidFill>
              </a:rPr>
              <a:t>path2</a:t>
            </a:r>
            <a:r>
              <a:rPr lang="ja-JP" altLang="en-US" dirty="0" err="1">
                <a:solidFill>
                  <a:srgbClr val="4D4D4D"/>
                </a:solidFill>
              </a:rPr>
              <a:t>での</a:t>
            </a:r>
            <a:r>
              <a:rPr lang="ja-JP" altLang="en-US" dirty="0" err="1" smtClean="0">
                <a:solidFill>
                  <a:srgbClr val="4D4D4D"/>
                </a:solidFill>
              </a:rPr>
              <a:t>遅</a:t>
            </a:r>
            <a:r>
              <a:rPr lang="ja-JP" altLang="en-US" dirty="0" smtClean="0">
                <a:solidFill>
                  <a:srgbClr val="4D4D4D"/>
                </a:solidFill>
              </a:rPr>
              <a:t>延割合が大きい</a:t>
            </a:r>
            <a:endParaRPr lang="en-US" altLang="ja-JP" dirty="0" smtClean="0">
              <a:solidFill>
                <a:srgbClr val="4D4D4D"/>
              </a:solidFill>
            </a:endParaRPr>
          </a:p>
          <a:p>
            <a:r>
              <a:rPr lang="en-US" altLang="ja-JP" dirty="0" smtClean="0">
                <a:solidFill>
                  <a:srgbClr val="E03253"/>
                </a:solidFill>
              </a:rPr>
              <a:t>MPTCP</a:t>
            </a:r>
            <a:r>
              <a:rPr lang="ja-JP" altLang="en-US" dirty="0" smtClean="0">
                <a:solidFill>
                  <a:srgbClr val="E03253"/>
                </a:solidFill>
              </a:rPr>
              <a:t>の実装の問題で</a:t>
            </a:r>
            <a:r>
              <a:rPr lang="en-US" altLang="ja-JP" dirty="0" smtClean="0">
                <a:solidFill>
                  <a:srgbClr val="E03253"/>
                </a:solidFill>
              </a:rPr>
              <a:t>2</a:t>
            </a:r>
            <a:r>
              <a:rPr lang="ja-JP" altLang="en-US" dirty="0" smtClean="0">
                <a:solidFill>
                  <a:srgbClr val="E03253"/>
                </a:solidFill>
              </a:rPr>
              <a:t>経路しか使わない。</a:t>
            </a:r>
            <a:endParaRPr lang="en-US" altLang="ja-JP" dirty="0" smtClean="0">
              <a:solidFill>
                <a:srgbClr val="E03253"/>
              </a:solidFill>
            </a:endParaRPr>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18</a:t>
            </a:fld>
            <a:endParaRPr lang="en-US" altLang="ja-JP" dirty="0"/>
          </a:p>
        </p:txBody>
      </p:sp>
      <p:graphicFrame>
        <p:nvGraphicFramePr>
          <p:cNvPr id="6" name="グラフ 5"/>
          <p:cNvGraphicFramePr>
            <a:graphicFrameLocks/>
          </p:cNvGraphicFramePr>
          <p:nvPr>
            <p:extLst>
              <p:ext uri="{D42A27DB-BD31-4B8C-83A1-F6EECF244321}">
                <p14:modId xmlns:p14="http://schemas.microsoft.com/office/powerpoint/2010/main" val="1768523263"/>
              </p:ext>
            </p:extLst>
          </p:nvPr>
        </p:nvGraphicFramePr>
        <p:xfrm>
          <a:off x="1098245" y="1088740"/>
          <a:ext cx="7709510" cy="3622675"/>
        </p:xfrm>
        <a:graphic>
          <a:graphicData uri="http://schemas.openxmlformats.org/drawingml/2006/chart">
            <c:chart xmlns:c="http://schemas.openxmlformats.org/drawingml/2006/chart" xmlns:r="http://schemas.openxmlformats.org/officeDocument/2006/relationships" r:id="rId2"/>
          </a:graphicData>
        </a:graphic>
      </p:graphicFrame>
      <p:sp>
        <p:nvSpPr>
          <p:cNvPr id="5" name="日付プレースホルダー 4"/>
          <p:cNvSpPr>
            <a:spLocks noGrp="1"/>
          </p:cNvSpPr>
          <p:nvPr>
            <p:ph type="dt" sz="half" idx="10"/>
          </p:nvPr>
        </p:nvSpPr>
        <p:spPr/>
        <p:txBody>
          <a:bodyPr/>
          <a:lstStyle/>
          <a:p>
            <a:fld id="{5C190DD7-52A0-8549-AFB4-747EF57769CF}" type="datetime1">
              <a:rPr lang="ja-JP" altLang="en-US" smtClean="0"/>
              <a:t>2014/07/10</a:t>
            </a:fld>
            <a:endParaRPr lang="en-US" altLang="ja-JP" dirty="0"/>
          </a:p>
        </p:txBody>
      </p:sp>
    </p:spTree>
    <p:extLst>
      <p:ext uri="{BB962C8B-B14F-4D97-AF65-F5344CB8AC3E}">
        <p14:creationId xmlns:p14="http://schemas.microsoft.com/office/powerpoint/2010/main" val="249804345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IP</a:t>
            </a:r>
            <a:r>
              <a:rPr kumimoji="1" lang="ja-JP" altLang="en-US" dirty="0" smtClean="0"/>
              <a:t>アドレスのペアリング問題について</a:t>
            </a:r>
            <a:r>
              <a:rPr kumimoji="1" lang="en-US" altLang="ja-JP" dirty="0" smtClean="0"/>
              <a:t>(</a:t>
            </a:r>
            <a:r>
              <a:rPr kumimoji="1" lang="ja-JP" altLang="en-US" dirty="0" smtClean="0"/>
              <a:t>理想</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812800" y="4905164"/>
            <a:ext cx="8280400" cy="1408855"/>
          </a:xfrm>
          <a:ln w="19050">
            <a:solidFill>
              <a:srgbClr val="0071BC"/>
            </a:solidFill>
          </a:ln>
        </p:spPr>
        <p:txBody>
          <a:bodyPr/>
          <a:lstStyle/>
          <a:p>
            <a:r>
              <a:rPr lang="ja-JP" altLang="en-US" dirty="0" smtClean="0"/>
              <a:t>ルーティングテーブルでは</a:t>
            </a:r>
            <a:r>
              <a:rPr lang="en-US" altLang="ja-JP" dirty="0" smtClean="0"/>
              <a:t>, </a:t>
            </a:r>
            <a:r>
              <a:rPr lang="en-US" altLang="ja-JP" dirty="0" err="1" smtClean="0"/>
              <a:t>dst</a:t>
            </a:r>
            <a:r>
              <a:rPr lang="ja-JP" altLang="en-US" dirty="0" smtClean="0"/>
              <a:t>を見て経路が決まる</a:t>
            </a:r>
            <a:endParaRPr lang="en-US" altLang="ja-JP" dirty="0" smtClean="0"/>
          </a:p>
          <a:p>
            <a:r>
              <a:rPr kumimoji="1" lang="ja-JP" altLang="en-US" dirty="0" smtClean="0"/>
              <a:t>行きも帰りも同じペア</a:t>
            </a:r>
            <a:r>
              <a:rPr lang="ja-JP" altLang="en-US" dirty="0" smtClean="0"/>
              <a:t>にな</a:t>
            </a:r>
            <a:r>
              <a:rPr kumimoji="1" lang="ja-JP" altLang="en-US" dirty="0" smtClean="0"/>
              <a:t>ってほしい</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19</a:t>
            </a:fld>
            <a:endParaRPr lang="en-US" altLang="ja-JP" dirty="0"/>
          </a:p>
        </p:txBody>
      </p:sp>
      <p:sp>
        <p:nvSpPr>
          <p:cNvPr id="5" name="正方形/長方形 4"/>
          <p:cNvSpPr/>
          <p:nvPr/>
        </p:nvSpPr>
        <p:spPr bwMode="auto">
          <a:xfrm>
            <a:off x="2288704" y="1736812"/>
            <a:ext cx="324036" cy="324036"/>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6" name="正方形/長方形 5"/>
          <p:cNvSpPr/>
          <p:nvPr/>
        </p:nvSpPr>
        <p:spPr bwMode="auto">
          <a:xfrm>
            <a:off x="7365268" y="1736812"/>
            <a:ext cx="324036" cy="324036"/>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cxnSp>
        <p:nvCxnSpPr>
          <p:cNvPr id="9" name="直線コネクタ 8"/>
          <p:cNvCxnSpPr>
            <a:stCxn id="5" idx="3"/>
            <a:endCxn id="7" idx="3"/>
          </p:cNvCxnSpPr>
          <p:nvPr/>
        </p:nvCxnSpPr>
        <p:spPr bwMode="auto">
          <a:xfrm flipV="1">
            <a:off x="2612740" y="1174343"/>
            <a:ext cx="2340261" cy="72448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コネクタ 11"/>
          <p:cNvCxnSpPr>
            <a:stCxn id="5" idx="3"/>
          </p:cNvCxnSpPr>
          <p:nvPr/>
        </p:nvCxnSpPr>
        <p:spPr bwMode="auto">
          <a:xfrm>
            <a:off x="2612740" y="1898830"/>
            <a:ext cx="2340260" cy="30603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コネクタ 14"/>
          <p:cNvCxnSpPr>
            <a:stCxn id="5" idx="3"/>
          </p:cNvCxnSpPr>
          <p:nvPr/>
        </p:nvCxnSpPr>
        <p:spPr bwMode="auto">
          <a:xfrm flipV="1">
            <a:off x="2612740" y="1592796"/>
            <a:ext cx="2340260" cy="30603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コネクタ 15"/>
          <p:cNvCxnSpPr>
            <a:stCxn id="5" idx="3"/>
            <a:endCxn id="7" idx="1"/>
          </p:cNvCxnSpPr>
          <p:nvPr/>
        </p:nvCxnSpPr>
        <p:spPr bwMode="auto">
          <a:xfrm>
            <a:off x="2612740" y="1898830"/>
            <a:ext cx="2340261" cy="80108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コネクタ 21"/>
          <p:cNvCxnSpPr>
            <a:stCxn id="6" idx="1"/>
            <a:endCxn id="7" idx="3"/>
          </p:cNvCxnSpPr>
          <p:nvPr/>
        </p:nvCxnSpPr>
        <p:spPr bwMode="auto">
          <a:xfrm flipH="1" flipV="1">
            <a:off x="4953001" y="1174343"/>
            <a:ext cx="2412267" cy="72448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コネクタ 22"/>
          <p:cNvCxnSpPr>
            <a:stCxn id="6" idx="1"/>
          </p:cNvCxnSpPr>
          <p:nvPr/>
        </p:nvCxnSpPr>
        <p:spPr bwMode="auto">
          <a:xfrm flipH="1">
            <a:off x="4953001" y="1898830"/>
            <a:ext cx="2412267" cy="30603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コネクタ 23"/>
          <p:cNvCxnSpPr>
            <a:stCxn id="6" idx="1"/>
          </p:cNvCxnSpPr>
          <p:nvPr/>
        </p:nvCxnSpPr>
        <p:spPr bwMode="auto">
          <a:xfrm flipH="1" flipV="1">
            <a:off x="4953001" y="1592796"/>
            <a:ext cx="2412267" cy="30603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コネクタ 24"/>
          <p:cNvCxnSpPr>
            <a:stCxn id="6" idx="1"/>
            <a:endCxn id="7" idx="1"/>
          </p:cNvCxnSpPr>
          <p:nvPr/>
        </p:nvCxnSpPr>
        <p:spPr bwMode="auto">
          <a:xfrm flipH="1">
            <a:off x="4953001" y="1898830"/>
            <a:ext cx="2412267" cy="80108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雲 6"/>
          <p:cNvSpPr/>
          <p:nvPr/>
        </p:nvSpPr>
        <p:spPr bwMode="auto">
          <a:xfrm>
            <a:off x="3925088" y="1081723"/>
            <a:ext cx="2055825" cy="1619915"/>
          </a:xfrm>
          <a:prstGeom prst="cloud">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4" name="テキスト ボックス 33"/>
          <p:cNvSpPr txBox="1"/>
          <p:nvPr/>
        </p:nvSpPr>
        <p:spPr>
          <a:xfrm>
            <a:off x="1964668" y="2079611"/>
            <a:ext cx="1018954" cy="1200329"/>
          </a:xfrm>
          <a:prstGeom prst="rect">
            <a:avLst/>
          </a:prstGeom>
          <a:noFill/>
          <a:ln>
            <a:solidFill>
              <a:schemeClr val="tx1">
                <a:lumMod val="85000"/>
                <a:lumOff val="15000"/>
              </a:schemeClr>
            </a:solidFill>
          </a:ln>
        </p:spPr>
        <p:txBody>
          <a:bodyPr wrap="none" rtlCol="0">
            <a:spAutoFit/>
          </a:bodyPr>
          <a:lstStyle/>
          <a:p>
            <a:r>
              <a:rPr kumimoji="1" lang="en-US" altLang="ja-JP" dirty="0" smtClean="0"/>
              <a:t>10.1.0.2</a:t>
            </a:r>
          </a:p>
          <a:p>
            <a:r>
              <a:rPr kumimoji="1" lang="en-US" altLang="ja-JP" dirty="0" smtClean="0"/>
              <a:t>10.2.0.2</a:t>
            </a:r>
            <a:endParaRPr kumimoji="1" lang="ja-JP" altLang="en-US" dirty="0"/>
          </a:p>
          <a:p>
            <a:r>
              <a:rPr kumimoji="1" lang="en-US" altLang="ja-JP" dirty="0" smtClean="0"/>
              <a:t>10.3.0.2</a:t>
            </a:r>
            <a:endParaRPr kumimoji="1" lang="ja-JP" altLang="en-US" dirty="0"/>
          </a:p>
          <a:p>
            <a:r>
              <a:rPr kumimoji="1" lang="en-US" altLang="ja-JP" dirty="0" smtClean="0"/>
              <a:t>10.4.0.2</a:t>
            </a:r>
            <a:endParaRPr kumimoji="1" lang="ja-JP" altLang="en-US" dirty="0"/>
          </a:p>
        </p:txBody>
      </p:sp>
      <p:sp>
        <p:nvSpPr>
          <p:cNvPr id="35" name="テキスト ボックス 34"/>
          <p:cNvSpPr txBox="1"/>
          <p:nvPr/>
        </p:nvSpPr>
        <p:spPr>
          <a:xfrm>
            <a:off x="7065714" y="2060848"/>
            <a:ext cx="1018954" cy="1200329"/>
          </a:xfrm>
          <a:prstGeom prst="rect">
            <a:avLst/>
          </a:prstGeom>
          <a:noFill/>
          <a:ln>
            <a:solidFill>
              <a:schemeClr val="tx1">
                <a:lumMod val="85000"/>
                <a:lumOff val="15000"/>
              </a:schemeClr>
            </a:solidFill>
          </a:ln>
        </p:spPr>
        <p:txBody>
          <a:bodyPr wrap="none" rtlCol="0">
            <a:spAutoFit/>
          </a:bodyPr>
          <a:lstStyle/>
          <a:p>
            <a:r>
              <a:rPr kumimoji="1" lang="en-US" altLang="ja-JP" dirty="0" smtClean="0"/>
              <a:t>10.1.3.2</a:t>
            </a:r>
          </a:p>
          <a:p>
            <a:r>
              <a:rPr kumimoji="1" lang="en-US" altLang="ja-JP" dirty="0" smtClean="0"/>
              <a:t>10.2.3.2</a:t>
            </a:r>
            <a:endParaRPr kumimoji="1" lang="ja-JP" altLang="en-US" dirty="0"/>
          </a:p>
          <a:p>
            <a:r>
              <a:rPr kumimoji="1" lang="en-US" altLang="ja-JP" dirty="0" smtClean="0"/>
              <a:t>10.3.3.2</a:t>
            </a:r>
            <a:endParaRPr kumimoji="1" lang="ja-JP" altLang="en-US" dirty="0"/>
          </a:p>
          <a:p>
            <a:r>
              <a:rPr kumimoji="1" lang="en-US" altLang="ja-JP" dirty="0" smtClean="0"/>
              <a:t>10.4.3.2</a:t>
            </a:r>
            <a:endParaRPr kumimoji="1" lang="ja-JP" altLang="en-US" dirty="0"/>
          </a:p>
        </p:txBody>
      </p:sp>
      <p:sp>
        <p:nvSpPr>
          <p:cNvPr id="36" name="テキスト ボックス 35"/>
          <p:cNvSpPr txBox="1"/>
          <p:nvPr/>
        </p:nvSpPr>
        <p:spPr>
          <a:xfrm>
            <a:off x="3898057" y="3261177"/>
            <a:ext cx="2109885" cy="1200329"/>
          </a:xfrm>
          <a:prstGeom prst="rect">
            <a:avLst/>
          </a:prstGeom>
          <a:noFill/>
          <a:ln>
            <a:solidFill>
              <a:schemeClr val="tx1">
                <a:lumMod val="85000"/>
                <a:lumOff val="15000"/>
              </a:schemeClr>
            </a:solidFill>
          </a:ln>
        </p:spPr>
        <p:txBody>
          <a:bodyPr wrap="none" rtlCol="0">
            <a:spAutoFit/>
          </a:bodyPr>
          <a:lstStyle/>
          <a:p>
            <a:r>
              <a:rPr kumimoji="1" lang="en-US" altLang="ja-JP" dirty="0" smtClean="0"/>
              <a:t>10.1.0.2 - 10.1.3.2</a:t>
            </a:r>
          </a:p>
          <a:p>
            <a:r>
              <a:rPr kumimoji="1" lang="en-US" altLang="ja-JP" dirty="0" smtClean="0"/>
              <a:t>10.2.0.2 - 10.2.3.2</a:t>
            </a:r>
            <a:endParaRPr kumimoji="1" lang="ja-JP" altLang="en-US" dirty="0"/>
          </a:p>
          <a:p>
            <a:r>
              <a:rPr kumimoji="1" lang="en-US" altLang="ja-JP" dirty="0" smtClean="0"/>
              <a:t>10.3.0.2 - 10.3.3.2</a:t>
            </a:r>
            <a:endParaRPr kumimoji="1" lang="ja-JP" altLang="en-US" dirty="0"/>
          </a:p>
          <a:p>
            <a:r>
              <a:rPr kumimoji="1" lang="en-US" altLang="ja-JP" dirty="0" smtClean="0"/>
              <a:t>10.4.0.2 - 10.4.3.2</a:t>
            </a:r>
            <a:endParaRPr kumimoji="1" lang="ja-JP" altLang="en-US" dirty="0"/>
          </a:p>
        </p:txBody>
      </p:sp>
      <p:sp>
        <p:nvSpPr>
          <p:cNvPr id="37" name="テキスト ボックス 36"/>
          <p:cNvSpPr txBox="1"/>
          <p:nvPr/>
        </p:nvSpPr>
        <p:spPr>
          <a:xfrm>
            <a:off x="3898057" y="2888940"/>
            <a:ext cx="646331" cy="369332"/>
          </a:xfrm>
          <a:prstGeom prst="rect">
            <a:avLst/>
          </a:prstGeom>
          <a:noFill/>
        </p:spPr>
        <p:txBody>
          <a:bodyPr wrap="none" rtlCol="0">
            <a:spAutoFit/>
          </a:bodyPr>
          <a:lstStyle/>
          <a:p>
            <a:r>
              <a:rPr kumimoji="1" lang="ja-JP" altLang="en-US" u="sng" dirty="0" smtClean="0"/>
              <a:t>理想</a:t>
            </a:r>
            <a:endParaRPr kumimoji="1" lang="ja-JP" altLang="en-US" u="sng" dirty="0"/>
          </a:p>
        </p:txBody>
      </p:sp>
    </p:spTree>
    <p:extLst>
      <p:ext uri="{BB962C8B-B14F-4D97-AF65-F5344CB8AC3E}">
        <p14:creationId xmlns:p14="http://schemas.microsoft.com/office/powerpoint/2010/main" val="305220206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研究背景</a:t>
            </a:r>
            <a:endParaRPr kumimoji="1" lang="ja-JP" altLang="en-US" dirty="0"/>
          </a:p>
        </p:txBody>
      </p:sp>
      <p:sp>
        <p:nvSpPr>
          <p:cNvPr id="7" name="コンテンツ プレースホルダー 6"/>
          <p:cNvSpPr>
            <a:spLocks noGrp="1"/>
          </p:cNvSpPr>
          <p:nvPr>
            <p:ph idx="1"/>
          </p:nvPr>
        </p:nvSpPr>
        <p:spPr>
          <a:xfrm>
            <a:off x="812800" y="1157535"/>
            <a:ext cx="8280400" cy="4863753"/>
          </a:xfrm>
        </p:spPr>
        <p:txBody>
          <a:bodyPr/>
          <a:lstStyle/>
          <a:p>
            <a:pPr marL="0" indent="0">
              <a:buNone/>
            </a:pPr>
            <a:r>
              <a:rPr lang="ja-JP" altLang="en-US" b="1" dirty="0" smtClean="0"/>
              <a:t>ビッグデータ</a:t>
            </a:r>
            <a:r>
              <a:rPr lang="en-US" altLang="ja-JP" b="1" dirty="0" smtClean="0"/>
              <a:t> : </a:t>
            </a:r>
            <a:r>
              <a:rPr lang="ja-JP" altLang="en-US" b="1" dirty="0" smtClean="0"/>
              <a:t>データの爆発的増加が深刻</a:t>
            </a:r>
            <a:r>
              <a:rPr lang="en-US" altLang="ja-JP" b="1" dirty="0" smtClean="0"/>
              <a:t>..</a:t>
            </a:r>
          </a:p>
          <a:p>
            <a:pPr marL="0" indent="0">
              <a:buNone/>
            </a:pPr>
            <a:r>
              <a:rPr lang="en-US" altLang="ja-JP" sz="1800" dirty="0" smtClean="0"/>
              <a:t>Facebook</a:t>
            </a:r>
            <a:r>
              <a:rPr lang="ja-JP" altLang="en-US" sz="1800" dirty="0" smtClean="0"/>
              <a:t>では約</a:t>
            </a:r>
            <a:r>
              <a:rPr lang="en-US" altLang="ja-JP" sz="1800" dirty="0" smtClean="0"/>
              <a:t>300</a:t>
            </a:r>
            <a:r>
              <a:rPr lang="ja-JP" altLang="en-US" sz="1800" dirty="0" smtClean="0"/>
              <a:t>ペタバイトのデータを保有</a:t>
            </a:r>
            <a:endParaRPr lang="en-US" altLang="ja-JP" sz="1800" dirty="0" smtClean="0"/>
          </a:p>
          <a:p>
            <a:pPr marL="0" indent="0">
              <a:buNone/>
            </a:pPr>
            <a:r>
              <a:rPr lang="en-US" altLang="ja-JP" sz="1800" dirty="0" smtClean="0"/>
              <a:t>1</a:t>
            </a:r>
            <a:r>
              <a:rPr lang="ja-JP" altLang="en-US" sz="1800" dirty="0" smtClean="0"/>
              <a:t>日に</a:t>
            </a:r>
            <a:r>
              <a:rPr lang="en-US" altLang="ja-JP" sz="1800" dirty="0" smtClean="0"/>
              <a:t>1</a:t>
            </a:r>
            <a:r>
              <a:rPr lang="ja-JP" altLang="en-US" sz="1800" dirty="0" smtClean="0"/>
              <a:t>ペタバイトのデータを処理</a:t>
            </a:r>
            <a:r>
              <a:rPr lang="en-US" altLang="ja-JP" sz="1800" dirty="0" smtClean="0"/>
              <a:t>[3].</a:t>
            </a:r>
            <a:endParaRPr lang="en-US" altLang="ja-JP" sz="1800" dirty="0"/>
          </a:p>
          <a:p>
            <a:pPr marL="0" indent="0">
              <a:buNone/>
            </a:pPr>
            <a:r>
              <a:rPr lang="ja-JP" altLang="en-US" b="1" dirty="0" smtClean="0">
                <a:solidFill>
                  <a:srgbClr val="0071BC"/>
                </a:solidFill>
              </a:rPr>
              <a:t>データセンターでは</a:t>
            </a:r>
            <a:r>
              <a:rPr lang="en-US" altLang="ja-JP" b="1" dirty="0" smtClean="0">
                <a:solidFill>
                  <a:srgbClr val="0071BC"/>
                </a:solidFill>
              </a:rPr>
              <a:t>..</a:t>
            </a:r>
            <a:endParaRPr lang="en-US" altLang="ja-JP" b="1" dirty="0">
              <a:solidFill>
                <a:srgbClr val="0071BC"/>
              </a:solidFill>
            </a:endParaRPr>
          </a:p>
          <a:p>
            <a:pPr marL="0" indent="0">
              <a:buNone/>
            </a:pPr>
            <a:r>
              <a:rPr lang="ja-JP" altLang="en-US" sz="1800" dirty="0" smtClean="0"/>
              <a:t>スケールアウト</a:t>
            </a:r>
            <a:r>
              <a:rPr lang="en-US" altLang="ja-JP" sz="1800" dirty="0" smtClean="0"/>
              <a:t> : </a:t>
            </a:r>
            <a:r>
              <a:rPr lang="ja-JP" altLang="en-US" sz="1800" dirty="0" smtClean="0"/>
              <a:t>サーバ台数の増加</a:t>
            </a:r>
            <a:r>
              <a:rPr lang="en-US" altLang="ja-JP" sz="1800" dirty="0" smtClean="0"/>
              <a:t>, </a:t>
            </a:r>
            <a:r>
              <a:rPr lang="ja-JP" altLang="en-US" sz="1800" dirty="0" smtClean="0"/>
              <a:t>数万</a:t>
            </a:r>
            <a:r>
              <a:rPr lang="en-US" altLang="ja-JP" sz="1800" dirty="0"/>
              <a:t>~</a:t>
            </a:r>
            <a:r>
              <a:rPr lang="ja-JP" altLang="en-US" sz="1800" dirty="0" smtClean="0"/>
              <a:t>十万台規模</a:t>
            </a:r>
            <a:endParaRPr lang="en-US" altLang="ja-JP" sz="1800" dirty="0" smtClean="0"/>
          </a:p>
          <a:p>
            <a:pPr marL="0" indent="0">
              <a:buNone/>
            </a:pPr>
            <a:r>
              <a:rPr lang="ja-JP" altLang="en-US" sz="1800" dirty="0" smtClean="0"/>
              <a:t>信頼性</a:t>
            </a:r>
            <a:r>
              <a:rPr lang="en-US" altLang="ja-JP" sz="1800" dirty="0" smtClean="0"/>
              <a:t> : </a:t>
            </a:r>
            <a:r>
              <a:rPr lang="ja-JP" altLang="en-US" sz="1800" dirty="0" smtClean="0"/>
              <a:t>ホスト間通信で複数パスにより冗長化</a:t>
            </a:r>
            <a:endParaRPr lang="en-US" altLang="ja-JP" sz="1800" dirty="0" smtClean="0"/>
          </a:p>
          <a:p>
            <a:pPr marL="0" indent="0">
              <a:buNone/>
            </a:pPr>
            <a:r>
              <a:rPr lang="ja-JP" altLang="en-US" sz="1800" dirty="0" smtClean="0"/>
              <a:t>クラウドサービス</a:t>
            </a:r>
            <a:r>
              <a:rPr lang="en-US" altLang="ja-JP" sz="1800" dirty="0" smtClean="0"/>
              <a:t> : </a:t>
            </a:r>
            <a:r>
              <a:rPr lang="ja-JP" altLang="en-US" sz="1800" dirty="0" smtClean="0"/>
              <a:t>データセンター内での横のトラフィック増加</a:t>
            </a:r>
            <a:endParaRPr lang="en-US" altLang="ja-JP" sz="1800" dirty="0" smtClean="0"/>
          </a:p>
          <a:p>
            <a:pPr marL="0" indent="0">
              <a:buNone/>
            </a:pPr>
            <a:endParaRPr lang="en-US" altLang="ja-JP" sz="1800" dirty="0" smtClean="0"/>
          </a:p>
        </p:txBody>
      </p:sp>
      <p:sp>
        <p:nvSpPr>
          <p:cNvPr id="4" name="日付プレースホルダー 3"/>
          <p:cNvSpPr>
            <a:spLocks noGrp="1"/>
          </p:cNvSpPr>
          <p:nvPr>
            <p:ph type="dt" sz="half" idx="10"/>
          </p:nvPr>
        </p:nvSpPr>
        <p:spPr/>
        <p:txBody>
          <a:bodyPr/>
          <a:lstStyle/>
          <a:p>
            <a:fld id="{F114EC52-D8B1-464D-B575-3950258B5124}" type="datetime1">
              <a:rPr lang="ja-JP" altLang="en-US" smtClean="0"/>
              <a:t>2014/07/10</a:t>
            </a:fld>
            <a:endParaRPr lang="en-US" altLang="ja-JP"/>
          </a:p>
        </p:txBody>
      </p:sp>
      <p:sp>
        <p:nvSpPr>
          <p:cNvPr id="5" name="スライド番号プレースホルダー 4"/>
          <p:cNvSpPr>
            <a:spLocks noGrp="1"/>
          </p:cNvSpPr>
          <p:nvPr>
            <p:ph type="sldNum" sz="quarter" idx="12"/>
          </p:nvPr>
        </p:nvSpPr>
        <p:spPr/>
        <p:txBody>
          <a:bodyPr/>
          <a:lstStyle/>
          <a:p>
            <a:fld id="{E6095C52-7FA9-489B-9C9A-63D366B5FA4B}" type="slidenum">
              <a:rPr lang="ja-JP" altLang="en-US" smtClean="0"/>
              <a:pPr/>
              <a:t>2</a:t>
            </a:fld>
            <a:endParaRPr lang="en-US" altLang="ja-JP"/>
          </a:p>
        </p:txBody>
      </p:sp>
      <p:sp>
        <p:nvSpPr>
          <p:cNvPr id="8" name="正方形/長方形 7"/>
          <p:cNvSpPr/>
          <p:nvPr/>
        </p:nvSpPr>
        <p:spPr>
          <a:xfrm>
            <a:off x="812800" y="5970766"/>
            <a:ext cx="8316664" cy="215444"/>
          </a:xfrm>
          <a:prstGeom prst="rect">
            <a:avLst/>
          </a:prstGeom>
        </p:spPr>
        <p:txBody>
          <a:bodyPr wrap="square">
            <a:spAutoFit/>
          </a:bodyPr>
          <a:lstStyle/>
          <a:p>
            <a:r>
              <a:rPr lang="en-US" altLang="ja-JP" sz="800" dirty="0" smtClean="0"/>
              <a:t>[3]https</a:t>
            </a:r>
            <a:r>
              <a:rPr lang="en-US" altLang="ja-JP" sz="800" dirty="0"/>
              <a:t>://www.facebook.com/notes/facebook-engineering/presto-interacting-with-petabytes-of-data-at-facebook/</a:t>
            </a:r>
            <a:r>
              <a:rPr lang="en-US" altLang="ja-JP" sz="800" dirty="0" smtClean="0"/>
              <a:t>10151786197628920</a:t>
            </a:r>
          </a:p>
        </p:txBody>
      </p:sp>
      <p:sp>
        <p:nvSpPr>
          <p:cNvPr id="9" name="コンテンツ プレースホルダー 6"/>
          <p:cNvSpPr txBox="1">
            <a:spLocks/>
          </p:cNvSpPr>
          <p:nvPr/>
        </p:nvSpPr>
        <p:spPr bwMode="auto">
          <a:xfrm>
            <a:off x="434524" y="4977172"/>
            <a:ext cx="9108440" cy="939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5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5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5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5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5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algn="ctr">
              <a:buNone/>
            </a:pPr>
            <a:r>
              <a:rPr lang="en-US" altLang="ja-JP" b="1" dirty="0" smtClean="0">
                <a:solidFill>
                  <a:srgbClr val="0071BC"/>
                </a:solidFill>
              </a:rPr>
              <a:t>Multipath TCP(MPTCP)</a:t>
            </a:r>
            <a:r>
              <a:rPr lang="ja-JP" altLang="en-US" dirty="0" smtClean="0"/>
              <a:t>でデータセンターネットワークを改善</a:t>
            </a:r>
            <a:r>
              <a:rPr lang="en-US" altLang="ja-JP" dirty="0" smtClean="0"/>
              <a:t>!!</a:t>
            </a:r>
            <a:endParaRPr lang="en-US" altLang="ja-JP" sz="3200" b="1" dirty="0" smtClean="0">
              <a:solidFill>
                <a:srgbClr val="0071BC"/>
              </a:solidFill>
            </a:endParaRPr>
          </a:p>
        </p:txBody>
      </p:sp>
      <p:sp>
        <p:nvSpPr>
          <p:cNvPr id="10" name="下矢印 9"/>
          <p:cNvSpPr/>
          <p:nvPr/>
        </p:nvSpPr>
        <p:spPr bwMode="auto">
          <a:xfrm>
            <a:off x="4710684" y="4345540"/>
            <a:ext cx="484632" cy="775648"/>
          </a:xfrm>
          <a:prstGeom prst="downArrow">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3" name="爆発 2 12"/>
          <p:cNvSpPr/>
          <p:nvPr/>
        </p:nvSpPr>
        <p:spPr bwMode="auto">
          <a:xfrm>
            <a:off x="0" y="908720"/>
            <a:ext cx="9906000" cy="4500500"/>
          </a:xfrm>
          <a:prstGeom prst="irregularSeal2">
            <a:avLst/>
          </a:prstGeom>
          <a:solidFill>
            <a:srgbClr val="C0504D"/>
          </a:solidFill>
          <a:ln>
            <a:solidFill>
              <a:schemeClr val="tx1"/>
            </a:solidFill>
            <a:headEnd type="none" w="med" len="med"/>
            <a:tailEnd type="none" w="med" len="med"/>
          </a:ln>
          <a:ex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ja-JP" sz="2600" b="1" dirty="0" smtClean="0">
                <a:solidFill>
                  <a:schemeClr val="tx1"/>
                </a:solidFill>
                <a:latin typeface="+mj-lt"/>
                <a:ea typeface="ＭＳ Ｐゴシック" charset="-128"/>
              </a:rPr>
              <a:t>MPTCP</a:t>
            </a:r>
            <a:r>
              <a:rPr lang="ja-JP" altLang="en-US" sz="2600" b="1" dirty="0" smtClean="0">
                <a:solidFill>
                  <a:schemeClr val="tx1"/>
                </a:solidFill>
                <a:latin typeface="+mj-lt"/>
                <a:ea typeface="ＭＳ Ｐゴシック" charset="-128"/>
              </a:rPr>
              <a:t>はサイズの小さいフローには悪影響を及ぼす</a:t>
            </a:r>
            <a:endParaRPr lang="en-US" altLang="ja-JP" sz="2600" b="1" dirty="0" smtClean="0">
              <a:solidFill>
                <a:schemeClr val="tx1"/>
              </a:solidFill>
              <a:latin typeface="+mj-lt"/>
              <a:ea typeface="ＭＳ Ｐゴシック" charset="-128"/>
            </a:endParaRPr>
          </a:p>
        </p:txBody>
      </p:sp>
    </p:spTree>
    <p:extLst>
      <p:ext uri="{BB962C8B-B14F-4D97-AF65-F5344CB8AC3E}">
        <p14:creationId xmlns:p14="http://schemas.microsoft.com/office/powerpoint/2010/main" val="39352382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IP</a:t>
            </a:r>
            <a:r>
              <a:rPr kumimoji="1" lang="ja-JP" altLang="en-US" dirty="0" smtClean="0"/>
              <a:t>アドレスのペアリング問題について</a:t>
            </a:r>
            <a:r>
              <a:rPr kumimoji="1" lang="en-US" altLang="ja-JP" dirty="0" smtClean="0"/>
              <a:t>(</a:t>
            </a:r>
            <a:r>
              <a:rPr kumimoji="1" lang="ja-JP" altLang="en-US" dirty="0" smtClean="0"/>
              <a:t>現実</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812800" y="4834721"/>
            <a:ext cx="8280400" cy="1549741"/>
          </a:xfrm>
          <a:ln w="19050">
            <a:solidFill>
              <a:srgbClr val="0071BC"/>
            </a:solidFill>
          </a:ln>
        </p:spPr>
        <p:txBody>
          <a:bodyPr/>
          <a:lstStyle/>
          <a:p>
            <a:r>
              <a:rPr lang="ja-JP" altLang="en-US" dirty="0" smtClean="0"/>
              <a:t>互いのアドレスは</a:t>
            </a:r>
            <a:r>
              <a:rPr lang="en-US" altLang="ja-JP" dirty="0" smtClean="0"/>
              <a:t>4</a:t>
            </a:r>
            <a:r>
              <a:rPr lang="ja-JP" altLang="en-US" dirty="0" smtClean="0"/>
              <a:t>つ交換し合っていた</a:t>
            </a:r>
            <a:endParaRPr lang="en-US" altLang="ja-JP" dirty="0" smtClean="0"/>
          </a:p>
          <a:p>
            <a:r>
              <a:rPr lang="en-US" altLang="ja-JP" dirty="0" err="1" smtClean="0"/>
              <a:t>src</a:t>
            </a:r>
            <a:r>
              <a:rPr lang="ja-JP" altLang="en-US" dirty="0" smtClean="0"/>
              <a:t>に関しては</a:t>
            </a:r>
            <a:r>
              <a:rPr lang="en-US" altLang="ja-JP" dirty="0" smtClean="0"/>
              <a:t>4</a:t>
            </a:r>
            <a:r>
              <a:rPr lang="ja-JP" altLang="en-US" dirty="0" smtClean="0"/>
              <a:t>つ使うが、</a:t>
            </a:r>
            <a:r>
              <a:rPr lang="en-US" altLang="ja-JP" dirty="0" err="1" smtClean="0"/>
              <a:t>dst</a:t>
            </a:r>
            <a:r>
              <a:rPr lang="ja-JP" altLang="en-US" dirty="0" smtClean="0"/>
              <a:t>は</a:t>
            </a:r>
            <a:r>
              <a:rPr lang="en-US" altLang="ja-JP" dirty="0" smtClean="0"/>
              <a:t>2</a:t>
            </a:r>
            <a:r>
              <a:rPr lang="ja-JP" altLang="en-US" dirty="0" smtClean="0"/>
              <a:t>つしか使わなかった</a:t>
            </a:r>
            <a:endParaRPr lang="en-US" altLang="ja-JP" dirty="0" smtClean="0"/>
          </a:p>
          <a:p>
            <a:r>
              <a:rPr kumimoji="1" lang="en-US" altLang="ja-JP" dirty="0" smtClean="0"/>
              <a:t>Initial</a:t>
            </a:r>
            <a:r>
              <a:rPr kumimoji="1" lang="ja-JP" altLang="en-US" dirty="0" smtClean="0"/>
              <a:t>コネクションの</a:t>
            </a:r>
            <a:r>
              <a:rPr kumimoji="1" lang="en-US" altLang="ja-JP" dirty="0" err="1" smtClean="0"/>
              <a:t>dst</a:t>
            </a:r>
            <a:r>
              <a:rPr kumimoji="1" lang="ja-JP" altLang="en-US" dirty="0" smtClean="0"/>
              <a:t>を変えても</a:t>
            </a:r>
            <a:r>
              <a:rPr kumimoji="1" lang="en-US" altLang="ja-JP" dirty="0" smtClean="0"/>
              <a:t>2</a:t>
            </a:r>
            <a:r>
              <a:rPr lang="ja-JP" altLang="en-US" dirty="0" smtClean="0"/>
              <a:t>アドレスしか使わず</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20</a:t>
            </a:fld>
            <a:endParaRPr lang="en-US" altLang="ja-JP" dirty="0"/>
          </a:p>
        </p:txBody>
      </p:sp>
      <p:cxnSp>
        <p:nvCxnSpPr>
          <p:cNvPr id="13" name="直線矢印コネクタ 12"/>
          <p:cNvCxnSpPr/>
          <p:nvPr/>
        </p:nvCxnSpPr>
        <p:spPr bwMode="auto">
          <a:xfrm>
            <a:off x="3405188" y="1124744"/>
            <a:ext cx="3095625" cy="0"/>
          </a:xfrm>
          <a:prstGeom prst="straightConnector1">
            <a:avLst/>
          </a:prstGeom>
          <a:solidFill>
            <a:schemeClr val="accent1"/>
          </a:solidFill>
          <a:ln w="9525"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線矢印コネクタ 17"/>
          <p:cNvCxnSpPr/>
          <p:nvPr/>
        </p:nvCxnSpPr>
        <p:spPr bwMode="auto">
          <a:xfrm>
            <a:off x="3405188" y="1385156"/>
            <a:ext cx="3095625" cy="21602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矢印コネクタ 27"/>
          <p:cNvCxnSpPr/>
          <p:nvPr/>
        </p:nvCxnSpPr>
        <p:spPr bwMode="auto">
          <a:xfrm>
            <a:off x="3405188" y="1542982"/>
            <a:ext cx="3095625" cy="21602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矢印コネクタ 28"/>
          <p:cNvCxnSpPr/>
          <p:nvPr/>
        </p:nvCxnSpPr>
        <p:spPr bwMode="auto">
          <a:xfrm>
            <a:off x="3405188" y="1700808"/>
            <a:ext cx="3095625" cy="21602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テキスト ボックス 19"/>
          <p:cNvSpPr txBox="1"/>
          <p:nvPr/>
        </p:nvSpPr>
        <p:spPr>
          <a:xfrm>
            <a:off x="2372773" y="940078"/>
            <a:ext cx="1018954" cy="369332"/>
          </a:xfrm>
          <a:prstGeom prst="rect">
            <a:avLst/>
          </a:prstGeom>
          <a:noFill/>
        </p:spPr>
        <p:txBody>
          <a:bodyPr wrap="none" rtlCol="0">
            <a:spAutoFit/>
          </a:bodyPr>
          <a:lstStyle/>
          <a:p>
            <a:r>
              <a:rPr kumimoji="1" lang="en-US" altLang="ja-JP" dirty="0" smtClean="0"/>
              <a:t>10.1.0.2</a:t>
            </a:r>
            <a:endParaRPr kumimoji="1" lang="ja-JP" altLang="en-US" dirty="0"/>
          </a:p>
        </p:txBody>
      </p:sp>
      <p:sp>
        <p:nvSpPr>
          <p:cNvPr id="32" name="テキスト ボックス 31"/>
          <p:cNvSpPr txBox="1"/>
          <p:nvPr/>
        </p:nvSpPr>
        <p:spPr>
          <a:xfrm>
            <a:off x="6499254" y="940078"/>
            <a:ext cx="1018954" cy="369332"/>
          </a:xfrm>
          <a:prstGeom prst="rect">
            <a:avLst/>
          </a:prstGeom>
          <a:noFill/>
        </p:spPr>
        <p:txBody>
          <a:bodyPr wrap="none" rtlCol="0">
            <a:spAutoFit/>
          </a:bodyPr>
          <a:lstStyle/>
          <a:p>
            <a:r>
              <a:rPr kumimoji="1" lang="en-US" altLang="ja-JP" dirty="0" smtClean="0"/>
              <a:t>10.1.3.2</a:t>
            </a:r>
            <a:endParaRPr kumimoji="1" lang="ja-JP" altLang="en-US" dirty="0"/>
          </a:p>
        </p:txBody>
      </p:sp>
      <p:sp>
        <p:nvSpPr>
          <p:cNvPr id="33" name="テキスト ボックス 32"/>
          <p:cNvSpPr txBox="1"/>
          <p:nvPr/>
        </p:nvSpPr>
        <p:spPr>
          <a:xfrm>
            <a:off x="4443523" y="1222150"/>
            <a:ext cx="1018954" cy="92333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smtClean="0"/>
              <a:t>10.2.0.2</a:t>
            </a:r>
          </a:p>
          <a:p>
            <a:r>
              <a:rPr kumimoji="1" lang="en-US" altLang="ja-JP" dirty="0" smtClean="0"/>
              <a:t>10.3.0.2</a:t>
            </a:r>
            <a:endParaRPr kumimoji="1" lang="ja-JP" altLang="en-US" dirty="0"/>
          </a:p>
          <a:p>
            <a:r>
              <a:rPr kumimoji="1" lang="en-US" altLang="ja-JP" dirty="0" smtClean="0"/>
              <a:t>10.4.0.2</a:t>
            </a:r>
            <a:endParaRPr kumimoji="1" lang="ja-JP" altLang="en-US" dirty="0"/>
          </a:p>
        </p:txBody>
      </p:sp>
      <p:cxnSp>
        <p:nvCxnSpPr>
          <p:cNvPr id="38" name="直線矢印コネクタ 37"/>
          <p:cNvCxnSpPr/>
          <p:nvPr/>
        </p:nvCxnSpPr>
        <p:spPr bwMode="auto">
          <a:xfrm flipH="1">
            <a:off x="3390915" y="2276872"/>
            <a:ext cx="3108339" cy="21602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テキスト ボックス 38"/>
          <p:cNvSpPr txBox="1"/>
          <p:nvPr/>
        </p:nvSpPr>
        <p:spPr>
          <a:xfrm>
            <a:off x="4484948" y="2240868"/>
            <a:ext cx="93487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smtClean="0"/>
              <a:t>10.2.3.2</a:t>
            </a:r>
            <a:endParaRPr kumimoji="1" lang="ja-JP" altLang="en-US" dirty="0"/>
          </a:p>
        </p:txBody>
      </p:sp>
      <p:sp>
        <p:nvSpPr>
          <p:cNvPr id="27" name="正方形/長方形 26"/>
          <p:cNvSpPr/>
          <p:nvPr/>
        </p:nvSpPr>
        <p:spPr bwMode="auto">
          <a:xfrm>
            <a:off x="2924535" y="2839060"/>
            <a:ext cx="4056930" cy="468052"/>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dirty="0" smtClean="0">
                <a:solidFill>
                  <a:schemeClr val="tx1"/>
                </a:solidFill>
                <a:latin typeface="Arial" charset="0"/>
                <a:ea typeface="ＭＳ Ｐゴシック" charset="-128"/>
              </a:rPr>
              <a:t>(10.1.3.2, 10.2.3.2)</a:t>
            </a:r>
            <a:r>
              <a:rPr lang="ja-JP" altLang="en-US" dirty="0" smtClean="0">
                <a:solidFill>
                  <a:schemeClr val="tx1"/>
                </a:solidFill>
                <a:latin typeface="Arial" charset="0"/>
                <a:ea typeface="ＭＳ Ｐゴシック" charset="-128"/>
              </a:rPr>
              <a:t>へ</a:t>
            </a:r>
            <a:r>
              <a:rPr lang="en-US" altLang="ja-JP" dirty="0" smtClean="0">
                <a:solidFill>
                  <a:schemeClr val="tx1"/>
                </a:solidFill>
                <a:latin typeface="Arial" charset="0"/>
                <a:ea typeface="ＭＳ Ｐゴシック" charset="-128"/>
              </a:rPr>
              <a:t>JOIN</a:t>
            </a:r>
            <a:r>
              <a:rPr lang="ja-JP" altLang="en-US" dirty="0" smtClean="0">
                <a:solidFill>
                  <a:schemeClr val="tx1"/>
                </a:solidFill>
                <a:latin typeface="Arial" charset="0"/>
                <a:ea typeface="ＭＳ Ｐゴシック" charset="-128"/>
              </a:rPr>
              <a:t>しにいく</a:t>
            </a: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cxnSp>
        <p:nvCxnSpPr>
          <p:cNvPr id="40" name="直線矢印コネクタ 39"/>
          <p:cNvCxnSpPr/>
          <p:nvPr/>
        </p:nvCxnSpPr>
        <p:spPr bwMode="auto">
          <a:xfrm flipH="1">
            <a:off x="3405188" y="3645024"/>
            <a:ext cx="3108339" cy="21602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線矢印コネクタ 41"/>
          <p:cNvCxnSpPr/>
          <p:nvPr/>
        </p:nvCxnSpPr>
        <p:spPr bwMode="auto">
          <a:xfrm flipH="1">
            <a:off x="3404828" y="3897052"/>
            <a:ext cx="3108339" cy="21602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テキスト ボックス 40"/>
          <p:cNvSpPr txBox="1"/>
          <p:nvPr/>
        </p:nvSpPr>
        <p:spPr>
          <a:xfrm>
            <a:off x="4499221" y="3537012"/>
            <a:ext cx="934871"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smtClean="0"/>
              <a:t>10.3.3.2</a:t>
            </a:r>
          </a:p>
          <a:p>
            <a:r>
              <a:rPr kumimoji="1" lang="en-US" altLang="ja-JP" dirty="0" smtClean="0"/>
              <a:t>10.4.3.2</a:t>
            </a:r>
            <a:endParaRPr kumimoji="1" lang="ja-JP" altLang="en-US" dirty="0"/>
          </a:p>
        </p:txBody>
      </p:sp>
      <p:sp>
        <p:nvSpPr>
          <p:cNvPr id="43" name="正方形/長方形 42"/>
          <p:cNvSpPr/>
          <p:nvPr/>
        </p:nvSpPr>
        <p:spPr bwMode="auto">
          <a:xfrm>
            <a:off x="2936776" y="4293096"/>
            <a:ext cx="4056930" cy="468052"/>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dirty="0" smtClean="0">
                <a:solidFill>
                  <a:schemeClr val="tx1"/>
                </a:solidFill>
                <a:latin typeface="Arial" charset="0"/>
                <a:ea typeface="ＭＳ Ｐゴシック" charset="-128"/>
              </a:rPr>
              <a:t>JOIN</a:t>
            </a:r>
            <a:r>
              <a:rPr lang="ja-JP" altLang="en-US" dirty="0" smtClean="0">
                <a:solidFill>
                  <a:schemeClr val="tx1"/>
                </a:solidFill>
                <a:latin typeface="Arial" charset="0"/>
                <a:ea typeface="ＭＳ Ｐゴシック" charset="-128"/>
              </a:rPr>
              <a:t>起こらず</a:t>
            </a: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173840444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前回の</a:t>
            </a:r>
            <a:r>
              <a:rPr lang="en-US" altLang="ja-JP" dirty="0" smtClean="0"/>
              <a:t>CNL</a:t>
            </a:r>
            <a:r>
              <a:rPr lang="ja-JP" altLang="en-US" dirty="0" smtClean="0"/>
              <a:t>のフィードバック</a:t>
            </a:r>
            <a:endParaRPr kumimoji="1" lang="ja-JP" altLang="en-US" dirty="0"/>
          </a:p>
        </p:txBody>
      </p:sp>
      <p:sp>
        <p:nvSpPr>
          <p:cNvPr id="3" name="コンテンツ プレースホルダー 2"/>
          <p:cNvSpPr>
            <a:spLocks noGrp="1"/>
          </p:cNvSpPr>
          <p:nvPr>
            <p:ph idx="1"/>
          </p:nvPr>
        </p:nvSpPr>
        <p:spPr/>
        <p:txBody>
          <a:bodyPr/>
          <a:lstStyle/>
          <a:p>
            <a:r>
              <a:rPr lang="ja-JP" altLang="en-US" strike="sngStrike" dirty="0" smtClean="0"/>
              <a:t>どうやってパラメータを決めたのか</a:t>
            </a:r>
            <a:r>
              <a:rPr lang="en-US" altLang="ja-JP" strike="sngStrike" dirty="0" smtClean="0"/>
              <a:t>?</a:t>
            </a:r>
            <a:endParaRPr lang="en-US" altLang="ja-JP" strike="sngStrike" dirty="0" smtClean="0"/>
          </a:p>
          <a:p>
            <a:r>
              <a:rPr lang="ja-JP" altLang="en-US" strike="sngStrike" dirty="0" smtClean="0"/>
              <a:t>パラメータ</a:t>
            </a:r>
            <a:r>
              <a:rPr lang="ja-JP" altLang="en-US" strike="sngStrike" dirty="0"/>
              <a:t>設定に依存したたまたま出た結果では</a:t>
            </a:r>
            <a:r>
              <a:rPr lang="en-US" altLang="ja-JP" strike="sngStrike" dirty="0" smtClean="0"/>
              <a:t>?</a:t>
            </a:r>
          </a:p>
          <a:p>
            <a:r>
              <a:rPr lang="en-US" altLang="ja-JP" strike="sngStrike" dirty="0" smtClean="0"/>
              <a:t>MPTCP</a:t>
            </a:r>
            <a:r>
              <a:rPr lang="ja-JP" altLang="en-US" strike="sngStrike" dirty="0" smtClean="0"/>
              <a:t>の動作について。</a:t>
            </a:r>
            <a:endParaRPr lang="en-US" altLang="ja-JP" strike="sngStrike" dirty="0" smtClean="0"/>
          </a:p>
          <a:p>
            <a:r>
              <a:rPr lang="ja-JP" altLang="en-US" dirty="0" smtClean="0"/>
              <a:t>遅延</a:t>
            </a:r>
            <a:r>
              <a:rPr lang="ja-JP" altLang="en-US" dirty="0"/>
              <a:t>の要因をもう少し細かく解析。一つ一つのリンク単位で、キューイングの様子</a:t>
            </a:r>
            <a:endParaRPr lang="en-US" altLang="ja-JP" dirty="0"/>
          </a:p>
          <a:p>
            <a:r>
              <a:rPr lang="ja-JP" altLang="en-US" dirty="0" smtClean="0"/>
              <a:t>バックグラウンドトラフィック</a:t>
            </a:r>
            <a:r>
              <a:rPr lang="ja-JP" altLang="en-US" dirty="0"/>
              <a:t>とは</a:t>
            </a:r>
            <a:r>
              <a:rPr lang="en-US" altLang="ja-JP" dirty="0" smtClean="0"/>
              <a:t>?</a:t>
            </a:r>
          </a:p>
          <a:p>
            <a:r>
              <a:rPr lang="ja-JP" altLang="en-US" dirty="0"/>
              <a:t>ショートフローの改善も成果だし、バックグラウンドトラフィックの改善も確認されれば成果では</a:t>
            </a:r>
            <a:r>
              <a:rPr lang="en-US" altLang="ja-JP" dirty="0"/>
              <a:t>?</a:t>
            </a:r>
          </a:p>
          <a:p>
            <a:endParaRPr lang="en-US" altLang="ja-JP" dirty="0"/>
          </a:p>
        </p:txBody>
      </p:sp>
      <p:sp>
        <p:nvSpPr>
          <p:cNvPr id="4" name="日付プレースホルダー 3"/>
          <p:cNvSpPr>
            <a:spLocks noGrp="1"/>
          </p:cNvSpPr>
          <p:nvPr>
            <p:ph type="dt" sz="half" idx="10"/>
          </p:nvPr>
        </p:nvSpPr>
        <p:spPr/>
        <p:txBody>
          <a:bodyPr/>
          <a:lstStyle/>
          <a:p>
            <a:fld id="{8A41B42A-15B6-394D-B82C-3B05C8745B20}" type="datetime1">
              <a:rPr lang="ja-JP" altLang="en-US" smtClean="0"/>
              <a:t>2014/07/10</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21</a:t>
            </a:fld>
            <a:endParaRPr lang="en-US" altLang="ja-JP" dirty="0"/>
          </a:p>
        </p:txBody>
      </p:sp>
    </p:spTree>
    <p:extLst>
      <p:ext uri="{BB962C8B-B14F-4D97-AF65-F5344CB8AC3E}">
        <p14:creationId xmlns:p14="http://schemas.microsoft.com/office/powerpoint/2010/main" val="91114830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結果</a:t>
            </a:r>
            <a:r>
              <a:rPr lang="en-US" altLang="ja-JP" dirty="0" smtClean="0"/>
              <a:t> : </a:t>
            </a:r>
            <a:r>
              <a:rPr lang="ja-JP" altLang="en-US" dirty="0" smtClean="0"/>
              <a:t>まとめ</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22</a:t>
            </a:fld>
            <a:endParaRPr lang="en-US" altLang="ja-JP" dirty="0"/>
          </a:p>
        </p:txBody>
      </p:sp>
      <p:pic>
        <p:nvPicPr>
          <p:cNvPr id="8" name="図 7" descr="aver.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476" y="1792798"/>
            <a:ext cx="4704831" cy="2827905"/>
          </a:xfrm>
          <a:prstGeom prst="rect">
            <a:avLst/>
          </a:prstGeom>
        </p:spPr>
      </p:pic>
      <p:sp>
        <p:nvSpPr>
          <p:cNvPr id="10" name="コンテンツ プレースホルダー 2"/>
          <p:cNvSpPr>
            <a:spLocks noGrp="1"/>
          </p:cNvSpPr>
          <p:nvPr>
            <p:ph idx="1"/>
          </p:nvPr>
        </p:nvSpPr>
        <p:spPr>
          <a:xfrm>
            <a:off x="812800" y="4905164"/>
            <a:ext cx="8280400" cy="1408855"/>
          </a:xfrm>
        </p:spPr>
        <p:style>
          <a:lnRef idx="2">
            <a:schemeClr val="accent2"/>
          </a:lnRef>
          <a:fillRef idx="1">
            <a:schemeClr val="lt1"/>
          </a:fillRef>
          <a:effectRef idx="0">
            <a:schemeClr val="accent2"/>
          </a:effectRef>
          <a:fontRef idx="minor">
            <a:schemeClr val="dk1"/>
          </a:fontRef>
        </p:style>
        <p:txBody>
          <a:bodyPr/>
          <a:lstStyle/>
          <a:p>
            <a:r>
              <a:rPr lang="ja-JP" altLang="en-US" dirty="0" smtClean="0"/>
              <a:t>フローサイズ</a:t>
            </a:r>
            <a:r>
              <a:rPr lang="ja-JP" altLang="en-US" dirty="0"/>
              <a:t>が</a:t>
            </a:r>
            <a:r>
              <a:rPr lang="ja-JP" altLang="en-US" dirty="0" smtClean="0"/>
              <a:t>小さくなるほど、遅延は小さくなる</a:t>
            </a:r>
            <a:endParaRPr lang="en-US" altLang="ja-JP" dirty="0" smtClean="0"/>
          </a:p>
          <a:p>
            <a:r>
              <a:rPr lang="ja-JP" altLang="en-US" dirty="0" smtClean="0"/>
              <a:t>下位５パーセントに着目すると、</a:t>
            </a:r>
            <a:r>
              <a:rPr lang="en-US" altLang="ja-JP" dirty="0" smtClean="0">
                <a:solidFill>
                  <a:srgbClr val="E03253"/>
                </a:solidFill>
              </a:rPr>
              <a:t>10ms</a:t>
            </a:r>
            <a:r>
              <a:rPr lang="ja-JP" altLang="en-US" dirty="0" smtClean="0"/>
              <a:t>程度差がある</a:t>
            </a:r>
            <a:endParaRPr lang="en-US" altLang="ja-JP" dirty="0" smtClean="0"/>
          </a:p>
        </p:txBody>
      </p:sp>
      <p:pic>
        <p:nvPicPr>
          <p:cNvPr id="11" name="図 10" descr="95.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4405" y="1844824"/>
            <a:ext cx="4487107" cy="2697770"/>
          </a:xfrm>
          <a:prstGeom prst="rect">
            <a:avLst/>
          </a:prstGeom>
        </p:spPr>
      </p:pic>
      <p:sp>
        <p:nvSpPr>
          <p:cNvPr id="3" name="日付プレースホルダー 2"/>
          <p:cNvSpPr>
            <a:spLocks noGrp="1"/>
          </p:cNvSpPr>
          <p:nvPr>
            <p:ph type="dt" sz="half" idx="10"/>
          </p:nvPr>
        </p:nvSpPr>
        <p:spPr/>
        <p:txBody>
          <a:bodyPr/>
          <a:lstStyle/>
          <a:p>
            <a:fld id="{5AF4CA8E-C6B6-CB4B-B05C-9F84E67BA83B}" type="datetime1">
              <a:rPr lang="ja-JP" altLang="en-US" smtClean="0"/>
              <a:t>2014/07/10</a:t>
            </a:fld>
            <a:endParaRPr lang="en-US" altLang="ja-JP" dirty="0"/>
          </a:p>
        </p:txBody>
      </p:sp>
    </p:spTree>
    <p:extLst>
      <p:ext uri="{BB962C8B-B14F-4D97-AF65-F5344CB8AC3E}">
        <p14:creationId xmlns:p14="http://schemas.microsoft.com/office/powerpoint/2010/main" val="352843395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遅延の要因をもう少し細かく解析。</a:t>
            </a:r>
            <a:endParaRPr kumimoji="1" lang="ja-JP" altLang="en-US" dirty="0"/>
          </a:p>
        </p:txBody>
      </p:sp>
      <p:sp>
        <p:nvSpPr>
          <p:cNvPr id="3" name="コンテンツ プレースホルダー 2"/>
          <p:cNvSpPr>
            <a:spLocks noGrp="1"/>
          </p:cNvSpPr>
          <p:nvPr>
            <p:ph idx="1"/>
          </p:nvPr>
        </p:nvSpPr>
        <p:spPr/>
        <p:txBody>
          <a:bodyPr/>
          <a:lstStyle/>
          <a:p>
            <a:pPr marL="342900" lvl="1" indent="-342900">
              <a:buClr>
                <a:schemeClr val="folHlink"/>
              </a:buClr>
              <a:buSzPct val="60000"/>
            </a:pPr>
            <a:r>
              <a:rPr lang="ja-JP" altLang="en-US" sz="2400" dirty="0">
                <a:latin typeface="+mn-ea"/>
              </a:rPr>
              <a:t>ショートフロー発生</a:t>
            </a:r>
            <a:r>
              <a:rPr lang="ja-JP" altLang="en-US" sz="2400" dirty="0" smtClean="0">
                <a:latin typeface="+mn-ea"/>
              </a:rPr>
              <a:t>間隔に着目</a:t>
            </a:r>
            <a:endParaRPr lang="en-US" altLang="ja-JP" sz="2400" dirty="0">
              <a:latin typeface="+mn-ea"/>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23</a:t>
            </a:fld>
            <a:endParaRPr lang="en-US" altLang="ja-JP" dirty="0"/>
          </a:p>
        </p:txBody>
      </p:sp>
      <p:pic>
        <p:nvPicPr>
          <p:cNvPr id="5" name="図 4" descr="flow_fc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8510" y="2636912"/>
            <a:ext cx="4591370" cy="2759365"/>
          </a:xfrm>
          <a:prstGeom prst="rect">
            <a:avLst/>
          </a:prstGeom>
        </p:spPr>
      </p:pic>
      <p:pic>
        <p:nvPicPr>
          <p:cNvPr id="6" name="図 5" descr="flow_in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8517" y="2564904"/>
            <a:ext cx="5013035" cy="3014483"/>
          </a:xfrm>
          <a:prstGeom prst="rect">
            <a:avLst/>
          </a:prstGeom>
        </p:spPr>
      </p:pic>
    </p:spTree>
    <p:extLst>
      <p:ext uri="{BB962C8B-B14F-4D97-AF65-F5344CB8AC3E}">
        <p14:creationId xmlns:p14="http://schemas.microsoft.com/office/powerpoint/2010/main" val="414210825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追加実験</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24</a:t>
            </a:fld>
            <a:endParaRPr lang="en-US" altLang="ja-JP" dirty="0"/>
          </a:p>
        </p:txBody>
      </p:sp>
      <p:pic>
        <p:nvPicPr>
          <p:cNvPr id="6" name="図 5" descr="add_ex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117" y="1088740"/>
            <a:ext cx="8341766" cy="5009083"/>
          </a:xfrm>
          <a:prstGeom prst="rect">
            <a:avLst/>
          </a:prstGeom>
        </p:spPr>
      </p:pic>
    </p:spTree>
    <p:extLst>
      <p:ext uri="{BB962C8B-B14F-4D97-AF65-F5344CB8AC3E}">
        <p14:creationId xmlns:p14="http://schemas.microsoft.com/office/powerpoint/2010/main" val="129792653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追加解析 </a:t>
            </a:r>
            <a:r>
              <a:rPr lang="en-US" altLang="ja-JP" smtClean="0"/>
              <a:t>– 50ms vs 200ms</a:t>
            </a:r>
            <a:endParaRPr kumimoji="1" lang="ja-JP" altLang="en-US" dirty="0"/>
          </a:p>
        </p:txBody>
      </p:sp>
      <p:sp>
        <p:nvSpPr>
          <p:cNvPr id="3" name="コンテンツ プレースホルダー 2"/>
          <p:cNvSpPr>
            <a:spLocks noGrp="1"/>
          </p:cNvSpPr>
          <p:nvPr>
            <p:ph idx="1"/>
          </p:nvPr>
        </p:nvSpPr>
        <p:spPr>
          <a:xfrm>
            <a:off x="812800" y="4976813"/>
            <a:ext cx="8280400" cy="1331912"/>
          </a:xfrm>
        </p:spPr>
        <p:txBody>
          <a:bodyPr/>
          <a:lstStyle/>
          <a:p>
            <a:r>
              <a:rPr lang="en-US" altLang="en-US" dirty="0" smtClean="0"/>
              <a:t>何の影響もない状態だと、140ms</a:t>
            </a:r>
            <a:r>
              <a:rPr lang="ja-JP" altLang="en-US" dirty="0" smtClean="0"/>
              <a:t>に安定</a:t>
            </a:r>
            <a:endParaRPr lang="en-US" altLang="ja-JP" dirty="0" smtClean="0"/>
          </a:p>
          <a:p>
            <a:r>
              <a:rPr kumimoji="1" lang="en-US" altLang="ja-JP" dirty="0" smtClean="0"/>
              <a:t>[50ms]</a:t>
            </a:r>
            <a:r>
              <a:rPr kumimoji="1" lang="ja-JP" altLang="en-US" dirty="0" smtClean="0"/>
              <a:t>では</a:t>
            </a:r>
            <a:r>
              <a:rPr kumimoji="1" lang="en-US" altLang="ja-JP" dirty="0" smtClean="0"/>
              <a:t>2, 3</a:t>
            </a:r>
            <a:r>
              <a:rPr kumimoji="1" lang="ja-JP" altLang="en-US" dirty="0" smtClean="0"/>
              <a:t>フロー同時に通信している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25</a:t>
            </a:fld>
            <a:endParaRPr lang="en-US" altLang="ja-JP" dirty="0"/>
          </a:p>
        </p:txBody>
      </p:sp>
      <p:pic>
        <p:nvPicPr>
          <p:cNvPr id="5" name="図 4" descr="200vs5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411" y="1050847"/>
            <a:ext cx="6356466" cy="3818313"/>
          </a:xfrm>
          <a:prstGeom prst="rect">
            <a:avLst/>
          </a:prstGeom>
        </p:spPr>
      </p:pic>
      <p:cxnSp>
        <p:nvCxnSpPr>
          <p:cNvPr id="7" name="直線コネクタ 6"/>
          <p:cNvCxnSpPr/>
          <p:nvPr/>
        </p:nvCxnSpPr>
        <p:spPr bwMode="auto">
          <a:xfrm>
            <a:off x="3836876" y="3284984"/>
            <a:ext cx="0" cy="720080"/>
          </a:xfrm>
          <a:prstGeom prst="line">
            <a:avLst/>
          </a:prstGeom>
          <a:solidFill>
            <a:schemeClr val="accent1"/>
          </a:solidFill>
          <a:ln w="381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0673608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前回の</a:t>
            </a:r>
            <a:r>
              <a:rPr lang="en-US" altLang="ja-JP" dirty="0" smtClean="0"/>
              <a:t>CNL</a:t>
            </a:r>
            <a:r>
              <a:rPr lang="ja-JP" altLang="en-US" dirty="0" smtClean="0"/>
              <a:t>のフィードバック</a:t>
            </a:r>
            <a:endParaRPr kumimoji="1" lang="ja-JP" altLang="en-US" dirty="0"/>
          </a:p>
        </p:txBody>
      </p:sp>
      <p:sp>
        <p:nvSpPr>
          <p:cNvPr id="3" name="コンテンツ プレースホルダー 2"/>
          <p:cNvSpPr>
            <a:spLocks noGrp="1"/>
          </p:cNvSpPr>
          <p:nvPr>
            <p:ph idx="1"/>
          </p:nvPr>
        </p:nvSpPr>
        <p:spPr/>
        <p:txBody>
          <a:bodyPr/>
          <a:lstStyle/>
          <a:p>
            <a:r>
              <a:rPr lang="ja-JP" altLang="en-US" strike="sngStrike" dirty="0" smtClean="0"/>
              <a:t>どうやってパラメータを決めたのか</a:t>
            </a:r>
            <a:r>
              <a:rPr lang="en-US" altLang="ja-JP" strike="sngStrike" dirty="0" smtClean="0"/>
              <a:t>?</a:t>
            </a:r>
            <a:endParaRPr lang="en-US" altLang="ja-JP" strike="sngStrike" dirty="0" smtClean="0"/>
          </a:p>
          <a:p>
            <a:r>
              <a:rPr lang="ja-JP" altLang="en-US" strike="sngStrike" dirty="0" smtClean="0"/>
              <a:t>パラメータ</a:t>
            </a:r>
            <a:r>
              <a:rPr lang="ja-JP" altLang="en-US" strike="sngStrike" dirty="0"/>
              <a:t>設定に依存したたまたま出た結果では</a:t>
            </a:r>
            <a:r>
              <a:rPr lang="en-US" altLang="ja-JP" strike="sngStrike" dirty="0" smtClean="0"/>
              <a:t>?</a:t>
            </a:r>
          </a:p>
          <a:p>
            <a:r>
              <a:rPr lang="en-US" altLang="ja-JP" u="sng" strike="sngStrike" dirty="0" smtClean="0"/>
              <a:t>MPTCP</a:t>
            </a:r>
            <a:r>
              <a:rPr lang="ja-JP" altLang="en-US" u="sng" strike="sngStrike" dirty="0" smtClean="0"/>
              <a:t>の動作について。</a:t>
            </a:r>
            <a:endParaRPr lang="en-US" altLang="ja-JP" u="sng" strike="sngStrike" dirty="0" smtClean="0"/>
          </a:p>
          <a:p>
            <a:r>
              <a:rPr lang="ja-JP" altLang="en-US" strike="sngStrike" dirty="0"/>
              <a:t>パラメータ設定に依存したたまたま出た結果では</a:t>
            </a:r>
            <a:r>
              <a:rPr lang="en-US" altLang="ja-JP" strike="sngStrike" dirty="0" smtClean="0"/>
              <a:t>?</a:t>
            </a:r>
            <a:endParaRPr lang="en-US" altLang="ja-JP" u="sng" strike="sngStrike" dirty="0" smtClean="0"/>
          </a:p>
          <a:p>
            <a:r>
              <a:rPr lang="ja-JP" altLang="en-US" dirty="0" smtClean="0"/>
              <a:t>遅延</a:t>
            </a:r>
            <a:r>
              <a:rPr lang="ja-JP" altLang="en-US" dirty="0"/>
              <a:t>の要因をもう少し細かく解析。一つ一つのリンク単位で、キューイングの様子</a:t>
            </a:r>
            <a:endParaRPr lang="en-US" altLang="ja-JP" dirty="0"/>
          </a:p>
          <a:p>
            <a:r>
              <a:rPr lang="ja-JP" altLang="en-US" dirty="0" smtClean="0"/>
              <a:t>バックグラウンドトラフィック</a:t>
            </a:r>
            <a:r>
              <a:rPr lang="ja-JP" altLang="en-US" dirty="0"/>
              <a:t>とは</a:t>
            </a:r>
            <a:r>
              <a:rPr lang="en-US" altLang="ja-JP" dirty="0" smtClean="0"/>
              <a:t>?</a:t>
            </a:r>
          </a:p>
          <a:p>
            <a:r>
              <a:rPr lang="ja-JP" altLang="en-US" dirty="0"/>
              <a:t>ショートフローの改善も成果だし、バックグラウンドトラフィックの改善も確認されれば成果では</a:t>
            </a:r>
            <a:r>
              <a:rPr lang="en-US" altLang="ja-JP" dirty="0"/>
              <a:t>?</a:t>
            </a:r>
          </a:p>
          <a:p>
            <a:endParaRPr lang="en-US" altLang="ja-JP" dirty="0"/>
          </a:p>
        </p:txBody>
      </p:sp>
      <p:sp>
        <p:nvSpPr>
          <p:cNvPr id="4" name="日付プレースホルダー 3"/>
          <p:cNvSpPr>
            <a:spLocks noGrp="1"/>
          </p:cNvSpPr>
          <p:nvPr>
            <p:ph type="dt" sz="half" idx="10"/>
          </p:nvPr>
        </p:nvSpPr>
        <p:spPr/>
        <p:txBody>
          <a:bodyPr/>
          <a:lstStyle/>
          <a:p>
            <a:fld id="{8A41B42A-15B6-394D-B82C-3B05C8745B20}" type="datetime1">
              <a:rPr lang="ja-JP" altLang="en-US" smtClean="0"/>
              <a:t>2014/07/10</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26</a:t>
            </a:fld>
            <a:endParaRPr lang="en-US" altLang="ja-JP" dirty="0"/>
          </a:p>
        </p:txBody>
      </p:sp>
    </p:spTree>
    <p:extLst>
      <p:ext uri="{BB962C8B-B14F-4D97-AF65-F5344CB8AC3E}">
        <p14:creationId xmlns:p14="http://schemas.microsoft.com/office/powerpoint/2010/main" val="91114830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追加解析 </a:t>
            </a:r>
            <a:r>
              <a:rPr lang="en-US" altLang="ja-JP" dirty="0"/>
              <a:t>– 50ms </a:t>
            </a:r>
            <a:r>
              <a:rPr lang="en-US" altLang="ja-JP" dirty="0" err="1"/>
              <a:t>vs</a:t>
            </a:r>
            <a:r>
              <a:rPr lang="en-US" altLang="ja-JP" dirty="0"/>
              <a:t> 200ms</a:t>
            </a:r>
            <a:endParaRPr kumimoji="1" lang="ja-JP" altLang="en-US" dirty="0"/>
          </a:p>
        </p:txBody>
      </p:sp>
      <p:sp>
        <p:nvSpPr>
          <p:cNvPr id="3" name="コンテンツ プレースホルダー 2"/>
          <p:cNvSpPr>
            <a:spLocks noGrp="1"/>
          </p:cNvSpPr>
          <p:nvPr>
            <p:ph idx="1"/>
          </p:nvPr>
        </p:nvSpPr>
        <p:spPr>
          <a:xfrm>
            <a:off x="812800" y="4293096"/>
            <a:ext cx="8280400" cy="1728192"/>
          </a:xfrm>
        </p:spPr>
        <p:txBody>
          <a:bodyPr/>
          <a:lstStyle/>
          <a:p>
            <a:r>
              <a:rPr kumimoji="1" lang="en-US" altLang="ja-JP" dirty="0" smtClean="0"/>
              <a:t>4</a:t>
            </a:r>
            <a:r>
              <a:rPr kumimoji="1" lang="ja-JP" altLang="en-US" dirty="0" smtClean="0"/>
              <a:t>つの経路を通り、各</a:t>
            </a:r>
            <a:r>
              <a:rPr kumimoji="1" lang="en-US" altLang="ja-JP" dirty="0" smtClean="0"/>
              <a:t>RTT</a:t>
            </a:r>
            <a:r>
              <a:rPr kumimoji="1" lang="ja-JP" altLang="en-US" dirty="0" smtClean="0"/>
              <a:t>は</a:t>
            </a:r>
            <a:r>
              <a:rPr kumimoji="1" lang="en-US" altLang="ja-JP" dirty="0" smtClean="0"/>
              <a:t>80[</a:t>
            </a:r>
            <a:r>
              <a:rPr kumimoji="1" lang="en-US" altLang="ja-JP" dirty="0" err="1" smtClean="0"/>
              <a:t>μsec</a:t>
            </a:r>
            <a:r>
              <a:rPr kumimoji="1" lang="en-US" altLang="ja-JP" dirty="0" smtClean="0"/>
              <a:t>]</a:t>
            </a:r>
          </a:p>
          <a:p>
            <a:r>
              <a:rPr kumimoji="1" lang="ja-JP" altLang="en-US" dirty="0" smtClean="0"/>
              <a:t>各経路でどれだけ遅延しているかを</a:t>
            </a:r>
            <a:r>
              <a:rPr kumimoji="1" lang="ja-JP" altLang="en-US" dirty="0" smtClean="0"/>
              <a:t>解析</a:t>
            </a:r>
            <a:endParaRPr kumimoji="1" lang="en-US" altLang="ja-JP" dirty="0" smtClean="0"/>
          </a:p>
          <a:p>
            <a:r>
              <a:rPr lang="ja-JP" altLang="en-US" dirty="0" smtClean="0"/>
              <a:t>それぞれの</a:t>
            </a:r>
            <a:r>
              <a:rPr lang="en-US" altLang="ja-JP" dirty="0" err="1" smtClean="0"/>
              <a:t>pcap</a:t>
            </a:r>
            <a:r>
              <a:rPr lang="ja-JP" altLang="en-US" dirty="0" smtClean="0"/>
              <a:t>データの差分を測定</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27</a:t>
            </a:fld>
            <a:endParaRPr lang="en-US" altLang="ja-JP" dirty="0"/>
          </a:p>
        </p:txBody>
      </p:sp>
      <p:pic>
        <p:nvPicPr>
          <p:cNvPr id="5"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8617" y="3043697"/>
            <a:ext cx="352770" cy="555064"/>
          </a:xfrm>
          <a:prstGeom prst="rect">
            <a:avLst/>
          </a:prstGeom>
          <a:noFill/>
          <a:ln w="25400">
            <a:solidFill>
              <a:srgbClr val="E03253"/>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0370" y="3053956"/>
            <a:ext cx="352770" cy="555064"/>
          </a:xfrm>
          <a:prstGeom prst="rect">
            <a:avLst/>
          </a:prstGeom>
          <a:noFill/>
          <a:ln w="25400">
            <a:solidFill>
              <a:srgbClr val="0071BC"/>
            </a:solidFill>
            <a:miter lim="800000"/>
            <a:headEnd/>
            <a:tailEnd/>
          </a:ln>
          <a:extLst>
            <a:ext uri="{909E8E84-426E-40dd-AFC4-6F175D3DCCD1}">
              <a14:hiddenFill xmlns:a14="http://schemas.microsoft.com/office/drawing/2010/main">
                <a:solidFill>
                  <a:srgbClr val="FFFFFF"/>
                </a:solidFill>
              </a14:hiddenFill>
            </a:ext>
          </a:extLst>
        </p:spPr>
      </p:pic>
      <p:cxnSp>
        <p:nvCxnSpPr>
          <p:cNvPr id="7" name="直線コネクタ 6"/>
          <p:cNvCxnSpPr>
            <a:stCxn id="19" idx="2"/>
            <a:endCxn id="5" idx="0"/>
          </p:cNvCxnSpPr>
          <p:nvPr/>
        </p:nvCxnSpPr>
        <p:spPr>
          <a:xfrm flipH="1">
            <a:off x="3995002" y="2648838"/>
            <a:ext cx="233886" cy="394859"/>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a:stCxn id="19" idx="2"/>
            <a:endCxn id="6" idx="0"/>
          </p:cNvCxnSpPr>
          <p:nvPr/>
        </p:nvCxnSpPr>
        <p:spPr>
          <a:xfrm>
            <a:off x="4228888" y="2648838"/>
            <a:ext cx="237867" cy="405117"/>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1573" y="3043697"/>
            <a:ext cx="352770" cy="555064"/>
          </a:xfrm>
          <a:prstGeom prst="rect">
            <a:avLst/>
          </a:prstGeom>
          <a:noFill/>
          <a:ln w="25400">
            <a:solidFill>
              <a:srgbClr val="E03253"/>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3326" y="3053956"/>
            <a:ext cx="352770" cy="555064"/>
          </a:xfrm>
          <a:prstGeom prst="rect">
            <a:avLst/>
          </a:prstGeom>
          <a:noFill/>
          <a:ln w="25400">
            <a:solidFill>
              <a:srgbClr val="0071BC"/>
            </a:solidFill>
            <a:miter lim="800000"/>
            <a:headEnd/>
            <a:tailEnd/>
          </a:ln>
          <a:extLst>
            <a:ext uri="{909E8E84-426E-40dd-AFC4-6F175D3DCCD1}">
              <a14:hiddenFill xmlns:a14="http://schemas.microsoft.com/office/drawing/2010/main">
                <a:solidFill>
                  <a:srgbClr val="FFFFFF"/>
                </a:solidFill>
              </a14:hiddenFill>
            </a:ext>
          </a:extLst>
        </p:spPr>
      </p:pic>
      <p:cxnSp>
        <p:nvCxnSpPr>
          <p:cNvPr id="11" name="直線コネクタ 10"/>
          <p:cNvCxnSpPr>
            <a:stCxn id="20" idx="2"/>
            <a:endCxn id="9" idx="0"/>
          </p:cNvCxnSpPr>
          <p:nvPr/>
        </p:nvCxnSpPr>
        <p:spPr>
          <a:xfrm flipH="1">
            <a:off x="5507959" y="2648838"/>
            <a:ext cx="191392" cy="394859"/>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20" idx="2"/>
            <a:endCxn id="10" idx="0"/>
          </p:cNvCxnSpPr>
          <p:nvPr/>
        </p:nvCxnSpPr>
        <p:spPr>
          <a:xfrm>
            <a:off x="5699351" y="2648838"/>
            <a:ext cx="280361" cy="405117"/>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a:stCxn id="17" idx="2"/>
            <a:endCxn id="19" idx="0"/>
          </p:cNvCxnSpPr>
          <p:nvPr/>
        </p:nvCxnSpPr>
        <p:spPr>
          <a:xfrm flipH="1">
            <a:off x="4228888" y="1767330"/>
            <a:ext cx="117242" cy="62182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a:stCxn id="17" idx="2"/>
            <a:endCxn id="20" idx="0"/>
          </p:cNvCxnSpPr>
          <p:nvPr/>
        </p:nvCxnSpPr>
        <p:spPr>
          <a:xfrm>
            <a:off x="4346130" y="1767330"/>
            <a:ext cx="1353221" cy="62182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18" idx="2"/>
            <a:endCxn id="20" idx="0"/>
          </p:cNvCxnSpPr>
          <p:nvPr/>
        </p:nvCxnSpPr>
        <p:spPr>
          <a:xfrm>
            <a:off x="5523866" y="1767330"/>
            <a:ext cx="175485" cy="62182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18" idx="2"/>
            <a:endCxn id="19" idx="0"/>
          </p:cNvCxnSpPr>
          <p:nvPr/>
        </p:nvCxnSpPr>
        <p:spPr>
          <a:xfrm flipH="1">
            <a:off x="4228888" y="1767330"/>
            <a:ext cx="1294978" cy="62182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7"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2504" y="1507642"/>
            <a:ext cx="607251" cy="25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240" y="1507642"/>
            <a:ext cx="607251" cy="25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5262" y="2389150"/>
            <a:ext cx="607251" cy="25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725" y="2389150"/>
            <a:ext cx="607251" cy="25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4768" y="1513128"/>
            <a:ext cx="607251" cy="25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7977" y="1513128"/>
            <a:ext cx="607251" cy="25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直線コネクタ 22"/>
          <p:cNvCxnSpPr>
            <a:stCxn id="21" idx="2"/>
            <a:endCxn id="19" idx="0"/>
          </p:cNvCxnSpPr>
          <p:nvPr/>
        </p:nvCxnSpPr>
        <p:spPr>
          <a:xfrm>
            <a:off x="3168394" y="1772816"/>
            <a:ext cx="1060494" cy="6163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22" idx="2"/>
            <a:endCxn id="19" idx="0"/>
          </p:cNvCxnSpPr>
          <p:nvPr/>
        </p:nvCxnSpPr>
        <p:spPr>
          <a:xfrm flipH="1">
            <a:off x="4228888" y="1772816"/>
            <a:ext cx="2472715" cy="6163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stCxn id="21" idx="2"/>
            <a:endCxn id="20" idx="0"/>
          </p:cNvCxnSpPr>
          <p:nvPr/>
        </p:nvCxnSpPr>
        <p:spPr>
          <a:xfrm>
            <a:off x="3168394" y="1772816"/>
            <a:ext cx="2530957" cy="6163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2" idx="2"/>
            <a:endCxn id="20" idx="0"/>
          </p:cNvCxnSpPr>
          <p:nvPr/>
        </p:nvCxnSpPr>
        <p:spPr>
          <a:xfrm flipH="1">
            <a:off x="5699351" y="1772816"/>
            <a:ext cx="1002252" cy="6163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777268" y="3320988"/>
            <a:ext cx="620971" cy="369332"/>
          </a:xfrm>
          <a:prstGeom prst="rect">
            <a:avLst/>
          </a:prstGeom>
          <a:noFill/>
        </p:spPr>
        <p:txBody>
          <a:bodyPr wrap="none" rtlCol="0">
            <a:spAutoFit/>
          </a:bodyPr>
          <a:lstStyle/>
          <a:p>
            <a:r>
              <a:rPr kumimoji="1" lang="en-US" altLang="ja-JP" dirty="0" smtClean="0"/>
              <a:t>host</a:t>
            </a:r>
            <a:endParaRPr kumimoji="1" lang="ja-JP" altLang="en-US" dirty="0"/>
          </a:p>
        </p:txBody>
      </p:sp>
      <p:sp>
        <p:nvSpPr>
          <p:cNvPr id="28" name="テキスト ボックス 27"/>
          <p:cNvSpPr txBox="1"/>
          <p:nvPr/>
        </p:nvSpPr>
        <p:spPr>
          <a:xfrm>
            <a:off x="1738664" y="2389150"/>
            <a:ext cx="698178" cy="369332"/>
          </a:xfrm>
          <a:prstGeom prst="rect">
            <a:avLst/>
          </a:prstGeom>
          <a:noFill/>
        </p:spPr>
        <p:txBody>
          <a:bodyPr wrap="none" rtlCol="0">
            <a:spAutoFit/>
          </a:bodyPr>
          <a:lstStyle/>
          <a:p>
            <a:r>
              <a:rPr kumimoji="1" lang="en-US" altLang="ja-JP" dirty="0" smtClean="0"/>
              <a:t>edge</a:t>
            </a:r>
            <a:endParaRPr kumimoji="1" lang="ja-JP" altLang="en-US" dirty="0"/>
          </a:p>
        </p:txBody>
      </p:sp>
      <p:sp>
        <p:nvSpPr>
          <p:cNvPr id="29" name="テキスト ボックス 28"/>
          <p:cNvSpPr txBox="1"/>
          <p:nvPr/>
        </p:nvSpPr>
        <p:spPr>
          <a:xfrm>
            <a:off x="1764419" y="1507642"/>
            <a:ext cx="646669" cy="369332"/>
          </a:xfrm>
          <a:prstGeom prst="rect">
            <a:avLst/>
          </a:prstGeom>
          <a:noFill/>
        </p:spPr>
        <p:txBody>
          <a:bodyPr wrap="none" rtlCol="0">
            <a:spAutoFit/>
          </a:bodyPr>
          <a:lstStyle/>
          <a:p>
            <a:r>
              <a:rPr kumimoji="1" lang="en-US" altLang="ja-JP" dirty="0" err="1" smtClean="0"/>
              <a:t>aggr</a:t>
            </a:r>
            <a:endParaRPr kumimoji="1" lang="ja-JP" altLang="en-US" dirty="0"/>
          </a:p>
        </p:txBody>
      </p:sp>
    </p:spTree>
    <p:extLst>
      <p:ext uri="{BB962C8B-B14F-4D97-AF65-F5344CB8AC3E}">
        <p14:creationId xmlns:p14="http://schemas.microsoft.com/office/powerpoint/2010/main" val="396808673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追加解析 </a:t>
            </a:r>
            <a:r>
              <a:rPr lang="en-US" altLang="ja-JP" smtClean="0"/>
              <a:t>– 50ms vs 200ms</a:t>
            </a:r>
            <a:endParaRPr kumimoji="1" lang="ja-JP" altLang="en-US" dirty="0"/>
          </a:p>
        </p:txBody>
      </p:sp>
      <p:sp>
        <p:nvSpPr>
          <p:cNvPr id="11" name="コンテンツ プレースホルダー 10"/>
          <p:cNvSpPr>
            <a:spLocks noGrp="1"/>
          </p:cNvSpPr>
          <p:nvPr>
            <p:ph idx="1"/>
          </p:nvPr>
        </p:nvSpPr>
        <p:spPr>
          <a:xfrm>
            <a:off x="812800" y="4976813"/>
            <a:ext cx="8280400" cy="1332507"/>
          </a:xfrm>
        </p:spPr>
        <p:txBody>
          <a:bodyPr/>
          <a:lstStyle/>
          <a:p>
            <a:r>
              <a:rPr lang="en-US" altLang="ja-JP" dirty="0"/>
              <a:t>H</a:t>
            </a:r>
            <a:r>
              <a:rPr kumimoji="1" lang="en-US" altLang="ja-JP" dirty="0" smtClean="0"/>
              <a:t>ost-edge : </a:t>
            </a:r>
            <a:r>
              <a:rPr kumimoji="1" lang="ja-JP" altLang="en-US" dirty="0" smtClean="0"/>
              <a:t>実データの通信にて、遅延</a:t>
            </a:r>
            <a:endParaRPr kumimoji="1" lang="en-US" altLang="ja-JP" dirty="0" smtClean="0"/>
          </a:p>
          <a:p>
            <a:r>
              <a:rPr lang="en-US" altLang="ja-JP" dirty="0" smtClean="0"/>
              <a:t>Edge-</a:t>
            </a:r>
            <a:r>
              <a:rPr lang="en-US" altLang="ja-JP" dirty="0" err="1" smtClean="0"/>
              <a:t>aggr</a:t>
            </a:r>
            <a:r>
              <a:rPr lang="en-US" altLang="ja-JP" dirty="0" smtClean="0"/>
              <a:t> : </a:t>
            </a:r>
            <a:r>
              <a:rPr lang="ja-JP" altLang="en-US" dirty="0" smtClean="0"/>
              <a:t>コネクション直後</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28</a:t>
            </a:fld>
            <a:endParaRPr lang="en-US" altLang="ja-JP" dirty="0"/>
          </a:p>
        </p:txBody>
      </p:sp>
      <p:pic>
        <p:nvPicPr>
          <p:cNvPr id="3" name="図 2" descr="h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92" y="1592796"/>
            <a:ext cx="4626922" cy="2744924"/>
          </a:xfrm>
          <a:prstGeom prst="rect">
            <a:avLst/>
          </a:prstGeom>
        </p:spPr>
      </p:pic>
      <p:pic>
        <p:nvPicPr>
          <p:cNvPr id="6" name="図 5" descr="ea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5681" y="1592796"/>
            <a:ext cx="4631032" cy="2744924"/>
          </a:xfrm>
          <a:prstGeom prst="rect">
            <a:avLst/>
          </a:prstGeom>
        </p:spPr>
      </p:pic>
    </p:spTree>
    <p:extLst>
      <p:ext uri="{BB962C8B-B14F-4D97-AF65-F5344CB8AC3E}">
        <p14:creationId xmlns:p14="http://schemas.microsoft.com/office/powerpoint/2010/main" val="351043486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追加解析 </a:t>
            </a:r>
            <a:r>
              <a:rPr lang="en-US" altLang="ja-JP" smtClean="0"/>
              <a:t>– 50ms vs 200ms</a:t>
            </a:r>
            <a:endParaRPr kumimoji="1" lang="ja-JP" altLang="en-US" dirty="0"/>
          </a:p>
        </p:txBody>
      </p:sp>
      <p:sp>
        <p:nvSpPr>
          <p:cNvPr id="7" name="コンテンツ プレースホルダー 6"/>
          <p:cNvSpPr>
            <a:spLocks noGrp="1"/>
          </p:cNvSpPr>
          <p:nvPr>
            <p:ph idx="1"/>
          </p:nvPr>
        </p:nvSpPr>
        <p:spPr>
          <a:xfrm>
            <a:off x="812800" y="4976813"/>
            <a:ext cx="8280400" cy="1332507"/>
          </a:xfrm>
        </p:spPr>
        <p:txBody>
          <a:bodyPr/>
          <a:lstStyle/>
          <a:p>
            <a:r>
              <a:rPr kumimoji="1" lang="en-US" altLang="ja-JP" dirty="0" smtClean="0"/>
              <a:t>Edge-</a:t>
            </a:r>
            <a:r>
              <a:rPr kumimoji="1" lang="en-US" altLang="ja-JP" dirty="0" err="1" smtClean="0"/>
              <a:t>aggr</a:t>
            </a:r>
            <a:r>
              <a:rPr kumimoji="1" lang="en-US" altLang="ja-JP" dirty="0" smtClean="0"/>
              <a:t> : </a:t>
            </a:r>
            <a:r>
              <a:rPr kumimoji="1" lang="ja-JP" altLang="en-US" dirty="0" smtClean="0"/>
              <a:t>全般的に遅延</a:t>
            </a:r>
            <a:endParaRPr kumimoji="1" lang="en-US" altLang="ja-JP" dirty="0" smtClean="0"/>
          </a:p>
          <a:p>
            <a:r>
              <a:rPr lang="en-US" altLang="ja-JP" dirty="0" smtClean="0"/>
              <a:t>Host-edge : </a:t>
            </a:r>
            <a:r>
              <a:rPr lang="ja-JP" altLang="en-US" dirty="0" smtClean="0"/>
              <a:t>ほぼ変わり無し</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29</a:t>
            </a:fld>
            <a:endParaRPr lang="en-US" altLang="ja-JP" dirty="0"/>
          </a:p>
        </p:txBody>
      </p:sp>
      <p:pic>
        <p:nvPicPr>
          <p:cNvPr id="9" name="図 8" descr="ea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25" y="1772816"/>
            <a:ext cx="4688269" cy="2781318"/>
          </a:xfrm>
          <a:prstGeom prst="rect">
            <a:avLst/>
          </a:prstGeom>
        </p:spPr>
      </p:pic>
      <p:pic>
        <p:nvPicPr>
          <p:cNvPr id="10" name="図 9" descr="he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1772816"/>
            <a:ext cx="4688269" cy="2781318"/>
          </a:xfrm>
          <a:prstGeom prst="rect">
            <a:avLst/>
          </a:prstGeom>
        </p:spPr>
      </p:pic>
    </p:spTree>
    <p:extLst>
      <p:ext uri="{BB962C8B-B14F-4D97-AF65-F5344CB8AC3E}">
        <p14:creationId xmlns:p14="http://schemas.microsoft.com/office/powerpoint/2010/main" val="37831015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研究背景</a:t>
            </a:r>
            <a:endParaRPr kumimoji="1" lang="ja-JP" altLang="en-US" dirty="0"/>
          </a:p>
        </p:txBody>
      </p:sp>
      <p:sp>
        <p:nvSpPr>
          <p:cNvPr id="5" name="コンテンツ プレースホルダー 4"/>
          <p:cNvSpPr>
            <a:spLocks noGrp="1"/>
          </p:cNvSpPr>
          <p:nvPr>
            <p:ph idx="1"/>
          </p:nvPr>
        </p:nvSpPr>
        <p:spPr>
          <a:xfrm>
            <a:off x="704528" y="1157535"/>
            <a:ext cx="8460940" cy="4813231"/>
          </a:xfrm>
        </p:spPr>
        <p:txBody>
          <a:bodyPr/>
          <a:lstStyle/>
          <a:p>
            <a:pPr marL="0" indent="0">
              <a:buNone/>
            </a:pPr>
            <a:r>
              <a:rPr lang="ja-JP" altLang="en-US" b="1" dirty="0" smtClean="0">
                <a:solidFill>
                  <a:srgbClr val="E03253"/>
                </a:solidFill>
              </a:rPr>
              <a:t>なぜ、ショートフローに着目するのか</a:t>
            </a:r>
            <a:r>
              <a:rPr lang="en-US" altLang="ja-JP" b="1" dirty="0" smtClean="0">
                <a:solidFill>
                  <a:srgbClr val="E03253"/>
                </a:solidFill>
              </a:rPr>
              <a:t>?</a:t>
            </a:r>
            <a:endParaRPr kumimoji="1" lang="en-US" altLang="ja-JP" b="1" dirty="0" smtClean="0">
              <a:solidFill>
                <a:srgbClr val="E03253"/>
              </a:solidFill>
            </a:endParaRPr>
          </a:p>
          <a:p>
            <a:pPr marL="0" indent="0">
              <a:buNone/>
            </a:pPr>
            <a:r>
              <a:rPr lang="ja-JP" altLang="en-US" sz="2000" dirty="0" smtClean="0">
                <a:solidFill>
                  <a:srgbClr val="0071BC"/>
                </a:solidFill>
              </a:rPr>
              <a:t>分散・並列処理技術</a:t>
            </a:r>
            <a:r>
              <a:rPr lang="en-US" altLang="ja-JP" sz="2000" dirty="0" smtClean="0">
                <a:solidFill>
                  <a:srgbClr val="0071BC"/>
                </a:solidFill>
              </a:rPr>
              <a:t> </a:t>
            </a:r>
            <a:r>
              <a:rPr lang="en-US" altLang="ja-JP" sz="2000" dirty="0" smtClean="0"/>
              <a:t>: </a:t>
            </a:r>
            <a:r>
              <a:rPr lang="ja-JP" altLang="en-US" sz="2000" dirty="0" smtClean="0"/>
              <a:t>ビッグデータ、大量の計算資源の活用</a:t>
            </a:r>
            <a:endParaRPr lang="en-US" altLang="ja-JP" sz="2000" dirty="0" smtClean="0"/>
          </a:p>
          <a:p>
            <a:pPr marL="0" indent="0">
              <a:buNone/>
            </a:pPr>
            <a:r>
              <a:rPr lang="ja-JP" altLang="en-US" dirty="0" smtClean="0"/>
              <a:t>分散・並列処理では大量のショートフローを生成してしまう</a:t>
            </a:r>
            <a:r>
              <a:rPr lang="en-US" altLang="ja-JP" dirty="0" smtClean="0"/>
              <a:t>!! </a:t>
            </a:r>
          </a:p>
          <a:p>
            <a:pPr marL="0" indent="0" algn="ctr">
              <a:buNone/>
            </a:pPr>
            <a:r>
              <a:rPr lang="en-US" altLang="ja-JP" dirty="0" smtClean="0"/>
              <a:t>	</a:t>
            </a:r>
            <a:r>
              <a:rPr lang="ja-JP" altLang="en-US" sz="2000" dirty="0" smtClean="0"/>
              <a:t>データセンタートラフィックの</a:t>
            </a:r>
            <a:r>
              <a:rPr lang="en-US" altLang="ja-JP" sz="2000" dirty="0" smtClean="0"/>
              <a:t>80%</a:t>
            </a:r>
            <a:r>
              <a:rPr lang="ja-JP" altLang="en-US" sz="2000" dirty="0" smtClean="0"/>
              <a:t>がショートフロー</a:t>
            </a:r>
            <a:r>
              <a:rPr lang="en-US" altLang="ja-JP" sz="1800" dirty="0" smtClean="0"/>
              <a:t>[16].</a:t>
            </a:r>
          </a:p>
          <a:p>
            <a:pPr marL="0" indent="0" algn="ctr">
              <a:buNone/>
            </a:pPr>
            <a:r>
              <a:rPr lang="en-US" altLang="ja-JP" sz="1800" dirty="0"/>
              <a:t>	</a:t>
            </a:r>
            <a:r>
              <a:rPr lang="ja-JP" altLang="en-US" sz="1800" dirty="0" smtClean="0"/>
              <a:t>ショートフローは大規模計算処理の高速化のために極めて重要な要素</a:t>
            </a:r>
            <a:endParaRPr lang="en-US" altLang="ja-JP" sz="1800" dirty="0" smtClean="0"/>
          </a:p>
          <a:p>
            <a:pPr marL="0" indent="0" algn="ctr">
              <a:buNone/>
            </a:pPr>
            <a:endParaRPr kumimoji="1" lang="en-US" altLang="ja-JP" sz="2200" b="1" dirty="0" smtClean="0">
              <a:solidFill>
                <a:srgbClr val="0071BC"/>
              </a:solidFill>
            </a:endParaRPr>
          </a:p>
          <a:p>
            <a:pPr marL="0" indent="0" algn="ctr">
              <a:buNone/>
            </a:pPr>
            <a:r>
              <a:rPr kumimoji="1" lang="en-US" altLang="ja-JP" b="1" dirty="0" smtClean="0">
                <a:solidFill>
                  <a:srgbClr val="0071BC"/>
                </a:solidFill>
              </a:rPr>
              <a:t>MPTCP</a:t>
            </a:r>
            <a:r>
              <a:rPr kumimoji="1" lang="ja-JP" altLang="en-US" b="1" dirty="0" smtClean="0">
                <a:solidFill>
                  <a:srgbClr val="0071BC"/>
                </a:solidFill>
              </a:rPr>
              <a:t>を用いてデータセンターネットワーク</a:t>
            </a:r>
            <a:r>
              <a:rPr lang="ja-JP" altLang="en-US" b="1" dirty="0" smtClean="0">
                <a:solidFill>
                  <a:srgbClr val="0071BC"/>
                </a:solidFill>
              </a:rPr>
              <a:t>を改善する上で</a:t>
            </a:r>
            <a:endParaRPr lang="en-US" altLang="ja-JP" b="1" dirty="0" smtClean="0">
              <a:solidFill>
                <a:srgbClr val="0071BC"/>
              </a:solidFill>
            </a:endParaRPr>
          </a:p>
          <a:p>
            <a:pPr marL="0" indent="0" algn="ctr">
              <a:buNone/>
            </a:pPr>
            <a:r>
              <a:rPr lang="ja-JP" altLang="en-US" b="1" dirty="0" smtClean="0">
                <a:solidFill>
                  <a:srgbClr val="0071BC"/>
                </a:solidFill>
              </a:rPr>
              <a:t>ショートフロー遅延の問題は重要な問題</a:t>
            </a:r>
            <a:endParaRPr lang="en-US" altLang="ja-JP" sz="2200" b="1" dirty="0" smtClean="0">
              <a:solidFill>
                <a:srgbClr val="0071BC"/>
              </a:solidFill>
            </a:endParaRPr>
          </a:p>
          <a:p>
            <a:pPr marL="0" indent="0">
              <a:buNone/>
            </a:pPr>
            <a:endParaRPr kumimoji="1" lang="ja-JP" altLang="en-US" dirty="0"/>
          </a:p>
        </p:txBody>
      </p:sp>
      <p:sp>
        <p:nvSpPr>
          <p:cNvPr id="2" name="日付プレースホルダー 1"/>
          <p:cNvSpPr>
            <a:spLocks noGrp="1"/>
          </p:cNvSpPr>
          <p:nvPr>
            <p:ph type="dt" sz="half" idx="10"/>
          </p:nvPr>
        </p:nvSpPr>
        <p:spPr/>
        <p:txBody>
          <a:bodyPr/>
          <a:lstStyle/>
          <a:p>
            <a:fld id="{EA363E18-CE06-0A4D-ABD7-4B6FACE066E0}" type="datetime1">
              <a:rPr lang="ja-JP" altLang="en-US" smtClean="0"/>
              <a:t>2014/07/10</a:t>
            </a:fld>
            <a:endParaRPr lang="en-US" altLang="ja-JP"/>
          </a:p>
        </p:txBody>
      </p:sp>
      <p:sp>
        <p:nvSpPr>
          <p:cNvPr id="3" name="スライド番号プレースホルダー 2"/>
          <p:cNvSpPr>
            <a:spLocks noGrp="1"/>
          </p:cNvSpPr>
          <p:nvPr>
            <p:ph type="sldNum" sz="quarter" idx="12"/>
          </p:nvPr>
        </p:nvSpPr>
        <p:spPr/>
        <p:txBody>
          <a:bodyPr/>
          <a:lstStyle/>
          <a:p>
            <a:fld id="{5C5C2A6E-2954-4E38-AD66-154544EB6822}" type="slidenum">
              <a:rPr lang="ja-JP" altLang="en-US" smtClean="0"/>
              <a:pPr/>
              <a:t>3</a:t>
            </a:fld>
            <a:endParaRPr lang="en-US" altLang="ja-JP"/>
          </a:p>
        </p:txBody>
      </p:sp>
      <p:sp>
        <p:nvSpPr>
          <p:cNvPr id="7" name="正方形/長方形 6"/>
          <p:cNvSpPr/>
          <p:nvPr/>
        </p:nvSpPr>
        <p:spPr>
          <a:xfrm>
            <a:off x="4124908" y="5970766"/>
            <a:ext cx="4953000" cy="338554"/>
          </a:xfrm>
          <a:prstGeom prst="rect">
            <a:avLst/>
          </a:prstGeom>
        </p:spPr>
        <p:txBody>
          <a:bodyPr>
            <a:spAutoFit/>
          </a:bodyPr>
          <a:lstStyle/>
          <a:p>
            <a:r>
              <a:rPr lang="en-US" altLang="ja-JP" sz="800" dirty="0" smtClean="0"/>
              <a:t>[16]Benson</a:t>
            </a:r>
            <a:r>
              <a:rPr lang="en-US" altLang="ja-JP" sz="800" dirty="0"/>
              <a:t>, </a:t>
            </a:r>
            <a:r>
              <a:rPr lang="en-US" altLang="ja-JP" sz="800" dirty="0" err="1"/>
              <a:t>Theophilus</a:t>
            </a:r>
            <a:r>
              <a:rPr lang="en-US" altLang="ja-JP" sz="800" dirty="0"/>
              <a:t>, </a:t>
            </a:r>
            <a:r>
              <a:rPr lang="en-US" altLang="ja-JP" sz="800" dirty="0" err="1"/>
              <a:t>Aditya</a:t>
            </a:r>
            <a:r>
              <a:rPr lang="en-US" altLang="ja-JP" sz="800" dirty="0"/>
              <a:t> </a:t>
            </a:r>
            <a:r>
              <a:rPr lang="en-US" altLang="ja-JP" sz="800" dirty="0" err="1"/>
              <a:t>Akella</a:t>
            </a:r>
            <a:r>
              <a:rPr lang="en-US" altLang="ja-JP" sz="800" dirty="0"/>
              <a:t>, and David A. </a:t>
            </a:r>
            <a:r>
              <a:rPr lang="en-US" altLang="ja-JP" sz="800" dirty="0" err="1"/>
              <a:t>Maltz</a:t>
            </a:r>
            <a:r>
              <a:rPr lang="en-US" altLang="ja-JP" sz="800" dirty="0"/>
              <a:t>. "Network </a:t>
            </a:r>
            <a:r>
              <a:rPr lang="en-US" altLang="ja-JP" sz="800" dirty="0" smtClean="0"/>
              <a:t>traffic characteristics </a:t>
            </a:r>
            <a:r>
              <a:rPr lang="en-US" altLang="ja-JP" sz="800" dirty="0"/>
              <a:t>of data centers in the wild." Proceedings of the 10th ACM SIGCOMM conference on Internet measurement. ACM, 2010.</a:t>
            </a:r>
            <a:endParaRPr lang="ja-JP" altLang="en-US" sz="800" dirty="0"/>
          </a:p>
        </p:txBody>
      </p:sp>
    </p:spTree>
    <p:extLst>
      <p:ext uri="{BB962C8B-B14F-4D97-AF65-F5344CB8AC3E}">
        <p14:creationId xmlns:p14="http://schemas.microsoft.com/office/powerpoint/2010/main" val="59239507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追加解析 </a:t>
            </a:r>
            <a:r>
              <a:rPr lang="en-US" altLang="ja-JP" smtClean="0"/>
              <a:t>– 50ms vs 200ms</a:t>
            </a:r>
            <a:endParaRPr kumimoji="1" lang="ja-JP" altLang="en-US" dirty="0"/>
          </a:p>
        </p:txBody>
      </p:sp>
      <p:sp>
        <p:nvSpPr>
          <p:cNvPr id="7" name="コンテンツ プレースホルダー 6"/>
          <p:cNvSpPr>
            <a:spLocks noGrp="1"/>
          </p:cNvSpPr>
          <p:nvPr>
            <p:ph idx="1"/>
          </p:nvPr>
        </p:nvSpPr>
        <p:spPr>
          <a:xfrm>
            <a:off x="812800" y="4976813"/>
            <a:ext cx="8280400" cy="1332507"/>
          </a:xfrm>
        </p:spPr>
        <p:txBody>
          <a:bodyPr/>
          <a:lstStyle/>
          <a:p>
            <a:r>
              <a:rPr kumimoji="1" lang="en-US" altLang="ja-JP" dirty="0" smtClean="0"/>
              <a:t>Edge-</a:t>
            </a:r>
            <a:r>
              <a:rPr kumimoji="1" lang="en-US" altLang="ja-JP" dirty="0" err="1" smtClean="0"/>
              <a:t>aggr</a:t>
            </a:r>
            <a:r>
              <a:rPr kumimoji="1" lang="en-US" altLang="ja-JP" dirty="0" smtClean="0"/>
              <a:t> </a:t>
            </a:r>
            <a:r>
              <a:rPr kumimoji="1" lang="ja-JP" altLang="en-US" dirty="0" smtClean="0"/>
              <a:t>リンクが深刻</a:t>
            </a:r>
            <a:endParaRPr kumimoji="1" lang="en-US" altLang="ja-JP" dirty="0" smtClean="0"/>
          </a:p>
          <a:p>
            <a:r>
              <a:rPr lang="en-US" altLang="ja-JP" dirty="0" smtClean="0"/>
              <a:t>2.7% 7.5% 15.2% 0.4% </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30</a:t>
            </a:fld>
            <a:endParaRPr lang="en-US" altLang="ja-JP" dirty="0"/>
          </a:p>
        </p:txBody>
      </p:sp>
      <p:pic>
        <p:nvPicPr>
          <p:cNvPr id="5" name="図 4" descr="com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918" y="1160748"/>
            <a:ext cx="5866999" cy="3526612"/>
          </a:xfrm>
          <a:prstGeom prst="rect">
            <a:avLst/>
          </a:prstGeom>
        </p:spPr>
      </p:pic>
    </p:spTree>
    <p:extLst>
      <p:ext uri="{BB962C8B-B14F-4D97-AF65-F5344CB8AC3E}">
        <p14:creationId xmlns:p14="http://schemas.microsoft.com/office/powerpoint/2010/main" val="3036556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前回の</a:t>
            </a:r>
            <a:r>
              <a:rPr lang="en-US" altLang="ja-JP" dirty="0" smtClean="0"/>
              <a:t>CNL</a:t>
            </a:r>
            <a:r>
              <a:rPr lang="ja-JP" altLang="en-US" dirty="0" smtClean="0"/>
              <a:t>のフィードバック</a:t>
            </a:r>
            <a:endParaRPr kumimoji="1" lang="ja-JP" altLang="en-US" dirty="0"/>
          </a:p>
        </p:txBody>
      </p:sp>
      <p:sp>
        <p:nvSpPr>
          <p:cNvPr id="3" name="コンテンツ プレースホルダー 2"/>
          <p:cNvSpPr>
            <a:spLocks noGrp="1"/>
          </p:cNvSpPr>
          <p:nvPr>
            <p:ph idx="1"/>
          </p:nvPr>
        </p:nvSpPr>
        <p:spPr/>
        <p:txBody>
          <a:bodyPr/>
          <a:lstStyle/>
          <a:p>
            <a:r>
              <a:rPr lang="ja-JP" altLang="en-US" strike="sngStrike" dirty="0" smtClean="0"/>
              <a:t>どうやってパラメータを決めたのか</a:t>
            </a:r>
            <a:r>
              <a:rPr lang="en-US" altLang="ja-JP" strike="sngStrike" dirty="0" smtClean="0"/>
              <a:t>?</a:t>
            </a:r>
            <a:endParaRPr lang="en-US" altLang="ja-JP" strike="sngStrike" dirty="0" smtClean="0"/>
          </a:p>
          <a:p>
            <a:r>
              <a:rPr lang="ja-JP" altLang="en-US" strike="sngStrike" dirty="0" smtClean="0"/>
              <a:t>パラメータ</a:t>
            </a:r>
            <a:r>
              <a:rPr lang="ja-JP" altLang="en-US" strike="sngStrike" dirty="0"/>
              <a:t>設定に依存したたまたま出た結果では</a:t>
            </a:r>
            <a:r>
              <a:rPr lang="en-US" altLang="ja-JP" strike="sngStrike" dirty="0" smtClean="0"/>
              <a:t>?</a:t>
            </a:r>
          </a:p>
          <a:p>
            <a:r>
              <a:rPr lang="en-US" altLang="ja-JP" u="sng" strike="sngStrike" dirty="0" smtClean="0"/>
              <a:t>MPTCP</a:t>
            </a:r>
            <a:r>
              <a:rPr lang="ja-JP" altLang="en-US" u="sng" strike="sngStrike" dirty="0" smtClean="0"/>
              <a:t>の動作について。</a:t>
            </a:r>
            <a:endParaRPr lang="en-US" altLang="ja-JP" u="sng" strike="sngStrike" dirty="0" smtClean="0"/>
          </a:p>
          <a:p>
            <a:r>
              <a:rPr lang="ja-JP" altLang="en-US" strike="sngStrike" dirty="0"/>
              <a:t>パラメータ設定に依存したたまたま出た結果では</a:t>
            </a:r>
            <a:r>
              <a:rPr lang="en-US" altLang="ja-JP" strike="sngStrike" dirty="0" smtClean="0"/>
              <a:t>?</a:t>
            </a:r>
            <a:endParaRPr lang="en-US" altLang="ja-JP" u="sng" strike="sngStrike" dirty="0" smtClean="0"/>
          </a:p>
          <a:p>
            <a:r>
              <a:rPr lang="ja-JP" altLang="en-US" strike="sngStrike" dirty="0" smtClean="0"/>
              <a:t>遅延</a:t>
            </a:r>
            <a:r>
              <a:rPr lang="ja-JP" altLang="en-US" strike="sngStrike" dirty="0"/>
              <a:t>の要因をもう少し細かく解析。一つ一つのリンク単位で、キューイングの様子</a:t>
            </a:r>
            <a:endParaRPr lang="en-US" altLang="ja-JP" strike="sngStrike" dirty="0"/>
          </a:p>
          <a:p>
            <a:r>
              <a:rPr lang="ja-JP" altLang="en-US" dirty="0" smtClean="0"/>
              <a:t>バックグラウンドトラフィック</a:t>
            </a:r>
            <a:r>
              <a:rPr lang="ja-JP" altLang="en-US" dirty="0"/>
              <a:t>とは</a:t>
            </a:r>
            <a:r>
              <a:rPr lang="en-US" altLang="ja-JP" dirty="0" smtClean="0"/>
              <a:t>?</a:t>
            </a:r>
          </a:p>
          <a:p>
            <a:r>
              <a:rPr lang="ja-JP" altLang="en-US" dirty="0"/>
              <a:t>ショートフローの改善も成果だし、バックグラウンドトラフィックの改善も確認されれば成果では</a:t>
            </a:r>
            <a:r>
              <a:rPr lang="en-US" altLang="ja-JP" dirty="0"/>
              <a:t>?</a:t>
            </a:r>
          </a:p>
          <a:p>
            <a:endParaRPr lang="en-US" altLang="ja-JP" dirty="0"/>
          </a:p>
        </p:txBody>
      </p:sp>
      <p:sp>
        <p:nvSpPr>
          <p:cNvPr id="4" name="日付プレースホルダー 3"/>
          <p:cNvSpPr>
            <a:spLocks noGrp="1"/>
          </p:cNvSpPr>
          <p:nvPr>
            <p:ph type="dt" sz="half" idx="10"/>
          </p:nvPr>
        </p:nvSpPr>
        <p:spPr/>
        <p:txBody>
          <a:bodyPr/>
          <a:lstStyle/>
          <a:p>
            <a:fld id="{8A41B42A-15B6-394D-B82C-3B05C8745B20}" type="datetime1">
              <a:rPr lang="ja-JP" altLang="en-US" smtClean="0"/>
              <a:t>2014/07/10</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31</a:t>
            </a:fld>
            <a:endParaRPr lang="en-US" altLang="ja-JP" dirty="0"/>
          </a:p>
        </p:txBody>
      </p:sp>
    </p:spTree>
    <p:extLst>
      <p:ext uri="{BB962C8B-B14F-4D97-AF65-F5344CB8AC3E}">
        <p14:creationId xmlns:p14="http://schemas.microsoft.com/office/powerpoint/2010/main" val="192423523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実機で</a:t>
            </a:r>
            <a:r>
              <a:rPr lang="ja-JP" altLang="en-US" dirty="0" smtClean="0"/>
              <a:t>検証</a:t>
            </a:r>
            <a:endParaRPr kumimoji="1" lang="ja-JP" altLang="en-US" dirty="0"/>
          </a:p>
        </p:txBody>
      </p:sp>
      <p:sp>
        <p:nvSpPr>
          <p:cNvPr id="3" name="コンテンツ プレースホルダー 2"/>
          <p:cNvSpPr>
            <a:spLocks noGrp="1"/>
          </p:cNvSpPr>
          <p:nvPr>
            <p:ph idx="1"/>
          </p:nvPr>
        </p:nvSpPr>
        <p:spPr>
          <a:xfrm>
            <a:off x="812800" y="2600908"/>
            <a:ext cx="8280400" cy="3708412"/>
          </a:xfrm>
        </p:spPr>
        <p:txBody>
          <a:bodyPr/>
          <a:lstStyle/>
          <a:p>
            <a:r>
              <a:rPr lang="en-US" altLang="en-US" dirty="0" smtClean="0"/>
              <a:t>知りたい</a:t>
            </a:r>
            <a:r>
              <a:rPr kumimoji="1" lang="ja-JP" altLang="en-US" dirty="0" smtClean="0"/>
              <a:t>事</a:t>
            </a:r>
            <a:endParaRPr kumimoji="1" lang="en-US" altLang="ja-JP" dirty="0" smtClean="0"/>
          </a:p>
          <a:p>
            <a:pPr lvl="1"/>
            <a:r>
              <a:rPr lang="ja-JP" altLang="en-US" dirty="0" smtClean="0"/>
              <a:t>どういった時、条件で遅延するのかを解明</a:t>
            </a:r>
            <a:endParaRPr kumimoji="1" lang="en-US" altLang="ja-JP" dirty="0" smtClean="0"/>
          </a:p>
          <a:p>
            <a:pPr lvl="1"/>
            <a:r>
              <a:rPr lang="ja-JP" altLang="en-US" dirty="0"/>
              <a:t>ツール</a:t>
            </a:r>
            <a:endParaRPr lang="en-US" altLang="ja-JP" dirty="0"/>
          </a:p>
          <a:p>
            <a:pPr lvl="2"/>
            <a:r>
              <a:rPr lang="en-US" altLang="ja-JP" dirty="0"/>
              <a:t>Timer</a:t>
            </a:r>
            <a:r>
              <a:rPr lang="ja-JP" altLang="en-US" dirty="0"/>
              <a:t>の解像度の問題</a:t>
            </a:r>
            <a:endParaRPr lang="en-US" altLang="ja-JP" dirty="0"/>
          </a:p>
          <a:p>
            <a:pPr lvl="2"/>
            <a:r>
              <a:rPr lang="en-US" altLang="ja-JP" dirty="0"/>
              <a:t>apache-</a:t>
            </a:r>
            <a:r>
              <a:rPr lang="en-US" altLang="ja-JP" dirty="0" smtClean="0"/>
              <a:t>bench – HTTP</a:t>
            </a:r>
            <a:r>
              <a:rPr lang="ja-JP" altLang="en-US" dirty="0" smtClean="0"/>
              <a:t>での通信</a:t>
            </a:r>
            <a:endParaRPr lang="en-US" altLang="ja-JP" dirty="0"/>
          </a:p>
          <a:p>
            <a:pPr lvl="3"/>
            <a:r>
              <a:rPr lang="ja-JP" altLang="en-US" dirty="0"/>
              <a:t>同時接続数</a:t>
            </a:r>
            <a:r>
              <a:rPr lang="en-US" altLang="ja-JP" dirty="0"/>
              <a:t>(concurrency)</a:t>
            </a:r>
          </a:p>
          <a:p>
            <a:pPr lvl="3"/>
            <a:r>
              <a:rPr lang="ja-JP" altLang="en-US" dirty="0"/>
              <a:t>リクエスト数</a:t>
            </a:r>
            <a:r>
              <a:rPr lang="en-US" altLang="ja-JP" dirty="0"/>
              <a:t>(requests)</a:t>
            </a:r>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32</a:t>
            </a:fld>
            <a:endParaRPr lang="en-US" altLang="ja-JP" dirty="0"/>
          </a:p>
        </p:txBody>
      </p:sp>
      <p:sp>
        <p:nvSpPr>
          <p:cNvPr id="5" name="正方形/長方形 4"/>
          <p:cNvSpPr/>
          <p:nvPr/>
        </p:nvSpPr>
        <p:spPr bwMode="auto">
          <a:xfrm>
            <a:off x="3015292" y="1196752"/>
            <a:ext cx="396404" cy="39640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6" name="正方形/長方形 5"/>
          <p:cNvSpPr/>
          <p:nvPr/>
        </p:nvSpPr>
        <p:spPr bwMode="auto">
          <a:xfrm>
            <a:off x="6500813" y="1196752"/>
            <a:ext cx="396404" cy="39640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cxnSp>
        <p:nvCxnSpPr>
          <p:cNvPr id="8" name="直線コネクタ 7"/>
          <p:cNvCxnSpPr>
            <a:stCxn id="6" idx="1"/>
            <a:endCxn id="5" idx="3"/>
          </p:cNvCxnSpPr>
          <p:nvPr/>
        </p:nvCxnSpPr>
        <p:spPr bwMode="auto">
          <a:xfrm flipH="1">
            <a:off x="3411696" y="1394954"/>
            <a:ext cx="3089117" cy="0"/>
          </a:xfrm>
          <a:prstGeom prst="line">
            <a:avLst/>
          </a:prstGeom>
          <a:ln>
            <a:headEnd type="none" w="med" len="med"/>
            <a:tailEnd type="none" w="med" len="med"/>
          </a:ln>
          <a:extLst/>
        </p:spPr>
        <p:style>
          <a:lnRef idx="3">
            <a:schemeClr val="accent2"/>
          </a:lnRef>
          <a:fillRef idx="0">
            <a:schemeClr val="accent2"/>
          </a:fillRef>
          <a:effectRef idx="2">
            <a:schemeClr val="accent2"/>
          </a:effectRef>
          <a:fontRef idx="minor">
            <a:schemeClr val="tx1"/>
          </a:fontRef>
        </p:style>
      </p:cxnSp>
      <p:sp>
        <p:nvSpPr>
          <p:cNvPr id="10" name="テキスト ボックス 9"/>
          <p:cNvSpPr txBox="1"/>
          <p:nvPr/>
        </p:nvSpPr>
        <p:spPr>
          <a:xfrm>
            <a:off x="3656856" y="1979548"/>
            <a:ext cx="2663748" cy="369332"/>
          </a:xfrm>
          <a:prstGeom prst="rect">
            <a:avLst/>
          </a:prstGeom>
          <a:noFill/>
        </p:spPr>
        <p:txBody>
          <a:bodyPr wrap="none" rtlCol="0">
            <a:spAutoFit/>
          </a:bodyPr>
          <a:lstStyle/>
          <a:p>
            <a:r>
              <a:rPr kumimoji="1" lang="en-US" altLang="ja-JP" dirty="0" smtClean="0"/>
              <a:t>2</a:t>
            </a:r>
            <a:r>
              <a:rPr kumimoji="1" lang="ja-JP" altLang="en-US" dirty="0" smtClean="0"/>
              <a:t>つのホストをハブで直結</a:t>
            </a:r>
            <a:endParaRPr kumimoji="1" lang="ja-JP" altLang="en-US" dirty="0"/>
          </a:p>
        </p:txBody>
      </p:sp>
      <p:sp>
        <p:nvSpPr>
          <p:cNvPr id="7" name="正方形/長方形 6"/>
          <p:cNvSpPr/>
          <p:nvPr/>
        </p:nvSpPr>
        <p:spPr bwMode="auto">
          <a:xfrm>
            <a:off x="4669114" y="930424"/>
            <a:ext cx="567771" cy="914400"/>
          </a:xfrm>
          <a:prstGeom prst="rect">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175010958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実機で検証</a:t>
            </a:r>
            <a:endParaRPr kumimoji="1" lang="ja-JP" altLang="en-US" dirty="0"/>
          </a:p>
        </p:txBody>
      </p:sp>
      <p:sp>
        <p:nvSpPr>
          <p:cNvPr id="7" name="コンテンツ プレースホルダー 6"/>
          <p:cNvSpPr>
            <a:spLocks noGrp="1"/>
          </p:cNvSpPr>
          <p:nvPr>
            <p:ph idx="1"/>
          </p:nvPr>
        </p:nvSpPr>
        <p:spPr>
          <a:xfrm>
            <a:off x="812800" y="4976813"/>
            <a:ext cx="8280400" cy="1332507"/>
          </a:xfrm>
        </p:spPr>
        <p:txBody>
          <a:bodyPr/>
          <a:lstStyle/>
          <a:p>
            <a:r>
              <a:rPr lang="ja-JP" altLang="en-US" dirty="0" smtClean="0"/>
              <a:t>リクエスト数</a:t>
            </a:r>
            <a:r>
              <a:rPr lang="en-US" altLang="ja-JP" dirty="0" smtClean="0"/>
              <a:t>:100, </a:t>
            </a:r>
            <a:r>
              <a:rPr lang="ja-JP" altLang="en-US" dirty="0" smtClean="0"/>
              <a:t>バッファ</a:t>
            </a:r>
            <a:r>
              <a:rPr lang="en-US" altLang="ja-JP" dirty="0" smtClean="0"/>
              <a:t>:85.3[</a:t>
            </a:r>
            <a:r>
              <a:rPr lang="en-US" altLang="ja-JP" dirty="0" err="1" smtClean="0"/>
              <a:t>kB</a:t>
            </a:r>
            <a:r>
              <a:rPr lang="en-US" altLang="ja-JP" dirty="0" smtClean="0"/>
              <a:t>]</a:t>
            </a:r>
          </a:p>
          <a:p>
            <a:r>
              <a:rPr lang="ja-JP" altLang="en-US" dirty="0" smtClean="0"/>
              <a:t>平均</a:t>
            </a:r>
            <a:r>
              <a:rPr lang="en-US" altLang="ja-JP" dirty="0" smtClean="0"/>
              <a:t>FCT</a:t>
            </a:r>
            <a:r>
              <a:rPr lang="ja-JP" altLang="en-US" dirty="0" smtClean="0"/>
              <a:t>は同時接続数により変化する</a:t>
            </a:r>
            <a:r>
              <a:rPr lang="en-US" altLang="ja-JP" dirty="0" smtClean="0"/>
              <a:t>(1</a:t>
            </a:r>
            <a:r>
              <a:rPr lang="ja-JP" altLang="en-US" dirty="0" smtClean="0"/>
              <a:t>発ではロスなし</a:t>
            </a:r>
            <a:r>
              <a:rPr lang="en-US" altLang="ja-JP" dirty="0" smtClean="0"/>
              <a:t>)</a:t>
            </a:r>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33</a:t>
            </a:fld>
            <a:endParaRPr lang="en-US" altLang="ja-JP" dirty="0"/>
          </a:p>
        </p:txBody>
      </p:sp>
      <p:pic>
        <p:nvPicPr>
          <p:cNvPr id="3" name="図 2" descr="70k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622" y="1096500"/>
            <a:ext cx="6328756" cy="3807229"/>
          </a:xfrm>
          <a:prstGeom prst="rect">
            <a:avLst/>
          </a:prstGeom>
        </p:spPr>
      </p:pic>
    </p:spTree>
    <p:extLst>
      <p:ext uri="{BB962C8B-B14F-4D97-AF65-F5344CB8AC3E}">
        <p14:creationId xmlns:p14="http://schemas.microsoft.com/office/powerpoint/2010/main" val="127085143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実機で検証</a:t>
            </a:r>
            <a:r>
              <a:rPr kumimoji="1" lang="en-US" altLang="ja-JP" dirty="0" smtClean="0"/>
              <a:t>-70kb</a:t>
            </a:r>
            <a:r>
              <a:rPr kumimoji="1" lang="ja-JP" altLang="en-US" dirty="0" smtClean="0"/>
              <a:t>詳細</a:t>
            </a:r>
            <a:endParaRPr kumimoji="1" lang="ja-JP" altLang="en-US" dirty="0"/>
          </a:p>
        </p:txBody>
      </p:sp>
      <p:sp>
        <p:nvSpPr>
          <p:cNvPr id="3" name="コンテンツ プレースホルダー 2"/>
          <p:cNvSpPr>
            <a:spLocks noGrp="1"/>
          </p:cNvSpPr>
          <p:nvPr>
            <p:ph idx="1"/>
          </p:nvPr>
        </p:nvSpPr>
        <p:spPr>
          <a:xfrm>
            <a:off x="812800" y="4725144"/>
            <a:ext cx="8280400" cy="1583581"/>
          </a:xfrm>
        </p:spPr>
        <p:txBody>
          <a:bodyPr/>
          <a:lstStyle/>
          <a:p>
            <a:r>
              <a:rPr kumimoji="1" lang="en-US" altLang="ja-JP" dirty="0" smtClean="0"/>
              <a:t>FCT</a:t>
            </a:r>
            <a:r>
              <a:rPr kumimoji="1" lang="ja-JP" altLang="en-US" dirty="0" smtClean="0"/>
              <a:t>は</a:t>
            </a:r>
            <a:r>
              <a:rPr lang="ja-JP" altLang="en-US" dirty="0" smtClean="0"/>
              <a:t>最小で約</a:t>
            </a:r>
            <a:r>
              <a:rPr lang="en-US" altLang="ja-JP" dirty="0" smtClean="0"/>
              <a:t>1.5[</a:t>
            </a:r>
            <a:r>
              <a:rPr lang="en-US" altLang="ja-JP" dirty="0" err="1" smtClean="0"/>
              <a:t>ms</a:t>
            </a:r>
            <a:r>
              <a:rPr lang="en-US" altLang="ja-JP" dirty="0" smtClean="0"/>
              <a:t>]</a:t>
            </a:r>
            <a:r>
              <a:rPr lang="ja-JP" altLang="en-US" dirty="0" smtClean="0"/>
              <a:t>で完了</a:t>
            </a:r>
            <a:endParaRPr lang="en-US" altLang="ja-JP" dirty="0" smtClean="0"/>
          </a:p>
          <a:p>
            <a:r>
              <a:rPr lang="ja-JP" altLang="en-US" dirty="0" smtClean="0"/>
              <a:t>山が二つ、ハンドシェイク後の実データを送る</a:t>
            </a:r>
            <a:r>
              <a:rPr lang="ja-JP" altLang="en-US" dirty="0" smtClean="0"/>
              <a:t>まで</a:t>
            </a:r>
            <a:endParaRPr lang="en-US" altLang="ja-JP" dirty="0" smtClean="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34</a:t>
            </a:fld>
            <a:endParaRPr lang="en-US" altLang="ja-JP" dirty="0"/>
          </a:p>
        </p:txBody>
      </p:sp>
      <p:pic>
        <p:nvPicPr>
          <p:cNvPr id="5" name="図 4" descr="detail_ea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7" y="1954447"/>
            <a:ext cx="5047995" cy="2415605"/>
          </a:xfrm>
          <a:prstGeom prst="rect">
            <a:avLst/>
          </a:prstGeom>
        </p:spPr>
      </p:pic>
      <p:pic>
        <p:nvPicPr>
          <p:cNvPr id="6" name="図 5" descr="accumu.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6534" y="1592796"/>
            <a:ext cx="5017026" cy="3014345"/>
          </a:xfrm>
          <a:prstGeom prst="rect">
            <a:avLst/>
          </a:prstGeom>
        </p:spPr>
      </p:pic>
    </p:spTree>
    <p:extLst>
      <p:ext uri="{BB962C8B-B14F-4D97-AF65-F5344CB8AC3E}">
        <p14:creationId xmlns:p14="http://schemas.microsoft.com/office/powerpoint/2010/main" val="150780491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ボトルネック解析</a:t>
            </a:r>
            <a:endParaRPr kumimoji="1" lang="ja-JP" altLang="en-US" dirty="0"/>
          </a:p>
        </p:txBody>
      </p:sp>
      <p:sp>
        <p:nvSpPr>
          <p:cNvPr id="3" name="コンテンツ プレースホルダー 2"/>
          <p:cNvSpPr>
            <a:spLocks noGrp="1"/>
          </p:cNvSpPr>
          <p:nvPr>
            <p:ph idx="1"/>
          </p:nvPr>
        </p:nvSpPr>
        <p:spPr>
          <a:xfrm>
            <a:off x="812800" y="1157535"/>
            <a:ext cx="8280400" cy="723653"/>
          </a:xfrm>
        </p:spPr>
        <p:txBody>
          <a:bodyPr/>
          <a:lstStyle/>
          <a:p>
            <a:r>
              <a:rPr kumimoji="1" lang="ja-JP" altLang="en-US" dirty="0" smtClean="0"/>
              <a:t>受信処理のプロセス</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35</a:t>
            </a:fld>
            <a:endParaRPr lang="en-US" altLang="ja-JP" dirty="0"/>
          </a:p>
        </p:txBody>
      </p:sp>
      <p:sp>
        <p:nvSpPr>
          <p:cNvPr id="5" name="テキスト ボックス 4"/>
          <p:cNvSpPr txBox="1"/>
          <p:nvPr/>
        </p:nvSpPr>
        <p:spPr>
          <a:xfrm>
            <a:off x="919987" y="2200091"/>
            <a:ext cx="1729372"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kumimoji="1" lang="en-US" altLang="ja-JP" dirty="0" smtClean="0"/>
              <a:t>1. NIC hardware</a:t>
            </a:r>
          </a:p>
          <a:p>
            <a:pPr algn="ctr"/>
            <a:r>
              <a:rPr kumimoji="1" lang="en-US" altLang="ja-JP" dirty="0" smtClean="0"/>
              <a:t>buffer</a:t>
            </a:r>
            <a:endParaRPr kumimoji="1" lang="ja-JP" altLang="en-US" dirty="0"/>
          </a:p>
        </p:txBody>
      </p:sp>
      <p:sp>
        <p:nvSpPr>
          <p:cNvPr id="6" name="テキスト ボックス 5"/>
          <p:cNvSpPr txBox="1"/>
          <p:nvPr/>
        </p:nvSpPr>
        <p:spPr>
          <a:xfrm>
            <a:off x="3581094" y="2200091"/>
            <a:ext cx="128089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dirty="0" smtClean="0"/>
              <a:t>2. hard IRQ</a:t>
            </a:r>
            <a:endParaRPr kumimoji="1" lang="ja-JP" altLang="en-US" dirty="0"/>
          </a:p>
        </p:txBody>
      </p:sp>
      <p:sp>
        <p:nvSpPr>
          <p:cNvPr id="7" name="テキスト ボックス 6"/>
          <p:cNvSpPr txBox="1"/>
          <p:nvPr/>
        </p:nvSpPr>
        <p:spPr>
          <a:xfrm>
            <a:off x="5671896" y="2200091"/>
            <a:ext cx="121698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dirty="0" smtClean="0"/>
              <a:t>3. soft IRQ</a:t>
            </a:r>
            <a:endParaRPr kumimoji="1" lang="ja-JP" altLang="en-US" dirty="0"/>
          </a:p>
        </p:txBody>
      </p:sp>
      <p:sp>
        <p:nvSpPr>
          <p:cNvPr id="8" name="テキスト ボックス 7"/>
          <p:cNvSpPr txBox="1"/>
          <p:nvPr/>
        </p:nvSpPr>
        <p:spPr>
          <a:xfrm>
            <a:off x="7641083" y="2200091"/>
            <a:ext cx="200567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dirty="0" smtClean="0"/>
              <a:t>4. app socket queue</a:t>
            </a:r>
            <a:endParaRPr kumimoji="1" lang="ja-JP" altLang="en-US" dirty="0"/>
          </a:p>
        </p:txBody>
      </p:sp>
      <p:sp>
        <p:nvSpPr>
          <p:cNvPr id="9" name="コンテンツ プレースホルダー 2"/>
          <p:cNvSpPr txBox="1">
            <a:spLocks/>
          </p:cNvSpPr>
          <p:nvPr/>
        </p:nvSpPr>
        <p:spPr bwMode="auto">
          <a:xfrm>
            <a:off x="812800" y="3402477"/>
            <a:ext cx="8280400" cy="2906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457200" indent="-457200">
              <a:buFont typeface="+mj-lt"/>
              <a:buAutoNum type="arabicPeriod"/>
            </a:pPr>
            <a:r>
              <a:rPr lang="en-US" altLang="ja-JP" dirty="0" smtClean="0"/>
              <a:t>NIC</a:t>
            </a:r>
            <a:r>
              <a:rPr lang="ja-JP" altLang="en-US" dirty="0" smtClean="0"/>
              <a:t>で受信</a:t>
            </a:r>
            <a:r>
              <a:rPr lang="en-US" altLang="ja-JP" dirty="0" smtClean="0"/>
              <a:t>, </a:t>
            </a:r>
            <a:r>
              <a:rPr lang="ja-JP" altLang="en-US" dirty="0" smtClean="0"/>
              <a:t>リングバッファに格納</a:t>
            </a:r>
            <a:endParaRPr lang="en-US" altLang="ja-JP" dirty="0" smtClean="0"/>
          </a:p>
          <a:p>
            <a:pPr marL="457200" indent="-457200">
              <a:buFont typeface="+mj-lt"/>
              <a:buAutoNum type="arabicPeriod"/>
            </a:pPr>
            <a:r>
              <a:rPr lang="en-US" altLang="ja-JP" dirty="0" smtClean="0"/>
              <a:t>NIC</a:t>
            </a:r>
            <a:r>
              <a:rPr lang="ja-JP" altLang="en-US" dirty="0" smtClean="0"/>
              <a:t>が</a:t>
            </a:r>
            <a:r>
              <a:rPr lang="en-US" altLang="ja-JP" dirty="0" smtClean="0"/>
              <a:t>CPU</a:t>
            </a:r>
            <a:r>
              <a:rPr lang="ja-JP" altLang="en-US" dirty="0" smtClean="0"/>
              <a:t>に割り込み</a:t>
            </a:r>
            <a:r>
              <a:rPr lang="en-US" altLang="ja-JP" dirty="0" smtClean="0"/>
              <a:t>, </a:t>
            </a:r>
            <a:r>
              <a:rPr lang="ja-JP" altLang="en-US" dirty="0" smtClean="0"/>
              <a:t>ソケットバッファ格納</a:t>
            </a:r>
            <a:endParaRPr lang="en-US" altLang="ja-JP" dirty="0" smtClean="0"/>
          </a:p>
          <a:p>
            <a:pPr marL="457200" indent="-457200">
              <a:buFont typeface="+mj-lt"/>
              <a:buAutoNum type="arabicPeriod"/>
            </a:pPr>
            <a:r>
              <a:rPr lang="ja-JP" altLang="en-US" dirty="0" smtClean="0"/>
              <a:t>プロトコルスタックで処理をする</a:t>
            </a:r>
            <a:endParaRPr lang="en-US" altLang="ja-JP" dirty="0" smtClean="0"/>
          </a:p>
          <a:p>
            <a:pPr marL="457200" indent="-457200">
              <a:buFont typeface="+mj-lt"/>
              <a:buAutoNum type="arabicPeriod"/>
            </a:pPr>
            <a:r>
              <a:rPr lang="ja-JP" altLang="en-US" dirty="0" smtClean="0"/>
              <a:t>アプリケーションへ</a:t>
            </a:r>
            <a:endParaRPr lang="en-US" altLang="ja-JP" dirty="0" smtClean="0"/>
          </a:p>
          <a:p>
            <a:pPr marL="457200" indent="-457200">
              <a:buFont typeface="+mj-lt"/>
              <a:buAutoNum type="arabicPeriod"/>
            </a:pPr>
            <a:endParaRPr lang="en-US" altLang="ja-JP" dirty="0" smtClean="0"/>
          </a:p>
        </p:txBody>
      </p:sp>
    </p:spTree>
    <p:extLst>
      <p:ext uri="{BB962C8B-B14F-4D97-AF65-F5344CB8AC3E}">
        <p14:creationId xmlns:p14="http://schemas.microsoft.com/office/powerpoint/2010/main" val="420480515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つまり</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一気</a:t>
            </a:r>
            <a:r>
              <a:rPr kumimoji="1" lang="ja-JP" altLang="en-US" dirty="0" smtClean="0"/>
              <a:t>に大量のパケットが来る</a:t>
            </a:r>
            <a:r>
              <a:rPr kumimoji="1" lang="en-US" altLang="ja-JP" dirty="0" smtClean="0"/>
              <a:t>(</a:t>
            </a:r>
            <a:r>
              <a:rPr kumimoji="1" lang="en-US" altLang="ja-JP" dirty="0" err="1" smtClean="0"/>
              <a:t>Incast</a:t>
            </a:r>
            <a:r>
              <a:rPr kumimoji="1" lang="ja-JP" altLang="en-US" dirty="0" smtClean="0"/>
              <a:t>問題</a:t>
            </a:r>
            <a:r>
              <a:rPr kumimoji="1" lang="en-US" altLang="ja-JP" dirty="0" smtClean="0"/>
              <a:t>)</a:t>
            </a:r>
          </a:p>
          <a:p>
            <a:r>
              <a:rPr lang="ja-JP" altLang="en-US" dirty="0" smtClean="0"/>
              <a:t>いったんバッファにためる</a:t>
            </a:r>
            <a:endParaRPr lang="en-US" altLang="ja-JP" dirty="0" smtClean="0"/>
          </a:p>
          <a:p>
            <a:r>
              <a:rPr lang="ja-JP" altLang="en-US" dirty="0" smtClean="0"/>
              <a:t>どこから処理をするかは割込み次第で、フロー毎ではなくおパケット毎に処理されていく</a:t>
            </a:r>
            <a:endParaRPr lang="en-US" altLang="ja-JP" dirty="0" smtClean="0"/>
          </a:p>
          <a:p>
            <a:r>
              <a:rPr lang="ja-JP" altLang="en-US" dirty="0" smtClean="0"/>
              <a:t>だから全体的に遅延するし、処理される速度に追いつかないくらいデータが来たら、バッファが溢れる（パケットロス）</a:t>
            </a:r>
            <a:endParaRPr lang="en-US" altLang="ja-JP" dirty="0" smtClean="0"/>
          </a:p>
          <a:p>
            <a:pPr marL="0"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36</a:t>
            </a:fld>
            <a:endParaRPr lang="en-US" altLang="ja-JP" dirty="0"/>
          </a:p>
        </p:txBody>
      </p:sp>
    </p:spTree>
    <p:extLst>
      <p:ext uri="{BB962C8B-B14F-4D97-AF65-F5344CB8AC3E}">
        <p14:creationId xmlns:p14="http://schemas.microsoft.com/office/powerpoint/2010/main" val="350173971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パケットロスには二つある</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kumimoji="1" lang="en-US" altLang="ja-JP" dirty="0" smtClean="0"/>
              <a:t>RTO</a:t>
            </a:r>
            <a:r>
              <a:rPr kumimoji="1" lang="ja-JP" altLang="en-US" dirty="0" smtClean="0"/>
              <a:t>まで待つ</a:t>
            </a:r>
            <a:endParaRPr kumimoji="1" lang="en-US" altLang="ja-JP" dirty="0" smtClean="0"/>
          </a:p>
          <a:p>
            <a:pPr marL="857250" lvl="1" indent="-457200">
              <a:buFont typeface="+mj-lt"/>
              <a:buAutoNum type="arabicPeriod"/>
            </a:pPr>
            <a:r>
              <a:rPr lang="ja-JP" altLang="en-US" dirty="0" smtClean="0"/>
              <a:t>コネクション</a:t>
            </a:r>
            <a:r>
              <a:rPr lang="en-US" altLang="ja-JP" dirty="0" smtClean="0"/>
              <a:t> or </a:t>
            </a:r>
            <a:r>
              <a:rPr lang="ja-JP" altLang="en-US" dirty="0" smtClean="0"/>
              <a:t>クローズにて発生</a:t>
            </a:r>
            <a:endParaRPr lang="en-US" altLang="ja-JP" dirty="0" smtClean="0"/>
          </a:p>
          <a:p>
            <a:pPr marL="400050" lvl="1" indent="0">
              <a:buNone/>
            </a:pPr>
            <a:r>
              <a:rPr lang="en-US" altLang="ja-JP" dirty="0" smtClean="0"/>
              <a:t>Linux</a:t>
            </a:r>
            <a:r>
              <a:rPr lang="ja-JP" altLang="en-US" dirty="0" smtClean="0"/>
              <a:t>実装だと</a:t>
            </a:r>
            <a:r>
              <a:rPr lang="en-US" altLang="ja-JP" dirty="0" err="1" smtClean="0"/>
              <a:t>min:HZ</a:t>
            </a:r>
            <a:r>
              <a:rPr lang="en-US" altLang="ja-JP" dirty="0" smtClean="0"/>
              <a:t>/5=200ms</a:t>
            </a:r>
          </a:p>
          <a:p>
            <a:pPr marL="400050" lvl="1" indent="0">
              <a:buNone/>
            </a:pPr>
            <a:r>
              <a:rPr lang="en-US" altLang="ja-JP" dirty="0" err="1" smtClean="0"/>
              <a:t>Init</a:t>
            </a:r>
            <a:r>
              <a:rPr lang="en-US" altLang="ja-JP" dirty="0" smtClean="0"/>
              <a:t> : 1sec</a:t>
            </a:r>
          </a:p>
          <a:p>
            <a:pPr marL="457200" indent="-457200">
              <a:buFont typeface="+mj-lt"/>
              <a:buAutoNum type="arabicPeriod"/>
            </a:pPr>
            <a:endParaRPr kumimoji="1" lang="en-US" altLang="ja-JP" dirty="0"/>
          </a:p>
          <a:p>
            <a:pPr marL="457200" indent="-457200">
              <a:buFont typeface="+mj-lt"/>
              <a:buAutoNum type="arabicPeriod"/>
            </a:pPr>
            <a:r>
              <a:rPr lang="en-US" altLang="ja-JP" dirty="0" err="1" smtClean="0"/>
              <a:t>DupAck</a:t>
            </a:r>
            <a:endParaRPr lang="en-US" altLang="ja-JP" dirty="0" smtClean="0"/>
          </a:p>
          <a:p>
            <a:pPr marL="857250" lvl="1" indent="-457200">
              <a:buFont typeface="+mj-lt"/>
              <a:buAutoNum type="arabicPeriod"/>
            </a:pPr>
            <a:r>
              <a:rPr kumimoji="1" lang="ja-JP" altLang="en-US" dirty="0" smtClean="0"/>
              <a:t>データ転送中</a:t>
            </a:r>
            <a:endParaRPr kumimoji="1" lang="en-US" altLang="ja-JP" dirty="0" smtClean="0"/>
          </a:p>
          <a:p>
            <a:pPr marL="400050" lvl="1" indent="0">
              <a:buNone/>
            </a:pPr>
            <a:r>
              <a:rPr lang="ja-JP" altLang="en-US" dirty="0" smtClean="0"/>
              <a:t>すぐに復旧できる</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37</a:t>
            </a:fld>
            <a:endParaRPr lang="en-US" altLang="ja-JP" dirty="0"/>
          </a:p>
        </p:txBody>
      </p:sp>
      <p:cxnSp>
        <p:nvCxnSpPr>
          <p:cNvPr id="6" name="直線コネクタ 5"/>
          <p:cNvCxnSpPr/>
          <p:nvPr/>
        </p:nvCxnSpPr>
        <p:spPr bwMode="auto">
          <a:xfrm>
            <a:off x="6825208" y="1484784"/>
            <a:ext cx="0" cy="18002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線コネクタ 6"/>
          <p:cNvCxnSpPr/>
          <p:nvPr/>
        </p:nvCxnSpPr>
        <p:spPr bwMode="auto">
          <a:xfrm>
            <a:off x="8481392" y="1484784"/>
            <a:ext cx="0" cy="18002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矢印コネクタ 8"/>
          <p:cNvCxnSpPr/>
          <p:nvPr/>
        </p:nvCxnSpPr>
        <p:spPr bwMode="auto">
          <a:xfrm>
            <a:off x="6825208" y="1484784"/>
            <a:ext cx="1656184" cy="28803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矢印コネクタ 10"/>
          <p:cNvCxnSpPr/>
          <p:nvPr/>
        </p:nvCxnSpPr>
        <p:spPr bwMode="auto">
          <a:xfrm flipH="1">
            <a:off x="7065714" y="1772816"/>
            <a:ext cx="1415678" cy="36004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テキスト ボックス 12"/>
          <p:cNvSpPr txBox="1"/>
          <p:nvPr/>
        </p:nvSpPr>
        <p:spPr>
          <a:xfrm>
            <a:off x="6912323" y="1948190"/>
            <a:ext cx="319468" cy="369332"/>
          </a:xfrm>
          <a:prstGeom prst="rect">
            <a:avLst/>
          </a:prstGeom>
          <a:noFill/>
        </p:spPr>
        <p:txBody>
          <a:bodyPr wrap="none" rtlCol="0">
            <a:spAutoFit/>
          </a:bodyPr>
          <a:lstStyle/>
          <a:p>
            <a:r>
              <a:rPr kumimoji="1" lang="en-US" altLang="ja-JP" dirty="0" smtClean="0"/>
              <a:t>×</a:t>
            </a:r>
            <a:endParaRPr kumimoji="1" lang="ja-JP" altLang="en-US" dirty="0"/>
          </a:p>
        </p:txBody>
      </p:sp>
      <p:cxnSp>
        <p:nvCxnSpPr>
          <p:cNvPr id="14" name="直線矢印コネクタ 13"/>
          <p:cNvCxnSpPr/>
          <p:nvPr/>
        </p:nvCxnSpPr>
        <p:spPr bwMode="auto">
          <a:xfrm flipH="1">
            <a:off x="6825208" y="2420888"/>
            <a:ext cx="1653379" cy="36004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矢印コネクタ 15"/>
          <p:cNvCxnSpPr/>
          <p:nvPr/>
        </p:nvCxnSpPr>
        <p:spPr bwMode="auto">
          <a:xfrm>
            <a:off x="6825208" y="3933056"/>
            <a:ext cx="1656184" cy="28803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線矢印コネクタ 16"/>
          <p:cNvCxnSpPr/>
          <p:nvPr/>
        </p:nvCxnSpPr>
        <p:spPr bwMode="auto">
          <a:xfrm flipH="1">
            <a:off x="7065714" y="4221088"/>
            <a:ext cx="1415678" cy="36004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テキスト ボックス 17"/>
          <p:cNvSpPr txBox="1"/>
          <p:nvPr/>
        </p:nvSpPr>
        <p:spPr>
          <a:xfrm>
            <a:off x="6912323" y="4396462"/>
            <a:ext cx="319468" cy="369332"/>
          </a:xfrm>
          <a:prstGeom prst="rect">
            <a:avLst/>
          </a:prstGeom>
          <a:noFill/>
        </p:spPr>
        <p:txBody>
          <a:bodyPr wrap="none" rtlCol="0">
            <a:spAutoFit/>
          </a:bodyPr>
          <a:lstStyle/>
          <a:p>
            <a:r>
              <a:rPr kumimoji="1" lang="en-US" altLang="ja-JP" dirty="0" smtClean="0"/>
              <a:t>×</a:t>
            </a:r>
            <a:endParaRPr kumimoji="1" lang="ja-JP" altLang="en-US" dirty="0"/>
          </a:p>
        </p:txBody>
      </p:sp>
      <p:cxnSp>
        <p:nvCxnSpPr>
          <p:cNvPr id="19" name="直線矢印コネクタ 18"/>
          <p:cNvCxnSpPr/>
          <p:nvPr/>
        </p:nvCxnSpPr>
        <p:spPr bwMode="auto">
          <a:xfrm flipH="1">
            <a:off x="6825208" y="4401108"/>
            <a:ext cx="1653379" cy="36004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コネクタ 19"/>
          <p:cNvCxnSpPr/>
          <p:nvPr/>
        </p:nvCxnSpPr>
        <p:spPr bwMode="auto">
          <a:xfrm>
            <a:off x="6825208" y="3799452"/>
            <a:ext cx="0" cy="18002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コネクタ 20"/>
          <p:cNvCxnSpPr/>
          <p:nvPr/>
        </p:nvCxnSpPr>
        <p:spPr bwMode="auto">
          <a:xfrm>
            <a:off x="8481392" y="3799452"/>
            <a:ext cx="0" cy="18002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矢印コネクタ 21"/>
          <p:cNvCxnSpPr/>
          <p:nvPr/>
        </p:nvCxnSpPr>
        <p:spPr bwMode="auto">
          <a:xfrm>
            <a:off x="6825208" y="4085456"/>
            <a:ext cx="1656184" cy="28803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矢印コネクタ 22"/>
          <p:cNvCxnSpPr/>
          <p:nvPr/>
        </p:nvCxnSpPr>
        <p:spPr bwMode="auto">
          <a:xfrm>
            <a:off x="6809938" y="4976813"/>
            <a:ext cx="1656184" cy="28803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6823658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DCTCP</a:t>
            </a:r>
            <a:r>
              <a:rPr kumimoji="1" lang="ja-JP" altLang="en-US" dirty="0" smtClean="0"/>
              <a:t>において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Incast</a:t>
            </a:r>
            <a:r>
              <a:rPr kumimoji="1" lang="ja-JP" altLang="en-US" dirty="0" smtClean="0"/>
              <a:t>問題</a:t>
            </a:r>
            <a:endParaRPr kumimoji="1" lang="en-US" altLang="ja-JP" dirty="0" smtClean="0"/>
          </a:p>
          <a:p>
            <a:pPr lvl="1"/>
            <a:r>
              <a:rPr lang="en-US" altLang="ja-JP" dirty="0" smtClean="0"/>
              <a:t>DCTCP</a:t>
            </a:r>
            <a:r>
              <a:rPr lang="ja-JP" altLang="en-US" dirty="0" smtClean="0"/>
              <a:t>ではパケットロスを生じさせない事が命である。</a:t>
            </a:r>
            <a:endParaRPr lang="en-US" altLang="ja-JP" dirty="0" smtClean="0"/>
          </a:p>
          <a:p>
            <a:r>
              <a:rPr kumimoji="1" lang="ja-JP" altLang="en-US" dirty="0" smtClean="0"/>
              <a:t>トラフィックパターンが、</a:t>
            </a:r>
            <a:r>
              <a:rPr kumimoji="1" lang="en-US" altLang="ja-JP" dirty="0" smtClean="0"/>
              <a:t>partition/</a:t>
            </a:r>
            <a:r>
              <a:rPr kumimoji="1" lang="en-US" altLang="ja-JP" dirty="0" err="1" smtClean="0"/>
              <a:t>aggrigation</a:t>
            </a:r>
            <a:r>
              <a:rPr kumimoji="1" lang="ja-JP" altLang="en-US" dirty="0" smtClean="0"/>
              <a:t>型のものでは、アプリケーションレベルにおいてレスポンスサイズを極力小さくしている。</a:t>
            </a:r>
            <a:r>
              <a:rPr kumimoji="1" lang="en-US" altLang="ja-JP" dirty="0" smtClean="0"/>
              <a:t>ex. 2KB=</a:t>
            </a:r>
            <a:r>
              <a:rPr kumimoji="1" lang="en-US" altLang="ja-JP" dirty="0" smtClean="0"/>
              <a:t>2packets</a:t>
            </a:r>
          </a:p>
          <a:p>
            <a:r>
              <a:rPr lang="ja-JP" altLang="en-US" dirty="0" smtClean="0"/>
              <a:t>また、一気にパケットが発生しないようにジッタを混ぜている</a:t>
            </a:r>
            <a:endParaRPr lang="en-US" altLang="ja-JP" dirty="0" smtClean="0"/>
          </a:p>
          <a:p>
            <a:r>
              <a:rPr lang="ja-JP" altLang="en-US" dirty="0" smtClean="0"/>
              <a:t>レスポンス時は複数のフローが重なる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38</a:t>
            </a:fld>
            <a:endParaRPr lang="en-US" altLang="ja-JP" dirty="0"/>
          </a:p>
        </p:txBody>
      </p:sp>
      <p:pic>
        <p:nvPicPr>
          <p:cNvPr id="5" name="図 4"/>
          <p:cNvPicPr>
            <a:picLocks noChangeAspect="1"/>
          </p:cNvPicPr>
          <p:nvPr/>
        </p:nvPicPr>
        <p:blipFill>
          <a:blip r:embed="rId2"/>
          <a:stretch>
            <a:fillRect/>
          </a:stretch>
        </p:blipFill>
        <p:spPr>
          <a:xfrm>
            <a:off x="4196916" y="4662551"/>
            <a:ext cx="4370097" cy="1898797"/>
          </a:xfrm>
          <a:prstGeom prst="rect">
            <a:avLst/>
          </a:prstGeom>
        </p:spPr>
      </p:pic>
      <p:pic>
        <p:nvPicPr>
          <p:cNvPr id="6" name="図 5"/>
          <p:cNvPicPr>
            <a:picLocks noChangeAspect="1"/>
          </p:cNvPicPr>
          <p:nvPr/>
        </p:nvPicPr>
        <p:blipFill>
          <a:blip r:embed="rId3"/>
          <a:stretch>
            <a:fillRect/>
          </a:stretch>
        </p:blipFill>
        <p:spPr>
          <a:xfrm>
            <a:off x="1699854" y="4579312"/>
            <a:ext cx="1416942" cy="1826281"/>
          </a:xfrm>
          <a:prstGeom prst="rect">
            <a:avLst/>
          </a:prstGeom>
        </p:spPr>
      </p:pic>
    </p:spTree>
    <p:extLst>
      <p:ext uri="{BB962C8B-B14F-4D97-AF65-F5344CB8AC3E}">
        <p14:creationId xmlns:p14="http://schemas.microsoft.com/office/powerpoint/2010/main" val="30219747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バックグラウンドフローとは</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想定アプリケーション</a:t>
            </a:r>
            <a:r>
              <a:rPr lang="en-US" altLang="ja-JP" dirty="0" smtClean="0"/>
              <a:t>:</a:t>
            </a:r>
            <a:r>
              <a:rPr lang="ja-JP" altLang="en-US" dirty="0" smtClean="0"/>
              <a:t>検索エンジン、</a:t>
            </a:r>
            <a:r>
              <a:rPr lang="en-US" altLang="ja-JP" dirty="0" smtClean="0"/>
              <a:t>SNS</a:t>
            </a:r>
          </a:p>
          <a:p>
            <a:r>
              <a:rPr kumimoji="1" lang="ja-JP" altLang="en-US" dirty="0" smtClean="0"/>
              <a:t>検索の為の処理、インタレストマッチの処理が主</a:t>
            </a:r>
            <a:r>
              <a:rPr lang="ja-JP" altLang="en-US" dirty="0" smtClean="0"/>
              <a:t>となる処理</a:t>
            </a:r>
            <a:endParaRPr lang="en-US" altLang="ja-JP" dirty="0" smtClean="0"/>
          </a:p>
          <a:p>
            <a:r>
              <a:rPr kumimoji="1" lang="ja-JP" altLang="en-US" dirty="0" smtClean="0"/>
              <a:t>バックグラウンドフロー</a:t>
            </a:r>
            <a:endParaRPr kumimoji="1" lang="en-US" altLang="ja-JP" dirty="0" smtClean="0"/>
          </a:p>
          <a:p>
            <a:pPr lvl="1"/>
            <a:r>
              <a:rPr kumimoji="1" lang="ja-JP" altLang="en-US" dirty="0" smtClean="0"/>
              <a:t>処理を行う為の各管理ノードのデータベースを最新にのものにしておく為のフロー</a:t>
            </a:r>
            <a:endParaRPr kumimoji="1" lang="en-US" altLang="ja-JP" dirty="0" smtClean="0"/>
          </a:p>
          <a:p>
            <a:r>
              <a:rPr lang="ja-JP" altLang="en-US" dirty="0" smtClean="0"/>
              <a:t>特徴</a:t>
            </a:r>
            <a:r>
              <a:rPr lang="en-US" altLang="ja-JP" dirty="0" smtClean="0"/>
              <a:t>:</a:t>
            </a:r>
          </a:p>
          <a:p>
            <a:pPr lvl="1"/>
            <a:r>
              <a:rPr kumimoji="1" lang="ja-JP" altLang="en-US" dirty="0" smtClean="0"/>
              <a:t>発生頻度は少ない</a:t>
            </a:r>
            <a:endParaRPr kumimoji="1" lang="en-US" altLang="ja-JP" dirty="0" smtClean="0"/>
          </a:p>
          <a:p>
            <a:pPr lvl="1"/>
            <a:r>
              <a:rPr lang="ja-JP" altLang="en-US" dirty="0" smtClean="0"/>
              <a:t>フローサイズが大きいが数は少ない</a:t>
            </a:r>
            <a:endParaRPr lang="en-US" altLang="ja-JP" dirty="0" smtClean="0"/>
          </a:p>
          <a:p>
            <a:pPr lvl="1"/>
            <a:r>
              <a:rPr kumimoji="1" lang="ja-JP" altLang="en-US" dirty="0" smtClean="0"/>
              <a:t>フローサイズは小さいが数は多い</a:t>
            </a:r>
            <a:endParaRPr kumimoji="1" lang="ja-JP" altLang="en-US" dirty="0"/>
          </a:p>
        </p:txBody>
      </p:sp>
      <p:sp>
        <p:nvSpPr>
          <p:cNvPr id="4" name="日付プレースホルダー 3"/>
          <p:cNvSpPr>
            <a:spLocks noGrp="1"/>
          </p:cNvSpPr>
          <p:nvPr>
            <p:ph type="dt" sz="half" idx="10"/>
          </p:nvPr>
        </p:nvSpPr>
        <p:spPr/>
        <p:txBody>
          <a:bodyPr/>
          <a:lstStyle/>
          <a:p>
            <a:fld id="{8A41B42A-15B6-394D-B82C-3B05C8745B20}" type="datetime1">
              <a:rPr lang="ja-JP" altLang="en-US" smtClean="0"/>
              <a:t>2014/07/10</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39</a:t>
            </a:fld>
            <a:endParaRPr lang="en-US" altLang="ja-JP" dirty="0"/>
          </a:p>
        </p:txBody>
      </p:sp>
      <p:pic>
        <p:nvPicPr>
          <p:cNvPr id="6" name="図 5"/>
          <p:cNvPicPr>
            <a:picLocks noChangeAspect="1"/>
          </p:cNvPicPr>
          <p:nvPr/>
        </p:nvPicPr>
        <p:blipFill>
          <a:blip r:embed="rId2"/>
          <a:stretch>
            <a:fillRect/>
          </a:stretch>
        </p:blipFill>
        <p:spPr>
          <a:xfrm>
            <a:off x="6393160" y="3111325"/>
            <a:ext cx="2137341" cy="1793839"/>
          </a:xfrm>
          <a:prstGeom prst="rect">
            <a:avLst/>
          </a:prstGeom>
        </p:spPr>
      </p:pic>
      <p:pic>
        <p:nvPicPr>
          <p:cNvPr id="7" name="図 6"/>
          <p:cNvPicPr>
            <a:picLocks noChangeAspect="1"/>
          </p:cNvPicPr>
          <p:nvPr/>
        </p:nvPicPr>
        <p:blipFill>
          <a:blip r:embed="rId3"/>
          <a:stretch>
            <a:fillRect/>
          </a:stretch>
        </p:blipFill>
        <p:spPr>
          <a:xfrm>
            <a:off x="5480457" y="4833156"/>
            <a:ext cx="3793023" cy="1356341"/>
          </a:xfrm>
          <a:prstGeom prst="rect">
            <a:avLst/>
          </a:prstGeom>
        </p:spPr>
      </p:pic>
      <p:sp>
        <p:nvSpPr>
          <p:cNvPr id="8" name="正方形/長方形 7"/>
          <p:cNvSpPr/>
          <p:nvPr/>
        </p:nvSpPr>
        <p:spPr>
          <a:xfrm>
            <a:off x="1547813" y="6035608"/>
            <a:ext cx="4953000" cy="307777"/>
          </a:xfrm>
          <a:prstGeom prst="rect">
            <a:avLst/>
          </a:prstGeom>
        </p:spPr>
        <p:txBody>
          <a:bodyPr>
            <a:spAutoFit/>
          </a:bodyPr>
          <a:lstStyle/>
          <a:p>
            <a:r>
              <a:rPr lang="en-US" altLang="ja-JP" sz="700" dirty="0" err="1"/>
              <a:t>Alizadeh</a:t>
            </a:r>
            <a:r>
              <a:rPr lang="en-US" altLang="ja-JP" sz="700" dirty="0"/>
              <a:t>, Mohammad, et al. "Data center </a:t>
            </a:r>
            <a:r>
              <a:rPr lang="en-US" altLang="ja-JP" sz="700" dirty="0" err="1"/>
              <a:t>tcp</a:t>
            </a:r>
            <a:r>
              <a:rPr lang="en-US" altLang="ja-JP" sz="700" dirty="0"/>
              <a:t> (</a:t>
            </a:r>
            <a:r>
              <a:rPr lang="en-US" altLang="ja-JP" sz="700" dirty="0" err="1"/>
              <a:t>dctcp</a:t>
            </a:r>
            <a:r>
              <a:rPr lang="en-US" altLang="ja-JP" sz="700" dirty="0"/>
              <a:t>)." ACM SIGCOMM computer communication review 41.4 (2011): 63-74.</a:t>
            </a:r>
            <a:endParaRPr lang="ja-JP" altLang="en-US" sz="700" dirty="0"/>
          </a:p>
        </p:txBody>
      </p:sp>
    </p:spTree>
    <p:extLst>
      <p:ext uri="{BB962C8B-B14F-4D97-AF65-F5344CB8AC3E}">
        <p14:creationId xmlns:p14="http://schemas.microsoft.com/office/powerpoint/2010/main" val="89204164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Motivated work</a:t>
            </a:r>
            <a:endParaRPr kumimoji="1" lang="ja-JP" altLang="en-US" dirty="0"/>
          </a:p>
        </p:txBody>
      </p:sp>
      <p:sp>
        <p:nvSpPr>
          <p:cNvPr id="3" name="コンテンツ プレースホルダー 2"/>
          <p:cNvSpPr>
            <a:spLocks noGrp="1"/>
          </p:cNvSpPr>
          <p:nvPr>
            <p:ph idx="1"/>
          </p:nvPr>
        </p:nvSpPr>
        <p:spPr>
          <a:xfrm>
            <a:off x="812800" y="1121171"/>
            <a:ext cx="8280400" cy="723653"/>
          </a:xfrm>
        </p:spPr>
        <p:style>
          <a:lnRef idx="2">
            <a:schemeClr val="dk1"/>
          </a:lnRef>
          <a:fillRef idx="1">
            <a:schemeClr val="lt1"/>
          </a:fillRef>
          <a:effectRef idx="0">
            <a:schemeClr val="dk1"/>
          </a:effectRef>
          <a:fontRef idx="minor">
            <a:schemeClr val="dk1"/>
          </a:fontRef>
        </p:style>
        <p:txBody>
          <a:bodyPr/>
          <a:lstStyle/>
          <a:p>
            <a:pPr marL="0" indent="0">
              <a:buNone/>
            </a:pPr>
            <a:r>
              <a:rPr lang="en-US" altLang="ja-JP" sz="1600" dirty="0" err="1" smtClean="0"/>
              <a:t>Raiciu</a:t>
            </a:r>
            <a:r>
              <a:rPr lang="en-US" altLang="ja-JP" sz="1600" dirty="0"/>
              <a:t>, </a:t>
            </a:r>
            <a:r>
              <a:rPr lang="en-US" altLang="ja-JP" sz="1600" dirty="0" err="1"/>
              <a:t>Costin</a:t>
            </a:r>
            <a:r>
              <a:rPr lang="en-US" altLang="ja-JP" sz="1600" dirty="0"/>
              <a:t>, et al. "Improving datacenter performance and robustness with multipath TCP." </a:t>
            </a:r>
            <a:r>
              <a:rPr lang="en-US" altLang="ja-JP" sz="1600" i="1" dirty="0"/>
              <a:t>ACM SIGCOMM Computer Communication Review</a:t>
            </a:r>
            <a:r>
              <a:rPr lang="en-US" altLang="ja-JP" sz="1600" dirty="0"/>
              <a:t>. Vol. 41. No. 4. ACM, 2011.</a:t>
            </a:r>
          </a:p>
        </p:txBody>
      </p:sp>
      <p:sp>
        <p:nvSpPr>
          <p:cNvPr id="4" name="日付プレースホルダー 3"/>
          <p:cNvSpPr>
            <a:spLocks noGrp="1"/>
          </p:cNvSpPr>
          <p:nvPr>
            <p:ph type="dt" sz="half" idx="10"/>
          </p:nvPr>
        </p:nvSpPr>
        <p:spPr/>
        <p:txBody>
          <a:bodyPr/>
          <a:lstStyle/>
          <a:p>
            <a:fld id="{C2CE7C80-2939-BD4B-A5CB-AB16028595DC}" type="datetime1">
              <a:rPr lang="ja-JP" altLang="en-US" smtClean="0"/>
              <a:t>2014/07/10</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4</a:t>
            </a:fld>
            <a:endParaRPr lang="en-US" altLang="ja-JP"/>
          </a:p>
        </p:txBody>
      </p:sp>
      <p:sp>
        <p:nvSpPr>
          <p:cNvPr id="6" name="テキスト ボックス 5"/>
          <p:cNvSpPr txBox="1"/>
          <p:nvPr/>
        </p:nvSpPr>
        <p:spPr>
          <a:xfrm>
            <a:off x="827938" y="1881188"/>
            <a:ext cx="8265262" cy="1384995"/>
          </a:xfrm>
          <a:prstGeom prst="rect">
            <a:avLst/>
          </a:prstGeom>
          <a:noFill/>
        </p:spPr>
        <p:txBody>
          <a:bodyPr wrap="square" rtlCol="0">
            <a:spAutoFit/>
          </a:bodyPr>
          <a:lstStyle/>
          <a:p>
            <a:r>
              <a:rPr kumimoji="1" lang="en-US" altLang="ja-JP" sz="2400" dirty="0" smtClean="0">
                <a:solidFill>
                  <a:srgbClr val="0071BC"/>
                </a:solidFill>
                <a:latin typeface="+mj-lt"/>
              </a:rPr>
              <a:t>Motivation:</a:t>
            </a:r>
            <a:endParaRPr kumimoji="1" lang="en-US" altLang="ja-JP" dirty="0" smtClean="0">
              <a:latin typeface="+mj-lt"/>
            </a:endParaRPr>
          </a:p>
          <a:p>
            <a:pPr marL="742950" lvl="1" indent="-285750">
              <a:buFont typeface="Arial"/>
              <a:buChar char="•"/>
            </a:pPr>
            <a:r>
              <a:rPr kumimoji="1" lang="ja-JP" altLang="en-US" dirty="0" smtClean="0">
                <a:solidFill>
                  <a:srgbClr val="4D4D4D"/>
                </a:solidFill>
                <a:latin typeface="+mj-lt"/>
              </a:rPr>
              <a:t>今日の密なデータセンターネットワーク資源の有効利用</a:t>
            </a:r>
            <a:endParaRPr kumimoji="1" lang="en-US" altLang="ja-JP" dirty="0" smtClean="0">
              <a:solidFill>
                <a:srgbClr val="4D4D4D"/>
              </a:solidFill>
              <a:latin typeface="+mj-lt"/>
            </a:endParaRPr>
          </a:p>
          <a:p>
            <a:r>
              <a:rPr kumimoji="1" lang="en-US" altLang="ja-JP" sz="2400" dirty="0" smtClean="0">
                <a:solidFill>
                  <a:srgbClr val="0071BC"/>
                </a:solidFill>
                <a:latin typeface="+mj-lt"/>
              </a:rPr>
              <a:t>Target : </a:t>
            </a:r>
          </a:p>
          <a:p>
            <a:pPr marL="742950" lvl="1" indent="-285750">
              <a:buFont typeface="Arial"/>
              <a:buChar char="•"/>
            </a:pPr>
            <a:r>
              <a:rPr kumimoji="1" lang="en-US" altLang="ja-JP" dirty="0" smtClean="0">
                <a:solidFill>
                  <a:srgbClr val="4D4D4D"/>
                </a:solidFill>
                <a:latin typeface="+mj-lt"/>
              </a:rPr>
              <a:t>MPTCP</a:t>
            </a:r>
            <a:r>
              <a:rPr kumimoji="1" lang="ja-JP" altLang="en-US" dirty="0" smtClean="0">
                <a:solidFill>
                  <a:srgbClr val="4D4D4D"/>
                </a:solidFill>
                <a:latin typeface="+mj-lt"/>
              </a:rPr>
              <a:t>で複数の</a:t>
            </a:r>
            <a:r>
              <a:rPr kumimoji="1" lang="en-US" altLang="en-US" dirty="0" smtClean="0">
                <a:solidFill>
                  <a:srgbClr val="4D4D4D"/>
                </a:solidFill>
                <a:latin typeface="+mj-lt"/>
              </a:rPr>
              <a:t>パス</a:t>
            </a:r>
            <a:r>
              <a:rPr kumimoji="1" lang="ja-JP" altLang="en-US" dirty="0" smtClean="0">
                <a:solidFill>
                  <a:srgbClr val="4D4D4D"/>
                </a:solidFill>
                <a:latin typeface="+mj-lt"/>
              </a:rPr>
              <a:t>を利用してスループットを改善</a:t>
            </a:r>
            <a:endParaRPr kumimoji="1" lang="en-US" altLang="ja-JP" dirty="0">
              <a:solidFill>
                <a:srgbClr val="4D4D4D"/>
              </a:solidFill>
              <a:latin typeface="+mj-lt"/>
            </a:endParaRPr>
          </a:p>
        </p:txBody>
      </p:sp>
      <p:sp>
        <p:nvSpPr>
          <p:cNvPr id="9" name="正方形/長方形 8"/>
          <p:cNvSpPr/>
          <p:nvPr/>
        </p:nvSpPr>
        <p:spPr>
          <a:xfrm>
            <a:off x="836318" y="3430588"/>
            <a:ext cx="4116682" cy="954107"/>
          </a:xfrm>
          <a:prstGeom prst="rect">
            <a:avLst/>
          </a:prstGeom>
        </p:spPr>
        <p:txBody>
          <a:bodyPr wrap="square">
            <a:spAutoFit/>
          </a:bodyPr>
          <a:lstStyle/>
          <a:p>
            <a:r>
              <a:rPr kumimoji="1" lang="en-US" altLang="ja-JP" sz="2000" dirty="0" smtClean="0">
                <a:solidFill>
                  <a:srgbClr val="0071BC"/>
                </a:solidFill>
                <a:latin typeface="+mj-lt"/>
              </a:rPr>
              <a:t>Achievement </a:t>
            </a:r>
            <a:r>
              <a:rPr kumimoji="1" lang="en-US" altLang="ja-JP" sz="2000" dirty="0">
                <a:solidFill>
                  <a:srgbClr val="0071BC"/>
                </a:solidFill>
                <a:latin typeface="+mj-lt"/>
              </a:rPr>
              <a:t>: </a:t>
            </a:r>
          </a:p>
          <a:p>
            <a:r>
              <a:rPr kumimoji="1" lang="ja-JP" altLang="en-US" dirty="0" smtClean="0">
                <a:solidFill>
                  <a:srgbClr val="4D4D4D"/>
                </a:solidFill>
                <a:latin typeface="+mj-lt"/>
              </a:rPr>
              <a:t>どのトポロジーにおいても</a:t>
            </a:r>
            <a:r>
              <a:rPr kumimoji="1" lang="en-US" altLang="ja-JP" dirty="0" smtClean="0">
                <a:solidFill>
                  <a:srgbClr val="4D4D4D"/>
                </a:solidFill>
                <a:latin typeface="+mj-lt"/>
              </a:rPr>
              <a:t>MPTCP</a:t>
            </a:r>
            <a:r>
              <a:rPr kumimoji="1" lang="ja-JP" altLang="en-US" dirty="0" smtClean="0">
                <a:solidFill>
                  <a:srgbClr val="4D4D4D"/>
                </a:solidFill>
                <a:latin typeface="+mj-lt"/>
              </a:rPr>
              <a:t>はスループットを改善した</a:t>
            </a:r>
            <a:endParaRPr kumimoji="1" lang="en-US" altLang="ja-JP" dirty="0">
              <a:solidFill>
                <a:srgbClr val="4D4D4D"/>
              </a:solidFill>
              <a:latin typeface="+mj-lt"/>
            </a:endParaRPr>
          </a:p>
        </p:txBody>
      </p:sp>
      <p:sp>
        <p:nvSpPr>
          <p:cNvPr id="10" name="テキスト ボックス 9"/>
          <p:cNvSpPr txBox="1"/>
          <p:nvPr/>
        </p:nvSpPr>
        <p:spPr>
          <a:xfrm>
            <a:off x="1820652" y="5882789"/>
            <a:ext cx="2200768" cy="276999"/>
          </a:xfrm>
          <a:prstGeom prst="rect">
            <a:avLst/>
          </a:prstGeom>
          <a:noFill/>
        </p:spPr>
        <p:txBody>
          <a:bodyPr wrap="none" rtlCol="0">
            <a:spAutoFit/>
          </a:bodyPr>
          <a:lstStyle/>
          <a:p>
            <a:r>
              <a:rPr kumimoji="1" lang="en-US" altLang="ja-JP" sz="1200" dirty="0" smtClean="0">
                <a:latin typeface="+mj-lt"/>
              </a:rPr>
              <a:t>Fig1. Utilization on FatTree [10]</a:t>
            </a:r>
            <a:endParaRPr kumimoji="1" lang="ja-JP" altLang="en-US" sz="1200" dirty="0">
              <a:latin typeface="+mj-lt"/>
            </a:endParaRPr>
          </a:p>
        </p:txBody>
      </p:sp>
      <p:sp>
        <p:nvSpPr>
          <p:cNvPr id="11" name="正方形/長方形 10"/>
          <p:cNvSpPr/>
          <p:nvPr/>
        </p:nvSpPr>
        <p:spPr>
          <a:xfrm>
            <a:off x="4976518" y="3423326"/>
            <a:ext cx="4116682" cy="954107"/>
          </a:xfrm>
          <a:prstGeom prst="rect">
            <a:avLst/>
          </a:prstGeom>
        </p:spPr>
        <p:txBody>
          <a:bodyPr wrap="square">
            <a:spAutoFit/>
          </a:bodyPr>
          <a:lstStyle/>
          <a:p>
            <a:r>
              <a:rPr kumimoji="1" lang="ja-JP" altLang="en-US" sz="2000" dirty="0" smtClean="0">
                <a:solidFill>
                  <a:srgbClr val="E03253"/>
                </a:solidFill>
                <a:latin typeface="+mj-lt"/>
              </a:rPr>
              <a:t>課題</a:t>
            </a:r>
            <a:r>
              <a:rPr kumimoji="1" lang="en-US" altLang="ja-JP" sz="2000" dirty="0" smtClean="0">
                <a:solidFill>
                  <a:srgbClr val="E03253"/>
                </a:solidFill>
                <a:latin typeface="+mj-lt"/>
              </a:rPr>
              <a:t>: </a:t>
            </a:r>
            <a:endParaRPr kumimoji="1" lang="en-US" altLang="ja-JP" dirty="0" smtClean="0">
              <a:solidFill>
                <a:srgbClr val="4D4D4D"/>
              </a:solidFill>
              <a:latin typeface="+mj-lt"/>
            </a:endParaRPr>
          </a:p>
          <a:p>
            <a:r>
              <a:rPr kumimoji="1" lang="en-US" altLang="ja-JP" dirty="0" smtClean="0">
                <a:solidFill>
                  <a:srgbClr val="4D4D4D"/>
                </a:solidFill>
                <a:latin typeface="+mj-lt"/>
              </a:rPr>
              <a:t>MPTCP</a:t>
            </a:r>
            <a:r>
              <a:rPr kumimoji="1" lang="ja-JP" altLang="en-US" dirty="0" smtClean="0">
                <a:solidFill>
                  <a:srgbClr val="4D4D4D"/>
                </a:solidFill>
                <a:latin typeface="+mj-lt"/>
              </a:rPr>
              <a:t>が</a:t>
            </a:r>
            <a:r>
              <a:rPr kumimoji="1" lang="en-US" altLang="ja-JP" dirty="0" smtClean="0">
                <a:solidFill>
                  <a:srgbClr val="4D4D4D"/>
                </a:solidFill>
              </a:rPr>
              <a:t>TCP</a:t>
            </a:r>
            <a:r>
              <a:rPr kumimoji="1" lang="ja-JP" altLang="en-US" dirty="0" smtClean="0">
                <a:solidFill>
                  <a:srgbClr val="4D4D4D"/>
                </a:solidFill>
              </a:rPr>
              <a:t>による</a:t>
            </a:r>
            <a:r>
              <a:rPr kumimoji="1" lang="ja-JP" altLang="en-US" dirty="0" smtClean="0">
                <a:solidFill>
                  <a:srgbClr val="4D4D4D"/>
                </a:solidFill>
                <a:latin typeface="+mj-lt"/>
              </a:rPr>
              <a:t>ショートフロー完結時間に悪影響を及ぼした</a:t>
            </a:r>
            <a:endParaRPr kumimoji="1" lang="en-US" altLang="ja-JP" dirty="0" smtClean="0">
              <a:solidFill>
                <a:srgbClr val="4D4D4D"/>
              </a:solidFill>
              <a:latin typeface="+mj-lt"/>
            </a:endParaRPr>
          </a:p>
        </p:txBody>
      </p:sp>
      <p:sp>
        <p:nvSpPr>
          <p:cNvPr id="13" name="テキスト ボックス 12"/>
          <p:cNvSpPr txBox="1"/>
          <p:nvPr/>
        </p:nvSpPr>
        <p:spPr>
          <a:xfrm>
            <a:off x="5205028" y="4340133"/>
            <a:ext cx="3548643" cy="276999"/>
          </a:xfrm>
          <a:prstGeom prst="rect">
            <a:avLst/>
          </a:prstGeom>
          <a:noFill/>
        </p:spPr>
        <p:txBody>
          <a:bodyPr wrap="none" rtlCol="0">
            <a:spAutoFit/>
          </a:bodyPr>
          <a:lstStyle/>
          <a:p>
            <a:r>
              <a:rPr kumimoji="1" lang="en-US" altLang="ja-JP" sz="1200" dirty="0" smtClean="0">
                <a:latin typeface="+mj-lt"/>
              </a:rPr>
              <a:t>Table1. The effect of short flows completing for 70KB</a:t>
            </a:r>
            <a:endParaRPr kumimoji="1" lang="ja-JP" altLang="en-US" sz="1200" dirty="0">
              <a:latin typeface="+mj-lt"/>
            </a:endParaRPr>
          </a:p>
        </p:txBody>
      </p:sp>
      <p:sp>
        <p:nvSpPr>
          <p:cNvPr id="14" name="正方形/長方形 13"/>
          <p:cNvSpPr/>
          <p:nvPr/>
        </p:nvSpPr>
        <p:spPr>
          <a:xfrm>
            <a:off x="3008784" y="6129300"/>
            <a:ext cx="6120680" cy="276999"/>
          </a:xfrm>
          <a:prstGeom prst="rect">
            <a:avLst/>
          </a:prstGeom>
        </p:spPr>
        <p:txBody>
          <a:bodyPr wrap="square">
            <a:spAutoFit/>
          </a:bodyPr>
          <a:lstStyle/>
          <a:p>
            <a:r>
              <a:rPr lang="en-US" altLang="ja-JP" sz="600" dirty="0"/>
              <a:t>[</a:t>
            </a:r>
            <a:r>
              <a:rPr lang="en-US" altLang="ja-JP" sz="600" dirty="0" smtClean="0"/>
              <a:t>10]</a:t>
            </a:r>
            <a:r>
              <a:rPr lang="en-US" altLang="ja-JP" sz="600" dirty="0" err="1" smtClean="0"/>
              <a:t>Raiciu</a:t>
            </a:r>
            <a:r>
              <a:rPr lang="en-US" altLang="ja-JP" sz="600" dirty="0"/>
              <a:t>, </a:t>
            </a:r>
            <a:r>
              <a:rPr lang="en-US" altLang="ja-JP" sz="600" dirty="0" err="1"/>
              <a:t>Costin</a:t>
            </a:r>
            <a:r>
              <a:rPr lang="en-US" altLang="ja-JP" sz="600" dirty="0"/>
              <a:t>, et al. "Improving datacenter performance and robustness with multipath TCP." </a:t>
            </a:r>
            <a:r>
              <a:rPr lang="en-US" altLang="ja-JP" sz="600" i="1" dirty="0"/>
              <a:t>ACM SIGCOMM Computer Communication Review</a:t>
            </a:r>
            <a:r>
              <a:rPr lang="en-US" altLang="ja-JP" sz="600" dirty="0"/>
              <a:t>. Vol. 41. No. 4. ACM, 2011.</a:t>
            </a:r>
          </a:p>
        </p:txBody>
      </p:sp>
      <p:pic>
        <p:nvPicPr>
          <p:cNvPr id="12" name="図 11"/>
          <p:cNvPicPr>
            <a:picLocks noChangeAspect="1"/>
          </p:cNvPicPr>
          <p:nvPr/>
        </p:nvPicPr>
        <p:blipFill>
          <a:blip r:embed="rId2"/>
          <a:stretch>
            <a:fillRect/>
          </a:stretch>
        </p:blipFill>
        <p:spPr>
          <a:xfrm>
            <a:off x="1882949" y="4329100"/>
            <a:ext cx="1922284" cy="1618037"/>
          </a:xfrm>
          <a:prstGeom prst="rect">
            <a:avLst/>
          </a:prstGeom>
        </p:spPr>
      </p:pic>
      <p:graphicFrame>
        <p:nvGraphicFramePr>
          <p:cNvPr id="15" name="表 14"/>
          <p:cNvGraphicFramePr>
            <a:graphicFrameLocks noGrp="1"/>
          </p:cNvGraphicFramePr>
          <p:nvPr>
            <p:extLst>
              <p:ext uri="{D42A27DB-BD31-4B8C-83A1-F6EECF244321}">
                <p14:modId xmlns:p14="http://schemas.microsoft.com/office/powerpoint/2010/main" val="2788959412"/>
              </p:ext>
            </p:extLst>
          </p:nvPr>
        </p:nvGraphicFramePr>
        <p:xfrm>
          <a:off x="5421262" y="4689139"/>
          <a:ext cx="3116175" cy="1224137"/>
        </p:xfrm>
        <a:graphic>
          <a:graphicData uri="http://schemas.openxmlformats.org/drawingml/2006/table">
            <a:tbl>
              <a:tblPr firstRow="1" bandRow="1">
                <a:tableStyleId>{21E4AEA4-8DFA-4A89-87EB-49C32662AFE0}</a:tableStyleId>
              </a:tblPr>
              <a:tblGrid>
                <a:gridCol w="1568003"/>
                <a:gridCol w="1548172"/>
              </a:tblGrid>
              <a:tr h="536737">
                <a:tc>
                  <a:txBody>
                    <a:bodyPr/>
                    <a:lstStyle/>
                    <a:p>
                      <a:r>
                        <a:rPr kumimoji="1" lang="en-US" altLang="ja-JP" sz="1200" dirty="0" smtClean="0"/>
                        <a:t>Algorithm</a:t>
                      </a:r>
                      <a:endParaRPr kumimoji="1" lang="ja-JP" alt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r>
                        <a:rPr kumimoji="1" lang="ja-JP" altLang="en-US" sz="1200" baseline="0" dirty="0" smtClean="0"/>
                        <a:t>フロー完結時間</a:t>
                      </a:r>
                      <a:r>
                        <a:rPr kumimoji="1" lang="en-US" altLang="ja-JP" sz="1200" baseline="0" dirty="0" smtClean="0"/>
                        <a:t>(mean/</a:t>
                      </a:r>
                      <a:r>
                        <a:rPr kumimoji="1" lang="en-US" altLang="ja-JP" sz="1200" baseline="0" dirty="0" err="1" smtClean="0"/>
                        <a:t>stdev</a:t>
                      </a:r>
                      <a:r>
                        <a:rPr kumimoji="1" lang="en-US" altLang="ja-JP" sz="1200" baseline="0" dirty="0" smtClean="0"/>
                        <a:t>)</a:t>
                      </a:r>
                      <a:endParaRPr kumimoji="1" lang="ja-JP" alt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343700">
                <a:tc>
                  <a:txBody>
                    <a:bodyPr/>
                    <a:lstStyle/>
                    <a:p>
                      <a:r>
                        <a:rPr kumimoji="1" lang="en-US" altLang="ja-JP" sz="1200" u="none" strike="noStrike" kern="1200" baseline="0" dirty="0" smtClean="0"/>
                        <a:t>SINGLE-PATH TCP</a:t>
                      </a:r>
                      <a:endParaRPr kumimoji="1" lang="ja-JP" altLang="en-US" sz="1200" dirty="0"/>
                    </a:p>
                  </a:txBody>
                  <a:tcPr>
                    <a:lnL w="12700" cap="flat" cmpd="sng" algn="ctr">
                      <a:solidFill>
                        <a:scrgbClr r="0" g="0" b="0"/>
                      </a:solidFill>
                      <a:prstDash val="solid"/>
                      <a:round/>
                      <a:headEnd type="none" w="med" len="med"/>
                      <a:tailEnd type="none" w="med" len="med"/>
                    </a:lnL>
                  </a:tcPr>
                </a:tc>
                <a:tc>
                  <a:txBody>
                    <a:bodyPr/>
                    <a:lstStyle/>
                    <a:p>
                      <a:r>
                        <a:rPr kumimoji="1" lang="en-US" altLang="ja-JP" sz="1400" b="1" u="none" strike="noStrike" kern="1200" baseline="0" dirty="0" smtClean="0">
                          <a:solidFill>
                            <a:srgbClr val="FF0000"/>
                          </a:solidFill>
                        </a:rPr>
                        <a:t>78</a:t>
                      </a:r>
                      <a:r>
                        <a:rPr kumimoji="1" lang="en-US" altLang="ja-JP" sz="1200" u="none" strike="noStrike" kern="1200" baseline="0" dirty="0" smtClean="0"/>
                        <a:t> ±108 </a:t>
                      </a:r>
                      <a:r>
                        <a:rPr kumimoji="1" lang="en-US" altLang="ja-JP" sz="1200" u="none" strike="noStrike" kern="1200" baseline="0" dirty="0" err="1" smtClean="0"/>
                        <a:t>ms</a:t>
                      </a:r>
                      <a:endParaRPr kumimoji="1" lang="ja-JP" altLang="en-US" sz="1200" dirty="0"/>
                    </a:p>
                  </a:txBody>
                  <a:tcPr>
                    <a:lnR w="12700" cap="flat" cmpd="sng" algn="ctr">
                      <a:solidFill>
                        <a:scrgbClr r="0" g="0" b="0"/>
                      </a:solidFill>
                      <a:prstDash val="solid"/>
                      <a:round/>
                      <a:headEnd type="none" w="med" len="med"/>
                      <a:tailEnd type="none" w="med" len="med"/>
                    </a:lnR>
                  </a:tcPr>
                </a:tc>
              </a:tr>
              <a:tr h="343700">
                <a:tc>
                  <a:txBody>
                    <a:bodyPr/>
                    <a:lstStyle/>
                    <a:p>
                      <a:r>
                        <a:rPr kumimoji="1" lang="en-US" altLang="ja-JP" sz="1200" u="none" strike="noStrike" kern="1200" baseline="0" dirty="0" smtClean="0"/>
                        <a:t>MPTCP</a:t>
                      </a:r>
                      <a:endParaRPr kumimoji="1" lang="ja-JP" altLang="en-US" sz="1200" dirty="0"/>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r>
                        <a:rPr kumimoji="1" lang="en-US" altLang="ja-JP" sz="1400" b="1" u="none" strike="noStrike" kern="1200" baseline="0" dirty="0" smtClean="0">
                          <a:solidFill>
                            <a:srgbClr val="FF0000"/>
                          </a:solidFill>
                        </a:rPr>
                        <a:t>97</a:t>
                      </a:r>
                      <a:r>
                        <a:rPr kumimoji="1" lang="en-US" altLang="ja-JP" sz="1200" u="none" strike="noStrike" kern="1200" baseline="0" dirty="0" smtClean="0"/>
                        <a:t> ± 106 </a:t>
                      </a:r>
                      <a:r>
                        <a:rPr kumimoji="1" lang="en-US" altLang="ja-JP" sz="1200" u="none" strike="noStrike" kern="1200" baseline="0" dirty="0" err="1" smtClean="0"/>
                        <a:t>ms</a:t>
                      </a:r>
                      <a:endParaRPr kumimoji="1" lang="ja-JP" altLang="en-US" sz="1200"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090249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前回の</a:t>
            </a:r>
            <a:r>
              <a:rPr lang="en-US" altLang="ja-JP" dirty="0" smtClean="0"/>
              <a:t>CNL</a:t>
            </a:r>
            <a:r>
              <a:rPr lang="ja-JP" altLang="en-US" dirty="0" smtClean="0"/>
              <a:t>のフィードバック</a:t>
            </a:r>
            <a:endParaRPr kumimoji="1" lang="ja-JP" altLang="en-US" dirty="0"/>
          </a:p>
        </p:txBody>
      </p:sp>
      <p:sp>
        <p:nvSpPr>
          <p:cNvPr id="3" name="コンテンツ プレースホルダー 2"/>
          <p:cNvSpPr>
            <a:spLocks noGrp="1"/>
          </p:cNvSpPr>
          <p:nvPr>
            <p:ph idx="1"/>
          </p:nvPr>
        </p:nvSpPr>
        <p:spPr/>
        <p:txBody>
          <a:bodyPr/>
          <a:lstStyle/>
          <a:p>
            <a:r>
              <a:rPr lang="ja-JP" altLang="en-US" strike="sngStrike" dirty="0" smtClean="0"/>
              <a:t>どうやってパラメータを決めたのか</a:t>
            </a:r>
            <a:r>
              <a:rPr lang="en-US" altLang="ja-JP" strike="sngStrike" dirty="0" smtClean="0"/>
              <a:t>?</a:t>
            </a:r>
            <a:endParaRPr lang="en-US" altLang="ja-JP" strike="sngStrike" dirty="0" smtClean="0"/>
          </a:p>
          <a:p>
            <a:r>
              <a:rPr lang="ja-JP" altLang="en-US" strike="sngStrike" dirty="0" smtClean="0"/>
              <a:t>パラメータ</a:t>
            </a:r>
            <a:r>
              <a:rPr lang="ja-JP" altLang="en-US" strike="sngStrike" dirty="0"/>
              <a:t>設定に依存したたまたま出た結果では</a:t>
            </a:r>
            <a:r>
              <a:rPr lang="en-US" altLang="ja-JP" strike="sngStrike" dirty="0" smtClean="0"/>
              <a:t>?</a:t>
            </a:r>
          </a:p>
          <a:p>
            <a:r>
              <a:rPr lang="en-US" altLang="ja-JP" strike="sngStrike" dirty="0" smtClean="0"/>
              <a:t>MPTCP</a:t>
            </a:r>
            <a:r>
              <a:rPr lang="ja-JP" altLang="en-US" strike="sngStrike" dirty="0" smtClean="0"/>
              <a:t>の動作について。</a:t>
            </a:r>
            <a:endParaRPr lang="en-US" altLang="ja-JP" strike="sngStrike" dirty="0" smtClean="0"/>
          </a:p>
          <a:p>
            <a:r>
              <a:rPr lang="ja-JP" altLang="en-US" strike="sngStrike" dirty="0" smtClean="0"/>
              <a:t>遅延</a:t>
            </a:r>
            <a:r>
              <a:rPr lang="ja-JP" altLang="en-US" strike="sngStrike" dirty="0"/>
              <a:t>の要因をもう少し細かく解析。一つ一つのリンク単位で、キューイングの様子</a:t>
            </a:r>
            <a:endParaRPr lang="en-US" altLang="ja-JP" strike="sngStrike" dirty="0"/>
          </a:p>
          <a:p>
            <a:r>
              <a:rPr lang="ja-JP" altLang="en-US" strike="sngStrike" dirty="0" smtClean="0"/>
              <a:t>バックグラウンドトラフィック</a:t>
            </a:r>
            <a:r>
              <a:rPr lang="ja-JP" altLang="en-US" strike="sngStrike" dirty="0"/>
              <a:t>とは</a:t>
            </a:r>
            <a:r>
              <a:rPr lang="en-US" altLang="ja-JP" strike="sngStrike" dirty="0" smtClean="0"/>
              <a:t>?</a:t>
            </a:r>
          </a:p>
          <a:p>
            <a:r>
              <a:rPr lang="ja-JP" altLang="en-US" dirty="0"/>
              <a:t>ショートフローの改善も成果だし、バックグラウンドトラフィックの改善も確認されれば成果では</a:t>
            </a:r>
            <a:r>
              <a:rPr lang="en-US" altLang="ja-JP" dirty="0"/>
              <a:t>?</a:t>
            </a:r>
          </a:p>
          <a:p>
            <a:endParaRPr lang="en-US" altLang="ja-JP" dirty="0"/>
          </a:p>
        </p:txBody>
      </p:sp>
      <p:sp>
        <p:nvSpPr>
          <p:cNvPr id="4" name="日付プレースホルダー 3"/>
          <p:cNvSpPr>
            <a:spLocks noGrp="1"/>
          </p:cNvSpPr>
          <p:nvPr>
            <p:ph type="dt" sz="half" idx="10"/>
          </p:nvPr>
        </p:nvSpPr>
        <p:spPr/>
        <p:txBody>
          <a:bodyPr/>
          <a:lstStyle/>
          <a:p>
            <a:fld id="{8A41B42A-15B6-394D-B82C-3B05C8745B20}" type="datetime1">
              <a:rPr lang="ja-JP" altLang="en-US" smtClean="0"/>
              <a:t>2014/07/10</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40</a:t>
            </a:fld>
            <a:endParaRPr lang="en-US" altLang="ja-JP" dirty="0"/>
          </a:p>
        </p:txBody>
      </p:sp>
    </p:spTree>
    <p:extLst>
      <p:ext uri="{BB962C8B-B14F-4D97-AF65-F5344CB8AC3E}">
        <p14:creationId xmlns:p14="http://schemas.microsoft.com/office/powerpoint/2010/main" val="353327818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今後の方針</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fld id="{B708BADA-E384-E847-B1D5-F1D73870F20D}" type="datetime1">
              <a:rPr lang="ja-JP" altLang="en-US" smtClean="0"/>
              <a:t>2014/07/10</a:t>
            </a:fld>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41</a:t>
            </a:fld>
            <a:endParaRPr lang="en-US" altLang="ja-JP"/>
          </a:p>
        </p:txBody>
      </p:sp>
    </p:spTree>
    <p:extLst>
      <p:ext uri="{BB962C8B-B14F-4D97-AF65-F5344CB8AC3E}">
        <p14:creationId xmlns:p14="http://schemas.microsoft.com/office/powerpoint/2010/main" val="98083909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r>
              <a:rPr kumimoji="1" lang="en-US" altLang="ja-JP" dirty="0" smtClean="0"/>
              <a:t>+</a:t>
            </a:r>
            <a:r>
              <a:rPr kumimoji="1" lang="ja-JP" altLang="en-US" dirty="0" smtClean="0"/>
              <a:t>今後の方針</a:t>
            </a:r>
            <a:endParaRPr kumimoji="1" lang="ja-JP" altLang="en-US" dirty="0"/>
          </a:p>
        </p:txBody>
      </p:sp>
      <p:sp>
        <p:nvSpPr>
          <p:cNvPr id="7" name="コンテンツ プレースホルダー 6"/>
          <p:cNvSpPr>
            <a:spLocks noGrp="1"/>
          </p:cNvSpPr>
          <p:nvPr>
            <p:ph idx="1"/>
          </p:nvPr>
        </p:nvSpPr>
        <p:spPr/>
        <p:txBody>
          <a:bodyPr/>
          <a:lstStyle/>
          <a:p>
            <a:r>
              <a:rPr lang="ja-JP" altLang="en-US" dirty="0" smtClean="0">
                <a:latin typeface="+mn-ea"/>
              </a:rPr>
              <a:t>フローの発生</a:t>
            </a:r>
            <a:r>
              <a:rPr lang="ja-JP" altLang="en-US" dirty="0" smtClean="0">
                <a:latin typeface="+mn-ea"/>
                <a:ea typeface="+mn-ea"/>
              </a:rPr>
              <a:t>間隔と遅延の相関を発見し、実機でも同様の現象が起きるかを検証。</a:t>
            </a:r>
            <a:endParaRPr lang="en-US" altLang="ja-JP" dirty="0" smtClean="0">
              <a:latin typeface="+mn-ea"/>
              <a:ea typeface="+mn-ea"/>
            </a:endParaRPr>
          </a:p>
          <a:p>
            <a:r>
              <a:rPr lang="ja-JP" altLang="en-US" dirty="0" smtClean="0">
                <a:latin typeface="+mn-ea"/>
                <a:ea typeface="+mn-ea"/>
              </a:rPr>
              <a:t>フローが遅延するメカニズムを解明</a:t>
            </a:r>
            <a:endParaRPr lang="en-US" altLang="ja-JP" dirty="0" smtClean="0">
              <a:latin typeface="+mn-ea"/>
              <a:ea typeface="+mn-ea"/>
            </a:endParaRPr>
          </a:p>
          <a:p>
            <a:pPr lvl="1"/>
            <a:r>
              <a:rPr lang="ja-JP" altLang="en-US" dirty="0" smtClean="0">
                <a:latin typeface="+mn-ea"/>
                <a:ea typeface="+mn-ea"/>
              </a:rPr>
              <a:t>依存するパラメータ、</a:t>
            </a:r>
            <a:r>
              <a:rPr lang="ja-JP" altLang="en-US" dirty="0" smtClean="0">
                <a:latin typeface="+mn-ea"/>
                <a:ea typeface="+mn-ea"/>
              </a:rPr>
              <a:t>状況</a:t>
            </a:r>
            <a:endParaRPr lang="en-US" altLang="ja-JP" dirty="0" smtClean="0">
              <a:latin typeface="+mn-ea"/>
              <a:ea typeface="+mn-ea"/>
            </a:endParaRPr>
          </a:p>
          <a:p>
            <a:r>
              <a:rPr lang="ja-JP" altLang="en-US" dirty="0" smtClean="0">
                <a:latin typeface="+mn-ea"/>
                <a:ea typeface="+mn-ea"/>
              </a:rPr>
              <a:t>遅延のボトルネックの解明</a:t>
            </a:r>
            <a:endParaRPr lang="en-US" altLang="ja-JP" dirty="0" smtClean="0">
              <a:latin typeface="+mn-ea"/>
              <a:ea typeface="+mn-ea"/>
            </a:endParaRPr>
          </a:p>
          <a:p>
            <a:pPr lvl="1"/>
            <a:r>
              <a:rPr lang="en-US" altLang="ja-JP" dirty="0" smtClean="0">
                <a:latin typeface="+mn-ea"/>
                <a:ea typeface="+mn-ea"/>
              </a:rPr>
              <a:t>NIC</a:t>
            </a:r>
            <a:r>
              <a:rPr lang="ja-JP" altLang="en-US" dirty="0" smtClean="0">
                <a:latin typeface="+mn-ea"/>
                <a:ea typeface="+mn-ea"/>
              </a:rPr>
              <a:t>なのか、</a:t>
            </a:r>
            <a:r>
              <a:rPr lang="en-US" altLang="ja-JP" dirty="0" smtClean="0">
                <a:latin typeface="+mn-ea"/>
                <a:ea typeface="+mn-ea"/>
              </a:rPr>
              <a:t>OS</a:t>
            </a:r>
            <a:r>
              <a:rPr lang="ja-JP" altLang="en-US" dirty="0" smtClean="0">
                <a:latin typeface="+mn-ea"/>
                <a:ea typeface="+mn-ea"/>
              </a:rPr>
              <a:t>なのか</a:t>
            </a:r>
            <a:endParaRPr lang="en-US" altLang="ja-JP" dirty="0" smtClean="0">
              <a:latin typeface="+mn-ea"/>
              <a:ea typeface="+mn-ea"/>
            </a:endParaRPr>
          </a:p>
          <a:p>
            <a:r>
              <a:rPr lang="ja-JP" altLang="en-US" dirty="0" smtClean="0">
                <a:latin typeface="+mn-ea"/>
              </a:rPr>
              <a:t>大胆な仮説</a:t>
            </a:r>
            <a:endParaRPr lang="en-US" altLang="ja-JP" dirty="0" smtClean="0">
              <a:latin typeface="+mn-ea"/>
            </a:endParaRPr>
          </a:p>
          <a:p>
            <a:pPr lvl="1"/>
            <a:r>
              <a:rPr lang="en-US" altLang="ja-JP" dirty="0" smtClean="0">
                <a:latin typeface="+mn-ea"/>
              </a:rPr>
              <a:t>MPTCP</a:t>
            </a:r>
            <a:r>
              <a:rPr lang="ja-JP" altLang="en-US" dirty="0" smtClean="0">
                <a:latin typeface="+mn-ea"/>
              </a:rPr>
              <a:t>は</a:t>
            </a:r>
            <a:r>
              <a:rPr lang="en-US" altLang="ja-JP" dirty="0" smtClean="0">
                <a:latin typeface="+mn-ea"/>
              </a:rPr>
              <a:t>NIC</a:t>
            </a:r>
            <a:r>
              <a:rPr lang="ja-JP" altLang="en-US" dirty="0" smtClean="0">
                <a:latin typeface="+mn-ea"/>
              </a:rPr>
              <a:t>を増やす。</a:t>
            </a:r>
            <a:endParaRPr lang="en-US" altLang="ja-JP" dirty="0" smtClean="0">
              <a:latin typeface="+mn-ea"/>
            </a:endParaRPr>
          </a:p>
          <a:p>
            <a:pPr lvl="1"/>
            <a:r>
              <a:rPr lang="ja-JP" altLang="en-US" dirty="0" smtClean="0">
                <a:latin typeface="+mn-ea"/>
                <a:ea typeface="+mn-ea"/>
              </a:rPr>
              <a:t>それによりキューイング遅延が解決するのでは。</a:t>
            </a:r>
            <a:endParaRPr lang="en-US" altLang="ja-JP" dirty="0" smtClean="0">
              <a:latin typeface="+mn-ea"/>
              <a:ea typeface="+mn-ea"/>
            </a:endParaRPr>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42</a:t>
            </a:fld>
            <a:endParaRPr lang="en-US" altLang="ja-JP" dirty="0"/>
          </a:p>
        </p:txBody>
      </p:sp>
      <p:sp>
        <p:nvSpPr>
          <p:cNvPr id="3" name="日付プレースホルダー 2"/>
          <p:cNvSpPr>
            <a:spLocks noGrp="1"/>
          </p:cNvSpPr>
          <p:nvPr>
            <p:ph type="dt" sz="half" idx="10"/>
          </p:nvPr>
        </p:nvSpPr>
        <p:spPr/>
        <p:txBody>
          <a:bodyPr/>
          <a:lstStyle/>
          <a:p>
            <a:fld id="{9EE6D98A-960B-054C-86FA-866F4F1AD96D}" type="datetime1">
              <a:rPr lang="ja-JP" altLang="en-US" smtClean="0"/>
              <a:t>2014/07/10</a:t>
            </a:fld>
            <a:endParaRPr lang="en-US" altLang="ja-JP" dirty="0"/>
          </a:p>
        </p:txBody>
      </p:sp>
    </p:spTree>
    <p:extLst>
      <p:ext uri="{BB962C8B-B14F-4D97-AF65-F5344CB8AC3E}">
        <p14:creationId xmlns:p14="http://schemas.microsoft.com/office/powerpoint/2010/main" val="376600940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コンテンツ プレースホルダー 2"/>
          <p:cNvSpPr>
            <a:spLocks noGrp="1"/>
          </p:cNvSpPr>
          <p:nvPr>
            <p:ph idx="1"/>
          </p:nvPr>
        </p:nvSpPr>
        <p:spPr>
          <a:xfrm>
            <a:off x="812800" y="1088740"/>
            <a:ext cx="8280400" cy="723654"/>
          </a:xfrm>
        </p:spPr>
        <p:style>
          <a:lnRef idx="2">
            <a:schemeClr val="dk1"/>
          </a:lnRef>
          <a:fillRef idx="1">
            <a:schemeClr val="lt1"/>
          </a:fillRef>
          <a:effectRef idx="0">
            <a:schemeClr val="dk1"/>
          </a:effectRef>
          <a:fontRef idx="minor">
            <a:schemeClr val="dk1"/>
          </a:fontRef>
        </p:style>
        <p:txBody>
          <a:bodyPr/>
          <a:lstStyle/>
          <a:p>
            <a:pPr marL="0" indent="0">
              <a:buNone/>
            </a:pPr>
            <a:r>
              <a:rPr lang="en-US" altLang="ja-JP" sz="1600" dirty="0" err="1" smtClean="0"/>
              <a:t>Zats</a:t>
            </a:r>
            <a:r>
              <a:rPr lang="en-US" altLang="ja-JP" sz="1600" dirty="0"/>
              <a:t>, David, et al. "</a:t>
            </a:r>
            <a:r>
              <a:rPr lang="en-US" altLang="ja-JP" sz="1600" dirty="0" err="1"/>
              <a:t>DeTail</a:t>
            </a:r>
            <a:r>
              <a:rPr lang="en-US" altLang="ja-JP" sz="1600" dirty="0"/>
              <a:t>: Reducing the flow completion time tail in datacenter networks." </a:t>
            </a:r>
            <a:r>
              <a:rPr lang="en-US" altLang="ja-JP" sz="1600" i="1" dirty="0"/>
              <a:t>ACM SIGCOMM Computer Communication Review</a:t>
            </a:r>
            <a:r>
              <a:rPr lang="en-US" altLang="ja-JP" sz="1600" dirty="0"/>
              <a:t> 42.4 (2012): 139-150.</a:t>
            </a:r>
          </a:p>
        </p:txBody>
      </p:sp>
      <p:sp>
        <p:nvSpPr>
          <p:cNvPr id="4" name="日付プレースホルダー 3"/>
          <p:cNvSpPr>
            <a:spLocks noGrp="1"/>
          </p:cNvSpPr>
          <p:nvPr>
            <p:ph type="dt" sz="half" idx="10"/>
          </p:nvPr>
        </p:nvSpPr>
        <p:spPr/>
        <p:txBody>
          <a:bodyPr/>
          <a:lstStyle/>
          <a:p>
            <a:fld id="{FA4D8BED-C1BC-F645-90E9-FA175FF69E92}" type="datetime1">
              <a:rPr lang="ja-JP" altLang="en-US" smtClean="0"/>
              <a:t>2014/07/10</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5</a:t>
            </a:fld>
            <a:endParaRPr lang="en-US" altLang="ja-JP"/>
          </a:p>
        </p:txBody>
      </p:sp>
      <p:sp>
        <p:nvSpPr>
          <p:cNvPr id="6" name="テキスト ボックス 5"/>
          <p:cNvSpPr txBox="1"/>
          <p:nvPr/>
        </p:nvSpPr>
        <p:spPr>
          <a:xfrm>
            <a:off x="827938" y="1881188"/>
            <a:ext cx="8265262" cy="1384995"/>
          </a:xfrm>
          <a:prstGeom prst="rect">
            <a:avLst/>
          </a:prstGeom>
          <a:noFill/>
        </p:spPr>
        <p:txBody>
          <a:bodyPr wrap="square" rtlCol="0">
            <a:spAutoFit/>
          </a:bodyPr>
          <a:lstStyle/>
          <a:p>
            <a:r>
              <a:rPr kumimoji="1" lang="en-US" altLang="ja-JP" sz="2400" dirty="0" smtClean="0">
                <a:solidFill>
                  <a:srgbClr val="0071BC"/>
                </a:solidFill>
                <a:latin typeface="+mj-lt"/>
              </a:rPr>
              <a:t>Motivation:</a:t>
            </a:r>
            <a:endParaRPr kumimoji="1" lang="en-US" altLang="ja-JP" sz="2400" dirty="0" smtClean="0">
              <a:latin typeface="+mj-lt"/>
            </a:endParaRPr>
          </a:p>
          <a:p>
            <a:pPr marL="742950" lvl="1" indent="-285750">
              <a:buFont typeface="Arial"/>
              <a:buChar char="•"/>
            </a:pPr>
            <a:r>
              <a:rPr kumimoji="1" lang="ja-JP" altLang="en-US" dirty="0" smtClean="0">
                <a:solidFill>
                  <a:srgbClr val="4D4D4D"/>
                </a:solidFill>
                <a:latin typeface="+mj-lt"/>
              </a:rPr>
              <a:t>ユーザエクスペリエンスのために</a:t>
            </a:r>
            <a:r>
              <a:rPr kumimoji="1" lang="en-US" altLang="ja-JP" dirty="0" smtClean="0">
                <a:solidFill>
                  <a:srgbClr val="4D4D4D"/>
                </a:solidFill>
                <a:latin typeface="+mj-lt"/>
              </a:rPr>
              <a:t>, Web</a:t>
            </a:r>
            <a:r>
              <a:rPr kumimoji="1" lang="ja-JP" altLang="en-US" dirty="0" smtClean="0">
                <a:solidFill>
                  <a:srgbClr val="4D4D4D"/>
                </a:solidFill>
                <a:latin typeface="+mj-lt"/>
              </a:rPr>
              <a:t>ページ表示時間を保証する</a:t>
            </a:r>
            <a:endParaRPr kumimoji="1" lang="en-US" altLang="ja-JP" dirty="0" smtClean="0">
              <a:solidFill>
                <a:srgbClr val="4D4D4D"/>
              </a:solidFill>
              <a:latin typeface="+mj-lt"/>
            </a:endParaRPr>
          </a:p>
          <a:p>
            <a:r>
              <a:rPr kumimoji="1" lang="en-US" altLang="ja-JP" sz="2400" dirty="0" smtClean="0">
                <a:solidFill>
                  <a:srgbClr val="0071BC"/>
                </a:solidFill>
                <a:latin typeface="+mj-lt"/>
              </a:rPr>
              <a:t>Target : </a:t>
            </a:r>
          </a:p>
          <a:p>
            <a:pPr marL="742950" lvl="1" indent="-285750">
              <a:buFont typeface="Arial"/>
              <a:buChar char="•"/>
            </a:pPr>
            <a:r>
              <a:rPr kumimoji="1" lang="ja-JP" altLang="en-US" dirty="0" smtClean="0">
                <a:solidFill>
                  <a:srgbClr val="4D4D4D"/>
                </a:solidFill>
                <a:latin typeface="+mj-lt"/>
              </a:rPr>
              <a:t>ショートフローのバースト性によるパケットロスを減らし</a:t>
            </a:r>
            <a:r>
              <a:rPr kumimoji="1" lang="en-US" altLang="ja-JP" dirty="0" smtClean="0">
                <a:solidFill>
                  <a:srgbClr val="4D4D4D"/>
                </a:solidFill>
                <a:latin typeface="+mj-lt"/>
              </a:rPr>
              <a:t>, </a:t>
            </a:r>
            <a:r>
              <a:rPr kumimoji="1" lang="ja-JP" altLang="en-US" dirty="0" smtClean="0">
                <a:solidFill>
                  <a:srgbClr val="4D4D4D"/>
                </a:solidFill>
                <a:latin typeface="+mj-lt"/>
              </a:rPr>
              <a:t>遅延を抑える</a:t>
            </a:r>
            <a:endParaRPr kumimoji="1" lang="en-US" altLang="ja-JP" dirty="0">
              <a:solidFill>
                <a:srgbClr val="4D4D4D"/>
              </a:solidFill>
              <a:latin typeface="+mj-lt"/>
            </a:endParaRPr>
          </a:p>
        </p:txBody>
      </p:sp>
      <p:pic>
        <p:nvPicPr>
          <p:cNvPr id="7" name="図 6"/>
          <p:cNvPicPr>
            <a:picLocks noChangeAspect="1"/>
          </p:cNvPicPr>
          <p:nvPr/>
        </p:nvPicPr>
        <p:blipFill rotWithShape="1">
          <a:blip r:embed="rId3"/>
          <a:srcRect b="16643"/>
          <a:stretch/>
        </p:blipFill>
        <p:spPr>
          <a:xfrm>
            <a:off x="1460612" y="4348202"/>
            <a:ext cx="2988332" cy="1637082"/>
          </a:xfrm>
          <a:prstGeom prst="rect">
            <a:avLst/>
          </a:prstGeom>
          <a:ln>
            <a:noFill/>
          </a:ln>
        </p:spPr>
      </p:pic>
      <p:pic>
        <p:nvPicPr>
          <p:cNvPr id="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466" r="4284" b="31979"/>
          <a:stretch/>
        </p:blipFill>
        <p:spPr bwMode="auto">
          <a:xfrm>
            <a:off x="5205028" y="4504995"/>
            <a:ext cx="3755702" cy="1389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正方形/長方形 8"/>
          <p:cNvSpPr/>
          <p:nvPr/>
        </p:nvSpPr>
        <p:spPr>
          <a:xfrm>
            <a:off x="836318" y="3485694"/>
            <a:ext cx="4116682" cy="954107"/>
          </a:xfrm>
          <a:prstGeom prst="rect">
            <a:avLst/>
          </a:prstGeom>
        </p:spPr>
        <p:txBody>
          <a:bodyPr wrap="square">
            <a:spAutoFit/>
          </a:bodyPr>
          <a:lstStyle/>
          <a:p>
            <a:r>
              <a:rPr kumimoji="1" lang="en-US" altLang="ja-JP" sz="2000" dirty="0" smtClean="0">
                <a:solidFill>
                  <a:srgbClr val="0071BC"/>
                </a:solidFill>
                <a:latin typeface="+mj-lt"/>
              </a:rPr>
              <a:t>Achievement </a:t>
            </a:r>
            <a:r>
              <a:rPr kumimoji="1" lang="en-US" altLang="ja-JP" sz="2000" dirty="0">
                <a:solidFill>
                  <a:srgbClr val="0071BC"/>
                </a:solidFill>
                <a:latin typeface="+mj-lt"/>
              </a:rPr>
              <a:t>: </a:t>
            </a:r>
          </a:p>
          <a:p>
            <a:r>
              <a:rPr kumimoji="1" lang="ja-JP" altLang="en-US" dirty="0" smtClean="0">
                <a:solidFill>
                  <a:srgbClr val="E03253"/>
                </a:solidFill>
                <a:latin typeface="+mj-lt"/>
              </a:rPr>
              <a:t>実装したスイッチ</a:t>
            </a:r>
            <a:r>
              <a:rPr kumimoji="1" lang="ja-JP" altLang="en-US" dirty="0" smtClean="0">
                <a:solidFill>
                  <a:srgbClr val="4D4D4D"/>
                </a:solidFill>
                <a:latin typeface="+mj-lt"/>
              </a:rPr>
              <a:t>でトラフィックを監視しバッファを動的制御</a:t>
            </a:r>
            <a:endParaRPr kumimoji="1" lang="en-US" altLang="ja-JP" sz="2000" dirty="0">
              <a:solidFill>
                <a:srgbClr val="4D4D4D"/>
              </a:solidFill>
              <a:latin typeface="+mj-lt"/>
            </a:endParaRPr>
          </a:p>
        </p:txBody>
      </p:sp>
      <p:sp>
        <p:nvSpPr>
          <p:cNvPr id="10" name="テキスト ボックス 9"/>
          <p:cNvSpPr txBox="1"/>
          <p:nvPr/>
        </p:nvSpPr>
        <p:spPr>
          <a:xfrm>
            <a:off x="1766329" y="5882789"/>
            <a:ext cx="2563547" cy="276999"/>
          </a:xfrm>
          <a:prstGeom prst="rect">
            <a:avLst/>
          </a:prstGeom>
          <a:noFill/>
        </p:spPr>
        <p:txBody>
          <a:bodyPr wrap="none" rtlCol="0">
            <a:spAutoFit/>
          </a:bodyPr>
          <a:lstStyle/>
          <a:p>
            <a:r>
              <a:rPr kumimoji="1" lang="en-US" altLang="ja-JP" sz="1200" dirty="0" smtClean="0">
                <a:latin typeface="+mj-lt"/>
              </a:rPr>
              <a:t>Fig2. proposed switch architecture[11]</a:t>
            </a:r>
            <a:endParaRPr kumimoji="1" lang="ja-JP" altLang="en-US" sz="1200" dirty="0">
              <a:latin typeface="+mj-lt"/>
            </a:endParaRPr>
          </a:p>
        </p:txBody>
      </p:sp>
      <p:sp>
        <p:nvSpPr>
          <p:cNvPr id="11" name="正方形/長方形 10"/>
          <p:cNvSpPr/>
          <p:nvPr/>
        </p:nvSpPr>
        <p:spPr>
          <a:xfrm>
            <a:off x="4976518" y="3483005"/>
            <a:ext cx="4116682" cy="954107"/>
          </a:xfrm>
          <a:prstGeom prst="rect">
            <a:avLst/>
          </a:prstGeom>
        </p:spPr>
        <p:txBody>
          <a:bodyPr wrap="square">
            <a:spAutoFit/>
          </a:bodyPr>
          <a:lstStyle/>
          <a:p>
            <a:r>
              <a:rPr kumimoji="1" lang="en-US" altLang="ja-JP" sz="2000" dirty="0" smtClean="0">
                <a:solidFill>
                  <a:srgbClr val="0071BC"/>
                </a:solidFill>
                <a:latin typeface="+mj-lt"/>
              </a:rPr>
              <a:t>Resu</a:t>
            </a:r>
            <a:r>
              <a:rPr kumimoji="1" lang="en-US" altLang="ja-JP" sz="2000" dirty="0">
                <a:solidFill>
                  <a:srgbClr val="0071BC"/>
                </a:solidFill>
                <a:latin typeface="+mj-lt"/>
              </a:rPr>
              <a:t>l</a:t>
            </a:r>
            <a:r>
              <a:rPr kumimoji="1" lang="en-US" altLang="ja-JP" sz="2000" dirty="0" smtClean="0">
                <a:solidFill>
                  <a:srgbClr val="0071BC"/>
                </a:solidFill>
                <a:latin typeface="+mj-lt"/>
              </a:rPr>
              <a:t>t </a:t>
            </a:r>
            <a:r>
              <a:rPr kumimoji="1" lang="en-US" altLang="ja-JP" sz="2000" dirty="0">
                <a:solidFill>
                  <a:srgbClr val="0071BC"/>
                </a:solidFill>
                <a:latin typeface="+mj-lt"/>
              </a:rPr>
              <a:t>: </a:t>
            </a:r>
          </a:p>
          <a:p>
            <a:r>
              <a:rPr kumimoji="1" lang="ja-JP" altLang="en-US" dirty="0" smtClean="0">
                <a:solidFill>
                  <a:srgbClr val="4D4D4D"/>
                </a:solidFill>
                <a:latin typeface="+mj-lt"/>
              </a:rPr>
              <a:t>ショートフローに対し</a:t>
            </a:r>
            <a:r>
              <a:rPr kumimoji="1" lang="en-US" altLang="ja-JP" dirty="0" smtClean="0">
                <a:solidFill>
                  <a:srgbClr val="4D4D4D"/>
                </a:solidFill>
                <a:latin typeface="+mj-lt"/>
              </a:rPr>
              <a:t>99</a:t>
            </a:r>
            <a:r>
              <a:rPr kumimoji="1" lang="ja-JP" altLang="en-US" dirty="0" smtClean="0">
                <a:solidFill>
                  <a:srgbClr val="4D4D4D"/>
                </a:solidFill>
                <a:latin typeface="+mj-lt"/>
              </a:rPr>
              <a:t>パーセンタイルの完結時間を</a:t>
            </a:r>
            <a:r>
              <a:rPr kumimoji="1" lang="en-US" altLang="ja-JP" dirty="0" smtClean="0">
                <a:solidFill>
                  <a:srgbClr val="4D4D4D"/>
                </a:solidFill>
                <a:latin typeface="+mj-lt"/>
              </a:rPr>
              <a:t>40%</a:t>
            </a:r>
            <a:r>
              <a:rPr kumimoji="1" lang="ja-JP" altLang="en-US" dirty="0" smtClean="0">
                <a:solidFill>
                  <a:srgbClr val="4D4D4D"/>
                </a:solidFill>
                <a:latin typeface="+mj-lt"/>
              </a:rPr>
              <a:t>改善</a:t>
            </a:r>
            <a:endParaRPr kumimoji="1" lang="en-US" altLang="ja-JP" dirty="0">
              <a:solidFill>
                <a:srgbClr val="4D4D4D"/>
              </a:solidFill>
              <a:latin typeface="+mj-lt"/>
            </a:endParaRPr>
          </a:p>
        </p:txBody>
      </p:sp>
      <p:sp>
        <p:nvSpPr>
          <p:cNvPr id="13" name="テキスト ボックス 12"/>
          <p:cNvSpPr txBox="1"/>
          <p:nvPr/>
        </p:nvSpPr>
        <p:spPr>
          <a:xfrm>
            <a:off x="5586316" y="5882789"/>
            <a:ext cx="3070071" cy="276999"/>
          </a:xfrm>
          <a:prstGeom prst="rect">
            <a:avLst/>
          </a:prstGeom>
          <a:noFill/>
        </p:spPr>
        <p:txBody>
          <a:bodyPr wrap="none" rtlCol="0">
            <a:spAutoFit/>
          </a:bodyPr>
          <a:lstStyle/>
          <a:p>
            <a:r>
              <a:rPr kumimoji="1" lang="en-US" altLang="ja-JP" sz="1200" dirty="0" smtClean="0">
                <a:latin typeface="+mj-lt"/>
              </a:rPr>
              <a:t>Fig3. </a:t>
            </a:r>
            <a:r>
              <a:rPr kumimoji="1" lang="en-US" altLang="ja-JP" sz="1200" dirty="0" err="1" smtClean="0">
                <a:latin typeface="+mj-lt"/>
              </a:rPr>
              <a:t>Microbenchmarks</a:t>
            </a:r>
            <a:r>
              <a:rPr kumimoji="1" lang="en-US" altLang="ja-JP" sz="1200" dirty="0" smtClean="0">
                <a:latin typeface="+mj-lt"/>
              </a:rPr>
              <a:t> for all-to-all workload</a:t>
            </a:r>
            <a:endParaRPr kumimoji="1" lang="ja-JP" altLang="en-US" sz="1200" dirty="0">
              <a:latin typeface="+mj-lt"/>
            </a:endParaRPr>
          </a:p>
        </p:txBody>
      </p:sp>
      <p:sp>
        <p:nvSpPr>
          <p:cNvPr id="14" name="正方形/長方形 13"/>
          <p:cNvSpPr/>
          <p:nvPr/>
        </p:nvSpPr>
        <p:spPr>
          <a:xfrm>
            <a:off x="3188804" y="6129300"/>
            <a:ext cx="5940660" cy="184666"/>
          </a:xfrm>
          <a:prstGeom prst="rect">
            <a:avLst/>
          </a:prstGeom>
        </p:spPr>
        <p:txBody>
          <a:bodyPr wrap="square">
            <a:spAutoFit/>
          </a:bodyPr>
          <a:lstStyle/>
          <a:p>
            <a:r>
              <a:rPr lang="en-US" altLang="ja-JP" sz="600" dirty="0"/>
              <a:t>[</a:t>
            </a:r>
            <a:r>
              <a:rPr lang="en-US" altLang="ja-JP" sz="600" dirty="0" smtClean="0"/>
              <a:t>11]</a:t>
            </a:r>
            <a:r>
              <a:rPr lang="en-US" altLang="ja-JP" sz="600" dirty="0" err="1" smtClean="0"/>
              <a:t>Zats</a:t>
            </a:r>
            <a:r>
              <a:rPr lang="en-US" altLang="ja-JP" sz="600" dirty="0"/>
              <a:t>, David, et al. "</a:t>
            </a:r>
            <a:r>
              <a:rPr lang="en-US" altLang="ja-JP" sz="600" dirty="0" err="1"/>
              <a:t>DeTail</a:t>
            </a:r>
            <a:r>
              <a:rPr lang="en-US" altLang="ja-JP" sz="600" dirty="0"/>
              <a:t>: Reducing the flow completion time tail in datacenter networks." </a:t>
            </a:r>
            <a:r>
              <a:rPr lang="en-US" altLang="ja-JP" sz="600" i="1" dirty="0"/>
              <a:t>ACM SIGCOMM Computer Communication Review</a:t>
            </a:r>
            <a:r>
              <a:rPr lang="en-US" altLang="ja-JP" sz="600" dirty="0"/>
              <a:t> 42.4 (2012): 139-150.</a:t>
            </a:r>
          </a:p>
        </p:txBody>
      </p:sp>
    </p:spTree>
    <p:extLst>
      <p:ext uri="{BB962C8B-B14F-4D97-AF65-F5344CB8AC3E}">
        <p14:creationId xmlns:p14="http://schemas.microsoft.com/office/powerpoint/2010/main" val="12839268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研究について</a:t>
            </a:r>
            <a:endParaRPr kumimoji="1" lang="ja-JP" altLang="en-US" dirty="0"/>
          </a:p>
        </p:txBody>
      </p:sp>
      <p:sp>
        <p:nvSpPr>
          <p:cNvPr id="3" name="コンテンツ プレースホルダー 2"/>
          <p:cNvSpPr>
            <a:spLocks noGrp="1"/>
          </p:cNvSpPr>
          <p:nvPr>
            <p:ph idx="1"/>
          </p:nvPr>
        </p:nvSpPr>
        <p:spPr>
          <a:xfrm>
            <a:off x="812800" y="944724"/>
            <a:ext cx="8280400" cy="3819278"/>
          </a:xfrm>
        </p:spPr>
        <p:txBody>
          <a:bodyPr/>
          <a:lstStyle/>
          <a:p>
            <a:pPr marL="0" indent="0">
              <a:lnSpc>
                <a:spcPct val="120000"/>
              </a:lnSpc>
              <a:buNone/>
            </a:pPr>
            <a:r>
              <a:rPr lang="ja-JP" altLang="en-US" sz="2000" u="sng" dirty="0" smtClean="0"/>
              <a:t>目標</a:t>
            </a:r>
            <a:r>
              <a:rPr lang="en-US" altLang="ja-JP" sz="2000" u="sng" dirty="0" smtClean="0"/>
              <a:t> : </a:t>
            </a:r>
            <a:r>
              <a:rPr lang="ja-JP" altLang="en-US" sz="2000" u="sng" dirty="0" smtClean="0"/>
              <a:t>既存のネットワークと大量の計算資源でビッグデータを処理する</a:t>
            </a:r>
            <a:endParaRPr lang="en-US" altLang="ja-JP" u="sng" dirty="0" smtClean="0"/>
          </a:p>
          <a:p>
            <a:pPr marL="0" indent="0">
              <a:lnSpc>
                <a:spcPct val="120000"/>
              </a:lnSpc>
              <a:buNone/>
            </a:pPr>
            <a:r>
              <a:rPr lang="ja-JP" altLang="en-US" dirty="0" smtClean="0">
                <a:solidFill>
                  <a:srgbClr val="0071BC"/>
                </a:solidFill>
              </a:rPr>
              <a:t>データセンターネットワークの</a:t>
            </a:r>
            <a:r>
              <a:rPr lang="ja-JP" altLang="en-US" b="1" dirty="0" smtClean="0">
                <a:solidFill>
                  <a:srgbClr val="0071BC"/>
                </a:solidFill>
              </a:rPr>
              <a:t>要求案件</a:t>
            </a:r>
            <a:endParaRPr lang="en-US" altLang="ja-JP" b="1" dirty="0" smtClean="0">
              <a:solidFill>
                <a:srgbClr val="0071BC"/>
              </a:solidFill>
            </a:endParaRPr>
          </a:p>
          <a:p>
            <a:pPr marL="457200" indent="-457200">
              <a:lnSpc>
                <a:spcPct val="120000"/>
              </a:lnSpc>
              <a:buFont typeface="+mj-lt"/>
              <a:buAutoNum type="arabicPeriod"/>
            </a:pPr>
            <a:r>
              <a:rPr lang="ja-JP" altLang="en-US" sz="2000" dirty="0" smtClean="0"/>
              <a:t>大量の計算資源を有効活用するトポロジー</a:t>
            </a:r>
            <a:endParaRPr lang="en-US" altLang="ja-JP" sz="2000" dirty="0" smtClean="0"/>
          </a:p>
          <a:p>
            <a:pPr marL="457200" indent="-457200">
              <a:buFont typeface="+mj-lt"/>
              <a:buAutoNum type="arabicPeriod"/>
            </a:pPr>
            <a:r>
              <a:rPr lang="ja-JP" altLang="en-US" sz="2000" dirty="0" smtClean="0"/>
              <a:t>シームレス性</a:t>
            </a:r>
            <a:r>
              <a:rPr lang="en-US" altLang="ja-JP" sz="2000" dirty="0" smtClean="0"/>
              <a:t> : </a:t>
            </a:r>
            <a:r>
              <a:rPr lang="ja-JP" altLang="en-US" sz="2000" dirty="0" smtClean="0"/>
              <a:t>特殊な実装、デバイスを用いずに性能向上</a:t>
            </a:r>
            <a:endParaRPr lang="en-US" altLang="ja-JP" sz="2000" dirty="0" smtClean="0"/>
          </a:p>
          <a:p>
            <a:pPr marL="457200" indent="-457200">
              <a:lnSpc>
                <a:spcPct val="120000"/>
              </a:lnSpc>
              <a:buFont typeface="+mj-lt"/>
              <a:buAutoNum type="arabicPeriod"/>
            </a:pPr>
            <a:r>
              <a:rPr lang="ja-JP" altLang="en-US" sz="2000" dirty="0" smtClean="0"/>
              <a:t>アプリケーション性能向上を目的とした改善</a:t>
            </a:r>
            <a:endParaRPr lang="en-US" altLang="ja-JP" sz="2000" dirty="0" smtClean="0"/>
          </a:p>
          <a:p>
            <a:pPr marL="0" indent="0">
              <a:lnSpc>
                <a:spcPct val="120000"/>
              </a:lnSpc>
              <a:buNone/>
            </a:pPr>
            <a:r>
              <a:rPr lang="ja-JP" altLang="en-US" b="1" dirty="0" smtClean="0">
                <a:solidFill>
                  <a:srgbClr val="0071BC"/>
                </a:solidFill>
              </a:rPr>
              <a:t>アプローチ</a:t>
            </a:r>
            <a:r>
              <a:rPr lang="en-US" altLang="ja-JP" b="1" dirty="0" smtClean="0">
                <a:solidFill>
                  <a:srgbClr val="0071BC"/>
                </a:solidFill>
              </a:rPr>
              <a:t>: </a:t>
            </a:r>
          </a:p>
          <a:p>
            <a:pPr marL="457200" indent="-457200">
              <a:lnSpc>
                <a:spcPct val="120000"/>
              </a:lnSpc>
              <a:buFont typeface="+mj-lt"/>
              <a:buAutoNum type="arabicPeriod"/>
            </a:pPr>
            <a:r>
              <a:rPr lang="en-US" altLang="ja-JP" sz="2000" b="1" dirty="0" smtClean="0"/>
              <a:t>FatTree</a:t>
            </a:r>
            <a:r>
              <a:rPr lang="ja-JP" altLang="en-US" sz="2000" b="1" dirty="0" smtClean="0"/>
              <a:t>トポロジー</a:t>
            </a:r>
            <a:endParaRPr kumimoji="1" lang="en-US" altLang="ja-JP" sz="2000" b="1" dirty="0" smtClean="0"/>
          </a:p>
          <a:p>
            <a:pPr marL="457200" indent="-457200">
              <a:lnSpc>
                <a:spcPct val="120000"/>
              </a:lnSpc>
              <a:buFont typeface="+mj-lt"/>
              <a:buAutoNum type="arabicPeriod"/>
            </a:pPr>
            <a:r>
              <a:rPr lang="en-US" altLang="ja-JP" sz="2000" b="1" dirty="0" smtClean="0"/>
              <a:t>MPTCP</a:t>
            </a:r>
            <a:r>
              <a:rPr lang="ja-JP" altLang="en-US" sz="2000" b="1" dirty="0" smtClean="0"/>
              <a:t>を利用</a:t>
            </a:r>
            <a:endParaRPr lang="en-US" altLang="ja-JP" sz="2000" b="1" dirty="0" smtClean="0"/>
          </a:p>
          <a:p>
            <a:pPr marL="457200" indent="-457200">
              <a:lnSpc>
                <a:spcPct val="120000"/>
              </a:lnSpc>
              <a:buFont typeface="+mj-lt"/>
              <a:buAutoNum type="arabicPeriod"/>
            </a:pPr>
            <a:r>
              <a:rPr kumimoji="1" lang="ja-JP" altLang="en-US" sz="2000" b="1" dirty="0" smtClean="0"/>
              <a:t>ショートフローの完結時間を改善</a:t>
            </a:r>
            <a:endParaRPr kumimoji="1" lang="en-US" altLang="ja-JP" sz="2000" b="1" dirty="0" smtClean="0"/>
          </a:p>
        </p:txBody>
      </p:sp>
      <p:sp>
        <p:nvSpPr>
          <p:cNvPr id="4" name="日付プレースホルダー 3"/>
          <p:cNvSpPr>
            <a:spLocks noGrp="1"/>
          </p:cNvSpPr>
          <p:nvPr>
            <p:ph type="dt" sz="half" idx="10"/>
          </p:nvPr>
        </p:nvSpPr>
        <p:spPr/>
        <p:txBody>
          <a:bodyPr/>
          <a:lstStyle/>
          <a:p>
            <a:fld id="{7985469C-3BAB-CF48-8257-AC54EF2E2BA5}" type="datetime1">
              <a:rPr lang="ja-JP" altLang="en-US" smtClean="0"/>
              <a:t>2014/07/10</a:t>
            </a:fld>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6</a:t>
            </a:fld>
            <a:endParaRPr lang="en-US" altLang="ja-JP"/>
          </a:p>
        </p:txBody>
      </p:sp>
      <p:sp>
        <p:nvSpPr>
          <p:cNvPr id="6" name="コンテンツ プレースホルダー 4"/>
          <p:cNvSpPr txBox="1">
            <a:spLocks/>
          </p:cNvSpPr>
          <p:nvPr/>
        </p:nvSpPr>
        <p:spPr bwMode="auto">
          <a:xfrm>
            <a:off x="380492" y="5193926"/>
            <a:ext cx="9108440" cy="107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algn="ctr">
              <a:buNone/>
            </a:pPr>
            <a:r>
              <a:rPr lang="ja-JP" altLang="en-US" b="1" dirty="0" smtClean="0"/>
              <a:t>コンスタントに性能の出せるデータセンターネットワークを目指す</a:t>
            </a:r>
          </a:p>
        </p:txBody>
      </p:sp>
    </p:spTree>
    <p:extLst>
      <p:ext uri="{BB962C8B-B14F-4D97-AF65-F5344CB8AC3E}">
        <p14:creationId xmlns:p14="http://schemas.microsoft.com/office/powerpoint/2010/main" val="26334846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前回の</a:t>
            </a:r>
            <a:r>
              <a:rPr lang="en-US" altLang="ja-JP" dirty="0" smtClean="0"/>
              <a:t>CNL</a:t>
            </a:r>
            <a:r>
              <a:rPr lang="ja-JP" altLang="en-US" dirty="0" smtClean="0"/>
              <a:t>のフィードバック</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どうやってパラメータを決めたのか</a:t>
            </a:r>
            <a:r>
              <a:rPr lang="en-US" altLang="ja-JP" dirty="0" smtClean="0"/>
              <a:t>?</a:t>
            </a:r>
            <a:endParaRPr lang="en-US" altLang="ja-JP" dirty="0" smtClean="0"/>
          </a:p>
          <a:p>
            <a:r>
              <a:rPr lang="ja-JP" altLang="en-US" dirty="0" smtClean="0"/>
              <a:t>パラメータ</a:t>
            </a:r>
            <a:r>
              <a:rPr lang="ja-JP" altLang="en-US" dirty="0"/>
              <a:t>設定に依存したたまたま出た結果では</a:t>
            </a:r>
            <a:r>
              <a:rPr lang="en-US" altLang="ja-JP" dirty="0" smtClean="0"/>
              <a:t>?</a:t>
            </a:r>
          </a:p>
          <a:p>
            <a:r>
              <a:rPr lang="en-US" altLang="ja-JP" dirty="0" smtClean="0"/>
              <a:t>MPTCP</a:t>
            </a:r>
            <a:r>
              <a:rPr lang="ja-JP" altLang="en-US" dirty="0" smtClean="0"/>
              <a:t>の動作について。</a:t>
            </a:r>
            <a:endParaRPr lang="en-US" altLang="ja-JP" dirty="0" smtClean="0"/>
          </a:p>
          <a:p>
            <a:r>
              <a:rPr lang="ja-JP" altLang="en-US" dirty="0" smtClean="0"/>
              <a:t>遅延</a:t>
            </a:r>
            <a:r>
              <a:rPr lang="ja-JP" altLang="en-US" dirty="0"/>
              <a:t>の要因をもう少し細かく解析。一つ一つのリンク単位で、キューイングの様子</a:t>
            </a:r>
            <a:endParaRPr lang="en-US" altLang="ja-JP" dirty="0"/>
          </a:p>
          <a:p>
            <a:r>
              <a:rPr lang="ja-JP" altLang="en-US" dirty="0" smtClean="0"/>
              <a:t>バックグラウンドトラフィック</a:t>
            </a:r>
            <a:r>
              <a:rPr lang="ja-JP" altLang="en-US" dirty="0"/>
              <a:t>とは</a:t>
            </a:r>
            <a:r>
              <a:rPr lang="en-US" altLang="ja-JP" dirty="0" smtClean="0"/>
              <a:t>?</a:t>
            </a:r>
          </a:p>
          <a:p>
            <a:r>
              <a:rPr lang="ja-JP" altLang="en-US" dirty="0"/>
              <a:t>ショートフローの改善も成果だし、バックグラウンドトラフィックの改善も確認されれば成果では</a:t>
            </a:r>
            <a:r>
              <a:rPr lang="en-US" altLang="ja-JP" dirty="0"/>
              <a:t>?</a:t>
            </a:r>
          </a:p>
          <a:p>
            <a:endParaRPr lang="en-US" altLang="ja-JP" dirty="0"/>
          </a:p>
        </p:txBody>
      </p:sp>
      <p:sp>
        <p:nvSpPr>
          <p:cNvPr id="4" name="日付プレースホルダー 3"/>
          <p:cNvSpPr>
            <a:spLocks noGrp="1"/>
          </p:cNvSpPr>
          <p:nvPr>
            <p:ph type="dt" sz="half" idx="10"/>
          </p:nvPr>
        </p:nvSpPr>
        <p:spPr/>
        <p:txBody>
          <a:bodyPr/>
          <a:lstStyle/>
          <a:p>
            <a:fld id="{8A41B42A-15B6-394D-B82C-3B05C8745B20}" type="datetime1">
              <a:rPr lang="ja-JP" altLang="en-US" smtClean="0"/>
              <a:t>2014/07/10</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7</a:t>
            </a:fld>
            <a:endParaRPr lang="en-US" altLang="ja-JP" dirty="0"/>
          </a:p>
        </p:txBody>
      </p:sp>
    </p:spTree>
    <p:extLst>
      <p:ext uri="{BB962C8B-B14F-4D97-AF65-F5344CB8AC3E}">
        <p14:creationId xmlns:p14="http://schemas.microsoft.com/office/powerpoint/2010/main" val="390260623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smtClean="0"/>
              <a:t>再現シミュレーション</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fld id="{F22A373D-495B-D34C-AEE3-05EBD38618F4}" type="datetime1">
              <a:rPr lang="ja-JP" altLang="en-US" smtClean="0"/>
              <a:t>2014/07/10</a:t>
            </a:fld>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8</a:t>
            </a:fld>
            <a:endParaRPr lang="en-US" altLang="ja-JP"/>
          </a:p>
        </p:txBody>
      </p:sp>
    </p:spTree>
    <p:extLst>
      <p:ext uri="{BB962C8B-B14F-4D97-AF65-F5344CB8AC3E}">
        <p14:creationId xmlns:p14="http://schemas.microsoft.com/office/powerpoint/2010/main" val="239373935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再現シミュレーション</a:t>
            </a:r>
            <a:r>
              <a:rPr kumimoji="1" lang="en-US" altLang="ja-JP" dirty="0" smtClean="0"/>
              <a:t/>
            </a:r>
            <a:br>
              <a:rPr kumimoji="1" lang="en-US" altLang="ja-JP" dirty="0" smtClean="0"/>
            </a:br>
            <a:r>
              <a:rPr lang="en-US" altLang="ja-JP" dirty="0"/>
              <a:t> </a:t>
            </a:r>
            <a:r>
              <a:rPr lang="en-US" altLang="ja-JP" dirty="0" smtClean="0"/>
              <a:t>-</a:t>
            </a:r>
            <a:r>
              <a:rPr lang="ja-JP" altLang="en-US" dirty="0" smtClean="0"/>
              <a:t>概要</a:t>
            </a:r>
            <a:endParaRPr kumimoji="1" lang="ja-JP" altLang="en-US" dirty="0"/>
          </a:p>
        </p:txBody>
      </p:sp>
      <p:sp>
        <p:nvSpPr>
          <p:cNvPr id="3" name="コンテンツ プレースホルダー 2"/>
          <p:cNvSpPr>
            <a:spLocks noGrp="1"/>
          </p:cNvSpPr>
          <p:nvPr>
            <p:ph idx="1"/>
          </p:nvPr>
        </p:nvSpPr>
        <p:spPr>
          <a:xfrm>
            <a:off x="812800" y="1157535"/>
            <a:ext cx="8280400" cy="3063553"/>
          </a:xfrm>
        </p:spPr>
        <p:txBody>
          <a:bodyPr/>
          <a:lstStyle/>
          <a:p>
            <a:pPr marL="0" indent="0">
              <a:buNone/>
            </a:pPr>
            <a:r>
              <a:rPr lang="ja-JP" altLang="en-US" b="1" dirty="0" smtClean="0"/>
              <a:t>再現シミュレーション環境</a:t>
            </a:r>
            <a:endParaRPr lang="en-US" altLang="ja-JP" b="1" dirty="0" smtClean="0"/>
          </a:p>
          <a:p>
            <a:pPr marL="0" indent="0">
              <a:lnSpc>
                <a:spcPct val="110000"/>
              </a:lnSpc>
              <a:buNone/>
            </a:pPr>
            <a:r>
              <a:rPr lang="ja-JP" altLang="en-US" sz="1800" b="1" dirty="0" smtClean="0"/>
              <a:t>トポロジー</a:t>
            </a:r>
            <a:r>
              <a:rPr lang="en-US" altLang="ja-JP" sz="1800" dirty="0" smtClean="0"/>
              <a:t>: FatTree, oversubscripted 4 : 1</a:t>
            </a:r>
            <a:endParaRPr lang="en-US" altLang="ja-JP" sz="1800" dirty="0"/>
          </a:p>
          <a:p>
            <a:pPr marL="0" indent="0">
              <a:lnSpc>
                <a:spcPct val="110000"/>
              </a:lnSpc>
              <a:buNone/>
            </a:pPr>
            <a:r>
              <a:rPr lang="en-US" altLang="ja-JP" sz="1800" u="sng" dirty="0" smtClean="0"/>
              <a:t>70KB</a:t>
            </a:r>
            <a:r>
              <a:rPr lang="ja-JP" altLang="en-US" sz="1800" u="sng" dirty="0" smtClean="0"/>
              <a:t>の通信の完結時間を測定</a:t>
            </a:r>
            <a:endParaRPr lang="en-US" altLang="ja-JP" sz="1800" u="sng" dirty="0" smtClean="0"/>
          </a:p>
          <a:p>
            <a:pPr marL="0" indent="0">
              <a:buNone/>
            </a:pPr>
            <a:r>
              <a:rPr lang="ja-JP" altLang="en-US" sz="1800" b="1" dirty="0" smtClean="0"/>
              <a:t>ランダム性</a:t>
            </a:r>
            <a:endParaRPr lang="en-US" altLang="ja-JP" sz="1800" b="1" dirty="0"/>
          </a:p>
          <a:p>
            <a:r>
              <a:rPr lang="ja-JP" altLang="en-US" sz="1600" dirty="0" smtClean="0"/>
              <a:t>通信ノードをどう選ぶか</a:t>
            </a:r>
            <a:endParaRPr lang="en-US" altLang="ja-JP" sz="1600" dirty="0" smtClean="0"/>
          </a:p>
          <a:p>
            <a:r>
              <a:rPr lang="en-US" altLang="ja-JP" sz="1600" dirty="0" smtClean="0"/>
              <a:t>50</a:t>
            </a:r>
            <a:r>
              <a:rPr lang="ja-JP" altLang="en-US" sz="1600" dirty="0" smtClean="0"/>
              <a:t>回シミュレーションを実行</a:t>
            </a:r>
            <a:endParaRPr lang="en-US" altLang="ja-JP" sz="1600" dirty="0" smtClean="0"/>
          </a:p>
          <a:p>
            <a:pPr marL="0" indent="0">
              <a:buNone/>
            </a:pPr>
            <a:r>
              <a:rPr lang="ja-JP" altLang="en-US" sz="1600" b="1" dirty="0" smtClean="0"/>
              <a:t>シミュレーター</a:t>
            </a:r>
            <a:endParaRPr lang="en-US" altLang="ja-JP" sz="1600" b="1" dirty="0" smtClean="0"/>
          </a:p>
          <a:p>
            <a:r>
              <a:rPr lang="en-US" altLang="ja-JP" sz="1600" u="sng" dirty="0" smtClean="0"/>
              <a:t>ns</a:t>
            </a:r>
            <a:r>
              <a:rPr lang="en-US" altLang="ja-JP" sz="1600" u="sng" dirty="0"/>
              <a:t>-3 </a:t>
            </a:r>
            <a:r>
              <a:rPr lang="en-US" altLang="ja-JP" sz="1600" u="sng" dirty="0" err="1"/>
              <a:t>dce</a:t>
            </a:r>
            <a:r>
              <a:rPr lang="ja-JP" altLang="en-US" sz="1600" dirty="0"/>
              <a:t>を</a:t>
            </a:r>
            <a:r>
              <a:rPr lang="ja-JP" altLang="en-US" sz="1600" dirty="0" smtClean="0"/>
              <a:t>使用</a:t>
            </a:r>
            <a:endParaRPr lang="en-US" altLang="ja-JP" sz="1600" dirty="0"/>
          </a:p>
          <a:p>
            <a:r>
              <a:rPr lang="ja-JP" altLang="en-US" sz="1600" dirty="0" smtClean="0"/>
              <a:t>再現元論文</a:t>
            </a:r>
            <a:r>
              <a:rPr lang="en-US" altLang="ja-JP" sz="1600" dirty="0"/>
              <a:t>:</a:t>
            </a:r>
            <a:r>
              <a:rPr lang="en-US" altLang="ja-JP" sz="1600" u="sng" dirty="0" err="1" smtClean="0"/>
              <a:t>htsim</a:t>
            </a:r>
            <a:r>
              <a:rPr lang="ja-JP" altLang="en-US" sz="1600" dirty="0"/>
              <a:t>あるい</a:t>
            </a:r>
            <a:r>
              <a:rPr lang="ja-JP" altLang="en-US" sz="1600" u="sng" dirty="0"/>
              <a:t>は</a:t>
            </a:r>
            <a:r>
              <a:rPr lang="en-US" altLang="ja-JP" sz="1600" u="sng" dirty="0"/>
              <a:t>flow-level simulator</a:t>
            </a:r>
            <a:r>
              <a:rPr lang="ja-JP" altLang="en-US" sz="1600" dirty="0"/>
              <a:t>を使用</a:t>
            </a:r>
            <a:endParaRPr lang="en-US" altLang="ja-JP" sz="1200" dirty="0"/>
          </a:p>
          <a:p>
            <a:endParaRPr lang="en-US" altLang="ja-JP" sz="1600" dirty="0" smtClean="0"/>
          </a:p>
        </p:txBody>
      </p:sp>
      <p:sp>
        <p:nvSpPr>
          <p:cNvPr id="4" name="日付プレースホルダー 3"/>
          <p:cNvSpPr>
            <a:spLocks noGrp="1"/>
          </p:cNvSpPr>
          <p:nvPr>
            <p:ph type="dt" sz="half" idx="10"/>
          </p:nvPr>
        </p:nvSpPr>
        <p:spPr/>
        <p:txBody>
          <a:bodyPr/>
          <a:lstStyle/>
          <a:p>
            <a:fld id="{3E261EAD-A7E5-1A4F-A1BB-A5AFC773F261}" type="datetime1">
              <a:rPr lang="ja-JP" altLang="en-US" smtClean="0"/>
              <a:t>2014/07/10</a:t>
            </a:fld>
            <a:endParaRPr lang="en-US" altLang="ja-JP"/>
          </a:p>
        </p:txBody>
      </p:sp>
      <p:sp>
        <p:nvSpPr>
          <p:cNvPr id="5" name="スライド番号プレースホルダー 4"/>
          <p:cNvSpPr>
            <a:spLocks noGrp="1"/>
          </p:cNvSpPr>
          <p:nvPr>
            <p:ph type="sldNum" sz="quarter" idx="12"/>
          </p:nvPr>
        </p:nvSpPr>
        <p:spPr>
          <a:xfrm>
            <a:off x="7060488" y="6356007"/>
            <a:ext cx="2063750" cy="288032"/>
          </a:xfrm>
        </p:spPr>
        <p:txBody>
          <a:bodyPr/>
          <a:lstStyle/>
          <a:p>
            <a:fld id="{0D266AD3-7610-493D-8208-10424DEE3EA2}" type="slidenum">
              <a:rPr lang="ja-JP" altLang="en-US" smtClean="0"/>
              <a:pPr/>
              <a:t>9</a:t>
            </a:fld>
            <a:endParaRPr lang="en-US" altLang="ja-JP"/>
          </a:p>
        </p:txBody>
      </p:sp>
      <p:grpSp>
        <p:nvGrpSpPr>
          <p:cNvPr id="6" name="図形グループ 5"/>
          <p:cNvGrpSpPr/>
          <p:nvPr/>
        </p:nvGrpSpPr>
        <p:grpSpPr>
          <a:xfrm>
            <a:off x="5241032" y="1520788"/>
            <a:ext cx="3713690" cy="1623021"/>
            <a:chOff x="395538" y="2708918"/>
            <a:chExt cx="8572503" cy="3746497"/>
          </a:xfrm>
        </p:grpSpPr>
        <p:pic>
          <p:nvPicPr>
            <p:cNvPr id="7" name="図 6" descr="fattree_rep.pd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8" y="2708918"/>
              <a:ext cx="8572503" cy="3746497"/>
            </a:xfrm>
            <a:prstGeom prst="rect">
              <a:avLst/>
            </a:prstGeom>
          </p:spPr>
        </p:pic>
        <p:sp>
          <p:nvSpPr>
            <p:cNvPr id="8" name="テキスト ボックス 7"/>
            <p:cNvSpPr txBox="1"/>
            <p:nvPr/>
          </p:nvSpPr>
          <p:spPr>
            <a:xfrm>
              <a:off x="2041114" y="2798587"/>
              <a:ext cx="544683" cy="497319"/>
            </a:xfrm>
            <a:prstGeom prst="rect">
              <a:avLst/>
            </a:prstGeom>
            <a:noFill/>
          </p:spPr>
          <p:txBody>
            <a:bodyPr wrap="none" rtlCol="0">
              <a:spAutoFit/>
            </a:bodyPr>
            <a:lstStyle/>
            <a:p>
              <a:r>
                <a:rPr lang="en-US" altLang="ja-JP" sz="800" dirty="0">
                  <a:latin typeface="Times New Roman"/>
                  <a:cs typeface="Times New Roman"/>
                </a:rPr>
                <a:t>1</a:t>
              </a:r>
              <a:endParaRPr kumimoji="1" lang="ja-JP" altLang="en-US" sz="800" dirty="0">
                <a:latin typeface="Times New Roman"/>
                <a:cs typeface="Times New Roman"/>
              </a:endParaRPr>
            </a:p>
          </p:txBody>
        </p:sp>
        <p:sp>
          <p:nvSpPr>
            <p:cNvPr id="9" name="テキスト ボックス 8"/>
            <p:cNvSpPr txBox="1"/>
            <p:nvPr/>
          </p:nvSpPr>
          <p:spPr>
            <a:xfrm>
              <a:off x="3688234" y="2798587"/>
              <a:ext cx="544683" cy="497319"/>
            </a:xfrm>
            <a:prstGeom prst="rect">
              <a:avLst/>
            </a:prstGeom>
            <a:noFill/>
          </p:spPr>
          <p:txBody>
            <a:bodyPr wrap="none" rtlCol="0">
              <a:spAutoFit/>
            </a:bodyPr>
            <a:lstStyle/>
            <a:p>
              <a:r>
                <a:rPr lang="en-US" altLang="ja-JP" sz="800" dirty="0">
                  <a:latin typeface="Times New Roman"/>
                  <a:cs typeface="Times New Roman"/>
                </a:rPr>
                <a:t>2</a:t>
              </a:r>
              <a:endParaRPr kumimoji="1" lang="ja-JP" altLang="en-US" sz="800" dirty="0">
                <a:latin typeface="Times New Roman"/>
                <a:cs typeface="Times New Roman"/>
              </a:endParaRPr>
            </a:p>
          </p:txBody>
        </p:sp>
        <p:sp>
          <p:nvSpPr>
            <p:cNvPr id="10" name="テキスト ボックス 9"/>
            <p:cNvSpPr txBox="1"/>
            <p:nvPr/>
          </p:nvSpPr>
          <p:spPr>
            <a:xfrm>
              <a:off x="5335354" y="2798587"/>
              <a:ext cx="544683" cy="497319"/>
            </a:xfrm>
            <a:prstGeom prst="rect">
              <a:avLst/>
            </a:prstGeom>
            <a:noFill/>
          </p:spPr>
          <p:txBody>
            <a:bodyPr wrap="none" rtlCol="0">
              <a:spAutoFit/>
            </a:bodyPr>
            <a:lstStyle/>
            <a:p>
              <a:r>
                <a:rPr lang="en-US" altLang="ja-JP" sz="800" dirty="0" smtClean="0">
                  <a:latin typeface="Times New Roman"/>
                  <a:cs typeface="Times New Roman"/>
                </a:rPr>
                <a:t>3</a:t>
              </a:r>
              <a:endParaRPr kumimoji="1" lang="ja-JP" altLang="en-US" sz="800" dirty="0">
                <a:latin typeface="Times New Roman"/>
                <a:cs typeface="Times New Roman"/>
              </a:endParaRPr>
            </a:p>
          </p:txBody>
        </p:sp>
        <p:sp>
          <p:nvSpPr>
            <p:cNvPr id="11" name="テキスト ボックス 10"/>
            <p:cNvSpPr txBox="1"/>
            <p:nvPr/>
          </p:nvSpPr>
          <p:spPr>
            <a:xfrm>
              <a:off x="6982466" y="2798589"/>
              <a:ext cx="544683" cy="497319"/>
            </a:xfrm>
            <a:prstGeom prst="rect">
              <a:avLst/>
            </a:prstGeom>
            <a:noFill/>
          </p:spPr>
          <p:txBody>
            <a:bodyPr wrap="none" rtlCol="0">
              <a:spAutoFit/>
            </a:bodyPr>
            <a:lstStyle/>
            <a:p>
              <a:r>
                <a:rPr lang="en-US" altLang="ja-JP" sz="800" dirty="0" smtClean="0">
                  <a:latin typeface="Times New Roman"/>
                  <a:cs typeface="Times New Roman"/>
                </a:rPr>
                <a:t>4</a:t>
              </a:r>
              <a:endParaRPr kumimoji="1" lang="ja-JP" altLang="en-US" sz="800" dirty="0">
                <a:latin typeface="Times New Roman"/>
                <a:cs typeface="Times New Roman"/>
              </a:endParaRPr>
            </a:p>
          </p:txBody>
        </p:sp>
      </p:grpSp>
      <p:graphicFrame>
        <p:nvGraphicFramePr>
          <p:cNvPr id="13" name="表 12"/>
          <p:cNvGraphicFramePr>
            <a:graphicFrameLocks noGrp="1"/>
          </p:cNvGraphicFramePr>
          <p:nvPr>
            <p:extLst>
              <p:ext uri="{D42A27DB-BD31-4B8C-83A1-F6EECF244321}">
                <p14:modId xmlns:p14="http://schemas.microsoft.com/office/powerpoint/2010/main" val="1734959477"/>
              </p:ext>
            </p:extLst>
          </p:nvPr>
        </p:nvGraphicFramePr>
        <p:xfrm>
          <a:off x="6178414" y="4139717"/>
          <a:ext cx="2682034" cy="2133599"/>
        </p:xfrm>
        <a:graphic>
          <a:graphicData uri="http://schemas.openxmlformats.org/drawingml/2006/table">
            <a:tbl>
              <a:tblPr firstRow="1" firstCol="1">
                <a:tableStyleId>{0660B408-B3CF-4A94-85FC-2B1E0A45F4A2}</a:tableStyleId>
              </a:tblPr>
              <a:tblGrid>
                <a:gridCol w="1341017"/>
                <a:gridCol w="1341017"/>
              </a:tblGrid>
              <a:tr h="279031">
                <a:tc>
                  <a:txBody>
                    <a:bodyPr/>
                    <a:lstStyle/>
                    <a:p>
                      <a:pPr algn="ctr"/>
                      <a:r>
                        <a:rPr kumimoji="1" lang="en-US" altLang="ja-JP" sz="1400" dirty="0" smtClean="0"/>
                        <a:t>Parameter</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Value</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smtClean="0"/>
                        <a:t>nodes</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16</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smtClean="0"/>
                        <a:t>core-</a:t>
                      </a:r>
                      <a:r>
                        <a:rPr kumimoji="1" lang="en-US" altLang="ja-JP" sz="1400" baseline="0" dirty="0" err="1" smtClean="0"/>
                        <a:t>aggr</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400Mbps</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err="1" smtClean="0"/>
                        <a:t>aggr</a:t>
                      </a:r>
                      <a:r>
                        <a:rPr kumimoji="1" lang="en-US" altLang="ja-JP" sz="1400" dirty="0" smtClean="0"/>
                        <a:t>-edge</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200Mbps</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smtClean="0"/>
                        <a:t>edge-host</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100Mbps</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smtClean="0"/>
                        <a:t>RTT</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0.5ms</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279031">
                <a:tc>
                  <a:txBody>
                    <a:bodyPr/>
                    <a:lstStyle/>
                    <a:p>
                      <a:pPr algn="ctr"/>
                      <a:r>
                        <a:rPr kumimoji="1" lang="en-US" altLang="ja-JP" sz="1400" dirty="0" smtClean="0"/>
                        <a:t>Buffer</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kumimoji="1" lang="en-US" altLang="ja-JP" sz="1400" dirty="0" smtClean="0"/>
                        <a:t>100KB</a:t>
                      </a:r>
                      <a:endParaRPr kumimoji="1" lang="ja-JP" altLang="en-US" sz="1400"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bl>
          </a:graphicData>
        </a:graphic>
      </p:graphicFrame>
      <p:sp>
        <p:nvSpPr>
          <p:cNvPr id="12" name="正方形/長方形 11"/>
          <p:cNvSpPr/>
          <p:nvPr/>
        </p:nvSpPr>
        <p:spPr>
          <a:xfrm>
            <a:off x="6180664" y="3753036"/>
            <a:ext cx="2696772" cy="369332"/>
          </a:xfrm>
          <a:prstGeom prst="rect">
            <a:avLst/>
          </a:prstGeom>
        </p:spPr>
        <p:txBody>
          <a:bodyPr wrap="none">
            <a:spAutoFit/>
          </a:bodyPr>
          <a:lstStyle/>
          <a:p>
            <a:r>
              <a:rPr lang="ja-JP" altLang="en-US" dirty="0" smtClean="0">
                <a:solidFill>
                  <a:srgbClr val="4D4D4D"/>
                </a:solidFill>
                <a:latin typeface="Times New Roman"/>
                <a:cs typeface="Times New Roman"/>
              </a:rPr>
              <a:t>任意に設定したパラメータ</a:t>
            </a:r>
            <a:endParaRPr lang="ja-JP" altLang="en-US" dirty="0">
              <a:solidFill>
                <a:srgbClr val="4D4D4D"/>
              </a:solidFill>
              <a:latin typeface="Times New Roman"/>
              <a:cs typeface="Times New Roman"/>
            </a:endParaRPr>
          </a:p>
        </p:txBody>
      </p:sp>
      <p:sp>
        <p:nvSpPr>
          <p:cNvPr id="16" name="テキスト ボックス 15"/>
          <p:cNvSpPr txBox="1"/>
          <p:nvPr/>
        </p:nvSpPr>
        <p:spPr>
          <a:xfrm>
            <a:off x="5823618" y="3402599"/>
            <a:ext cx="2676709" cy="276999"/>
          </a:xfrm>
          <a:prstGeom prst="rect">
            <a:avLst/>
          </a:prstGeom>
          <a:noFill/>
        </p:spPr>
        <p:txBody>
          <a:bodyPr wrap="none" rtlCol="0">
            <a:spAutoFit/>
          </a:bodyPr>
          <a:lstStyle/>
          <a:p>
            <a:r>
              <a:rPr kumimoji="1" lang="en-US" altLang="ja-JP" sz="1200" dirty="0" smtClean="0">
                <a:latin typeface="+mj-lt"/>
              </a:rPr>
              <a:t>Fig7-1. Network topology on simulation</a:t>
            </a:r>
            <a:endParaRPr kumimoji="1" lang="ja-JP" altLang="en-US" sz="1200" dirty="0">
              <a:latin typeface="+mj-lt"/>
            </a:endParaRPr>
          </a:p>
        </p:txBody>
      </p:sp>
    </p:spTree>
    <p:extLst>
      <p:ext uri="{BB962C8B-B14F-4D97-AF65-F5344CB8AC3E}">
        <p14:creationId xmlns:p14="http://schemas.microsoft.com/office/powerpoint/2010/main" val="110333931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taff training presentation">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Research">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ja-JP" sz="18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ja-JP" sz="18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StfDevPres_TP0101302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fDevPres_TP01013022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fDevPres_TP0101302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fDevPres_TP01013022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fDevPres_TP0101302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fDevPres_TP0101302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7842</TotalTime>
  <Words>2599</Words>
  <Application>Microsoft Macintosh PowerPoint</Application>
  <PresentationFormat>A4 210x297 mm</PresentationFormat>
  <Paragraphs>429</Paragraphs>
  <Slides>42</Slides>
  <Notes>5</Notes>
  <HiddenSlides>0</HiddenSlides>
  <MMClips>0</MMClips>
  <ScaleCrop>false</ScaleCrop>
  <HeadingPairs>
    <vt:vector size="4" baseType="variant">
      <vt:variant>
        <vt:lpstr>テーマ</vt:lpstr>
      </vt:variant>
      <vt:variant>
        <vt:i4>1</vt:i4>
      </vt:variant>
      <vt:variant>
        <vt:lpstr>スライド タイトル</vt:lpstr>
      </vt:variant>
      <vt:variant>
        <vt:i4>42</vt:i4>
      </vt:variant>
    </vt:vector>
  </HeadingPairs>
  <TitlesOfParts>
    <vt:vector size="43" baseType="lpstr">
      <vt:lpstr>Staff training presentation</vt:lpstr>
      <vt:lpstr>進捗報告 MPTCPを用いたデータセンターネットワークの改善</vt:lpstr>
      <vt:lpstr>研究背景</vt:lpstr>
      <vt:lpstr>研究背景</vt:lpstr>
      <vt:lpstr>Motivated work</vt:lpstr>
      <vt:lpstr>関連研究</vt:lpstr>
      <vt:lpstr>研究について</vt:lpstr>
      <vt:lpstr>前回のCNLのフィードバック</vt:lpstr>
      <vt:lpstr>再現シミュレーション</vt:lpstr>
      <vt:lpstr>再現シミュレーション  -概要</vt:lpstr>
      <vt:lpstr>再現シミュレーション  -トラフィックパターン</vt:lpstr>
      <vt:lpstr>再現シミュレーション  - パラメータの検証</vt:lpstr>
      <vt:lpstr>前回のCNLのフィードバック</vt:lpstr>
      <vt:lpstr>再現シミュレーション - 結果</vt:lpstr>
      <vt:lpstr>追加シミュレーション</vt:lpstr>
      <vt:lpstr>研究計画</vt:lpstr>
      <vt:lpstr>シミュレーション</vt:lpstr>
      <vt:lpstr>再現シミュレーション  -トラフィックパターン</vt:lpstr>
      <vt:lpstr>結果：箱ひげ図で表現</vt:lpstr>
      <vt:lpstr>IPアドレスのペアリング問題について(理想)</vt:lpstr>
      <vt:lpstr>IPアドレスのペアリング問題について(現実)</vt:lpstr>
      <vt:lpstr>前回のCNLのフィードバック</vt:lpstr>
      <vt:lpstr>結果 : まとめ</vt:lpstr>
      <vt:lpstr>1.遅延の要因をもう少し細かく解析。</vt:lpstr>
      <vt:lpstr>追加実験</vt:lpstr>
      <vt:lpstr>追加解析 – 50ms vs 200ms</vt:lpstr>
      <vt:lpstr>前回のCNLのフィードバック</vt:lpstr>
      <vt:lpstr>追加解析 – 50ms vs 200ms</vt:lpstr>
      <vt:lpstr>追加解析 – 50ms vs 200ms</vt:lpstr>
      <vt:lpstr>追加解析 – 50ms vs 200ms</vt:lpstr>
      <vt:lpstr>追加解析 – 50ms vs 200ms</vt:lpstr>
      <vt:lpstr>前回のCNLのフィードバック</vt:lpstr>
      <vt:lpstr>実機で検証</vt:lpstr>
      <vt:lpstr>実機で検証</vt:lpstr>
      <vt:lpstr>実機で検証-70kb詳細</vt:lpstr>
      <vt:lpstr>ボトルネック解析</vt:lpstr>
      <vt:lpstr>つまり…</vt:lpstr>
      <vt:lpstr>パケットロスには二つある</vt:lpstr>
      <vt:lpstr>DCTCPにおいて</vt:lpstr>
      <vt:lpstr>バックグラウンドフローとは?</vt:lpstr>
      <vt:lpstr>前回のCNLのフィードバック</vt:lpstr>
      <vt:lpstr>今後の方針</vt:lpstr>
      <vt:lpstr>まとめ+今後の方針</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スタッフ トレーニング</dc:title>
  <dc:subject/>
  <dc:creator>admin</dc:creator>
  <cp:keywords/>
  <dc:description/>
  <cp:lastModifiedBy>Fujii Shogo</cp:lastModifiedBy>
  <cp:revision>2732</cp:revision>
  <dcterms:created xsi:type="dcterms:W3CDTF">2013-12-01T06:00:42Z</dcterms:created>
  <dcterms:modified xsi:type="dcterms:W3CDTF">2014-07-10T07:50:52Z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TC010130221041</vt:lpwstr>
  </property>
</Properties>
</file>