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7" r:id="rId3"/>
    <p:sldId id="438" r:id="rId4"/>
    <p:sldId id="439" r:id="rId5"/>
    <p:sldId id="395" r:id="rId6"/>
    <p:sldId id="430" r:id="rId7"/>
    <p:sldId id="423" r:id="rId8"/>
    <p:sldId id="433" r:id="rId9"/>
    <p:sldId id="435" r:id="rId10"/>
    <p:sldId id="432" r:id="rId11"/>
    <p:sldId id="434" r:id="rId12"/>
    <p:sldId id="358" r:id="rId13"/>
    <p:sldId id="428" r:id="rId14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96" d="100"/>
          <a:sy n="96" d="100"/>
        </p:scale>
        <p:origin x="-448" y="-112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問題を詳しく解析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7236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Phanishayee</a:t>
            </a:r>
            <a:r>
              <a:rPr lang="en-US" altLang="ja-JP" sz="1600" dirty="0"/>
              <a:t>, Amar, et al. "Measurement and Analysis of TCP Throughput Collapse in Cluster-based Storage Systems." </a:t>
            </a:r>
            <a:r>
              <a:rPr lang="en-US" altLang="ja-JP" sz="1600" i="1" dirty="0"/>
              <a:t>FAST</a:t>
            </a:r>
            <a:r>
              <a:rPr lang="en-US" altLang="ja-JP" sz="1600" dirty="0"/>
              <a:t>. Vol. 8. 2008</a:t>
            </a:r>
            <a:r>
              <a:rPr lang="en-US" altLang="ja-JP" sz="1600" dirty="0" smtClean="0"/>
              <a:t>.(</a:t>
            </a:r>
            <a:r>
              <a:rPr lang="en-US" altLang="ja-JP" sz="1600" dirty="0" err="1" smtClean="0"/>
              <a:t>usenix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540" y="2024844"/>
            <a:ext cx="3420380" cy="163871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受信バッファは</a:t>
            </a:r>
            <a:r>
              <a:rPr lang="en-US" altLang="ja-JP" dirty="0" err="1" smtClean="0"/>
              <a:t>incast</a:t>
            </a:r>
            <a:r>
              <a:rPr lang="ja-JP" altLang="en-US" dirty="0" smtClean="0"/>
              <a:t>問題を軽減させる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36" y="2024844"/>
            <a:ext cx="2110258" cy="163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833321" y="3681028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Incast</a:t>
            </a:r>
            <a:r>
              <a:rPr kumimoji="1" lang="ja-JP" altLang="en-US" dirty="0" smtClean="0">
                <a:latin typeface="+mj-lt"/>
              </a:rPr>
              <a:t>問題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55" y="1921352"/>
            <a:ext cx="3158177" cy="227682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210816" y="4202760"/>
            <a:ext cx="209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lt"/>
              </a:rPr>
              <a:t>受信バッファの影響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812800" y="4050360"/>
            <a:ext cx="8280400" cy="223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dirty="0" smtClean="0"/>
              <a:t>他の影響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RTO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TCP </a:t>
            </a:r>
            <a:r>
              <a:rPr lang="en-US" altLang="ja-JP" dirty="0" err="1" smtClean="0"/>
              <a:t>NewReno</a:t>
            </a:r>
            <a:r>
              <a:rPr lang="en-US" altLang="ja-JP" dirty="0" smtClean="0"/>
              <a:t> SACK</a:t>
            </a:r>
          </a:p>
          <a:p>
            <a:pPr lvl="1"/>
            <a:r>
              <a:rPr lang="en-US" altLang="ja-JP" dirty="0" smtClean="0"/>
              <a:t>Duplicate ACK threshold</a:t>
            </a:r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5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Hadoop</a:t>
            </a:r>
            <a:r>
              <a:rPr kumimoji="1" lang="ja-JP" altLang="en-US" dirty="0" smtClean="0"/>
              <a:t>トラフィックについて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定常的に流れているトラフィックをキャプチャ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10.10.91.2~14</a:t>
            </a:r>
            <a:r>
              <a:rPr kumimoji="1" lang="ja-JP" altLang="en-US" dirty="0" smtClean="0"/>
              <a:t>が子ノード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バックグラウンドフローを確認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10.10.20.120</a:t>
            </a:r>
            <a:r>
              <a:rPr lang="ja-JP" altLang="en-US" dirty="0" smtClean="0"/>
              <a:t>って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ja-JP" altLang="en-US" dirty="0" smtClean="0"/>
              <a:t>ジョブを投げた時のトラフィック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簡単に見れるなら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kumimoji="1" lang="ja-JP" altLang="en-US" dirty="0" smtClean="0"/>
              <a:t>権限について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pcap</a:t>
            </a:r>
            <a:r>
              <a:rPr lang="ja-JP" altLang="en-US" dirty="0" smtClean="0"/>
              <a:t>データ削除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661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>
                <a:latin typeface="+mn-ea"/>
              </a:rPr>
              <a:t>のトラフィックを見てみたい</a:t>
            </a:r>
            <a:r>
              <a:rPr lang="en-US" altLang="ja-JP" dirty="0">
                <a:latin typeface="+mn-ea"/>
              </a:rPr>
              <a:t> : </a:t>
            </a:r>
            <a:r>
              <a:rPr lang="ja-JP" altLang="en-US" dirty="0">
                <a:latin typeface="+mn-ea"/>
              </a:rPr>
              <a:t>ショートフローについて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ジョブを投げる。簡単に見れるなら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ポスター輪講について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遅延の解析、結論を述べる事が目標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MPTCP</a:t>
            </a:r>
            <a:r>
              <a:rPr lang="ja-JP" altLang="en-US" dirty="0" smtClean="0">
                <a:latin typeface="+mn-ea"/>
              </a:rPr>
              <a:t>との関係性を述べ、提案手法を言う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結果をまとめる</a:t>
            </a:r>
            <a:endParaRPr lang="en-US" altLang="ja-JP" dirty="0" smtClean="0">
              <a:latin typeface="+mn-ea"/>
            </a:endParaRPr>
          </a:p>
          <a:p>
            <a:pPr lvl="1"/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ちょっと大胆な仮説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M</a:t>
            </a:r>
            <a:r>
              <a:rPr lang="en-US" altLang="ja-JP" dirty="0" smtClean="0">
                <a:latin typeface="+mn-ea"/>
              </a:rPr>
              <a:t>PTCP</a:t>
            </a:r>
            <a:r>
              <a:rPr lang="ja-JP" altLang="en-US" dirty="0">
                <a:latin typeface="+mn-ea"/>
              </a:rPr>
              <a:t>は</a:t>
            </a:r>
            <a:r>
              <a:rPr lang="en-US" altLang="ja-JP" dirty="0">
                <a:latin typeface="+mn-ea"/>
              </a:rPr>
              <a:t>NIC</a:t>
            </a:r>
            <a:r>
              <a:rPr lang="ja-JP" altLang="en-US" dirty="0">
                <a:latin typeface="+mn-ea"/>
              </a:rPr>
              <a:t>を増やす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のリングバッファが増える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</a:t>
            </a:r>
            <a:r>
              <a:rPr lang="ja-JP" altLang="en-US" dirty="0" smtClean="0">
                <a:latin typeface="+mn-ea"/>
              </a:rPr>
              <a:t>毎に</a:t>
            </a:r>
            <a:r>
              <a:rPr lang="en-US" altLang="ja-JP" dirty="0" smtClean="0">
                <a:latin typeface="+mn-ea"/>
              </a:rPr>
              <a:t>CPU</a:t>
            </a:r>
            <a:r>
              <a:rPr lang="ja-JP" altLang="en-US" dirty="0" smtClean="0">
                <a:latin typeface="+mn-ea"/>
              </a:rPr>
              <a:t>で処理されていくのであれば、負荷分散の効果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NIC : </a:t>
            </a:r>
            <a:r>
              <a:rPr lang="ja-JP" altLang="en-US" dirty="0" smtClean="0">
                <a:latin typeface="+mn-ea"/>
              </a:rPr>
              <a:t>オフローディングが有効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それによりキューイング遅延が解決するのでは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583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ポスター輪講を終えて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ポスター輪講の概要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ポスター輪講</a:t>
            </a:r>
            <a:r>
              <a:rPr lang="ja-JP" altLang="en-US" dirty="0" smtClean="0"/>
              <a:t>でのコメント</a:t>
            </a:r>
            <a:endParaRPr lang="en-US" altLang="ja-JP" dirty="0" smtClean="0"/>
          </a:p>
          <a:p>
            <a:r>
              <a:rPr lang="ja-JP" altLang="en-US" dirty="0" smtClean="0"/>
              <a:t>今後の研究予定と今している事</a:t>
            </a:r>
            <a:endParaRPr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ポスター輪講の概要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スイッチでのボトルネック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エンドノードのトラフィックパターン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37" y="3151709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90" y="3161968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1474722" y="2756850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1708608" y="2756850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93" y="3151709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6" y="3161968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2987679" y="2756850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3179071" y="2756850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1708608" y="1875342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1825850" y="1875342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3003586" y="1875342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1708608" y="1875342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24" y="1615654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60" y="1615654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82" y="249716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45" y="249716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62114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97" y="162114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648114" y="1880828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1708608" y="1880828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648114" y="1880828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3179071" y="1880828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 bwMode="auto">
          <a:xfrm>
            <a:off x="1107356" y="2367357"/>
            <a:ext cx="1325467" cy="512994"/>
          </a:xfrm>
          <a:prstGeom prst="ellipse">
            <a:avLst/>
          </a:prstGeom>
          <a:noFill/>
          <a:ln w="1905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9530" y="4293096"/>
            <a:ext cx="202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二つのボトルネック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endCxn id="28" idx="1"/>
          </p:cNvCxnSpPr>
          <p:nvPr/>
        </p:nvCxnSpPr>
        <p:spPr bwMode="auto">
          <a:xfrm flipH="1">
            <a:off x="849530" y="2756850"/>
            <a:ext cx="257826" cy="1720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stCxn id="6" idx="2"/>
            <a:endCxn id="28" idx="0"/>
          </p:cNvCxnSpPr>
          <p:nvPr/>
        </p:nvCxnSpPr>
        <p:spPr bwMode="auto">
          <a:xfrm flipH="1">
            <a:off x="1862488" y="3717032"/>
            <a:ext cx="83987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8" idx="0"/>
            <a:endCxn id="10" idx="2"/>
          </p:cNvCxnSpPr>
          <p:nvPr/>
        </p:nvCxnSpPr>
        <p:spPr bwMode="auto">
          <a:xfrm flipV="1">
            <a:off x="1862488" y="3717032"/>
            <a:ext cx="1596943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" name="図 34" descr="70kb_fi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6" y="645755"/>
            <a:ext cx="4201112" cy="1939798"/>
          </a:xfrm>
          <a:prstGeom prst="rect">
            <a:avLst/>
          </a:prstGeom>
        </p:spPr>
      </p:pic>
      <p:pic>
        <p:nvPicPr>
          <p:cNvPr id="36" name="図 35" descr="95percentil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70" y="2743222"/>
            <a:ext cx="3762149" cy="22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ポスター輪講の概要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 descr="inter_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32756"/>
            <a:ext cx="3766888" cy="22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lang="ja-JP" altLang="en-US" dirty="0" smtClean="0"/>
              <a:t>アップデート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パラメータ：何に依存する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裏付け：関連研究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Hadoop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トラフィックの解析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チューニングするパラメータ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08720"/>
            <a:ext cx="8280400" cy="3819278"/>
          </a:xfrm>
        </p:spPr>
        <p:txBody>
          <a:bodyPr/>
          <a:lstStyle/>
          <a:p>
            <a:r>
              <a:rPr lang="en-US" altLang="ja-JP" dirty="0" smtClean="0"/>
              <a:t>1 </a:t>
            </a:r>
            <a:r>
              <a:rPr lang="ja-JP" altLang="en-US" dirty="0" smtClean="0"/>
              <a:t>ソケット</a:t>
            </a:r>
            <a:r>
              <a:rPr lang="ja-JP" altLang="en-US" dirty="0"/>
              <a:t>あたりデータ受信バッファ </a:t>
            </a:r>
            <a:r>
              <a:rPr lang="ja-JP" altLang="en-US" dirty="0" smtClean="0"/>
              <a:t>サイズ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net.ipv4</a:t>
            </a:r>
            <a:r>
              <a:rPr lang="en-US" altLang="ja-JP" dirty="0"/>
              <a:t>.</a:t>
            </a:r>
            <a:r>
              <a:rPr lang="en-US" altLang="ja-JP" dirty="0" smtClean="0"/>
              <a:t>tcp_rmem</a:t>
            </a:r>
            <a:endParaRPr kumimoji="1" lang="en-US" altLang="ja-JP" dirty="0"/>
          </a:p>
          <a:p>
            <a:r>
              <a:rPr lang="en-US" altLang="ja-JP" dirty="0" smtClean="0"/>
              <a:t>TCP </a:t>
            </a:r>
            <a:r>
              <a:rPr lang="ja-JP" altLang="en-US" dirty="0" smtClean="0"/>
              <a:t>スタック全体のメモリー量</a:t>
            </a:r>
            <a:endParaRPr kumimoji="1" lang="en-US" altLang="ja-JP" dirty="0"/>
          </a:p>
          <a:p>
            <a:pPr lvl="1"/>
            <a:r>
              <a:rPr lang="en-US" altLang="ja-JP" dirty="0"/>
              <a:t>net.ipv4.tcp_mem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4941168"/>
            <a:ext cx="8280400" cy="1152128"/>
          </a:xfrm>
          <a:prstGeom prst="rect">
            <a:avLst/>
          </a:prstGeom>
          <a:noFill/>
          <a:ln w="9525">
            <a:solidFill>
              <a:srgbClr val="0071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複数フローが走るときの遅延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スタック全体へのパラメータ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依存するもの</a:t>
            </a:r>
            <a:r>
              <a:rPr lang="en-US" altLang="ja-JP" dirty="0" smtClean="0"/>
              <a:t> ; </a:t>
            </a:r>
            <a:r>
              <a:rPr lang="ja-JP" altLang="en-US" dirty="0" smtClean="0"/>
              <a:t>受信バッファの量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rmem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2640" y="1700808"/>
            <a:ext cx="2626824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609184" y="1952836"/>
            <a:ext cx="979713" cy="9001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33880" y="1491105"/>
            <a:ext cx="22017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スタック全体のメモリ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26194" y="1929606"/>
            <a:ext cx="945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7861719" y="1940062"/>
            <a:ext cx="979713" cy="9001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78729" y="1929606"/>
            <a:ext cx="945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09184" y="3140968"/>
            <a:ext cx="94569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ソケット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バッファ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29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言語でソケットプログラム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ソケットプログラム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フロー数、発生間隔、同時接続数</a:t>
            </a:r>
            <a:endParaRPr lang="en-US" altLang="ja-JP" dirty="0" smtClean="0"/>
          </a:p>
          <a:p>
            <a:r>
              <a:rPr kumimoji="1" lang="en-US" altLang="ja-JP" dirty="0" smtClean="0"/>
              <a:t>DCTCP</a:t>
            </a:r>
            <a:r>
              <a:rPr kumimoji="1" lang="ja-JP" altLang="en-US" dirty="0" smtClean="0"/>
              <a:t>再現実験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シナリオ</a:t>
            </a:r>
            <a:r>
              <a:rPr lang="en-US" altLang="ja-JP" dirty="0" smtClean="0"/>
              <a:t> : </a:t>
            </a:r>
            <a:r>
              <a:rPr lang="ja-JP" altLang="en-US" dirty="0" smtClean="0"/>
              <a:t>複数のホストからレスポンス</a:t>
            </a:r>
            <a:r>
              <a:rPr lang="en-US" altLang="ja-JP" dirty="0" smtClean="0"/>
              <a:t>(1MB/n)</a:t>
            </a:r>
            <a:r>
              <a:rPr lang="ja-JP" altLang="en-US" dirty="0" smtClean="0"/>
              <a:t>が返ってくる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9218"/>
          <a:stretch/>
        </p:blipFill>
        <p:spPr>
          <a:xfrm>
            <a:off x="589097" y="3748920"/>
            <a:ext cx="2272515" cy="1626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17468" y="53842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n-lt"/>
              </a:rPr>
              <a:t> DCTCP’s topology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12" y="3573016"/>
            <a:ext cx="2540000" cy="18052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846606" y="5409220"/>
            <a:ext cx="110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err="1" smtClean="0">
                <a:latin typeface="+mn-lt"/>
              </a:rPr>
              <a:t>Incast</a:t>
            </a:r>
            <a:r>
              <a:rPr kumimoji="1" lang="en-US" altLang="ja-JP" sz="1200" u="sng" dirty="0" smtClean="0">
                <a:latin typeface="+mn-lt"/>
              </a:rPr>
              <a:t> problem</a:t>
            </a:r>
            <a:endParaRPr kumimoji="1" lang="ja-JP" altLang="en-US" sz="1200" u="sng" dirty="0">
              <a:latin typeface="+mn-lt"/>
            </a:endParaRPr>
          </a:p>
        </p:txBody>
      </p:sp>
      <p:pic>
        <p:nvPicPr>
          <p:cNvPr id="10" name="図 9" descr="reprodu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32" y="3429000"/>
            <a:ext cx="3216112" cy="193121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065714" y="54092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 smtClean="0">
                <a:latin typeface="+mn-lt"/>
              </a:rPr>
              <a:t>再現結果</a:t>
            </a:r>
            <a:endParaRPr kumimoji="1" lang="ja-JP" altLang="en-US" sz="1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29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実機での検証結果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同時接続数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5" name="図 4" descr="num_ser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04" y="1484784"/>
            <a:ext cx="6894576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これって問題なの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6" name="図 5" descr="taa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324"/>
            <a:ext cx="9906000" cy="34129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12800" y="1340768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フロー数</a:t>
            </a:r>
            <a:r>
              <a:rPr kumimoji="1" lang="en-US" altLang="ja-JP" dirty="0" smtClean="0"/>
              <a:t>20, 1MB</a:t>
            </a:r>
            <a:r>
              <a:rPr kumimoji="1" lang="ja-JP" altLang="en-US" dirty="0" smtClean="0"/>
              <a:t>データのトータルでの完了時間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バイト数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54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8606</TotalTime>
  <Words>428</Words>
  <Application>Microsoft Macintosh PowerPoint</Application>
  <PresentationFormat>A4 210x297 mm</PresentationFormat>
  <Paragraphs>95</Paragraphs>
  <Slides>13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Staff training presentation</vt:lpstr>
      <vt:lpstr>Progress report 進捗報告</vt:lpstr>
      <vt:lpstr>ポスター輪講を終えて…</vt:lpstr>
      <vt:lpstr>ポスター輪講の概要</vt:lpstr>
      <vt:lpstr>ポスター輪講の概要</vt:lpstr>
      <vt:lpstr>実機で検証</vt:lpstr>
      <vt:lpstr>チューニングするパラメータ</vt:lpstr>
      <vt:lpstr>C言語でソケットプログラム</vt:lpstr>
      <vt:lpstr>実機での検証結果 : 同時接続数</vt:lpstr>
      <vt:lpstr>これって問題なの?</vt:lpstr>
      <vt:lpstr>関連研究 : Incast問題を詳しく解析</vt:lpstr>
      <vt:lpstr>Hadoopトラフィックについて</vt:lpstr>
      <vt:lpstr>今後の方針</vt:lpstr>
      <vt:lpstr>ちょっと大胆な仮説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2951</cp:revision>
  <dcterms:created xsi:type="dcterms:W3CDTF">2013-12-01T06:00:42Z</dcterms:created>
  <dcterms:modified xsi:type="dcterms:W3CDTF">2014-08-01T04:10:58Z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