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358" r:id="rId10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ポスター輪講を終えて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ポスター輪講の概要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ポスター輪講</a:t>
            </a:r>
            <a:r>
              <a:rPr lang="ja-JP" altLang="en-US" dirty="0" smtClean="0"/>
              <a:t>でのコメント</a:t>
            </a:r>
            <a:endParaRPr lang="en-US" altLang="ja-JP" dirty="0" smtClean="0"/>
          </a:p>
          <a:p>
            <a:r>
              <a:rPr lang="ja-JP" altLang="en-US" dirty="0" smtClean="0"/>
              <a:t>今後の研究予定と今している事</a:t>
            </a:r>
            <a:endParaRPr lang="en-US" altLang="ja-JP" dirty="0" smtClean="0"/>
          </a:p>
          <a:p>
            <a:r>
              <a:rPr lang="ja-JP" altLang="en-US" dirty="0" smtClean="0"/>
              <a:t>目標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38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ポスター輪講の概要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edge</a:t>
            </a:r>
            <a:r>
              <a:rPr kumimoji="1" lang="ja-JP" altLang="en-US" dirty="0" smtClean="0"/>
              <a:t>スイッチでのボトルネック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エンドノードのトラフィックパターン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pic>
        <p:nvPicPr>
          <p:cNvPr id="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37" y="3151709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90" y="3161968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>
            <a:stCxn id="19" idx="2"/>
            <a:endCxn id="5" idx="0"/>
          </p:cNvCxnSpPr>
          <p:nvPr/>
        </p:nvCxnSpPr>
        <p:spPr>
          <a:xfrm flipH="1">
            <a:off x="1474722" y="2756850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9" idx="2"/>
            <a:endCxn id="6" idx="0"/>
          </p:cNvCxnSpPr>
          <p:nvPr/>
        </p:nvCxnSpPr>
        <p:spPr>
          <a:xfrm>
            <a:off x="1708608" y="2756850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93" y="3151709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46" y="3161968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>
            <a:stCxn id="20" idx="2"/>
            <a:endCxn id="9" idx="0"/>
          </p:cNvCxnSpPr>
          <p:nvPr/>
        </p:nvCxnSpPr>
        <p:spPr>
          <a:xfrm flipH="1">
            <a:off x="2987679" y="2756850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20" idx="2"/>
            <a:endCxn id="10" idx="0"/>
          </p:cNvCxnSpPr>
          <p:nvPr/>
        </p:nvCxnSpPr>
        <p:spPr>
          <a:xfrm>
            <a:off x="3179071" y="2756850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7" idx="2"/>
            <a:endCxn id="19" idx="0"/>
          </p:cNvCxnSpPr>
          <p:nvPr/>
        </p:nvCxnSpPr>
        <p:spPr>
          <a:xfrm flipH="1">
            <a:off x="1708608" y="1875342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7" idx="2"/>
            <a:endCxn id="20" idx="0"/>
          </p:cNvCxnSpPr>
          <p:nvPr/>
        </p:nvCxnSpPr>
        <p:spPr>
          <a:xfrm>
            <a:off x="1825850" y="1875342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0" idx="0"/>
          </p:cNvCxnSpPr>
          <p:nvPr/>
        </p:nvCxnSpPr>
        <p:spPr>
          <a:xfrm>
            <a:off x="3003586" y="1875342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8" idx="2"/>
            <a:endCxn id="19" idx="0"/>
          </p:cNvCxnSpPr>
          <p:nvPr/>
        </p:nvCxnSpPr>
        <p:spPr>
          <a:xfrm flipH="1">
            <a:off x="1708608" y="1875342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24" y="1615654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60" y="1615654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82" y="249716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45" y="249716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62114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97" y="162114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コネクタ 22"/>
          <p:cNvCxnSpPr>
            <a:stCxn id="21" idx="2"/>
            <a:endCxn id="19" idx="0"/>
          </p:cNvCxnSpPr>
          <p:nvPr/>
        </p:nvCxnSpPr>
        <p:spPr>
          <a:xfrm>
            <a:off x="648114" y="1880828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9" idx="0"/>
          </p:cNvCxnSpPr>
          <p:nvPr/>
        </p:nvCxnSpPr>
        <p:spPr>
          <a:xfrm flipH="1">
            <a:off x="1708608" y="1880828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20" idx="0"/>
          </p:cNvCxnSpPr>
          <p:nvPr/>
        </p:nvCxnSpPr>
        <p:spPr>
          <a:xfrm>
            <a:off x="648114" y="1880828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 flipH="1">
            <a:off x="3179071" y="1880828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 bwMode="auto">
          <a:xfrm>
            <a:off x="1107356" y="2367357"/>
            <a:ext cx="1325467" cy="512994"/>
          </a:xfrm>
          <a:prstGeom prst="ellipse">
            <a:avLst/>
          </a:prstGeom>
          <a:noFill/>
          <a:ln w="19050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49530" y="4293096"/>
            <a:ext cx="2025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二つのボトルネック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endCxn id="28" idx="1"/>
          </p:cNvCxnSpPr>
          <p:nvPr/>
        </p:nvCxnSpPr>
        <p:spPr bwMode="auto">
          <a:xfrm flipH="1">
            <a:off x="849530" y="2756850"/>
            <a:ext cx="257826" cy="17209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stCxn id="6" idx="2"/>
            <a:endCxn id="28" idx="0"/>
          </p:cNvCxnSpPr>
          <p:nvPr/>
        </p:nvCxnSpPr>
        <p:spPr bwMode="auto">
          <a:xfrm flipH="1">
            <a:off x="1862488" y="3717032"/>
            <a:ext cx="83987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28" idx="0"/>
            <a:endCxn id="10" idx="2"/>
          </p:cNvCxnSpPr>
          <p:nvPr/>
        </p:nvCxnSpPr>
        <p:spPr bwMode="auto">
          <a:xfrm flipV="1">
            <a:off x="1862488" y="3717032"/>
            <a:ext cx="1596943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5" name="図 34" descr="70kb_fi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96" y="645755"/>
            <a:ext cx="4201112" cy="1939798"/>
          </a:xfrm>
          <a:prstGeom prst="rect">
            <a:avLst/>
          </a:prstGeom>
        </p:spPr>
      </p:pic>
      <p:pic>
        <p:nvPicPr>
          <p:cNvPr id="36" name="図 35" descr="95percentil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70" y="2743222"/>
            <a:ext cx="3762149" cy="22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ポスター輪講の概要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edge</a:t>
            </a:r>
            <a:r>
              <a:rPr lang="ja-JP" altLang="en-US" dirty="0"/>
              <a:t>スイッチでのボトルネック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エンドノードの</a:t>
            </a:r>
            <a:r>
              <a:rPr lang="ja-JP" altLang="en-US" dirty="0" smtClean="0"/>
              <a:t>トラフィックパターン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6" name="図 5" descr="detai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97" y="1291667"/>
            <a:ext cx="4645395" cy="2738489"/>
          </a:xfrm>
          <a:prstGeom prst="rect">
            <a:avLst/>
          </a:prstGeom>
        </p:spPr>
      </p:pic>
      <p:pic>
        <p:nvPicPr>
          <p:cNvPr id="7" name="図 6" descr="inter_packe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0" y="1303219"/>
            <a:ext cx="4795940" cy="2881865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 bwMode="auto">
          <a:xfrm>
            <a:off x="956556" y="1664804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矢印コネクタ 10"/>
          <p:cNvCxnSpPr/>
          <p:nvPr/>
        </p:nvCxnSpPr>
        <p:spPr bwMode="auto">
          <a:xfrm flipV="1">
            <a:off x="1352600" y="1664804"/>
            <a:ext cx="0" cy="1764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テキスト ボックス 11"/>
          <p:cNvSpPr txBox="1"/>
          <p:nvPr/>
        </p:nvSpPr>
        <p:spPr>
          <a:xfrm>
            <a:off x="1352600" y="2096852"/>
            <a:ext cx="7750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448%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 bwMode="auto">
          <a:xfrm>
            <a:off x="5376933" y="3140968"/>
            <a:ext cx="426575" cy="4356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6074238" y="2857720"/>
            <a:ext cx="426575" cy="4356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7545288" y="2466184"/>
            <a:ext cx="426575" cy="4356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31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なぜ生じるのか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232757"/>
            <a:ext cx="8280400" cy="5076564"/>
          </a:xfrm>
        </p:spPr>
        <p:txBody>
          <a:bodyPr/>
          <a:lstStyle/>
          <a:p>
            <a:r>
              <a:rPr lang="en-US" altLang="ja-JP" dirty="0" smtClean="0"/>
              <a:t>Queue buildup (b)</a:t>
            </a:r>
          </a:p>
          <a:p>
            <a:pPr lvl="1"/>
            <a:r>
              <a:rPr kumimoji="1" lang="ja-JP" altLang="en-US" dirty="0" smtClean="0"/>
              <a:t>バックグラウンドフローが</a:t>
            </a:r>
            <a:r>
              <a:rPr kumimoji="1" lang="en-US" altLang="ja-JP" dirty="0" smtClean="0"/>
              <a:t>edge</a:t>
            </a:r>
            <a:r>
              <a:rPr kumimoji="1" lang="ja-JP" altLang="en-US" dirty="0" smtClean="0"/>
              <a:t>スイッチのキューを占有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ショートフローがキューイング遅延。数は問題ない。</a:t>
            </a:r>
            <a:endParaRPr kumimoji="1" lang="en-US" altLang="ja-JP" dirty="0" smtClean="0"/>
          </a:p>
          <a:p>
            <a:r>
              <a:rPr lang="en-US" altLang="ja-JP" dirty="0" err="1" smtClean="0"/>
              <a:t>Incast</a:t>
            </a:r>
            <a:r>
              <a:rPr lang="en-US" altLang="ja-JP" dirty="0" smtClean="0"/>
              <a:t> (a)</a:t>
            </a:r>
          </a:p>
          <a:p>
            <a:pPr lvl="1"/>
            <a:r>
              <a:rPr lang="ja-JP" altLang="en-US" dirty="0" smtClean="0"/>
              <a:t>短い期間に多数のショートフローが集中する</a:t>
            </a:r>
            <a:endParaRPr lang="en-US" altLang="ja-JP" dirty="0" smtClean="0"/>
          </a:p>
          <a:p>
            <a:r>
              <a:rPr lang="en-US" altLang="ja-JP" dirty="0" smtClean="0"/>
              <a:t>Solution</a:t>
            </a:r>
          </a:p>
          <a:p>
            <a:pPr lvl="1"/>
            <a:r>
              <a:rPr kumimoji="1" lang="en-US" altLang="ja-JP" dirty="0" smtClean="0"/>
              <a:t>edge</a:t>
            </a:r>
            <a:r>
              <a:rPr kumimoji="1" lang="ja-JP" altLang="en-US" dirty="0" smtClean="0"/>
              <a:t>スイッチのキューサイズを小さく保つ事が必要</a:t>
            </a:r>
            <a:r>
              <a:rPr kumimoji="1" lang="en-US" altLang="ja-JP" dirty="0" smtClean="0"/>
              <a:t>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5" name="図 4" descr="impairm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1" y="4501870"/>
            <a:ext cx="3408988" cy="17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3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ポスター輪講での</a:t>
            </a:r>
            <a:r>
              <a:rPr lang="ja-JP" altLang="en-US" dirty="0" smtClean="0"/>
              <a:t>コメント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「パスを切り替えて改善する」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カーネルを書き換えるの</a:t>
            </a:r>
            <a:r>
              <a:rPr lang="en-US" altLang="ja-JP" dirty="0" smtClean="0"/>
              <a:t>?</a:t>
            </a:r>
          </a:p>
          <a:p>
            <a:pPr lvl="1"/>
            <a:r>
              <a:rPr kumimoji="1" lang="ja-JP" altLang="en-US" dirty="0" smtClean="0"/>
              <a:t>汎用的な解決は厳しい。データセンターに特化した形で。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過去情報を保持しておいて、スタックでパスを判断する。</a:t>
            </a:r>
            <a:endParaRPr lang="en-US" altLang="ja-JP" dirty="0" smtClean="0"/>
          </a:p>
          <a:p>
            <a:r>
              <a:rPr kumimoji="1" lang="ja-JP" altLang="en-US" dirty="0" smtClean="0"/>
              <a:t>パケットロスはあったのか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/>
              <a:t>シミュレーション上はなかったが、</a:t>
            </a:r>
            <a:r>
              <a:rPr lang="en-US" altLang="ja-JP" dirty="0" err="1" smtClean="0"/>
              <a:t>Hadoop</a:t>
            </a:r>
            <a:r>
              <a:rPr lang="ja-JP" altLang="en-US" dirty="0" smtClean="0"/>
              <a:t>トラフィックだと結構ロスしてたので、実環境とは差がある。</a:t>
            </a:r>
            <a:endParaRPr lang="en-US" altLang="ja-JP" dirty="0" smtClean="0"/>
          </a:p>
          <a:p>
            <a:r>
              <a:rPr kumimoji="1" lang="ja-JP" altLang="en-US" dirty="0" smtClean="0"/>
              <a:t>段数を小さくすればいい</a:t>
            </a:r>
            <a:r>
              <a:rPr kumimoji="1" lang="en-US" altLang="ja-JP" dirty="0" smtClean="0"/>
              <a:t>	</a:t>
            </a:r>
          </a:p>
          <a:p>
            <a:pPr lvl="1"/>
            <a:r>
              <a:rPr lang="en-US" altLang="ja-JP" dirty="0" smtClean="0"/>
              <a:t>FatTree</a:t>
            </a:r>
            <a:r>
              <a:rPr lang="ja-JP" altLang="en-US" dirty="0" smtClean="0"/>
              <a:t>は三段。なぜ三段かは分からないままだった</a:t>
            </a:r>
            <a:r>
              <a:rPr lang="en-US" altLang="ja-JP" dirty="0" smtClean="0"/>
              <a:t>…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695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個人的</a:t>
            </a:r>
            <a:r>
              <a:rPr lang="ja-JP" altLang="en-US" dirty="0" smtClean="0"/>
              <a:t>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Incast</a:t>
            </a:r>
            <a:r>
              <a:rPr lang="ja-JP" altLang="en-US" dirty="0"/>
              <a:t>できていないのでは</a:t>
            </a:r>
            <a:r>
              <a:rPr lang="en-US" altLang="ja-JP" dirty="0" smtClean="0"/>
              <a:t>?</a:t>
            </a:r>
          </a:p>
          <a:p>
            <a:pPr lvl="1"/>
            <a:r>
              <a:rPr kumimoji="1" lang="ja-JP" altLang="en-US" dirty="0" smtClean="0"/>
              <a:t>送信エンドノードの問題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err="1" smtClean="0"/>
              <a:t>Hadoop</a:t>
            </a:r>
            <a:r>
              <a:rPr lang="ja-JP" altLang="en-US" dirty="0" smtClean="0"/>
              <a:t>の構成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Incast</a:t>
            </a:r>
            <a:r>
              <a:rPr kumimoji="1" lang="ja-JP" altLang="en-US" dirty="0" smtClean="0"/>
              <a:t>が起こる状態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01" y="152636"/>
            <a:ext cx="2474451" cy="1921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 descr="t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75" y="2565415"/>
            <a:ext cx="3994726" cy="23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2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今後の研究予定と今している</a:t>
            </a:r>
            <a:r>
              <a:rPr lang="ja-JP" altLang="en-US" dirty="0" smtClean="0"/>
              <a:t>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883533"/>
          </a:xfrm>
        </p:spPr>
        <p:txBody>
          <a:bodyPr/>
          <a:lstStyle/>
          <a:p>
            <a:r>
              <a:rPr kumimoji="1" lang="ja-JP" altLang="en-US" dirty="0" smtClean="0"/>
              <a:t>今後の研究予定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一般的な</a:t>
            </a:r>
            <a:r>
              <a:rPr lang="en-US" altLang="ja-JP" dirty="0" err="1" smtClean="0"/>
              <a:t>Hadoop</a:t>
            </a:r>
            <a:r>
              <a:rPr lang="ja-JP" altLang="en-US" dirty="0" smtClean="0"/>
              <a:t>構成に近い物で、それ時応じたトラフィックを。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仮定</a:t>
            </a:r>
            <a:r>
              <a:rPr lang="en-US" altLang="ja-JP" dirty="0" smtClean="0"/>
              <a:t> : </a:t>
            </a:r>
            <a:r>
              <a:rPr kumimoji="1" lang="ja-JP" altLang="en-US" dirty="0" smtClean="0"/>
              <a:t>同じスイッチでもインタフェースが違えば影響はないのでは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/>
              <a:t>キューイングの様子が見えるスイッチ</a:t>
            </a:r>
            <a:endParaRPr lang="en-US" altLang="ja-JP" dirty="0" smtClean="0"/>
          </a:p>
          <a:p>
            <a:r>
              <a:rPr lang="ja-JP" altLang="en-US" dirty="0" smtClean="0"/>
              <a:t>今</a:t>
            </a:r>
            <a:r>
              <a:rPr kumimoji="1" lang="ja-JP" altLang="en-US" dirty="0" smtClean="0"/>
              <a:t>している事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検証</a:t>
            </a:r>
            <a:r>
              <a:rPr lang="en-US" altLang="ja-JP" dirty="0" smtClean="0"/>
              <a:t>: </a:t>
            </a:r>
            <a:r>
              <a:rPr lang="ja-JP" altLang="en-US" dirty="0"/>
              <a:t>同じスイッチでもインタフェースが違えば影響はないのでは</a:t>
            </a:r>
            <a:r>
              <a:rPr lang="en-US" altLang="ja-JP" dirty="0" smtClean="0"/>
              <a:t>?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44488" y="4581128"/>
            <a:ext cx="2520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70874" y="5733256"/>
            <a:ext cx="2520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399940" y="4581128"/>
            <a:ext cx="2520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325794" y="4581128"/>
            <a:ext cx="2520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352180" y="5733256"/>
            <a:ext cx="2520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381246" y="4581128"/>
            <a:ext cx="2520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407632" y="5733256"/>
            <a:ext cx="2520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4" name="直線コネクタ 13"/>
          <p:cNvCxnSpPr>
            <a:stCxn id="5" idx="3"/>
            <a:endCxn id="11" idx="1"/>
          </p:cNvCxnSpPr>
          <p:nvPr/>
        </p:nvCxnSpPr>
        <p:spPr bwMode="auto">
          <a:xfrm>
            <a:off x="596516" y="4707142"/>
            <a:ext cx="5784730" cy="0"/>
          </a:xfrm>
          <a:prstGeom prst="line">
            <a:avLst/>
          </a:prstGeom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6" idx="3"/>
            <a:endCxn id="7" idx="1"/>
          </p:cNvCxnSpPr>
          <p:nvPr/>
        </p:nvCxnSpPr>
        <p:spPr bwMode="auto">
          <a:xfrm flipV="1">
            <a:off x="622902" y="4707142"/>
            <a:ext cx="1777038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>
            <a:stCxn id="7" idx="3"/>
            <a:endCxn id="10" idx="1"/>
          </p:cNvCxnSpPr>
          <p:nvPr/>
        </p:nvCxnSpPr>
        <p:spPr bwMode="auto">
          <a:xfrm>
            <a:off x="2651968" y="4707142"/>
            <a:ext cx="1700212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10" idx="3"/>
            <a:endCxn id="12" idx="1"/>
          </p:cNvCxnSpPr>
          <p:nvPr/>
        </p:nvCxnSpPr>
        <p:spPr bwMode="auto">
          <a:xfrm>
            <a:off x="4604208" y="5859270"/>
            <a:ext cx="1803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10" idx="1"/>
          </p:cNvCxnSpPr>
          <p:nvPr/>
        </p:nvCxnSpPr>
        <p:spPr bwMode="auto">
          <a:xfrm flipH="1">
            <a:off x="622902" y="5859270"/>
            <a:ext cx="37292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7065714" y="508136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dirty="0" smtClean="0"/>
              <a:t>同スイッチ、同ポート</a:t>
            </a:r>
            <a:endParaRPr kumimoji="1" lang="en-US" altLang="ja-JP" dirty="0"/>
          </a:p>
          <a:p>
            <a:pPr marL="342900" indent="-342900">
              <a:buFontTx/>
              <a:buAutoNum type="arabicPeriod"/>
            </a:pPr>
            <a:r>
              <a:rPr kumimoji="1" lang="ja-JP" altLang="en-US" dirty="0"/>
              <a:t>同スイッチ</a:t>
            </a:r>
            <a:r>
              <a:rPr kumimoji="1" lang="ja-JP" altLang="en-US" dirty="0" smtClean="0"/>
              <a:t>、異ポート</a:t>
            </a:r>
            <a:endParaRPr kumimoji="1" lang="en-US" altLang="ja-JP" dirty="0"/>
          </a:p>
          <a:p>
            <a:pPr marL="342900" indent="-342900">
              <a:buFontTx/>
              <a:buAutoNum type="arabicPeriod"/>
            </a:pPr>
            <a:r>
              <a:rPr kumimoji="1" lang="ja-JP" altLang="en-US" dirty="0"/>
              <a:t>異</a:t>
            </a:r>
            <a:r>
              <a:rPr kumimoji="1" lang="ja-JP" altLang="en-US" dirty="0" smtClean="0"/>
              <a:t>スイッチ、</a:t>
            </a:r>
            <a:r>
              <a:rPr kumimoji="1" lang="ja-JP" altLang="en-US" dirty="0"/>
              <a:t>異</a:t>
            </a:r>
            <a:r>
              <a:rPr kumimoji="1" lang="ja-JP" altLang="en-US" dirty="0" smtClean="0"/>
              <a:t>ポート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41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今後の目標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+mn-ea"/>
              </a:rPr>
              <a:t>修論まで半年ない…</a:t>
            </a:r>
          </a:p>
          <a:p>
            <a:pPr lvl="1"/>
            <a:r>
              <a:rPr lang="ja-JP" altLang="en-US" dirty="0" smtClean="0">
                <a:latin typeface="+mn-ea"/>
              </a:rPr>
              <a:t>カーネル書き換える。。。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査読付きのもの、英語で論文</a:t>
            </a:r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Hadoop</a:t>
            </a:r>
            <a:r>
              <a:rPr lang="ja-JP" altLang="en-US" dirty="0">
                <a:latin typeface="+mn-ea"/>
              </a:rPr>
              <a:t>のトラフィックを見てみたい</a:t>
            </a:r>
            <a:r>
              <a:rPr lang="en-US" altLang="ja-JP" dirty="0">
                <a:latin typeface="+mn-ea"/>
              </a:rPr>
              <a:t> : </a:t>
            </a:r>
            <a:r>
              <a:rPr lang="ja-JP" altLang="en-US" dirty="0">
                <a:latin typeface="+mn-ea"/>
              </a:rPr>
              <a:t>ショートフローについて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ジョブを投げる。簡単に見れるなら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8677</TotalTime>
  <Words>344</Words>
  <Application>Microsoft Macintosh PowerPoint</Application>
  <PresentationFormat>A4 210x297 mm</PresentationFormat>
  <Paragraphs>68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Staff training presentation</vt:lpstr>
      <vt:lpstr>Progress report 進捗報告</vt:lpstr>
      <vt:lpstr>ポスター輪講を終えて…</vt:lpstr>
      <vt:lpstr>ポスター輪講の概要</vt:lpstr>
      <vt:lpstr>ポスター輪講の概要</vt:lpstr>
      <vt:lpstr>なぜ生じるのか?</vt:lpstr>
      <vt:lpstr>ポスター輪講でのコメント</vt:lpstr>
      <vt:lpstr>個人的に</vt:lpstr>
      <vt:lpstr>今後の研究予定と今している事</vt:lpstr>
      <vt:lpstr>今後の目標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2998</cp:revision>
  <dcterms:created xsi:type="dcterms:W3CDTF">2013-12-01T06:00:42Z</dcterms:created>
  <dcterms:modified xsi:type="dcterms:W3CDTF">2014-08-01T05:22:09Z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