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9"/>
  </p:notesMasterIdLst>
  <p:handoutMasterIdLst>
    <p:handoutMasterId r:id="rId40"/>
  </p:handoutMasterIdLst>
  <p:sldIdLst>
    <p:sldId id="256" r:id="rId2"/>
    <p:sldId id="454" r:id="rId3"/>
    <p:sldId id="473" r:id="rId4"/>
    <p:sldId id="474" r:id="rId5"/>
    <p:sldId id="475" r:id="rId6"/>
    <p:sldId id="476" r:id="rId7"/>
    <p:sldId id="477" r:id="rId8"/>
    <p:sldId id="478" r:id="rId9"/>
    <p:sldId id="472" r:id="rId10"/>
    <p:sldId id="444" r:id="rId11"/>
    <p:sldId id="440" r:id="rId12"/>
    <p:sldId id="441" r:id="rId13"/>
    <p:sldId id="442" r:id="rId14"/>
    <p:sldId id="443" r:id="rId15"/>
    <p:sldId id="445" r:id="rId16"/>
    <p:sldId id="446" r:id="rId17"/>
    <p:sldId id="447" r:id="rId18"/>
    <p:sldId id="448" r:id="rId19"/>
    <p:sldId id="449" r:id="rId20"/>
    <p:sldId id="450" r:id="rId21"/>
    <p:sldId id="453" r:id="rId22"/>
    <p:sldId id="455" r:id="rId23"/>
    <p:sldId id="456" r:id="rId24"/>
    <p:sldId id="457" r:id="rId25"/>
    <p:sldId id="469" r:id="rId26"/>
    <p:sldId id="458" r:id="rId27"/>
    <p:sldId id="459" r:id="rId28"/>
    <p:sldId id="460" r:id="rId29"/>
    <p:sldId id="461" r:id="rId30"/>
    <p:sldId id="462" r:id="rId31"/>
    <p:sldId id="463" r:id="rId32"/>
    <p:sldId id="464" r:id="rId33"/>
    <p:sldId id="466" r:id="rId34"/>
    <p:sldId id="467" r:id="rId35"/>
    <p:sldId id="468" r:id="rId36"/>
    <p:sldId id="470" r:id="rId37"/>
    <p:sldId id="451" r:id="rId38"/>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253"/>
    <a:srgbClr val="0071BC"/>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82" d="100"/>
          <a:sy n="82" d="100"/>
        </p:scale>
        <p:origin x="-1776" y="-104"/>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p>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8" name="フッター プレースホルダー 7"/>
          <p:cNvSpPr>
            <a:spLocks noGrp="1"/>
          </p:cNvSpPr>
          <p:nvPr>
            <p:ph type="ftr" sz="quarter" idx="11"/>
          </p:nvPr>
        </p:nvSpPr>
        <p:spPr/>
        <p:txBody>
          <a:bodyPr/>
          <a:lstStyle>
            <a:lvl1pPr>
              <a:defRPr/>
            </a:lvl1pPr>
          </a:lstStyle>
          <a:p>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4" name="フッター プレースホルダー 3"/>
          <p:cNvSpPr>
            <a:spLocks noGrp="1"/>
          </p:cNvSpPr>
          <p:nvPr>
            <p:ph type="ftr" sz="quarter" idx="11"/>
          </p:nvPr>
        </p:nvSpPr>
        <p:spPr/>
        <p:txBody>
          <a:bodyPr/>
          <a:lstStyle>
            <a:lvl1pPr>
              <a:defRPr/>
            </a:lvl1pPr>
          </a:lstStyle>
          <a:p>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lvl1pPr>
              <a:defRPr/>
            </a:lvl1pPr>
          </a:lstStyle>
          <a:p>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dirty="0" smtClean="0"/>
              <a:t>2013/12/06</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ja-JP" dirty="0">
                <a:ea typeface="ＭＳ Ｐゴシック" charset="-128"/>
              </a:rPr>
              <a:t>Progress report</a:t>
            </a:r>
            <a:r>
              <a:rPr lang="en-US" altLang="ja-JP" dirty="0" smtClean="0">
                <a:ea typeface="ＭＳ Ｐゴシック" charset="-128"/>
              </a:rPr>
              <a:t/>
            </a:r>
            <a:br>
              <a:rPr lang="en-US" altLang="ja-JP" dirty="0" smtClean="0">
                <a:ea typeface="ＭＳ Ｐゴシック" charset="-128"/>
              </a:rPr>
            </a:br>
            <a:r>
              <a:rPr lang="ja-JP" altLang="en-US" dirty="0" smtClean="0">
                <a:ea typeface="ＭＳ Ｐゴシック" charset="-128"/>
              </a:rPr>
              <a:t>進捗報告</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割り込み頻度が多すぎる</a:t>
            </a:r>
            <a:endParaRPr kumimoji="1" lang="ja-JP" altLang="en-US" dirty="0"/>
          </a:p>
        </p:txBody>
      </p:sp>
      <p:sp>
        <p:nvSpPr>
          <p:cNvPr id="10" name="コンテンツ プレースホルダー 9"/>
          <p:cNvSpPr>
            <a:spLocks noGrp="1"/>
          </p:cNvSpPr>
          <p:nvPr>
            <p:ph idx="1"/>
          </p:nvPr>
        </p:nvSpPr>
        <p:spPr>
          <a:xfrm>
            <a:off x="812800" y="4976813"/>
            <a:ext cx="8280400" cy="1331912"/>
          </a:xfrm>
        </p:spPr>
        <p:txBody>
          <a:bodyPr/>
          <a:lstStyle/>
          <a:p>
            <a:r>
              <a:rPr kumimoji="1" lang="ja-JP" altLang="en-US" dirty="0" smtClean="0"/>
              <a:t>割り込みの頻度が高すぎて、他の処理の実行が阻害される</a:t>
            </a:r>
            <a:endParaRPr kumimoji="1" lang="en-US" altLang="ja-JP" dirty="0" smtClean="0"/>
          </a:p>
          <a:p>
            <a:r>
              <a:rPr lang="ja-JP" altLang="en-US" dirty="0" smtClean="0"/>
              <a:t>割り込み分のオーバヘッドの影響　</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10</a:t>
            </a:fld>
            <a:endParaRPr lang="en-US" altLang="ja-JP" dirty="0"/>
          </a:p>
        </p:txBody>
      </p:sp>
      <p:pic>
        <p:nvPicPr>
          <p:cNvPr id="8" name="図 7" descr="-7-638.jpg"/>
          <p:cNvPicPr>
            <a:picLocks noChangeAspect="1"/>
          </p:cNvPicPr>
          <p:nvPr/>
        </p:nvPicPr>
        <p:blipFill rotWithShape="1">
          <a:blip r:embed="rId2">
            <a:extLst>
              <a:ext uri="{28A0092B-C50C-407E-A947-70E740481C1C}">
                <a14:useLocalDpi xmlns:a14="http://schemas.microsoft.com/office/drawing/2010/main" val="0"/>
              </a:ext>
            </a:extLst>
          </a:blip>
          <a:srcRect l="26568" t="25542" r="25838" b="4180"/>
          <a:stretch/>
        </p:blipFill>
        <p:spPr>
          <a:xfrm>
            <a:off x="3200130" y="957217"/>
            <a:ext cx="3505739" cy="3983951"/>
          </a:xfrm>
          <a:prstGeom prst="rect">
            <a:avLst/>
          </a:prstGeom>
        </p:spPr>
      </p:pic>
      <p:sp>
        <p:nvSpPr>
          <p:cNvPr id="9" name="円/楕円 8"/>
          <p:cNvSpPr/>
          <p:nvPr/>
        </p:nvSpPr>
        <p:spPr bwMode="auto">
          <a:xfrm>
            <a:off x="4539245" y="4113592"/>
            <a:ext cx="1781907" cy="633670"/>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7290426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Interrupt coalescing</a:t>
            </a:r>
            <a:r>
              <a:rPr kumimoji="1" lang="ja-JP" altLang="en-US" dirty="0" smtClean="0"/>
              <a:t>：ハードウェア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NIC</a:t>
            </a:r>
            <a:r>
              <a:rPr kumimoji="1" lang="ja-JP" altLang="en-US" dirty="0" smtClean="0"/>
              <a:t>にパケットが届いたた際、</a:t>
            </a:r>
            <a:r>
              <a:rPr lang="ja-JP" altLang="en-US" dirty="0" smtClean="0"/>
              <a:t>複数パケットを</a:t>
            </a:r>
            <a:r>
              <a:rPr lang="ja-JP" altLang="en-US" dirty="0"/>
              <a:t>まとめて</a:t>
            </a:r>
            <a:r>
              <a:rPr lang="en-US" altLang="ja-JP" dirty="0"/>
              <a:t>1</a:t>
            </a:r>
            <a:r>
              <a:rPr lang="ja-JP" altLang="en-US" dirty="0"/>
              <a:t>回の割り込みで 処理</a:t>
            </a:r>
            <a:r>
              <a:rPr lang="ja-JP" altLang="en-US" dirty="0" smtClean="0"/>
              <a:t>させる</a:t>
            </a:r>
            <a:endParaRPr lang="en-US" altLang="ja-JP" dirty="0" smtClean="0"/>
          </a:p>
          <a:p>
            <a:r>
              <a:rPr lang="ja-JP" altLang="en-US" dirty="0" smtClean="0"/>
              <a:t>パケット</a:t>
            </a:r>
            <a:r>
              <a:rPr lang="en-US" altLang="ja-JP" dirty="0" smtClean="0"/>
              <a:t>1</a:t>
            </a:r>
            <a:r>
              <a:rPr lang="ja-JP" altLang="en-US" dirty="0"/>
              <a:t>つ毎に割り込みをかける代わりに </a:t>
            </a:r>
            <a:r>
              <a:rPr lang="en-US" altLang="ja-JP" dirty="0"/>
              <a:t>packet</a:t>
            </a:r>
            <a:r>
              <a:rPr lang="ja-JP" altLang="en-US" dirty="0"/>
              <a:t>を</a:t>
            </a:r>
            <a:r>
              <a:rPr lang="en-US" altLang="ja-JP" dirty="0"/>
              <a:t>NIC</a:t>
            </a:r>
            <a:r>
              <a:rPr lang="ja-JP" altLang="en-US" dirty="0"/>
              <a:t>内に</a:t>
            </a:r>
            <a:r>
              <a:rPr lang="ja-JP" altLang="en-US" dirty="0" smtClean="0"/>
              <a:t>蓄えてくことで、</a:t>
            </a:r>
            <a:r>
              <a:rPr lang="en-US" altLang="ja-JP" dirty="0"/>
              <a:t>CPU</a:t>
            </a:r>
            <a:r>
              <a:rPr lang="ja-JP" altLang="en-US" dirty="0"/>
              <a:t>負荷が下がって実効転送速度も出るように</a:t>
            </a:r>
            <a:r>
              <a:rPr lang="ja-JP" altLang="en-US" dirty="0" smtClean="0"/>
              <a:t>なる。</a:t>
            </a:r>
            <a:endParaRPr lang="en-US" altLang="ja-JP" dirty="0" smtClean="0"/>
          </a:p>
          <a:p>
            <a:r>
              <a:rPr kumimoji="1" lang="ja-JP" altLang="en-US" dirty="0" smtClean="0"/>
              <a:t>割り込みを間引く</a:t>
            </a:r>
            <a:endParaRPr kumimoji="1" lang="en-US" altLang="ja-JP" dirty="0" smtClean="0"/>
          </a:p>
          <a:p>
            <a:r>
              <a:rPr lang="ja-JP" altLang="en-US" dirty="0" smtClean="0"/>
              <a:t>デメリット：レイテンシが上がる</a:t>
            </a:r>
            <a:endParaRPr lang="en-US" altLang="ja-JP" dirty="0" smtClean="0"/>
          </a:p>
          <a:p>
            <a:r>
              <a:rPr kumimoji="1" lang="ja-JP" altLang="en-US" dirty="0" smtClean="0"/>
              <a:t>頻度</a:t>
            </a:r>
            <a:r>
              <a:rPr kumimoji="1" lang="en-US" altLang="ja-JP" dirty="0" smtClean="0"/>
              <a:t>:Linux </a:t>
            </a:r>
            <a:r>
              <a:rPr kumimoji="1" lang="en-US" altLang="ja-JP" dirty="0" err="1" smtClean="0"/>
              <a:t>ixgbe</a:t>
            </a:r>
            <a:r>
              <a:rPr kumimoji="1" lang="en-US" altLang="ja-JP" dirty="0" smtClean="0"/>
              <a:t> : 8000 interrupts/sec + </a:t>
            </a:r>
            <a:r>
              <a:rPr kumimoji="1" lang="ja-JP" altLang="en-US" dirty="0" smtClean="0"/>
              <a:t>動的調整</a:t>
            </a:r>
            <a:r>
              <a:rPr kumimoji="1" lang="en-US" altLang="ja-JP" dirty="0" smtClean="0"/>
              <a:t> </a:t>
            </a:r>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11</a:t>
            </a:fld>
            <a:endParaRPr lang="en-US" altLang="ja-JP" dirty="0"/>
          </a:p>
        </p:txBody>
      </p:sp>
    </p:spTree>
    <p:extLst>
      <p:ext uri="{BB962C8B-B14F-4D97-AF65-F5344CB8AC3E}">
        <p14:creationId xmlns:p14="http://schemas.microsoft.com/office/powerpoint/2010/main" val="37954197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Polling : </a:t>
            </a:r>
            <a:r>
              <a:rPr kumimoji="1" lang="ja-JP" altLang="en-US" dirty="0" smtClean="0"/>
              <a:t>ソフトウェア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タイマーを使って定期的に</a:t>
            </a:r>
            <a:r>
              <a:rPr kumimoji="1" lang="en-US" altLang="ja-JP" dirty="0" smtClean="0"/>
              <a:t>NIC</a:t>
            </a:r>
            <a:r>
              <a:rPr kumimoji="1" lang="ja-JP" altLang="en-US" dirty="0" smtClean="0"/>
              <a:t>の</a:t>
            </a:r>
            <a:r>
              <a:rPr lang="ja-JP" altLang="en-US" dirty="0" smtClean="0"/>
              <a:t>レジスタ</a:t>
            </a:r>
            <a:r>
              <a:rPr kumimoji="1" lang="ja-JP" altLang="en-US" dirty="0" smtClean="0"/>
              <a:t>をポーリング、パケットが会ったら受信処理</a:t>
            </a:r>
            <a:endParaRPr kumimoji="1" lang="en-US" altLang="ja-JP" dirty="0" smtClean="0"/>
          </a:p>
          <a:p>
            <a:r>
              <a:rPr lang="ja-JP" altLang="en-US" dirty="0" smtClean="0"/>
              <a:t>デメリット</a:t>
            </a:r>
            <a:endParaRPr lang="en-US" altLang="ja-JP" dirty="0" smtClean="0"/>
          </a:p>
          <a:p>
            <a:pPr lvl="1"/>
            <a:r>
              <a:rPr kumimoji="1" lang="ja-JP" altLang="en-US" dirty="0" smtClean="0"/>
              <a:t>タイマー周期分のレイテンシが発生</a:t>
            </a:r>
            <a:endParaRPr kumimoji="1" lang="en-US" altLang="ja-JP" dirty="0" smtClean="0"/>
          </a:p>
          <a:p>
            <a:pPr lvl="1"/>
            <a:r>
              <a:rPr lang="ja-JP" altLang="en-US" dirty="0" smtClean="0"/>
              <a:t>タイマー割込み間隔を上げるとオーバヘッドが増大</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12</a:t>
            </a:fld>
            <a:endParaRPr lang="en-US" altLang="ja-JP" dirty="0"/>
          </a:p>
        </p:txBody>
      </p:sp>
    </p:spTree>
    <p:extLst>
      <p:ext uri="{BB962C8B-B14F-4D97-AF65-F5344CB8AC3E}">
        <p14:creationId xmlns:p14="http://schemas.microsoft.com/office/powerpoint/2010/main" val="1696110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ハイブリッド方式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通信料が多く連続してパケット処理を行っている時のみ割り込みを無効化し、ポーリングで動作</a:t>
            </a:r>
            <a:endParaRPr kumimoji="1" lang="en-US" altLang="ja-JP" dirty="0" smtClean="0"/>
          </a:p>
          <a:p>
            <a:r>
              <a:rPr lang="en-US" altLang="ja-JP" dirty="0" smtClean="0"/>
              <a:t>Ring</a:t>
            </a:r>
            <a:r>
              <a:rPr lang="ja-JP" altLang="en-US" dirty="0" smtClean="0"/>
              <a:t>バッファからパケットがなくなったら割り込みを有効化</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13</a:t>
            </a:fld>
            <a:endParaRPr lang="en-US" altLang="ja-JP" dirty="0"/>
          </a:p>
        </p:txBody>
      </p:sp>
    </p:spTree>
    <p:extLst>
      <p:ext uri="{BB962C8B-B14F-4D97-AF65-F5344CB8AC3E}">
        <p14:creationId xmlns:p14="http://schemas.microsoft.com/office/powerpoint/2010/main" val="7847252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Low latency interrupt : </a:t>
            </a:r>
            <a:r>
              <a:rPr kumimoji="1" lang="ja-JP" altLang="en-US" dirty="0" smtClean="0"/>
              <a:t>ハードウェア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低レイテンシで処理したいパケットを判別し、即時割込みさせる</a:t>
            </a:r>
            <a:endParaRPr kumimoji="1" lang="en-US" altLang="ja-JP" dirty="0" smtClean="0"/>
          </a:p>
          <a:p>
            <a:r>
              <a:rPr lang="ja-JP" altLang="en-US" dirty="0" smtClean="0"/>
              <a:t>フィルタ</a:t>
            </a:r>
            <a:r>
              <a:rPr lang="en-US" altLang="ja-JP" dirty="0" smtClean="0"/>
              <a:t> : </a:t>
            </a:r>
          </a:p>
          <a:p>
            <a:pPr lvl="1"/>
            <a:r>
              <a:rPr kumimoji="1" lang="en-US" altLang="ja-JP" dirty="0" smtClean="0"/>
              <a:t>5-tuple</a:t>
            </a:r>
          </a:p>
          <a:p>
            <a:pPr lvl="1"/>
            <a:r>
              <a:rPr lang="en-US" altLang="ja-JP" dirty="0" smtClean="0"/>
              <a:t>TCP flags</a:t>
            </a:r>
          </a:p>
          <a:p>
            <a:pPr lvl="1"/>
            <a:r>
              <a:rPr kumimoji="1" lang="en-US" altLang="ja-JP" dirty="0" smtClean="0"/>
              <a:t>frame size etc…</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14</a:t>
            </a:fld>
            <a:endParaRPr lang="en-US" altLang="ja-JP" dirty="0"/>
          </a:p>
        </p:txBody>
      </p:sp>
    </p:spTree>
    <p:extLst>
      <p:ext uri="{BB962C8B-B14F-4D97-AF65-F5344CB8AC3E}">
        <p14:creationId xmlns:p14="http://schemas.microsoft.com/office/powerpoint/2010/main" val="27873119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プロトコル処理の並列化</a:t>
            </a:r>
            <a:endParaRPr kumimoji="1" lang="ja-JP" altLang="en-US" dirty="0"/>
          </a:p>
        </p:txBody>
      </p:sp>
      <p:sp>
        <p:nvSpPr>
          <p:cNvPr id="3" name="コンテンツ プレースホルダー 2"/>
          <p:cNvSpPr>
            <a:spLocks noGrp="1"/>
          </p:cNvSpPr>
          <p:nvPr>
            <p:ph idx="1"/>
          </p:nvPr>
        </p:nvSpPr>
        <p:spPr>
          <a:xfrm>
            <a:off x="812800" y="4976813"/>
            <a:ext cx="8280400" cy="1331912"/>
          </a:xfrm>
        </p:spPr>
        <p:txBody>
          <a:bodyPr/>
          <a:lstStyle/>
          <a:p>
            <a:r>
              <a:rPr kumimoji="1" lang="ja-JP" altLang="en-US" dirty="0" smtClean="0"/>
              <a:t>基本的に</a:t>
            </a:r>
            <a:r>
              <a:rPr kumimoji="1" lang="en-US" altLang="ja-JP" dirty="0" smtClean="0"/>
              <a:t>1</a:t>
            </a:r>
            <a:r>
              <a:rPr kumimoji="1" lang="ja-JP" altLang="en-US" dirty="0" smtClean="0"/>
              <a:t>つの</a:t>
            </a:r>
            <a:r>
              <a:rPr kumimoji="1" lang="en-US" altLang="ja-JP" dirty="0" smtClean="0"/>
              <a:t>NIC</a:t>
            </a:r>
            <a:r>
              <a:rPr kumimoji="1" lang="ja-JP" altLang="en-US" dirty="0" smtClean="0"/>
              <a:t>は</a:t>
            </a:r>
            <a:r>
              <a:rPr kumimoji="1" lang="en-US" altLang="ja-JP" dirty="0" smtClean="0"/>
              <a:t>1</a:t>
            </a:r>
            <a:r>
              <a:rPr kumimoji="1" lang="ja-JP" altLang="en-US" dirty="0" smtClean="0"/>
              <a:t>つの</a:t>
            </a:r>
            <a:r>
              <a:rPr kumimoji="1" lang="en-US" altLang="ja-JP" dirty="0" smtClean="0"/>
              <a:t>CPU</a:t>
            </a:r>
            <a:r>
              <a:rPr lang="ja-JP" altLang="en-US" dirty="0" smtClean="0"/>
              <a:t>で処理される</a:t>
            </a:r>
            <a:endParaRPr lang="en-US" altLang="ja-JP" dirty="0" smtClean="0"/>
          </a:p>
          <a:p>
            <a:r>
              <a:rPr kumimoji="1" lang="ja-JP" altLang="en-US" dirty="0" smtClean="0"/>
              <a:t>受信処理の途中でパケッ</a:t>
            </a:r>
            <a:r>
              <a:rPr lang="ja-JP" altLang="en-US" dirty="0" smtClean="0"/>
              <a:t>トを複数のコアに割り振る仕組みがない</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pic>
        <p:nvPicPr>
          <p:cNvPr id="5" name="図 4" descr="-7-638.jpg"/>
          <p:cNvPicPr>
            <a:picLocks noChangeAspect="1"/>
          </p:cNvPicPr>
          <p:nvPr/>
        </p:nvPicPr>
        <p:blipFill rotWithShape="1">
          <a:blip r:embed="rId2">
            <a:extLst>
              <a:ext uri="{28A0092B-C50C-407E-A947-70E740481C1C}">
                <a14:useLocalDpi xmlns:a14="http://schemas.microsoft.com/office/drawing/2010/main" val="0"/>
              </a:ext>
            </a:extLst>
          </a:blip>
          <a:srcRect l="26568" t="25542" r="25838" b="4180"/>
          <a:stretch/>
        </p:blipFill>
        <p:spPr>
          <a:xfrm>
            <a:off x="3200130" y="957217"/>
            <a:ext cx="3505739" cy="3983951"/>
          </a:xfrm>
          <a:prstGeom prst="rect">
            <a:avLst/>
          </a:prstGeom>
        </p:spPr>
      </p:pic>
      <p:sp>
        <p:nvSpPr>
          <p:cNvPr id="6" name="円/楕円 5"/>
          <p:cNvSpPr/>
          <p:nvPr/>
        </p:nvSpPr>
        <p:spPr bwMode="auto">
          <a:xfrm>
            <a:off x="2936776" y="3053637"/>
            <a:ext cx="1781907" cy="843415"/>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8148405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Receive Side Scaling (RSS)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Multi Queue NIC</a:t>
            </a:r>
            <a:r>
              <a:rPr kumimoji="1" lang="ja-JP" altLang="en-US" dirty="0" smtClean="0"/>
              <a:t>にて対応</a:t>
            </a:r>
            <a:endParaRPr kumimoji="1" lang="en-US" altLang="ja-JP" dirty="0" smtClean="0"/>
          </a:p>
          <a:p>
            <a:r>
              <a:rPr kumimoji="1" lang="ja-JP" altLang="en-US" dirty="0" smtClean="0"/>
              <a:t>パケットヘッダのハッシュ値から</a:t>
            </a:r>
            <a:endParaRPr kumimoji="1" lang="en-US" altLang="ja-JP" dirty="0" smtClean="0"/>
          </a:p>
          <a:p>
            <a:pPr marL="0" indent="0">
              <a:buNone/>
            </a:pPr>
            <a:r>
              <a:rPr lang="ja-JP" altLang="en-US" dirty="0" smtClean="0"/>
              <a:t>キューを振り分ける</a:t>
            </a:r>
            <a:endParaRPr lang="en-US" altLang="ja-JP" dirty="0" smtClean="0"/>
          </a:p>
          <a:p>
            <a:pPr marL="0" indent="0">
              <a:buNone/>
            </a:pPr>
            <a:r>
              <a:rPr kumimoji="1" lang="ja-JP" altLang="en-US" dirty="0" smtClean="0">
                <a:solidFill>
                  <a:srgbClr val="E03253"/>
                </a:solidFill>
              </a:rPr>
              <a:t>同一フローは同じキュー</a:t>
            </a:r>
            <a:endParaRPr kumimoji="1" lang="en-US" altLang="ja-JP" dirty="0" smtClean="0">
              <a:solidFill>
                <a:srgbClr val="E03253"/>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16</a:t>
            </a:fld>
            <a:endParaRPr lang="en-US" altLang="ja-JP" dirty="0"/>
          </a:p>
        </p:txBody>
      </p:sp>
      <p:pic>
        <p:nvPicPr>
          <p:cNvPr id="5" name="図 4" descr="-56-638.jpg"/>
          <p:cNvPicPr>
            <a:picLocks noChangeAspect="1"/>
          </p:cNvPicPr>
          <p:nvPr/>
        </p:nvPicPr>
        <p:blipFill rotWithShape="1">
          <a:blip r:embed="rId2">
            <a:extLst>
              <a:ext uri="{28A0092B-C50C-407E-A947-70E740481C1C}">
                <a14:useLocalDpi xmlns:a14="http://schemas.microsoft.com/office/drawing/2010/main" val="0"/>
              </a:ext>
            </a:extLst>
          </a:blip>
          <a:srcRect l="22937" t="20189" r="22780"/>
          <a:stretch/>
        </p:blipFill>
        <p:spPr>
          <a:xfrm>
            <a:off x="5478699" y="1620188"/>
            <a:ext cx="3635013" cy="4113068"/>
          </a:xfrm>
          <a:prstGeom prst="rect">
            <a:avLst/>
          </a:prstGeom>
        </p:spPr>
      </p:pic>
    </p:spTree>
    <p:extLst>
      <p:ext uri="{BB962C8B-B14F-4D97-AF65-F5344CB8AC3E}">
        <p14:creationId xmlns:p14="http://schemas.microsoft.com/office/powerpoint/2010/main" val="20755418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RPS – </a:t>
            </a:r>
            <a:r>
              <a:rPr kumimoji="1" lang="en-US" altLang="ja-JP" dirty="0" err="1" smtClean="0"/>
              <a:t>RSS</a:t>
            </a:r>
            <a:r>
              <a:rPr lang="en-US" altLang="en-US" dirty="0" err="1" smtClean="0"/>
              <a:t>非対応NIC</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ソフトウェアで</a:t>
            </a:r>
            <a:r>
              <a:rPr kumimoji="1" lang="en-US" altLang="ja-JP" dirty="0" smtClean="0"/>
              <a:t>RSS</a:t>
            </a:r>
            <a:r>
              <a:rPr kumimoji="1" lang="ja-JP" altLang="en-US" dirty="0" smtClean="0"/>
              <a:t>を実装する</a:t>
            </a:r>
            <a:endParaRPr kumimoji="1" lang="en-US" altLang="ja-JP" dirty="0" smtClean="0"/>
          </a:p>
          <a:p>
            <a:r>
              <a:rPr lang="ja-JP" altLang="en-US" dirty="0" smtClean="0"/>
              <a:t>ハッシュ値から</a:t>
            </a:r>
            <a:r>
              <a:rPr lang="en-US" altLang="ja-JP" dirty="0" smtClean="0"/>
              <a:t>CPU</a:t>
            </a:r>
            <a:r>
              <a:rPr lang="ja-JP" altLang="en-US" dirty="0" smtClean="0"/>
              <a:t>間割込み</a:t>
            </a:r>
            <a:endParaRPr lang="en-US" altLang="ja-JP" dirty="0" smtClean="0"/>
          </a:p>
          <a:p>
            <a:pPr marL="0" indent="0">
              <a:buNone/>
            </a:pPr>
            <a:r>
              <a:rPr kumimoji="1" lang="ja-JP" altLang="en-US" dirty="0" smtClean="0"/>
              <a:t>を受ける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17</a:t>
            </a:fld>
            <a:endParaRPr lang="en-US" altLang="ja-JP" dirty="0"/>
          </a:p>
        </p:txBody>
      </p:sp>
      <p:pic>
        <p:nvPicPr>
          <p:cNvPr id="5" name="図 4" descr="-66-638.jpg"/>
          <p:cNvPicPr>
            <a:picLocks noChangeAspect="1"/>
          </p:cNvPicPr>
          <p:nvPr/>
        </p:nvPicPr>
        <p:blipFill rotWithShape="1">
          <a:blip r:embed="rId2">
            <a:extLst>
              <a:ext uri="{28A0092B-C50C-407E-A947-70E740481C1C}">
                <a14:useLocalDpi xmlns:a14="http://schemas.microsoft.com/office/drawing/2010/main" val="0"/>
              </a:ext>
            </a:extLst>
          </a:blip>
          <a:srcRect l="4970" t="2192" r="5004" b="2421"/>
          <a:stretch/>
        </p:blipFill>
        <p:spPr>
          <a:xfrm>
            <a:off x="5271847" y="1287682"/>
            <a:ext cx="4529294" cy="3693234"/>
          </a:xfrm>
          <a:prstGeom prst="rect">
            <a:avLst/>
          </a:prstGeom>
        </p:spPr>
      </p:pic>
    </p:spTree>
    <p:extLst>
      <p:ext uri="{BB962C8B-B14F-4D97-AF65-F5344CB8AC3E}">
        <p14:creationId xmlns:p14="http://schemas.microsoft.com/office/powerpoint/2010/main" val="14510857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RFS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RPS</a:t>
            </a:r>
            <a:r>
              <a:rPr kumimoji="1" lang="ja-JP" altLang="en-US" dirty="0" smtClean="0"/>
              <a:t>のハッシュテーブルの最適化</a:t>
            </a:r>
            <a:endParaRPr kumimoji="1" lang="en-US" altLang="ja-JP" dirty="0" smtClean="0"/>
          </a:p>
          <a:p>
            <a:r>
              <a:rPr kumimoji="1" lang="ja-JP" altLang="en-US" dirty="0" smtClean="0"/>
              <a:t>ランダムに振り分けるのではなく</a:t>
            </a:r>
            <a:endParaRPr kumimoji="1" lang="en-US" altLang="ja-JP" dirty="0" smtClean="0"/>
          </a:p>
          <a:p>
            <a:pPr marL="0" indent="0">
              <a:buNone/>
            </a:pPr>
            <a:r>
              <a:rPr lang="ja-JP" altLang="en-US" dirty="0" smtClean="0"/>
              <a:t>プロセスに合わせてハッシュテーブル</a:t>
            </a:r>
            <a:endParaRPr lang="en-US" altLang="ja-JP" dirty="0" smtClean="0"/>
          </a:p>
          <a:p>
            <a:pPr marL="0" indent="0">
              <a:buNone/>
            </a:pPr>
            <a:r>
              <a:rPr kumimoji="1" lang="ja-JP" altLang="en-US" dirty="0" smtClean="0"/>
              <a:t>を更新する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pic>
        <p:nvPicPr>
          <p:cNvPr id="5" name="図 4" descr="20110722163745.png"/>
          <p:cNvPicPr>
            <a:picLocks noChangeAspect="1"/>
          </p:cNvPicPr>
          <p:nvPr/>
        </p:nvPicPr>
        <p:blipFill rotWithShape="1">
          <a:blip r:embed="rId2">
            <a:extLst>
              <a:ext uri="{28A0092B-C50C-407E-A947-70E740481C1C}">
                <a14:useLocalDpi xmlns:a14="http://schemas.microsoft.com/office/drawing/2010/main" val="0"/>
              </a:ext>
            </a:extLst>
          </a:blip>
          <a:srcRect l="20769" t="27393" r="21497"/>
          <a:stretch/>
        </p:blipFill>
        <p:spPr>
          <a:xfrm>
            <a:off x="5619528" y="944724"/>
            <a:ext cx="4266020" cy="4023764"/>
          </a:xfrm>
          <a:prstGeom prst="rect">
            <a:avLst/>
          </a:prstGeom>
        </p:spPr>
      </p:pic>
    </p:spTree>
    <p:extLst>
      <p:ext uri="{BB962C8B-B14F-4D97-AF65-F5344CB8AC3E}">
        <p14:creationId xmlns:p14="http://schemas.microsoft.com/office/powerpoint/2010/main" val="24749794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二つのボトルネックが存在</a:t>
            </a:r>
            <a:endParaRPr kumimoji="1" lang="ja-JP" altLang="en-US" dirty="0"/>
          </a:p>
        </p:txBody>
      </p:sp>
      <p:sp>
        <p:nvSpPr>
          <p:cNvPr id="3" name="コンテンツ プレースホルダー 2"/>
          <p:cNvSpPr>
            <a:spLocks noGrp="1"/>
          </p:cNvSpPr>
          <p:nvPr>
            <p:ph idx="1"/>
          </p:nvPr>
        </p:nvSpPr>
        <p:spPr>
          <a:xfrm>
            <a:off x="812800" y="4941168"/>
            <a:ext cx="8280400" cy="1368152"/>
          </a:xfrm>
        </p:spPr>
        <p:txBody>
          <a:bodyPr/>
          <a:lstStyle/>
          <a:p>
            <a:pPr marL="0" indent="0">
              <a:buNone/>
            </a:pPr>
            <a:r>
              <a:rPr kumimoji="1" lang="ja-JP" altLang="en-US" dirty="0" smtClean="0"/>
              <a:t>複数の</a:t>
            </a:r>
            <a:r>
              <a:rPr kumimoji="1" lang="en-US" altLang="ja-JP" dirty="0" err="1" smtClean="0"/>
              <a:t>NIC</a:t>
            </a:r>
            <a:r>
              <a:rPr lang="en-US" altLang="en-US" dirty="0" err="1" smtClean="0"/>
              <a:t>で分散させる</a:t>
            </a:r>
            <a:r>
              <a:rPr lang="en-US" altLang="en-US" dirty="0" smtClean="0"/>
              <a:t> = </a:t>
            </a:r>
            <a:r>
              <a:rPr lang="ja-JP" altLang="en-US" dirty="0" smtClean="0"/>
              <a:t>パスを切り替える</a:t>
            </a:r>
            <a:endParaRPr lang="en-US" altLang="ja-JP" dirty="0" smtClean="0"/>
          </a:p>
          <a:p>
            <a:pPr marL="0" indent="0">
              <a:buNone/>
            </a:pPr>
            <a:r>
              <a:rPr kumimoji="1" lang="ja-JP" altLang="en-US" dirty="0" smtClean="0"/>
              <a:t>ハードウェア割り込みの負荷は解消されると仮定</a:t>
            </a:r>
            <a:endParaRPr kumimoji="1" lang="en-US" altLang="ja-JP" dirty="0" smtClean="0"/>
          </a:p>
          <a:p>
            <a:pPr marL="0" indent="0">
              <a:buNone/>
            </a:pPr>
            <a:r>
              <a:rPr lang="en-US" altLang="ja-JP" dirty="0" smtClean="0"/>
              <a:t>Input queue</a:t>
            </a:r>
            <a:r>
              <a:rPr lang="ja-JP" altLang="en-US" dirty="0" smtClean="0"/>
              <a:t>への利点は些細であると考えられる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19</a:t>
            </a:fld>
            <a:endParaRPr lang="en-US" altLang="ja-JP" dirty="0"/>
          </a:p>
        </p:txBody>
      </p:sp>
      <p:pic>
        <p:nvPicPr>
          <p:cNvPr id="5" name="図 4" descr="-7-638.jpg"/>
          <p:cNvPicPr>
            <a:picLocks noChangeAspect="1"/>
          </p:cNvPicPr>
          <p:nvPr/>
        </p:nvPicPr>
        <p:blipFill rotWithShape="1">
          <a:blip r:embed="rId2">
            <a:extLst>
              <a:ext uri="{28A0092B-C50C-407E-A947-70E740481C1C}">
                <a14:useLocalDpi xmlns:a14="http://schemas.microsoft.com/office/drawing/2010/main" val="0"/>
              </a:ext>
            </a:extLst>
          </a:blip>
          <a:srcRect l="26568" t="25542" r="25838" b="4180"/>
          <a:stretch/>
        </p:blipFill>
        <p:spPr>
          <a:xfrm>
            <a:off x="3320899" y="957217"/>
            <a:ext cx="3252281" cy="3695919"/>
          </a:xfrm>
          <a:prstGeom prst="rect">
            <a:avLst/>
          </a:prstGeom>
        </p:spPr>
      </p:pic>
      <p:sp>
        <p:nvSpPr>
          <p:cNvPr id="6" name="円/楕円 5"/>
          <p:cNvSpPr/>
          <p:nvPr/>
        </p:nvSpPr>
        <p:spPr bwMode="auto">
          <a:xfrm>
            <a:off x="3057545" y="3053637"/>
            <a:ext cx="1781907" cy="843415"/>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円/楕円 6"/>
          <p:cNvSpPr/>
          <p:nvPr/>
        </p:nvSpPr>
        <p:spPr bwMode="auto">
          <a:xfrm>
            <a:off x="4696783" y="3870698"/>
            <a:ext cx="1613664" cy="782438"/>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40402389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項目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ボトルネックとなりうる部分の勉強</a:t>
            </a:r>
            <a:endParaRPr kumimoji="1" lang="en-US" altLang="ja-JP" dirty="0" smtClean="0"/>
          </a:p>
          <a:p>
            <a:r>
              <a:rPr lang="en-US" altLang="ja-JP" dirty="0" err="1" smtClean="0"/>
              <a:t>Hadoop</a:t>
            </a:r>
            <a:r>
              <a:rPr lang="ja-JP" altLang="en-US" dirty="0" smtClean="0"/>
              <a:t>解析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a:t>
            </a:fld>
            <a:endParaRPr lang="en-US" altLang="ja-JP" dirty="0"/>
          </a:p>
        </p:txBody>
      </p:sp>
    </p:spTree>
    <p:extLst>
      <p:ext uri="{BB962C8B-B14F-4D97-AF65-F5344CB8AC3E}">
        <p14:creationId xmlns:p14="http://schemas.microsoft.com/office/powerpoint/2010/main" val="4572954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トラフィックの検証</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定常状態でのトラフィックの様子</a:t>
            </a:r>
            <a:endParaRPr kumimoji="1" lang="en-US" altLang="ja-JP" dirty="0" smtClean="0"/>
          </a:p>
          <a:p>
            <a:pPr marL="457200" indent="-457200">
              <a:buFont typeface="+mj-lt"/>
              <a:buAutoNum type="arabicPeriod"/>
            </a:pPr>
            <a:r>
              <a:rPr lang="ja-JP" altLang="en-US" dirty="0" smtClean="0"/>
              <a:t>ジョブを投げた時のトラフィックの様子</a:t>
            </a:r>
            <a:endParaRPr lang="en-US" altLang="ja-JP" dirty="0" smtClean="0"/>
          </a:p>
          <a:p>
            <a:pPr marL="0" indent="0">
              <a:buNone/>
            </a:pPr>
            <a:r>
              <a:rPr kumimoji="1" lang="ja-JP" altLang="en-US" dirty="0" smtClean="0"/>
              <a:t>ジョブ</a:t>
            </a:r>
            <a:r>
              <a:rPr kumimoji="1" lang="en-US" altLang="ja-JP" dirty="0" smtClean="0"/>
              <a:t> : </a:t>
            </a:r>
            <a:r>
              <a:rPr kumimoji="1" lang="ja-JP" altLang="en-US" dirty="0" smtClean="0"/>
              <a:t>「</a:t>
            </a:r>
            <a:r>
              <a:rPr kumimoji="1" lang="en-US" altLang="ja-JP" dirty="0" smtClean="0"/>
              <a:t>select * from </a:t>
            </a:r>
            <a:r>
              <a:rPr kumimoji="1" lang="en-US" altLang="ja-JP" dirty="0" err="1" smtClean="0"/>
              <a:t>dns_pcaps</a:t>
            </a:r>
            <a:r>
              <a:rPr kumimoji="1" lang="en-US" altLang="ja-JP" dirty="0" smtClean="0"/>
              <a:t> where </a:t>
            </a:r>
            <a:r>
              <a:rPr kumimoji="1" lang="en-US" altLang="ja-JP" dirty="0" err="1" smtClean="0"/>
              <a:t>ts</a:t>
            </a:r>
            <a:r>
              <a:rPr kumimoji="1" lang="en-US" altLang="ja-JP" dirty="0" smtClean="0"/>
              <a:t> = 1405445699 and </a:t>
            </a:r>
            <a:r>
              <a:rPr kumimoji="1" lang="en-US" altLang="ja-JP" dirty="0" err="1" smtClean="0"/>
              <a:t>src_port</a:t>
            </a:r>
            <a:r>
              <a:rPr kumimoji="1" lang="en-US" altLang="ja-JP" dirty="0" smtClean="0"/>
              <a:t> = 63287 limit;</a:t>
            </a:r>
            <a:r>
              <a:rPr kumimoji="1" lang="ja-JP" altLang="en-US" dirty="0" smtClean="0"/>
              <a:t>」</a:t>
            </a:r>
            <a:endParaRPr kumimoji="1" lang="en-US" altLang="ja-JP" dirty="0" smtClean="0"/>
          </a:p>
          <a:p>
            <a:pPr marL="0" indent="0">
              <a:buNone/>
            </a:pPr>
            <a:r>
              <a:rPr lang="ja-JP" altLang="en-US" dirty="0" smtClean="0"/>
              <a:t>全</a:t>
            </a:r>
            <a:r>
              <a:rPr lang="en-US" altLang="ja-JP" dirty="0" smtClean="0"/>
              <a:t>worker</a:t>
            </a:r>
            <a:r>
              <a:rPr lang="ja-JP" altLang="en-US" dirty="0" smtClean="0"/>
              <a:t>ノードにジョブが当てられるように指定したつもり</a:t>
            </a:r>
            <a:endParaRPr lang="en-US" altLang="ja-JP" dirty="0" smtClean="0"/>
          </a:p>
          <a:p>
            <a:pPr marL="0" indent="0">
              <a:buNone/>
            </a:pPr>
            <a:r>
              <a:rPr kumimoji="1" lang="ja-JP" altLang="en-US" dirty="0" smtClean="0"/>
              <a:t>構成</a:t>
            </a:r>
            <a:r>
              <a:rPr kumimoji="1" lang="en-US" altLang="ja-JP" dirty="0" smtClean="0"/>
              <a:t> : </a:t>
            </a:r>
          </a:p>
          <a:p>
            <a:pPr marL="0" indent="0">
              <a:buNone/>
            </a:pPr>
            <a:r>
              <a:rPr kumimoji="1" lang="en-US" altLang="ja-JP" dirty="0" smtClean="0"/>
              <a:t>Master:1, Worker:15</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spTree>
    <p:extLst>
      <p:ext uri="{BB962C8B-B14F-4D97-AF65-F5344CB8AC3E}">
        <p14:creationId xmlns:p14="http://schemas.microsoft.com/office/powerpoint/2010/main" val="13797709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a:t>
            </a:r>
            <a:r>
              <a:rPr lang="ja-JP" altLang="en-US" dirty="0" smtClean="0"/>
              <a:t>様子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予想：</a:t>
            </a:r>
            <a:r>
              <a:rPr kumimoji="1" lang="en-US" altLang="ja-JP" dirty="0" err="1" smtClean="0"/>
              <a:t>FromMaster</a:t>
            </a:r>
            <a:r>
              <a:rPr kumimoji="1" lang="ja-JP" altLang="en-US" dirty="0" smtClean="0"/>
              <a:t>のトラフィック多。</a:t>
            </a:r>
            <a:r>
              <a:rPr kumimoji="1" lang="en-US" altLang="ja-JP" dirty="0" smtClean="0"/>
              <a:t>HDFS</a:t>
            </a:r>
            <a:r>
              <a:rPr kumimoji="1" lang="ja-JP" altLang="en-US" dirty="0" smtClean="0"/>
              <a:t>によるものが</a:t>
            </a:r>
            <a:r>
              <a:rPr kumimoji="1" lang="ja-JP" altLang="en-US" dirty="0" smtClean="0"/>
              <a:t>主</a:t>
            </a:r>
            <a:endParaRPr kumimoji="1" lang="en-US" altLang="ja-JP" dirty="0" smtClean="0"/>
          </a:p>
          <a:p>
            <a:r>
              <a:rPr lang="ja-JP" altLang="en-US" dirty="0" smtClean="0"/>
              <a:t>測定データ：</a:t>
            </a:r>
            <a:r>
              <a:rPr lang="en-US" altLang="ja-JP" dirty="0" smtClean="0"/>
              <a:t>3</a:t>
            </a:r>
            <a:r>
              <a:rPr lang="ja-JP" altLang="en-US" dirty="0" smtClean="0"/>
              <a:t>時間分の</a:t>
            </a:r>
            <a:r>
              <a:rPr lang="en-US" altLang="ja-JP" dirty="0" err="1" smtClean="0"/>
              <a:t>pcap</a:t>
            </a:r>
            <a:r>
              <a:rPr lang="en-US" altLang="ja-JP" dirty="0" smtClean="0"/>
              <a:t>, Master</a:t>
            </a:r>
            <a:r>
              <a:rPr lang="ja-JP" altLang="en-US" dirty="0" smtClean="0"/>
              <a:t>ノードの</a:t>
            </a:r>
            <a:r>
              <a:rPr lang="en-US" altLang="ja-JP" dirty="0" smtClean="0"/>
              <a:t>eth3</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21</a:t>
            </a:fld>
            <a:endParaRPr lang="en-US" altLang="ja-JP" dirty="0"/>
          </a:p>
        </p:txBody>
      </p:sp>
      <p:pic>
        <p:nvPicPr>
          <p:cNvPr id="6" name="図 5" descr="cons_tra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07" y="2233402"/>
            <a:ext cx="6478385" cy="3895898"/>
          </a:xfrm>
          <a:prstGeom prst="rect">
            <a:avLst/>
          </a:prstGeom>
        </p:spPr>
      </p:pic>
    </p:spTree>
    <p:extLst>
      <p:ext uri="{BB962C8B-B14F-4D97-AF65-F5344CB8AC3E}">
        <p14:creationId xmlns:p14="http://schemas.microsoft.com/office/powerpoint/2010/main" val="40337566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同時に存在しているフロー数</a:t>
            </a:r>
            <a:r>
              <a:rPr lang="en-US" altLang="ja-JP" dirty="0" smtClean="0"/>
              <a:t> : </a:t>
            </a:r>
            <a:r>
              <a:rPr lang="ja-JP" altLang="en-US" dirty="0" smtClean="0"/>
              <a:t>サイズ小、量多</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pic>
        <p:nvPicPr>
          <p:cNvPr id="6" name="図 5" descr="cons_con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813985"/>
            <a:ext cx="7394448" cy="4443984"/>
          </a:xfrm>
          <a:prstGeom prst="rect">
            <a:avLst/>
          </a:prstGeom>
        </p:spPr>
      </p:pic>
    </p:spTree>
    <p:extLst>
      <p:ext uri="{BB962C8B-B14F-4D97-AF65-F5344CB8AC3E}">
        <p14:creationId xmlns:p14="http://schemas.microsoft.com/office/powerpoint/2010/main" val="26904599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FCT</a:t>
            </a:r>
            <a:r>
              <a:rPr kumimoji="1" lang="ja-JP" altLang="en-US" dirty="0" smtClean="0"/>
              <a:t>の様子</a:t>
            </a:r>
            <a:r>
              <a:rPr kumimoji="1" lang="en-US" altLang="ja-JP" dirty="0" smtClean="0"/>
              <a:t> </a:t>
            </a:r>
            <a:r>
              <a:rPr kumimoji="1" lang="en-US" altLang="ja-JP" dirty="0" err="1" smtClean="0"/>
              <a:t>ToMaster</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23</a:t>
            </a:fld>
            <a:endParaRPr lang="en-US" altLang="ja-JP" dirty="0"/>
          </a:p>
        </p:txBody>
      </p:sp>
      <p:pic>
        <p:nvPicPr>
          <p:cNvPr id="5" name="図 4" descr="cons_t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857" y="1988840"/>
            <a:ext cx="7168286" cy="4304995"/>
          </a:xfrm>
          <a:prstGeom prst="rect">
            <a:avLst/>
          </a:prstGeom>
        </p:spPr>
      </p:pic>
      <p:sp>
        <p:nvSpPr>
          <p:cNvPr id="6" name="円/楕円 5"/>
          <p:cNvSpPr/>
          <p:nvPr/>
        </p:nvSpPr>
        <p:spPr bwMode="auto">
          <a:xfrm>
            <a:off x="3800872" y="4293096"/>
            <a:ext cx="1512168" cy="881300"/>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7856934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Delay</a:t>
            </a:r>
            <a:r>
              <a:rPr kumimoji="1" lang="ja-JP" altLang="en-US" dirty="0" smtClean="0"/>
              <a:t>の様子</a:t>
            </a:r>
            <a:r>
              <a:rPr kumimoji="1" lang="en-US" altLang="ja-JP" dirty="0" smtClean="0"/>
              <a:t>:</a:t>
            </a:r>
            <a:r>
              <a:rPr lang="en-US" altLang="ja-JP" dirty="0" smtClean="0"/>
              <a:t> </a:t>
            </a:r>
            <a:r>
              <a:rPr lang="ja-JP" altLang="en-US" dirty="0" smtClean="0"/>
              <a:t>パケット間隔</a:t>
            </a:r>
            <a:r>
              <a:rPr lang="en-US" altLang="ja-JP" dirty="0" smtClean="0"/>
              <a:t>(delta time)</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pic>
        <p:nvPicPr>
          <p:cNvPr id="5" name="図 4" descr="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073" y="1772816"/>
            <a:ext cx="7870363" cy="4722218"/>
          </a:xfrm>
          <a:prstGeom prst="rect">
            <a:avLst/>
          </a:prstGeom>
        </p:spPr>
      </p:pic>
    </p:spTree>
    <p:extLst>
      <p:ext uri="{BB962C8B-B14F-4D97-AF65-F5344CB8AC3E}">
        <p14:creationId xmlns:p14="http://schemas.microsoft.com/office/powerpoint/2010/main" val="24540156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関連があるような気がした、まとめて割込み</a:t>
            </a:r>
            <a:r>
              <a:rPr lang="ja-JP" altLang="en-US" dirty="0" smtClean="0"/>
              <a:t>によるレイテンシ</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pic>
        <p:nvPicPr>
          <p:cNvPr id="5" name="コンテンツ プレースホルダー 4" descr="detail_each.png"/>
          <p:cNvPicPr>
            <a:picLocks noGrp="1" noChangeAspect="1"/>
          </p:cNvPicPr>
          <p:nvPr>
            <p:ph idx="1"/>
          </p:nvPr>
        </p:nvPicPr>
        <p:blipFill>
          <a:blip r:embed="rId2">
            <a:extLst>
              <a:ext uri="{28A0092B-C50C-407E-A947-70E740481C1C}">
                <a14:useLocalDpi xmlns:a14="http://schemas.microsoft.com/office/drawing/2010/main" val="0"/>
              </a:ext>
            </a:extLst>
          </a:blip>
          <a:srcRect t="-11378" b="-11378"/>
          <a:stretch>
            <a:fillRect/>
          </a:stretch>
        </p:blipFill>
        <p:spPr>
          <a:xfrm>
            <a:off x="812800" y="1157288"/>
            <a:ext cx="8280400" cy="4864100"/>
          </a:xfrm>
          <a:prstGeom prst="rect">
            <a:avLst/>
          </a:prstGeom>
        </p:spPr>
      </p:pic>
    </p:spTree>
    <p:extLst>
      <p:ext uri="{BB962C8B-B14F-4D97-AF65-F5344CB8AC3E}">
        <p14:creationId xmlns:p14="http://schemas.microsoft.com/office/powerpoint/2010/main" val="3963300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err="1" smtClean="0"/>
              <a:t>ToMaster</a:t>
            </a:r>
            <a:r>
              <a:rPr kumimoji="1" lang="en-US" altLang="ja-JP" dirty="0" smtClean="0"/>
              <a:t> port</a:t>
            </a:r>
            <a:r>
              <a:rPr kumimoji="1" lang="ja-JP" altLang="en-US" dirty="0" smtClean="0"/>
              <a:t>毎</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pic>
        <p:nvPicPr>
          <p:cNvPr id="5" name="図 4" descr="cons_t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85" y="2036388"/>
            <a:ext cx="7138416" cy="4291584"/>
          </a:xfrm>
          <a:prstGeom prst="rect">
            <a:avLst/>
          </a:prstGeom>
        </p:spPr>
      </p:pic>
    </p:spTree>
    <p:extLst>
      <p:ext uri="{BB962C8B-B14F-4D97-AF65-F5344CB8AC3E}">
        <p14:creationId xmlns:p14="http://schemas.microsoft.com/office/powerpoint/2010/main" val="35522044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From Master port</a:t>
            </a:r>
            <a:r>
              <a:rPr kumimoji="1" lang="ja-JP" altLang="en-US" dirty="0" smtClean="0"/>
              <a:t>毎</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27</a:t>
            </a:fld>
            <a:endParaRPr lang="en-US" altLang="ja-JP" dirty="0"/>
          </a:p>
        </p:txBody>
      </p:sp>
      <p:pic>
        <p:nvPicPr>
          <p:cNvPr id="5" name="図 4" descr="cons_f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1880828"/>
            <a:ext cx="7053072" cy="4236720"/>
          </a:xfrm>
          <a:prstGeom prst="rect">
            <a:avLst/>
          </a:prstGeom>
        </p:spPr>
      </p:pic>
    </p:spTree>
    <p:extLst>
      <p:ext uri="{BB962C8B-B14F-4D97-AF65-F5344CB8AC3E}">
        <p14:creationId xmlns:p14="http://schemas.microsoft.com/office/powerpoint/2010/main" val="35522044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From Master delay</a:t>
            </a:r>
            <a:r>
              <a:rPr kumimoji="1" lang="ja-JP" altLang="en-US" dirty="0" smtClean="0"/>
              <a:t>の様子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28</a:t>
            </a:fld>
            <a:endParaRPr lang="en-US" altLang="ja-JP" dirty="0"/>
          </a:p>
        </p:txBody>
      </p:sp>
      <p:pic>
        <p:nvPicPr>
          <p:cNvPr id="5" name="図 4" descr="cons_f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502" y="1916832"/>
            <a:ext cx="7060997" cy="4237939"/>
          </a:xfrm>
          <a:prstGeom prst="rect">
            <a:avLst/>
          </a:prstGeom>
        </p:spPr>
      </p:pic>
    </p:spTree>
    <p:extLst>
      <p:ext uri="{BB962C8B-B14F-4D97-AF65-F5344CB8AC3E}">
        <p14:creationId xmlns:p14="http://schemas.microsoft.com/office/powerpoint/2010/main" val="355220446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a:t>
            </a:r>
            <a:r>
              <a:rPr lang="ja-JP" altLang="en-US" dirty="0" smtClean="0"/>
              <a:t>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予想：</a:t>
            </a:r>
            <a:r>
              <a:rPr kumimoji="1" lang="en-US" altLang="ja-JP" dirty="0" err="1" smtClean="0"/>
              <a:t>ToMaster</a:t>
            </a:r>
            <a:r>
              <a:rPr lang="ja-JP" altLang="en-US" dirty="0" smtClean="0"/>
              <a:t>のトラフィックが多い</a:t>
            </a:r>
            <a:endParaRPr lang="en-US" altLang="ja-JP" dirty="0" smtClean="0"/>
          </a:p>
          <a:p>
            <a:r>
              <a:rPr lang="ja-JP" altLang="en-US" dirty="0" smtClean="0"/>
              <a:t>測定データ：</a:t>
            </a:r>
            <a:r>
              <a:rPr lang="en-US" altLang="ja-JP" dirty="0" smtClean="0"/>
              <a:t>SELECT</a:t>
            </a:r>
            <a:r>
              <a:rPr lang="ja-JP" altLang="en-US" dirty="0" smtClean="0"/>
              <a:t>ジョブ</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pic>
        <p:nvPicPr>
          <p:cNvPr id="5" name="図 4" descr="job_tra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26" y="2240868"/>
            <a:ext cx="7669876" cy="3967942"/>
          </a:xfrm>
          <a:prstGeom prst="rect">
            <a:avLst/>
          </a:prstGeom>
        </p:spPr>
      </p:pic>
    </p:spTree>
    <p:extLst>
      <p:ext uri="{BB962C8B-B14F-4D97-AF65-F5344CB8AC3E}">
        <p14:creationId xmlns:p14="http://schemas.microsoft.com/office/powerpoint/2010/main" val="35522044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a:t>
            </a:fld>
            <a:endParaRPr lang="en-US" altLang="ja-JP" dirty="0"/>
          </a:p>
        </p:txBody>
      </p:sp>
    </p:spTree>
    <p:extLst>
      <p:ext uri="{BB962C8B-B14F-4D97-AF65-F5344CB8AC3E}">
        <p14:creationId xmlns:p14="http://schemas.microsoft.com/office/powerpoint/2010/main" val="2477350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a:t>
            </a:r>
            <a:r>
              <a:rPr lang="ja-JP" altLang="en-US" dirty="0" smtClean="0"/>
              <a:t>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ja-JP" altLang="en-US" dirty="0" smtClean="0"/>
              <a:t>同時に存在しているフロー数</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30</a:t>
            </a:fld>
            <a:endParaRPr lang="en-US" altLang="ja-JP" dirty="0"/>
          </a:p>
        </p:txBody>
      </p:sp>
      <p:pic>
        <p:nvPicPr>
          <p:cNvPr id="5" name="図 4" descr="job_con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232" y="1952836"/>
            <a:ext cx="6955536" cy="4181856"/>
          </a:xfrm>
          <a:prstGeom prst="rect">
            <a:avLst/>
          </a:prstGeom>
        </p:spPr>
      </p:pic>
    </p:spTree>
    <p:extLst>
      <p:ext uri="{BB962C8B-B14F-4D97-AF65-F5344CB8AC3E}">
        <p14:creationId xmlns:p14="http://schemas.microsoft.com/office/powerpoint/2010/main" val="1171302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a:t>
            </a:r>
            <a:r>
              <a:rPr lang="ja-JP" altLang="en-US" dirty="0" smtClean="0"/>
              <a:t>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lang="en-US" altLang="ja-JP" dirty="0" smtClean="0"/>
              <a:t>To</a:t>
            </a:r>
            <a:r>
              <a:rPr kumimoji="1" lang="en-US" altLang="ja-JP" dirty="0" smtClean="0"/>
              <a:t> Master </a:t>
            </a:r>
            <a:r>
              <a:rPr kumimoji="1" lang="ja-JP" altLang="en-US" dirty="0" smtClean="0"/>
              <a:t>遅延の様子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31</a:t>
            </a:fld>
            <a:endParaRPr lang="en-US" altLang="ja-JP" dirty="0"/>
          </a:p>
        </p:txBody>
      </p:sp>
      <p:pic>
        <p:nvPicPr>
          <p:cNvPr id="5" name="図 4" descr="job_f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95" y="1952836"/>
            <a:ext cx="7209905" cy="4333702"/>
          </a:xfrm>
          <a:prstGeom prst="rect">
            <a:avLst/>
          </a:prstGeom>
        </p:spPr>
      </p:pic>
    </p:spTree>
    <p:extLst>
      <p:ext uri="{BB962C8B-B14F-4D97-AF65-F5344CB8AC3E}">
        <p14:creationId xmlns:p14="http://schemas.microsoft.com/office/powerpoint/2010/main" val="117130241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a:t>
            </a:r>
            <a:r>
              <a:rPr lang="ja-JP" altLang="en-US" dirty="0" smtClean="0"/>
              <a:t>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err="1" smtClean="0"/>
              <a:t>ToMaster</a:t>
            </a:r>
            <a:r>
              <a:rPr kumimoji="1" lang="en-US" altLang="ja-JP" dirty="0" smtClean="0"/>
              <a:t> port</a:t>
            </a:r>
            <a:r>
              <a:rPr kumimoji="1" lang="ja-JP" altLang="en-US" dirty="0" smtClean="0"/>
              <a:t>毎</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pic>
        <p:nvPicPr>
          <p:cNvPr id="6" name="図 5" descr="job_t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88" y="1798144"/>
            <a:ext cx="9119616" cy="4706112"/>
          </a:xfrm>
          <a:prstGeom prst="rect">
            <a:avLst/>
          </a:prstGeom>
        </p:spPr>
      </p:pic>
    </p:spTree>
    <p:extLst>
      <p:ext uri="{BB962C8B-B14F-4D97-AF65-F5344CB8AC3E}">
        <p14:creationId xmlns:p14="http://schemas.microsoft.com/office/powerpoint/2010/main" val="11713024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a:t>
            </a:r>
            <a:r>
              <a:rPr lang="ja-JP" altLang="en-US" dirty="0" smtClean="0"/>
              <a:t>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lang="en-US" altLang="ja-JP" dirty="0" smtClean="0"/>
              <a:t>from</a:t>
            </a:r>
            <a:r>
              <a:rPr kumimoji="1" lang="en-US" altLang="ja-JP" dirty="0" smtClean="0"/>
              <a:t> Master </a:t>
            </a:r>
            <a:r>
              <a:rPr kumimoji="1" lang="ja-JP" altLang="en-US" dirty="0" smtClean="0"/>
              <a:t>遅延の様子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33</a:t>
            </a:fld>
            <a:endParaRPr lang="en-US" altLang="ja-JP" dirty="0"/>
          </a:p>
        </p:txBody>
      </p:sp>
      <p:pic>
        <p:nvPicPr>
          <p:cNvPr id="6" name="図 5" descr="job_t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65" y="1669962"/>
            <a:ext cx="7268870" cy="4646981"/>
          </a:xfrm>
          <a:prstGeom prst="rect">
            <a:avLst/>
          </a:prstGeom>
        </p:spPr>
      </p:pic>
    </p:spTree>
    <p:extLst>
      <p:ext uri="{BB962C8B-B14F-4D97-AF65-F5344CB8AC3E}">
        <p14:creationId xmlns:p14="http://schemas.microsoft.com/office/powerpoint/2010/main" val="29571866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a:t>
            </a:r>
            <a:r>
              <a:rPr lang="ja-JP" altLang="en-US" dirty="0" smtClean="0"/>
              <a:t>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From Master port</a:t>
            </a:r>
            <a:r>
              <a:rPr kumimoji="1" lang="ja-JP" altLang="en-US" dirty="0" smtClean="0"/>
              <a:t>毎</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34</a:t>
            </a:fld>
            <a:endParaRPr lang="en-US" altLang="ja-JP" dirty="0"/>
          </a:p>
        </p:txBody>
      </p:sp>
      <p:pic>
        <p:nvPicPr>
          <p:cNvPr id="5" name="図 4" descr="job_f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2" y="1808820"/>
            <a:ext cx="8436864" cy="4364736"/>
          </a:xfrm>
          <a:prstGeom prst="rect">
            <a:avLst/>
          </a:prstGeom>
        </p:spPr>
      </p:pic>
    </p:spTree>
    <p:extLst>
      <p:ext uri="{BB962C8B-B14F-4D97-AF65-F5344CB8AC3E}">
        <p14:creationId xmlns:p14="http://schemas.microsoft.com/office/powerpoint/2010/main" val="18682349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まだ整理できていない</a:t>
            </a:r>
            <a:endParaRPr kumimoji="1" lang="en-US" altLang="ja-JP" dirty="0" smtClean="0"/>
          </a:p>
          <a:p>
            <a:r>
              <a:rPr lang="en-US" altLang="ja-JP" dirty="0" smtClean="0"/>
              <a:t>job</a:t>
            </a:r>
            <a:r>
              <a:rPr lang="ja-JP" altLang="en-US" dirty="0" smtClean="0"/>
              <a:t>実行時と定常時は異なる</a:t>
            </a:r>
            <a:endParaRPr lang="en-US" altLang="ja-JP" dirty="0" smtClean="0"/>
          </a:p>
          <a:p>
            <a:r>
              <a:rPr kumimoji="1" lang="en-US" altLang="ja-JP" dirty="0" smtClean="0"/>
              <a:t>long-lived flow</a:t>
            </a:r>
            <a:r>
              <a:rPr lang="ja-JP" altLang="en-US" dirty="0" smtClean="0"/>
              <a:t>の存在</a:t>
            </a:r>
            <a:endParaRPr lang="en-US" altLang="ja-JP" dirty="0" smtClean="0"/>
          </a:p>
          <a:p>
            <a:r>
              <a:rPr kumimoji="1" lang="ja-JP" altLang="en-US" dirty="0" smtClean="0"/>
              <a:t>ジョブによってはパケットサイズが小さく、数が多い</a:t>
            </a:r>
            <a:endParaRPr kumimoji="1" lang="en-US" altLang="ja-JP" dirty="0" smtClean="0"/>
          </a:p>
          <a:p>
            <a:r>
              <a:rPr lang="ja-JP" altLang="en-US" dirty="0" smtClean="0"/>
              <a:t>パケットロスとの相関は</a:t>
            </a:r>
            <a:r>
              <a:rPr lang="en-US" altLang="ja-JP" dirty="0" smtClean="0"/>
              <a:t>?(</a:t>
            </a:r>
            <a:r>
              <a:rPr lang="ja-JP" altLang="en-US" dirty="0" smtClean="0"/>
              <a:t>マクロ的な物からミクロへ</a:t>
            </a:r>
            <a:r>
              <a:rPr lang="en-US" altLang="ja-JP" dirty="0" smtClean="0"/>
              <a:t>)</a:t>
            </a:r>
          </a:p>
          <a:p>
            <a:r>
              <a:rPr kumimoji="1" lang="en-US" altLang="ja-JP" dirty="0" smtClean="0"/>
              <a:t>To Master</a:t>
            </a:r>
            <a:r>
              <a:rPr kumimoji="1" lang="ja-JP" altLang="en-US" dirty="0" smtClean="0"/>
              <a:t>が気になる。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35</a:t>
            </a:fld>
            <a:endParaRPr lang="en-US" altLang="ja-JP" dirty="0"/>
          </a:p>
        </p:txBody>
      </p:sp>
    </p:spTree>
    <p:extLst>
      <p:ext uri="{BB962C8B-B14F-4D97-AF65-F5344CB8AC3E}">
        <p14:creationId xmlns:p14="http://schemas.microsoft.com/office/powerpoint/2010/main" val="302174758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Hadoop</a:t>
            </a:r>
            <a:r>
              <a:rPr kumimoji="1" lang="ja-JP" altLang="en-US" dirty="0" smtClean="0"/>
              <a:t>解析をもう少し</a:t>
            </a:r>
            <a:endParaRPr kumimoji="1" lang="en-US" altLang="ja-JP" dirty="0" smtClean="0"/>
          </a:p>
          <a:p>
            <a:pPr lvl="1"/>
            <a:r>
              <a:rPr lang="ja-JP" altLang="en-US" dirty="0" smtClean="0"/>
              <a:t>仮定：単一の</a:t>
            </a:r>
            <a:r>
              <a:rPr lang="en-US" altLang="ja-JP" dirty="0" smtClean="0"/>
              <a:t>NIC</a:t>
            </a:r>
            <a:r>
              <a:rPr lang="ja-JP" altLang="en-US" dirty="0" smtClean="0"/>
              <a:t>へ負荷が大きくなり、ロスする、遅延する</a:t>
            </a:r>
            <a:endParaRPr lang="en-US" altLang="ja-JP" dirty="0" smtClean="0"/>
          </a:p>
          <a:p>
            <a:pPr lvl="1"/>
            <a:r>
              <a:rPr lang="en-US" altLang="ja-JP" dirty="0" smtClean="0"/>
              <a:t> </a:t>
            </a:r>
            <a:r>
              <a:rPr lang="ja-JP" altLang="en-US" dirty="0" smtClean="0"/>
              <a:t>再確認：どういう構成なのか</a:t>
            </a:r>
            <a:r>
              <a:rPr lang="en-US" altLang="ja-JP" dirty="0" smtClean="0"/>
              <a:t>?</a:t>
            </a:r>
          </a:p>
          <a:p>
            <a:r>
              <a:rPr lang="ja-JP" altLang="en-US" dirty="0" smtClean="0"/>
              <a:t>提案手法：</a:t>
            </a:r>
            <a:r>
              <a:rPr lang="en-US" altLang="ja-JP" dirty="0" smtClean="0"/>
              <a:t>NIC</a:t>
            </a:r>
            <a:r>
              <a:rPr lang="ja-JP" altLang="en-US" dirty="0" smtClean="0"/>
              <a:t>への負荷分散、パスを切り替える</a:t>
            </a:r>
            <a:endParaRPr lang="en-US" altLang="ja-JP" dirty="0" smtClean="0"/>
          </a:p>
          <a:p>
            <a:pPr lvl="1"/>
            <a:r>
              <a:rPr lang="ja-JP" altLang="en-US" dirty="0" smtClean="0"/>
              <a:t>予備実験ー有効性の実証</a:t>
            </a:r>
            <a:endParaRPr lang="en-US" altLang="ja-JP" dirty="0" smtClean="0"/>
          </a:p>
          <a:p>
            <a:pPr lvl="1"/>
            <a:r>
              <a:rPr lang="ja-JP" altLang="en-US" dirty="0" smtClean="0"/>
              <a:t>提案アルゴリズムの展望</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36</a:t>
            </a:fld>
            <a:endParaRPr lang="en-US" altLang="ja-JP" dirty="0"/>
          </a:p>
        </p:txBody>
      </p:sp>
      <p:sp>
        <p:nvSpPr>
          <p:cNvPr id="5" name="スライド番号プレースホルダー 3"/>
          <p:cNvSpPr txBox="1">
            <a:spLocks/>
          </p:cNvSpPr>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mj-lt"/>
                <a:ea typeface="ＭＳ Ｐゴシック" charset="-128"/>
                <a:cs typeface="Times New Roman"/>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fld id="{0D266AD3-7610-493D-8208-10424DEE3EA2}" type="slidenum">
              <a:rPr lang="ja-JP" altLang="en-US" smtClean="0"/>
              <a:pPr/>
              <a:t>36</a:t>
            </a:fld>
            <a:endParaRPr lang="en-US" altLang="ja-JP" dirty="0"/>
          </a:p>
        </p:txBody>
      </p:sp>
      <p:sp>
        <p:nvSpPr>
          <p:cNvPr id="6" name="正方形/長方形 5"/>
          <p:cNvSpPr/>
          <p:nvPr/>
        </p:nvSpPr>
        <p:spPr bwMode="auto">
          <a:xfrm>
            <a:off x="344488"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370874"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8" name="正方形/長方形 7"/>
          <p:cNvSpPr/>
          <p:nvPr/>
        </p:nvSpPr>
        <p:spPr bwMode="auto">
          <a:xfrm>
            <a:off x="2399940"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正方形/長方形 8"/>
          <p:cNvSpPr/>
          <p:nvPr/>
        </p:nvSpPr>
        <p:spPr bwMode="auto">
          <a:xfrm>
            <a:off x="4325794"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正方形/長方形 9"/>
          <p:cNvSpPr/>
          <p:nvPr/>
        </p:nvSpPr>
        <p:spPr bwMode="auto">
          <a:xfrm>
            <a:off x="4352180"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1" name="正方形/長方形 10"/>
          <p:cNvSpPr/>
          <p:nvPr/>
        </p:nvSpPr>
        <p:spPr bwMode="auto">
          <a:xfrm>
            <a:off x="6381246"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2" name="正方形/長方形 11"/>
          <p:cNvSpPr/>
          <p:nvPr/>
        </p:nvSpPr>
        <p:spPr bwMode="auto">
          <a:xfrm>
            <a:off x="6407632"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3" name="直線コネクタ 12"/>
          <p:cNvCxnSpPr>
            <a:stCxn id="6" idx="3"/>
            <a:endCxn id="11" idx="1"/>
          </p:cNvCxnSpPr>
          <p:nvPr/>
        </p:nvCxnSpPr>
        <p:spPr bwMode="auto">
          <a:xfrm>
            <a:off x="596516" y="4707142"/>
            <a:ext cx="5784730" cy="0"/>
          </a:xfrm>
          <a:prstGeom prst="line">
            <a:avLst/>
          </a:prstGeom>
          <a:ln>
            <a:solidFill>
              <a:srgbClr val="E03253"/>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14" name="直線コネクタ 13"/>
          <p:cNvCxnSpPr>
            <a:stCxn id="7" idx="3"/>
            <a:endCxn id="8" idx="1"/>
          </p:cNvCxnSpPr>
          <p:nvPr/>
        </p:nvCxnSpPr>
        <p:spPr bwMode="auto">
          <a:xfrm flipV="1">
            <a:off x="622902" y="4707142"/>
            <a:ext cx="1777038"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stCxn id="8" idx="3"/>
            <a:endCxn id="10" idx="1"/>
          </p:cNvCxnSpPr>
          <p:nvPr/>
        </p:nvCxnSpPr>
        <p:spPr bwMode="auto">
          <a:xfrm>
            <a:off x="2651968" y="4707142"/>
            <a:ext cx="1700212"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a:stCxn id="10" idx="3"/>
            <a:endCxn id="12" idx="1"/>
          </p:cNvCxnSpPr>
          <p:nvPr/>
        </p:nvCxnSpPr>
        <p:spPr bwMode="auto">
          <a:xfrm>
            <a:off x="4604208" y="5859270"/>
            <a:ext cx="18034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stCxn id="10" idx="1"/>
          </p:cNvCxnSpPr>
          <p:nvPr/>
        </p:nvCxnSpPr>
        <p:spPr bwMode="auto">
          <a:xfrm flipH="1">
            <a:off x="622902" y="5859270"/>
            <a:ext cx="37292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p:cNvSpPr txBox="1"/>
          <p:nvPr/>
        </p:nvSpPr>
        <p:spPr>
          <a:xfrm>
            <a:off x="7065714" y="5081363"/>
            <a:ext cx="2505814" cy="923330"/>
          </a:xfrm>
          <a:prstGeom prst="rect">
            <a:avLst/>
          </a:prstGeom>
          <a:noFill/>
        </p:spPr>
        <p:txBody>
          <a:bodyPr wrap="none" rtlCol="0">
            <a:spAutoFit/>
          </a:bodyPr>
          <a:lstStyle/>
          <a:p>
            <a:pPr marL="342900" indent="-342900">
              <a:buAutoNum type="arabicPeriod"/>
            </a:pPr>
            <a:r>
              <a:rPr kumimoji="1" lang="ja-JP" altLang="en-US" dirty="0" smtClean="0"/>
              <a:t>同スイッチ、同ポート</a:t>
            </a:r>
            <a:endParaRPr kumimoji="1" lang="en-US" altLang="ja-JP" dirty="0"/>
          </a:p>
          <a:p>
            <a:pPr marL="342900" indent="-342900">
              <a:buFontTx/>
              <a:buAutoNum type="arabicPeriod"/>
            </a:pPr>
            <a:r>
              <a:rPr kumimoji="1" lang="ja-JP" altLang="en-US" dirty="0"/>
              <a:t>同スイッチ</a:t>
            </a:r>
            <a:r>
              <a:rPr kumimoji="1" lang="ja-JP" altLang="en-US" dirty="0" smtClean="0"/>
              <a:t>、異ポート</a:t>
            </a:r>
            <a:endParaRPr kumimoji="1" lang="en-US" altLang="ja-JP" dirty="0"/>
          </a:p>
          <a:p>
            <a:pPr marL="342900" indent="-342900">
              <a:buFontTx/>
              <a:buAutoNum type="arabicPeriod"/>
            </a:pPr>
            <a:r>
              <a:rPr kumimoji="1" lang="ja-JP" altLang="en-US" dirty="0"/>
              <a:t>異</a:t>
            </a:r>
            <a:r>
              <a:rPr kumimoji="1" lang="ja-JP" altLang="en-US" dirty="0" smtClean="0"/>
              <a:t>スイッチ、</a:t>
            </a:r>
            <a:r>
              <a:rPr kumimoji="1" lang="ja-JP" altLang="en-US" dirty="0"/>
              <a:t>異</a:t>
            </a:r>
            <a:r>
              <a:rPr kumimoji="1" lang="ja-JP" altLang="en-US" dirty="0" smtClean="0"/>
              <a:t>ポート</a:t>
            </a:r>
            <a:endParaRPr kumimoji="1" lang="en-US" altLang="ja-JP" dirty="0"/>
          </a:p>
        </p:txBody>
      </p:sp>
      <p:cxnSp>
        <p:nvCxnSpPr>
          <p:cNvPr id="19" name="直線コネクタ 18"/>
          <p:cNvCxnSpPr>
            <a:stCxn id="9" idx="3"/>
            <a:endCxn id="12" idx="1"/>
          </p:cNvCxnSpPr>
          <p:nvPr/>
        </p:nvCxnSpPr>
        <p:spPr bwMode="auto">
          <a:xfrm>
            <a:off x="4577822" y="4707142"/>
            <a:ext cx="1829810"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949458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IC2014</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投稿</a:t>
            </a:r>
            <a:r>
              <a:rPr lang="ja-JP" altLang="en-US" dirty="0"/>
              <a:t>締切：</a:t>
            </a:r>
            <a:r>
              <a:rPr lang="en-US" altLang="ja-JP" dirty="0"/>
              <a:t>2014</a:t>
            </a:r>
            <a:r>
              <a:rPr lang="ja-JP" altLang="en-US" dirty="0"/>
              <a:t>年</a:t>
            </a:r>
            <a:r>
              <a:rPr lang="en-US" altLang="ja-JP" dirty="0"/>
              <a:t>8</a:t>
            </a:r>
            <a:r>
              <a:rPr lang="ja-JP" altLang="en-US" dirty="0"/>
              <a:t>月</a:t>
            </a:r>
            <a:r>
              <a:rPr lang="en-US" altLang="ja-JP" dirty="0"/>
              <a:t>22</a:t>
            </a:r>
            <a:r>
              <a:rPr lang="ja-JP" altLang="en-US" dirty="0"/>
              <a:t>日</a:t>
            </a:r>
            <a:r>
              <a:rPr lang="en-US" altLang="ja-JP" dirty="0"/>
              <a:t>(</a:t>
            </a:r>
            <a:r>
              <a:rPr lang="ja-JP" altLang="en-US" dirty="0"/>
              <a:t>金</a:t>
            </a:r>
            <a:r>
              <a:rPr lang="en-US" altLang="ja-JP" dirty="0" smtClean="0"/>
              <a:t>)</a:t>
            </a:r>
          </a:p>
          <a:p>
            <a:r>
              <a:rPr lang="ja-JP" altLang="en-US" dirty="0" smtClean="0"/>
              <a:t>提出</a:t>
            </a:r>
            <a:r>
              <a:rPr lang="ja-JP" altLang="en-US" dirty="0"/>
              <a:t>形式：フルペーパー 、</a:t>
            </a:r>
            <a:r>
              <a:rPr lang="en-US" altLang="ja-JP" dirty="0"/>
              <a:t>A4 6-10</a:t>
            </a:r>
            <a:r>
              <a:rPr lang="ja-JP" altLang="en-US" dirty="0"/>
              <a:t>ページ程度 </a:t>
            </a:r>
            <a:r>
              <a:rPr lang="en-US" altLang="ja-JP" dirty="0"/>
              <a:t>(PDF</a:t>
            </a:r>
            <a:r>
              <a:rPr lang="ja-JP" altLang="en-US" dirty="0"/>
              <a:t>による電子投稿</a:t>
            </a:r>
            <a:r>
              <a:rPr lang="en-US" altLang="ja-JP" dirty="0" smtClean="0"/>
              <a:t>)</a:t>
            </a:r>
          </a:p>
          <a:p>
            <a:r>
              <a:rPr kumimoji="1" lang="ja-JP" altLang="en-US" dirty="0" smtClean="0"/>
              <a:t>発表内容</a:t>
            </a:r>
            <a:endParaRPr kumimoji="1" lang="en-US" altLang="ja-JP" dirty="0" smtClean="0"/>
          </a:p>
          <a:p>
            <a:pPr marL="0" indent="0">
              <a:buNone/>
            </a:pPr>
            <a:r>
              <a:rPr lang="ja-JP" altLang="en-US" dirty="0" smtClean="0"/>
              <a:t>提案手法：</a:t>
            </a:r>
            <a:r>
              <a:rPr lang="ja-JP" altLang="en-US" dirty="0"/>
              <a:t>複数の</a:t>
            </a:r>
            <a:r>
              <a:rPr lang="en-US" altLang="ja-JP" dirty="0" err="1"/>
              <a:t>NIC</a:t>
            </a:r>
            <a:r>
              <a:rPr lang="en-US" altLang="en-US" dirty="0" err="1"/>
              <a:t>で分散させる</a:t>
            </a:r>
            <a:r>
              <a:rPr lang="en-US" altLang="en-US" dirty="0"/>
              <a:t> = </a:t>
            </a:r>
            <a:r>
              <a:rPr lang="ja-JP" altLang="en-US" dirty="0"/>
              <a:t>パスを</a:t>
            </a:r>
            <a:r>
              <a:rPr lang="ja-JP" altLang="en-US" dirty="0" smtClean="0"/>
              <a:t>切り替える</a:t>
            </a:r>
            <a:endParaRPr lang="en-US" altLang="ja-JP" dirty="0" smtClean="0"/>
          </a:p>
          <a:p>
            <a:pPr marL="0" indent="0">
              <a:buNone/>
            </a:pPr>
            <a:r>
              <a:rPr lang="ja-JP" altLang="en-US" dirty="0" smtClean="0"/>
              <a:t>期待：</a:t>
            </a:r>
            <a:r>
              <a:rPr lang="ja-JP" altLang="en-US" dirty="0"/>
              <a:t>ハードウェア割り込みの負荷は解消されると</a:t>
            </a:r>
            <a:r>
              <a:rPr lang="ja-JP" altLang="en-US" dirty="0" smtClean="0"/>
              <a:t>仮定</a:t>
            </a:r>
            <a:endParaRPr lang="en-US" altLang="ja-JP" dirty="0"/>
          </a:p>
          <a:p>
            <a:pPr marL="0" indent="0">
              <a:buNone/>
            </a:pPr>
            <a:r>
              <a:rPr lang="ja-JP" altLang="en-US" dirty="0" smtClean="0"/>
              <a:t>・仮定：並列分散処理のような、すぐに割込ませたい、低レイテンシが求められるものには有効である。</a:t>
            </a:r>
            <a:endParaRPr lang="en-US" altLang="ja-JP" dirty="0" smtClean="0"/>
          </a:p>
          <a:p>
            <a:pPr marL="0" indent="0">
              <a:buNone/>
            </a:pPr>
            <a:r>
              <a:rPr lang="ja-JP" altLang="en-US" dirty="0" smtClean="0"/>
              <a:t>・仮定：実環境では単一の</a:t>
            </a:r>
            <a:r>
              <a:rPr lang="en-US" altLang="ja-JP" dirty="0" smtClean="0"/>
              <a:t>NIC</a:t>
            </a:r>
            <a:r>
              <a:rPr lang="ja-JP" altLang="en-US" dirty="0" smtClean="0"/>
              <a:t>に負荷が集中し、深刻である。</a:t>
            </a:r>
            <a:endParaRPr lang="en-US" altLang="ja-JP" dirty="0" smtClean="0"/>
          </a:p>
          <a:p>
            <a:pPr marL="0" indent="0">
              <a:buNone/>
            </a:pPr>
            <a:r>
              <a:rPr lang="ja-JP" altLang="en-US" dirty="0"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37</a:t>
            </a:fld>
            <a:endParaRPr lang="en-US" altLang="ja-JP" dirty="0"/>
          </a:p>
        </p:txBody>
      </p:sp>
    </p:spTree>
    <p:extLst>
      <p:ext uri="{BB962C8B-B14F-4D97-AF65-F5344CB8AC3E}">
        <p14:creationId xmlns:p14="http://schemas.microsoft.com/office/powerpoint/2010/main" val="8766479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4</a:t>
            </a:fld>
            <a:endParaRPr lang="en-US" altLang="ja-JP" dirty="0"/>
          </a:p>
        </p:txBody>
      </p:sp>
    </p:spTree>
    <p:extLst>
      <p:ext uri="{BB962C8B-B14F-4D97-AF65-F5344CB8AC3E}">
        <p14:creationId xmlns:p14="http://schemas.microsoft.com/office/powerpoint/2010/main" val="35833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5</a:t>
            </a:fld>
            <a:endParaRPr lang="en-US" altLang="ja-JP" dirty="0"/>
          </a:p>
        </p:txBody>
      </p:sp>
    </p:spTree>
    <p:extLst>
      <p:ext uri="{BB962C8B-B14F-4D97-AF65-F5344CB8AC3E}">
        <p14:creationId xmlns:p14="http://schemas.microsoft.com/office/powerpoint/2010/main" val="301958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6</a:t>
            </a:fld>
            <a:endParaRPr lang="en-US" altLang="ja-JP" dirty="0"/>
          </a:p>
        </p:txBody>
      </p:sp>
    </p:spTree>
    <p:extLst>
      <p:ext uri="{BB962C8B-B14F-4D97-AF65-F5344CB8AC3E}">
        <p14:creationId xmlns:p14="http://schemas.microsoft.com/office/powerpoint/2010/main" val="239893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7</a:t>
            </a:fld>
            <a:endParaRPr lang="en-US" altLang="ja-JP" dirty="0"/>
          </a:p>
        </p:txBody>
      </p:sp>
    </p:spTree>
    <p:extLst>
      <p:ext uri="{BB962C8B-B14F-4D97-AF65-F5344CB8AC3E}">
        <p14:creationId xmlns:p14="http://schemas.microsoft.com/office/powerpoint/2010/main" val="286781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8</a:t>
            </a:fld>
            <a:endParaRPr lang="en-US" altLang="ja-JP" dirty="0"/>
          </a:p>
        </p:txBody>
      </p:sp>
    </p:spTree>
    <p:extLst>
      <p:ext uri="{BB962C8B-B14F-4D97-AF65-F5344CB8AC3E}">
        <p14:creationId xmlns:p14="http://schemas.microsoft.com/office/powerpoint/2010/main" val="262781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ポスター輪講の概要</a:t>
            </a:r>
            <a:endParaRPr kumimoji="1" lang="ja-JP" altLang="en-US" dirty="0"/>
          </a:p>
        </p:txBody>
      </p:sp>
      <p:sp>
        <p:nvSpPr>
          <p:cNvPr id="3" name="コンテンツ プレースホルダー 2"/>
          <p:cNvSpPr>
            <a:spLocks noGrp="1"/>
          </p:cNvSpPr>
          <p:nvPr>
            <p:ph idx="1"/>
          </p:nvPr>
        </p:nvSpPr>
        <p:spPr>
          <a:xfrm>
            <a:off x="812800" y="4976813"/>
            <a:ext cx="8280400" cy="1332507"/>
          </a:xfrm>
        </p:spPr>
        <p:txBody>
          <a:bodyPr/>
          <a:lstStyle/>
          <a:p>
            <a:pPr marL="457200" indent="-457200">
              <a:buFont typeface="+mj-lt"/>
              <a:buAutoNum type="arabicPeriod"/>
            </a:pPr>
            <a:r>
              <a:rPr kumimoji="1" lang="en-US" altLang="ja-JP" dirty="0" smtClean="0"/>
              <a:t>edge</a:t>
            </a:r>
            <a:r>
              <a:rPr kumimoji="1" lang="ja-JP" altLang="en-US" dirty="0" smtClean="0"/>
              <a:t>スイッチでのボトルネック</a:t>
            </a:r>
            <a:endParaRPr kumimoji="1" lang="en-US" altLang="ja-JP" dirty="0" smtClean="0"/>
          </a:p>
          <a:p>
            <a:pPr marL="457200" indent="-457200">
              <a:buFont typeface="+mj-lt"/>
              <a:buAutoNum type="arabicPeriod"/>
            </a:pPr>
            <a:r>
              <a:rPr lang="ja-JP" altLang="en-US" dirty="0" smtClean="0"/>
              <a:t>エンドノードのトラフィックパターン</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9</a:t>
            </a:fld>
            <a:endParaRPr lang="en-US" altLang="ja-JP" dirty="0"/>
          </a:p>
        </p:txBody>
      </p:sp>
      <p:pic>
        <p:nvPicPr>
          <p:cNvPr id="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337" y="3151709"/>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090" y="3161968"/>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7" name="直線コネクタ 6"/>
          <p:cNvCxnSpPr>
            <a:stCxn id="19" idx="2"/>
            <a:endCxn id="5" idx="0"/>
          </p:cNvCxnSpPr>
          <p:nvPr/>
        </p:nvCxnSpPr>
        <p:spPr>
          <a:xfrm flipH="1">
            <a:off x="1474722" y="2756850"/>
            <a:ext cx="233886"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stCxn id="19" idx="2"/>
            <a:endCxn id="6" idx="0"/>
          </p:cNvCxnSpPr>
          <p:nvPr/>
        </p:nvCxnSpPr>
        <p:spPr>
          <a:xfrm>
            <a:off x="1708608" y="2756850"/>
            <a:ext cx="237867"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293" y="3151709"/>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3046" y="3161968"/>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1" name="直線コネクタ 10"/>
          <p:cNvCxnSpPr>
            <a:stCxn id="20" idx="2"/>
            <a:endCxn id="9" idx="0"/>
          </p:cNvCxnSpPr>
          <p:nvPr/>
        </p:nvCxnSpPr>
        <p:spPr>
          <a:xfrm flipH="1">
            <a:off x="2987679" y="2756850"/>
            <a:ext cx="191392"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20" idx="2"/>
            <a:endCxn id="10" idx="0"/>
          </p:cNvCxnSpPr>
          <p:nvPr/>
        </p:nvCxnSpPr>
        <p:spPr>
          <a:xfrm>
            <a:off x="3179071" y="2756850"/>
            <a:ext cx="280361"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17" idx="2"/>
            <a:endCxn id="19" idx="0"/>
          </p:cNvCxnSpPr>
          <p:nvPr/>
        </p:nvCxnSpPr>
        <p:spPr>
          <a:xfrm flipH="1">
            <a:off x="1708608" y="1875342"/>
            <a:ext cx="117242"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17" idx="2"/>
            <a:endCxn id="20" idx="0"/>
          </p:cNvCxnSpPr>
          <p:nvPr/>
        </p:nvCxnSpPr>
        <p:spPr>
          <a:xfrm>
            <a:off x="1825850" y="1875342"/>
            <a:ext cx="1353221"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8" idx="2"/>
            <a:endCxn id="20" idx="0"/>
          </p:cNvCxnSpPr>
          <p:nvPr/>
        </p:nvCxnSpPr>
        <p:spPr>
          <a:xfrm>
            <a:off x="3003586" y="1875342"/>
            <a:ext cx="175485"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8" idx="2"/>
            <a:endCxn id="19" idx="0"/>
          </p:cNvCxnSpPr>
          <p:nvPr/>
        </p:nvCxnSpPr>
        <p:spPr>
          <a:xfrm flipH="1">
            <a:off x="1708608" y="1875342"/>
            <a:ext cx="1294978"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224" y="1615654"/>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60" y="1615654"/>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82" y="249716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45" y="249716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62114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697" y="162114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直線コネクタ 22"/>
          <p:cNvCxnSpPr>
            <a:stCxn id="21" idx="2"/>
            <a:endCxn id="19" idx="0"/>
          </p:cNvCxnSpPr>
          <p:nvPr/>
        </p:nvCxnSpPr>
        <p:spPr>
          <a:xfrm>
            <a:off x="648114" y="1880828"/>
            <a:ext cx="1060494"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19" idx="0"/>
          </p:cNvCxnSpPr>
          <p:nvPr/>
        </p:nvCxnSpPr>
        <p:spPr>
          <a:xfrm flipH="1">
            <a:off x="1708608" y="1880828"/>
            <a:ext cx="2472715"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1" idx="2"/>
            <a:endCxn id="20" idx="0"/>
          </p:cNvCxnSpPr>
          <p:nvPr/>
        </p:nvCxnSpPr>
        <p:spPr>
          <a:xfrm>
            <a:off x="648114" y="1880828"/>
            <a:ext cx="2530957"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2" idx="2"/>
            <a:endCxn id="20" idx="0"/>
          </p:cNvCxnSpPr>
          <p:nvPr/>
        </p:nvCxnSpPr>
        <p:spPr>
          <a:xfrm flipH="1">
            <a:off x="3179071" y="1880828"/>
            <a:ext cx="1002252"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円/楕円 26"/>
          <p:cNvSpPr/>
          <p:nvPr/>
        </p:nvSpPr>
        <p:spPr bwMode="auto">
          <a:xfrm>
            <a:off x="1107356" y="2367357"/>
            <a:ext cx="1325467" cy="512994"/>
          </a:xfrm>
          <a:prstGeom prst="ellipse">
            <a:avLst/>
          </a:prstGeom>
          <a:noFill/>
          <a:ln w="19050"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8" name="テキスト ボックス 27"/>
          <p:cNvSpPr txBox="1"/>
          <p:nvPr/>
        </p:nvSpPr>
        <p:spPr>
          <a:xfrm>
            <a:off x="849530" y="4293096"/>
            <a:ext cx="202591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二つのボトルネック</a:t>
            </a:r>
            <a:endParaRPr kumimoji="1" lang="ja-JP" altLang="en-US" dirty="0"/>
          </a:p>
        </p:txBody>
      </p:sp>
      <p:cxnSp>
        <p:nvCxnSpPr>
          <p:cNvPr id="30" name="直線コネクタ 29"/>
          <p:cNvCxnSpPr>
            <a:endCxn id="28" idx="1"/>
          </p:cNvCxnSpPr>
          <p:nvPr/>
        </p:nvCxnSpPr>
        <p:spPr bwMode="auto">
          <a:xfrm flipH="1">
            <a:off x="849530" y="2756850"/>
            <a:ext cx="257826" cy="17209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a:stCxn id="6" idx="2"/>
            <a:endCxn id="28" idx="0"/>
          </p:cNvCxnSpPr>
          <p:nvPr/>
        </p:nvCxnSpPr>
        <p:spPr bwMode="auto">
          <a:xfrm flipH="1">
            <a:off x="1862488" y="3717032"/>
            <a:ext cx="83987"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a:stCxn id="28" idx="0"/>
            <a:endCxn id="10" idx="2"/>
          </p:cNvCxnSpPr>
          <p:nvPr/>
        </p:nvCxnSpPr>
        <p:spPr bwMode="auto">
          <a:xfrm flipV="1">
            <a:off x="1862488" y="3717032"/>
            <a:ext cx="1596943"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5" name="図 34" descr="70kb_fix.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996" y="645755"/>
            <a:ext cx="4201112" cy="1939798"/>
          </a:xfrm>
          <a:prstGeom prst="rect">
            <a:avLst/>
          </a:prstGeom>
        </p:spPr>
      </p:pic>
      <p:pic>
        <p:nvPicPr>
          <p:cNvPr id="36" name="図 35" descr="95percentil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970" y="2743222"/>
            <a:ext cx="3762149" cy="2233591"/>
          </a:xfrm>
          <a:prstGeom prst="rect">
            <a:avLst/>
          </a:prstGeom>
        </p:spPr>
      </p:pic>
    </p:spTree>
    <p:extLst>
      <p:ext uri="{BB962C8B-B14F-4D97-AF65-F5344CB8AC3E}">
        <p14:creationId xmlns:p14="http://schemas.microsoft.com/office/powerpoint/2010/main" val="42781805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8825</TotalTime>
  <Words>878</Words>
  <Application>Microsoft Macintosh PowerPoint</Application>
  <PresentationFormat>A4 210x297 mm</PresentationFormat>
  <Paragraphs>158</Paragraphs>
  <Slides>37</Slides>
  <Notes>1</Notes>
  <HiddenSlides>0</HiddenSlides>
  <MMClips>0</MMClips>
  <ScaleCrop>false</ScaleCrop>
  <HeadingPairs>
    <vt:vector size="4" baseType="variant">
      <vt:variant>
        <vt:lpstr>テーマ</vt:lpstr>
      </vt:variant>
      <vt:variant>
        <vt:i4>1</vt:i4>
      </vt:variant>
      <vt:variant>
        <vt:lpstr>スライド タイトル</vt:lpstr>
      </vt:variant>
      <vt:variant>
        <vt:i4>37</vt:i4>
      </vt:variant>
    </vt:vector>
  </HeadingPairs>
  <TitlesOfParts>
    <vt:vector size="38" baseType="lpstr">
      <vt:lpstr>Staff training presentation</vt:lpstr>
      <vt:lpstr>Progress report 進捗報告</vt:lpstr>
      <vt:lpstr>項目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ポスター輪講の概要</vt:lpstr>
      <vt:lpstr>割り込み頻度が多すぎる</vt:lpstr>
      <vt:lpstr>Interrupt coalescing：ハードウェア</vt:lpstr>
      <vt:lpstr>Polling : ソフトウェア</vt:lpstr>
      <vt:lpstr>ハイブリッド方式</vt:lpstr>
      <vt:lpstr>Low latency interrupt : ハードウェア</vt:lpstr>
      <vt:lpstr>プロトコル処理の並列化</vt:lpstr>
      <vt:lpstr>Receive Side Scaling (RSS)</vt:lpstr>
      <vt:lpstr>RPS – RSS非対応NIC</vt:lpstr>
      <vt:lpstr>RFS</vt:lpstr>
      <vt:lpstr>二つのボトルネックが存在</vt:lpstr>
      <vt:lpstr>Hadoopトラフィックの検証</vt:lpstr>
      <vt:lpstr>定常状態でのトラフィックの様子</vt:lpstr>
      <vt:lpstr>定常状態でのトラフィックの様子</vt:lpstr>
      <vt:lpstr>定常状態でのトラフィックの様子</vt:lpstr>
      <vt:lpstr>定常状態でのトラフィックの様子</vt:lpstr>
      <vt:lpstr>関連があるような気がした、まとめて割込みによるレイテンシ</vt:lpstr>
      <vt:lpstr>定常状態でのトラフィックの様子</vt:lpstr>
      <vt:lpstr>定常状態でのトラフィックの様子</vt:lpstr>
      <vt:lpstr>定常状態でのトラフィックの様子</vt:lpstr>
      <vt:lpstr>job実行中でのトラフィックの様子</vt:lpstr>
      <vt:lpstr>job実行中でのトラフィックの様子</vt:lpstr>
      <vt:lpstr>job実行中でのトラフィックの様子</vt:lpstr>
      <vt:lpstr>job実行中でのトラフィックの様子</vt:lpstr>
      <vt:lpstr>job実行中でのトラフィックの様子</vt:lpstr>
      <vt:lpstr>job実行中でのトラフィックの様子</vt:lpstr>
      <vt:lpstr>Hadoopまとめ</vt:lpstr>
      <vt:lpstr>今後の課題</vt:lpstr>
      <vt:lpstr>IC2014</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3033</cp:revision>
  <dcterms:created xsi:type="dcterms:W3CDTF">2013-12-01T06:00:42Z</dcterms:created>
  <dcterms:modified xsi:type="dcterms:W3CDTF">2014-08-11T05:43:07Z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