
<file path=[Content_Types].xml><?xml version="1.0" encoding="utf-8"?>
<Types xmlns="http://schemas.openxmlformats.org/package/2006/content-types">
  <Default Extension="xml" ContentType="application/xml"/>
  <Default Extension="wmf" ContentType="image/x-wmf"/>
  <Default Extension="jpg" ContentType="image/jpeg"/>
  <Default Extension="rels" ContentType="application/vnd.openxmlformats-package.relationships+xml"/>
  <Default Extension="emf" ContentType="image/x-em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37"/>
  </p:notesMasterIdLst>
  <p:handoutMasterIdLst>
    <p:handoutMasterId r:id="rId38"/>
  </p:handoutMasterIdLst>
  <p:sldIdLst>
    <p:sldId id="256" r:id="rId2"/>
    <p:sldId id="454" r:id="rId3"/>
    <p:sldId id="474" r:id="rId4"/>
    <p:sldId id="473" r:id="rId5"/>
    <p:sldId id="477" r:id="rId6"/>
    <p:sldId id="479" r:id="rId7"/>
    <p:sldId id="451" r:id="rId8"/>
    <p:sldId id="480" r:id="rId9"/>
    <p:sldId id="481" r:id="rId10"/>
    <p:sldId id="482" r:id="rId11"/>
    <p:sldId id="483" r:id="rId12"/>
    <p:sldId id="484" r:id="rId13"/>
    <p:sldId id="485" r:id="rId14"/>
    <p:sldId id="486" r:id="rId15"/>
    <p:sldId id="487" r:id="rId16"/>
    <p:sldId id="488" r:id="rId17"/>
    <p:sldId id="489" r:id="rId18"/>
    <p:sldId id="490" r:id="rId19"/>
    <p:sldId id="491" r:id="rId20"/>
    <p:sldId id="492" r:id="rId21"/>
    <p:sldId id="493" r:id="rId22"/>
    <p:sldId id="494" r:id="rId23"/>
    <p:sldId id="495" r:id="rId24"/>
    <p:sldId id="496" r:id="rId25"/>
    <p:sldId id="497" r:id="rId26"/>
    <p:sldId id="498" r:id="rId27"/>
    <p:sldId id="499" r:id="rId28"/>
    <p:sldId id="500" r:id="rId29"/>
    <p:sldId id="501" r:id="rId30"/>
    <p:sldId id="502" r:id="rId31"/>
    <p:sldId id="503" r:id="rId32"/>
    <p:sldId id="504" r:id="rId33"/>
    <p:sldId id="505" r:id="rId34"/>
    <p:sldId id="506" r:id="rId35"/>
    <p:sldId id="507" r:id="rId36"/>
  </p:sldIdLst>
  <p:sldSz cx="9906000" cy="6858000" type="A4"/>
  <p:notesSz cx="6997700" cy="928370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3253"/>
    <a:srgbClr val="0071BC"/>
    <a:srgbClr val="4D4D4D"/>
    <a:srgbClr val="EAEAEA"/>
    <a:srgbClr val="393939"/>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1E4AEA4-8DFA-4A89-87EB-49C32662AFE0}" styleName="中間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濃色 2 - アクセント 1/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間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間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FECB4D8-DB02-4DC6-A0A2-4F2EBAE1DC90}" styleName="中間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73A0DAA-6AF3-43AB-8588-CEC1D06C72B9}" styleName="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84E427A-3D55-4303-BF80-6455036E1DE7}" styleName="テーマ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テーマ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9" autoAdjust="0"/>
    <p:restoredTop sz="88973" autoAdjust="0"/>
  </p:normalViewPr>
  <p:slideViewPr>
    <p:cSldViewPr snapToObjects="1">
      <p:cViewPr varScale="1">
        <p:scale>
          <a:sx n="82" d="100"/>
          <a:sy n="82" d="100"/>
        </p:scale>
        <p:origin x="-1776" y="-104"/>
      </p:cViewPr>
      <p:guideLst>
        <p:guide orient="horz" pos="1185"/>
        <p:guide orient="horz" pos="3974"/>
        <p:guide orient="horz" pos="573"/>
        <p:guide orient="horz" pos="2160"/>
        <p:guide orient="horz" pos="3135"/>
        <p:guide pos="5728"/>
        <p:guide pos="2145"/>
        <p:guide pos="512"/>
        <p:guide pos="4095"/>
        <p:guide pos="3120"/>
      </p:guideLst>
    </p:cSldViewPr>
  </p:slideViewPr>
  <p:notesTextViewPr>
    <p:cViewPr>
      <p:scale>
        <a:sx n="1" d="1"/>
        <a:sy n="1" d="1"/>
      </p:scale>
      <p:origin x="0" y="0"/>
    </p:cViewPr>
  </p:notesTextViewPr>
  <p:notesViewPr>
    <p:cSldViewPr>
      <p:cViewPr varScale="1">
        <p:scale>
          <a:sx n="86" d="100"/>
          <a:sy n="86" d="100"/>
        </p:scale>
        <p:origin x="-3810" y="-96"/>
      </p:cViewPr>
      <p:guideLst>
        <p:guide orient="horz" pos="2924"/>
        <p:guide pos="2204"/>
      </p:guideLst>
    </p:cSldViewPr>
  </p:notesViewPr>
  <p:gridSpacing cx="36004" cy="36004"/>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t" anchorCtr="0" compatLnSpc="1">
            <a:prstTxWarp prst="textNoShape">
              <a:avLst/>
            </a:prstTxWarp>
          </a:bodyPr>
          <a:lstStyle>
            <a:lvl1pPr defTabSz="930275">
              <a:defRPr kumimoji="1" sz="1200">
                <a:latin typeface="Tahoma" pitchFamily="34" charset="0"/>
              </a:defRPr>
            </a:lvl1pPr>
          </a:lstStyle>
          <a:p>
            <a:endParaRPr lang="en-US" altLang="ja-JP" dirty="0"/>
          </a:p>
        </p:txBody>
      </p:sp>
      <p:sp>
        <p:nvSpPr>
          <p:cNvPr id="19459" name="Rectangle 3"/>
          <p:cNvSpPr>
            <a:spLocks noGrp="1" noChangeArrowheads="1"/>
          </p:cNvSpPr>
          <p:nvPr>
            <p:ph type="dt" sz="quarter" idx="1"/>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t" anchorCtr="0" compatLnSpc="1">
            <a:prstTxWarp prst="textNoShape">
              <a:avLst/>
            </a:prstTxWarp>
          </a:bodyPr>
          <a:lstStyle>
            <a:lvl1pPr algn="r" defTabSz="930275">
              <a:defRPr kumimoji="1" sz="1200">
                <a:latin typeface="Tahoma" pitchFamily="34" charset="0"/>
              </a:defRPr>
            </a:lvl1pPr>
          </a:lstStyle>
          <a:p>
            <a:endParaRPr lang="en-US" altLang="ja-JP" dirty="0"/>
          </a:p>
        </p:txBody>
      </p:sp>
      <p:sp>
        <p:nvSpPr>
          <p:cNvPr id="19460" name="Rectangle 4"/>
          <p:cNvSpPr>
            <a:spLocks noGrp="1" noChangeArrowheads="1"/>
          </p:cNvSpPr>
          <p:nvPr>
            <p:ph type="ftr" sz="quarter" idx="2"/>
          </p:nvPr>
        </p:nvSpPr>
        <p:spPr bwMode="auto">
          <a:xfrm>
            <a:off x="0"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b" anchorCtr="0" compatLnSpc="1">
            <a:prstTxWarp prst="textNoShape">
              <a:avLst/>
            </a:prstTxWarp>
          </a:bodyPr>
          <a:lstStyle>
            <a:lvl1pPr defTabSz="930275">
              <a:defRPr kumimoji="1" sz="1200">
                <a:latin typeface="Tahoma" pitchFamily="34" charset="0"/>
              </a:defRPr>
            </a:lvl1pPr>
          </a:lstStyle>
          <a:p>
            <a:endParaRPr lang="en-US" altLang="ja-JP" dirty="0"/>
          </a:p>
        </p:txBody>
      </p:sp>
      <p:sp>
        <p:nvSpPr>
          <p:cNvPr id="19461" name="Rectangle 5"/>
          <p:cNvSpPr>
            <a:spLocks noGrp="1" noChangeArrowheads="1"/>
          </p:cNvSpPr>
          <p:nvPr>
            <p:ph type="sldNum" sz="quarter" idx="3"/>
          </p:nvPr>
        </p:nvSpPr>
        <p:spPr bwMode="auto">
          <a:xfrm>
            <a:off x="3963988"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b" anchorCtr="0" compatLnSpc="1">
            <a:prstTxWarp prst="textNoShape">
              <a:avLst/>
            </a:prstTxWarp>
          </a:bodyPr>
          <a:lstStyle>
            <a:lvl1pPr algn="r" defTabSz="930275">
              <a:defRPr kumimoji="1" sz="1200">
                <a:latin typeface="Tahoma" pitchFamily="34" charset="0"/>
              </a:defRPr>
            </a:lvl1pPr>
          </a:lstStyle>
          <a:p>
            <a:fld id="{6F62E233-1F35-47A0-B354-5FF7886F74B8}" type="slidenum">
              <a:rPr lang="ja-JP" altLang="en-US"/>
              <a:pPr/>
              <a:t>‹#›</a:t>
            </a:fld>
            <a:endParaRPr lang="en-US" altLang="ja-JP" dirty="0"/>
          </a:p>
        </p:txBody>
      </p:sp>
    </p:spTree>
    <p:extLst>
      <p:ext uri="{BB962C8B-B14F-4D97-AF65-F5344CB8AC3E}">
        <p14:creationId xmlns:p14="http://schemas.microsoft.com/office/powerpoint/2010/main" val="2335282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t" anchorCtr="0" compatLnSpc="1">
            <a:prstTxWarp prst="textNoShape">
              <a:avLst/>
            </a:prstTxWarp>
          </a:bodyPr>
          <a:lstStyle>
            <a:lvl1pPr defTabSz="930275">
              <a:defRPr kumimoji="1" sz="1000" i="1">
                <a:latin typeface="Tahoma" pitchFamily="34" charset="0"/>
              </a:defRPr>
            </a:lvl1pPr>
          </a:lstStyle>
          <a:p>
            <a:r>
              <a:rPr lang="ja-JP" altLang="en-US" dirty="0"/>
              <a:t>*</a:t>
            </a:r>
            <a:endParaRPr lang="ja-JP" altLang="en-US" sz="1200" i="0" dirty="0"/>
          </a:p>
        </p:txBody>
      </p:sp>
      <p:sp>
        <p:nvSpPr>
          <p:cNvPr id="2051" name="Rectangle 3"/>
          <p:cNvSpPr>
            <a:spLocks noGrp="1" noChangeArrowheads="1"/>
          </p:cNvSpPr>
          <p:nvPr>
            <p:ph type="dt" idx="1"/>
          </p:nvPr>
        </p:nvSpPr>
        <p:spPr bwMode="auto">
          <a:xfrm>
            <a:off x="3965575"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t" anchorCtr="0" compatLnSpc="1">
            <a:prstTxWarp prst="textNoShape">
              <a:avLst/>
            </a:prstTxWarp>
          </a:bodyPr>
          <a:lstStyle>
            <a:lvl1pPr algn="r" defTabSz="930275">
              <a:defRPr kumimoji="1" sz="1000" i="1">
                <a:latin typeface="Tahoma" pitchFamily="34" charset="0"/>
              </a:defRPr>
            </a:lvl1pPr>
          </a:lstStyle>
          <a:p>
            <a:r>
              <a:rPr lang="en-US" altLang="ja-JP" dirty="0"/>
              <a:t>07/16/96</a:t>
            </a:r>
            <a:endParaRPr lang="en-US" altLang="ja-JP" sz="1200" i="0" dirty="0"/>
          </a:p>
        </p:txBody>
      </p:sp>
      <p:sp>
        <p:nvSpPr>
          <p:cNvPr id="2052" name="Rectangle 4"/>
          <p:cNvSpPr>
            <a:spLocks noGrp="1" noRot="1" noChangeAspect="1" noChangeArrowheads="1"/>
          </p:cNvSpPr>
          <p:nvPr>
            <p:ph type="sldImg" idx="2"/>
          </p:nvPr>
        </p:nvSpPr>
        <p:spPr bwMode="auto">
          <a:xfrm>
            <a:off x="985838" y="696913"/>
            <a:ext cx="5026025" cy="3481387"/>
          </a:xfrm>
          <a:prstGeom prst="rect">
            <a:avLst/>
          </a:prstGeom>
          <a:no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3" name="Rectangle 5"/>
          <p:cNvSpPr>
            <a:spLocks noGrp="1" noChangeArrowheads="1"/>
          </p:cNvSpPr>
          <p:nvPr>
            <p:ph type="body" sz="quarter" idx="3"/>
          </p:nvPr>
        </p:nvSpPr>
        <p:spPr bwMode="auto">
          <a:xfrm>
            <a:off x="931863" y="4410075"/>
            <a:ext cx="513397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3675" tIns="46838" rIns="93675" bIns="46838"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054" name="Rectangle 6"/>
          <p:cNvSpPr>
            <a:spLocks noGrp="1" noChangeArrowheads="1"/>
          </p:cNvSpPr>
          <p:nvPr>
            <p:ph type="ftr" sz="quarter" idx="4"/>
          </p:nvPr>
        </p:nvSpPr>
        <p:spPr bwMode="auto">
          <a:xfrm>
            <a:off x="0"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b" anchorCtr="0" compatLnSpc="1">
            <a:prstTxWarp prst="textNoShape">
              <a:avLst/>
            </a:prstTxWarp>
          </a:bodyPr>
          <a:lstStyle>
            <a:lvl1pPr defTabSz="930275">
              <a:defRPr kumimoji="1" sz="1000" i="1">
                <a:latin typeface="Tahoma" pitchFamily="34" charset="0"/>
              </a:defRPr>
            </a:lvl1pPr>
          </a:lstStyle>
          <a:p>
            <a:r>
              <a:rPr lang="ja-JP" altLang="en-US" dirty="0"/>
              <a:t>*</a:t>
            </a:r>
            <a:endParaRPr lang="ja-JP" altLang="en-US" sz="1200" i="0" dirty="0"/>
          </a:p>
        </p:txBody>
      </p:sp>
      <p:sp>
        <p:nvSpPr>
          <p:cNvPr id="2055" name="Rectangle 7"/>
          <p:cNvSpPr>
            <a:spLocks noGrp="1" noChangeArrowheads="1"/>
          </p:cNvSpPr>
          <p:nvPr>
            <p:ph type="sldNum" sz="quarter" idx="5"/>
          </p:nvPr>
        </p:nvSpPr>
        <p:spPr bwMode="auto">
          <a:xfrm>
            <a:off x="3965575"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b" anchorCtr="0" compatLnSpc="1">
            <a:prstTxWarp prst="textNoShape">
              <a:avLst/>
            </a:prstTxWarp>
          </a:bodyPr>
          <a:lstStyle>
            <a:lvl1pPr algn="r" defTabSz="930275">
              <a:defRPr kumimoji="1" sz="1000" i="1">
                <a:latin typeface="Tahoma" pitchFamily="34" charset="0"/>
              </a:defRPr>
            </a:lvl1pPr>
          </a:lstStyle>
          <a:p>
            <a:r>
              <a:rPr lang="en-US" altLang="ja-JP" dirty="0"/>
              <a:t>##</a:t>
            </a:r>
            <a:endParaRPr lang="en-US" altLang="ja-JP" sz="1200" i="0" dirty="0"/>
          </a:p>
        </p:txBody>
      </p:sp>
    </p:spTree>
    <p:extLst>
      <p:ext uri="{BB962C8B-B14F-4D97-AF65-F5344CB8AC3E}">
        <p14:creationId xmlns:p14="http://schemas.microsoft.com/office/powerpoint/2010/main" val="984073510"/>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kumimoji="1"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ahoma" pitchFamily="34" charset="0"/>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ja-JP" altLang="en-US" dirty="0"/>
              <a:t>*</a:t>
            </a:r>
            <a:endParaRPr lang="ja-JP" altLang="en-US" sz="1200" i="0" dirty="0"/>
          </a:p>
        </p:txBody>
      </p:sp>
      <p:sp>
        <p:nvSpPr>
          <p:cNvPr id="5" name="Rectangle 3"/>
          <p:cNvSpPr>
            <a:spLocks noGrp="1" noChangeArrowheads="1"/>
          </p:cNvSpPr>
          <p:nvPr>
            <p:ph type="dt" idx="1"/>
          </p:nvPr>
        </p:nvSpPr>
        <p:spPr>
          <a:ln/>
        </p:spPr>
        <p:txBody>
          <a:bodyPr/>
          <a:lstStyle/>
          <a:p>
            <a:r>
              <a:rPr lang="en-US" altLang="ja-JP" dirty="0"/>
              <a:t>07/16/96</a:t>
            </a:r>
            <a:endParaRPr lang="en-US" altLang="ja-JP" sz="1200" i="0" dirty="0"/>
          </a:p>
        </p:txBody>
      </p:sp>
      <p:sp>
        <p:nvSpPr>
          <p:cNvPr id="6" name="Rectangle 6"/>
          <p:cNvSpPr>
            <a:spLocks noGrp="1" noChangeArrowheads="1"/>
          </p:cNvSpPr>
          <p:nvPr>
            <p:ph type="ftr" sz="quarter" idx="4"/>
          </p:nvPr>
        </p:nvSpPr>
        <p:spPr>
          <a:ln/>
        </p:spPr>
        <p:txBody>
          <a:bodyPr/>
          <a:lstStyle/>
          <a:p>
            <a:r>
              <a:rPr lang="ja-JP" altLang="en-US" dirty="0"/>
              <a:t>*</a:t>
            </a:r>
            <a:endParaRPr lang="ja-JP" altLang="en-US" sz="1200" i="0" dirty="0"/>
          </a:p>
        </p:txBody>
      </p:sp>
      <p:sp>
        <p:nvSpPr>
          <p:cNvPr id="7" name="Rectangle 7"/>
          <p:cNvSpPr>
            <a:spLocks noGrp="1" noChangeArrowheads="1"/>
          </p:cNvSpPr>
          <p:nvPr>
            <p:ph type="sldNum" sz="quarter" idx="5"/>
          </p:nvPr>
        </p:nvSpPr>
        <p:spPr>
          <a:ln/>
        </p:spPr>
        <p:txBody>
          <a:bodyPr/>
          <a:lstStyle/>
          <a:p>
            <a:r>
              <a:rPr lang="en-US" altLang="ja-JP" dirty="0"/>
              <a:t>##</a:t>
            </a:r>
            <a:endParaRPr lang="en-US" altLang="ja-JP" sz="1200" i="0" dirty="0"/>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endParaRPr lang="ja-JP"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research">
    <p:spTree>
      <p:nvGrpSpPr>
        <p:cNvPr id="1" name=""/>
        <p:cNvGrpSpPr/>
        <p:nvPr/>
      </p:nvGrpSpPr>
      <p:grpSpPr>
        <a:xfrm>
          <a:off x="0" y="0"/>
          <a:ext cx="0" cy="0"/>
          <a:chOff x="0" y="0"/>
          <a:chExt cx="0" cy="0"/>
        </a:xfrm>
      </p:grpSpPr>
      <p:sp>
        <p:nvSpPr>
          <p:cNvPr id="35852" name="Rectangle 12"/>
          <p:cNvSpPr>
            <a:spLocks noGrp="1" noChangeArrowheads="1"/>
          </p:cNvSpPr>
          <p:nvPr>
            <p:ph type="ctrTitle"/>
          </p:nvPr>
        </p:nvSpPr>
        <p:spPr>
          <a:xfrm>
            <a:off x="777875" y="2004639"/>
            <a:ext cx="8353425" cy="1208337"/>
          </a:xfrm>
        </p:spPr>
        <p:txBody>
          <a:bodyPr/>
          <a:lstStyle>
            <a:lvl1pPr algn="ctr">
              <a:defRPr b="1">
                <a:solidFill>
                  <a:srgbClr val="4D4D4D"/>
                </a:solidFill>
              </a:defRPr>
            </a:lvl1pPr>
          </a:lstStyle>
          <a:p>
            <a:pPr lvl="0"/>
            <a:r>
              <a:rPr lang="ja-JP" altLang="en-US" noProof="0" dirty="0" smtClean="0"/>
              <a:t>マスター タイトルの書式設定</a:t>
            </a:r>
          </a:p>
        </p:txBody>
      </p:sp>
      <p:sp>
        <p:nvSpPr>
          <p:cNvPr id="35853" name="Rectangle 13"/>
          <p:cNvSpPr>
            <a:spLocks noGrp="1" noChangeArrowheads="1"/>
          </p:cNvSpPr>
          <p:nvPr>
            <p:ph type="subTitle" idx="1"/>
          </p:nvPr>
        </p:nvSpPr>
        <p:spPr>
          <a:xfrm>
            <a:off x="1475184" y="4293096"/>
            <a:ext cx="6934200" cy="1197050"/>
          </a:xfrm>
        </p:spPr>
        <p:txBody>
          <a:bodyPr/>
          <a:lstStyle>
            <a:lvl1pPr marL="0" indent="0" algn="ctr">
              <a:buFont typeface="Wingdings" pitchFamily="2" charset="2"/>
              <a:buNone/>
              <a:defRPr sz="2000">
                <a:solidFill>
                  <a:srgbClr val="4D4D4D"/>
                </a:solidFill>
              </a:defRPr>
            </a:lvl1pPr>
          </a:lstStyle>
          <a:p>
            <a:pPr lvl="0"/>
            <a:r>
              <a:rPr lang="ja-JP" altLang="en-US" noProof="0" dirty="0" smtClean="0"/>
              <a:t>マスター サブタイトルの書式設定</a:t>
            </a:r>
          </a:p>
        </p:txBody>
      </p:sp>
      <p:sp>
        <p:nvSpPr>
          <p:cNvPr id="2" name="日付プレースホルダー 1"/>
          <p:cNvSpPr>
            <a:spLocks noGrp="1"/>
          </p:cNvSpPr>
          <p:nvPr>
            <p:ph type="dt" sz="half" idx="10"/>
          </p:nvPr>
        </p:nvSpPr>
        <p:spPr/>
        <p:txBody>
          <a:bodyPr/>
          <a:lstStyle/>
          <a:p>
            <a:r>
              <a:rPr lang="en-US" altLang="ja-JP" dirty="0" smtClean="0"/>
              <a:t>2013/12/06</a:t>
            </a:r>
            <a:endParaRPr lang="en-US" altLang="ja-JP" dirty="0"/>
          </a:p>
        </p:txBody>
      </p:sp>
      <p:sp>
        <p:nvSpPr>
          <p:cNvPr id="3" name="フッター プレースホルダー 2"/>
          <p:cNvSpPr>
            <a:spLocks noGrp="1"/>
          </p:cNvSpPr>
          <p:nvPr>
            <p:ph type="ftr" sz="quarter" idx="11"/>
          </p:nvPr>
        </p:nvSpPr>
        <p:spPr/>
        <p:txBody>
          <a:bodyPr/>
          <a:lstStyle/>
          <a:p>
            <a:endParaRPr lang="en-US" altLang="ja-JP" dirty="0"/>
          </a:p>
        </p:txBody>
      </p:sp>
      <p:sp>
        <p:nvSpPr>
          <p:cNvPr id="4" name="スライド番号プレースホルダー 3"/>
          <p:cNvSpPr>
            <a:spLocks noGrp="1"/>
          </p:cNvSpPr>
          <p:nvPr>
            <p:ph type="sldNum" sz="quarter" idx="12"/>
          </p:nvPr>
        </p:nvSpPr>
        <p:spPr/>
        <p:txBody>
          <a:bodyPr/>
          <a:lstStyle>
            <a:lvl1pPr>
              <a:defRPr>
                <a:latin typeface="+mj-lt"/>
              </a:defRPr>
            </a:lvl1pPr>
          </a:lstStyle>
          <a:p>
            <a:fld id="{6F847AEC-04A4-4B30-BC9E-4A61A0C7AC7F}" type="slidenum">
              <a:rPr lang="ja-JP" altLang="en-US" smtClean="0"/>
              <a:pPr/>
              <a:t>‹#›</a:t>
            </a:fld>
            <a:endParaRPr lang="en-US" altLang="ja-JP" dirty="0"/>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r>
              <a:rPr lang="en-US" altLang="ja-JP" dirty="0" smtClean="0"/>
              <a:t>2013/12/06</a:t>
            </a:r>
            <a:endParaRPr lang="en-US" altLang="ja-JP" dirty="0"/>
          </a:p>
        </p:txBody>
      </p:sp>
      <p:sp>
        <p:nvSpPr>
          <p:cNvPr id="5" name="フッター プレースホルダー 4"/>
          <p:cNvSpPr>
            <a:spLocks noGrp="1"/>
          </p:cNvSpPr>
          <p:nvPr>
            <p:ph type="ftr" sz="quarter" idx="11"/>
          </p:nvPr>
        </p:nvSpPr>
        <p:spPr/>
        <p:txBody>
          <a:bodyPr/>
          <a:lstStyle>
            <a:lvl1pPr>
              <a:defRPr/>
            </a:lvl1pPr>
          </a:lstStyle>
          <a:p>
            <a:endParaRPr lang="en-US" altLang="ja-JP" dirty="0"/>
          </a:p>
        </p:txBody>
      </p:sp>
      <p:sp>
        <p:nvSpPr>
          <p:cNvPr id="6" name="スライド番号プレースホルダー 5"/>
          <p:cNvSpPr>
            <a:spLocks noGrp="1"/>
          </p:cNvSpPr>
          <p:nvPr>
            <p:ph type="sldNum" sz="quarter" idx="12"/>
          </p:nvPr>
        </p:nvSpPr>
        <p:spPr/>
        <p:txBody>
          <a:bodyPr/>
          <a:lstStyle>
            <a:lvl1pPr>
              <a:defRPr/>
            </a:lvl1pPr>
          </a:lstStyle>
          <a:p>
            <a:fld id="{1CDCDA85-2696-45D2-A774-60B32C80E74E}" type="slidenum">
              <a:rPr lang="ja-JP" altLang="en-US"/>
              <a:pPr/>
              <a:t>‹#›</a:t>
            </a:fld>
            <a:endParaRPr lang="en-US" altLang="ja-JP" dirty="0"/>
          </a:p>
        </p:txBody>
      </p:sp>
    </p:spTree>
    <p:extLst>
      <p:ext uri="{BB962C8B-B14F-4D97-AF65-F5344CB8AC3E}">
        <p14:creationId xmlns:p14="http://schemas.microsoft.com/office/powerpoint/2010/main" val="696082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588250" y="214313"/>
            <a:ext cx="2112963" cy="591820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246188" y="214313"/>
            <a:ext cx="6189662" cy="59182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r>
              <a:rPr lang="en-US" altLang="ja-JP" dirty="0" smtClean="0"/>
              <a:t>2013/12/06</a:t>
            </a:r>
            <a:endParaRPr lang="en-US" altLang="ja-JP" dirty="0"/>
          </a:p>
        </p:txBody>
      </p:sp>
      <p:sp>
        <p:nvSpPr>
          <p:cNvPr id="5" name="フッター プレースホルダー 4"/>
          <p:cNvSpPr>
            <a:spLocks noGrp="1"/>
          </p:cNvSpPr>
          <p:nvPr>
            <p:ph type="ftr" sz="quarter" idx="11"/>
          </p:nvPr>
        </p:nvSpPr>
        <p:spPr/>
        <p:txBody>
          <a:bodyPr/>
          <a:lstStyle>
            <a:lvl1pPr>
              <a:defRPr/>
            </a:lvl1pPr>
          </a:lstStyle>
          <a:p>
            <a:endParaRPr lang="en-US" altLang="ja-JP" dirty="0"/>
          </a:p>
        </p:txBody>
      </p:sp>
      <p:sp>
        <p:nvSpPr>
          <p:cNvPr id="6" name="スライド番号プレースホルダー 5"/>
          <p:cNvSpPr>
            <a:spLocks noGrp="1"/>
          </p:cNvSpPr>
          <p:nvPr>
            <p:ph type="sldNum" sz="quarter" idx="12"/>
          </p:nvPr>
        </p:nvSpPr>
        <p:spPr/>
        <p:txBody>
          <a:bodyPr/>
          <a:lstStyle>
            <a:lvl1pPr>
              <a:defRPr/>
            </a:lvl1pPr>
          </a:lstStyle>
          <a:p>
            <a:fld id="{056306F9-C279-430B-B0A6-3FA4D4518FED}" type="slidenum">
              <a:rPr lang="ja-JP" altLang="en-US"/>
              <a:pPr/>
              <a:t>‹#›</a:t>
            </a:fld>
            <a:endParaRPr lang="en-US" altLang="ja-JP" dirty="0"/>
          </a:p>
        </p:txBody>
      </p:sp>
    </p:spTree>
    <p:extLst>
      <p:ext uri="{BB962C8B-B14F-4D97-AF65-F5344CB8AC3E}">
        <p14:creationId xmlns:p14="http://schemas.microsoft.com/office/powerpoint/2010/main" val="4286143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812800" y="1157535"/>
            <a:ext cx="8280400" cy="4863753"/>
          </a:xfrm>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ー 3"/>
          <p:cNvSpPr>
            <a:spLocks noGrp="1"/>
          </p:cNvSpPr>
          <p:nvPr>
            <p:ph type="dt" sz="half" idx="10"/>
          </p:nvPr>
        </p:nvSpPr>
        <p:spPr/>
        <p:txBody>
          <a:bodyPr/>
          <a:lstStyle>
            <a:lvl1pPr>
              <a:defRPr/>
            </a:lvl1pPr>
          </a:lstStyle>
          <a:p>
            <a:r>
              <a:rPr lang="en-US" altLang="ja-JP" dirty="0" smtClean="0"/>
              <a:t>2013/12/06</a:t>
            </a:r>
            <a:endParaRPr lang="en-US" altLang="ja-JP" dirty="0"/>
          </a:p>
        </p:txBody>
      </p:sp>
      <p:sp>
        <p:nvSpPr>
          <p:cNvPr id="5" name="フッター プレースホルダー 4"/>
          <p:cNvSpPr>
            <a:spLocks noGrp="1"/>
          </p:cNvSpPr>
          <p:nvPr>
            <p:ph type="ftr" sz="quarter" idx="11"/>
          </p:nvPr>
        </p:nvSpPr>
        <p:spPr/>
        <p:txBody>
          <a:bodyPr/>
          <a:lstStyle>
            <a:lvl1pPr>
              <a:defRPr/>
            </a:lvl1pPr>
          </a:lstStyle>
          <a:p>
            <a:endParaRPr lang="en-US" altLang="ja-JP" dirty="0"/>
          </a:p>
        </p:txBody>
      </p:sp>
      <p:sp>
        <p:nvSpPr>
          <p:cNvPr id="6" name="スライド番号プレースホルダー 5"/>
          <p:cNvSpPr>
            <a:spLocks noGrp="1"/>
          </p:cNvSpPr>
          <p:nvPr>
            <p:ph type="sldNum" sz="quarter" idx="12"/>
          </p:nvPr>
        </p:nvSpPr>
        <p:spPr/>
        <p:txBody>
          <a:bodyPr/>
          <a:lstStyle>
            <a:lvl1pPr>
              <a:defRPr/>
            </a:lvl1pPr>
          </a:lstStyle>
          <a:p>
            <a:fld id="{0D266AD3-7610-493D-8208-10424DEE3EA2}" type="slidenum">
              <a:rPr lang="ja-JP" altLang="en-US"/>
              <a:pPr/>
              <a:t>‹#›</a:t>
            </a:fld>
            <a:endParaRPr lang="en-US" altLang="ja-JP" dirty="0"/>
          </a:p>
        </p:txBody>
      </p:sp>
    </p:spTree>
    <p:extLst>
      <p:ext uri="{BB962C8B-B14F-4D97-AF65-F5344CB8AC3E}">
        <p14:creationId xmlns:p14="http://schemas.microsoft.com/office/powerpoint/2010/main" val="87310037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3435077"/>
            <a:ext cx="8420100" cy="1362075"/>
          </a:xfrm>
        </p:spPr>
        <p:txBody>
          <a:bodyPr anchor="t"/>
          <a:lstStyle>
            <a:lvl1pPr algn="l">
              <a:defRPr sz="4000" b="1" cap="all">
                <a:solidFill>
                  <a:srgbClr val="4D4D4D"/>
                </a:solidFill>
              </a:defRPr>
            </a:lvl1pPr>
          </a:lstStyle>
          <a:p>
            <a:r>
              <a:rPr lang="ja-JP" altLang="en-US" dirty="0" smtClean="0"/>
              <a:t>マスター タイトルの書式設定</a:t>
            </a:r>
            <a:endParaRPr lang="ja-JP" altLang="en-US" dirty="0"/>
          </a:p>
        </p:txBody>
      </p:sp>
      <p:sp>
        <p:nvSpPr>
          <p:cNvPr id="3" name="テキスト プレースホルダー 2"/>
          <p:cNvSpPr>
            <a:spLocks noGrp="1"/>
          </p:cNvSpPr>
          <p:nvPr>
            <p:ph type="body" idx="1"/>
          </p:nvPr>
        </p:nvSpPr>
        <p:spPr>
          <a:xfrm>
            <a:off x="782638" y="1934890"/>
            <a:ext cx="8420100" cy="1500187"/>
          </a:xfrm>
        </p:spPr>
        <p:txBody>
          <a:bodyPr anchor="b"/>
          <a:lstStyle>
            <a:lvl1pPr marL="0" indent="0">
              <a:buNone/>
              <a:defRPr sz="2000">
                <a:solidFill>
                  <a:srgbClr val="4D4D4D"/>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dirty="0" smtClean="0"/>
              <a:t>マスター テキストの書式設定</a:t>
            </a:r>
          </a:p>
        </p:txBody>
      </p:sp>
      <p:sp>
        <p:nvSpPr>
          <p:cNvPr id="4" name="日付プレースホルダー 3"/>
          <p:cNvSpPr>
            <a:spLocks noGrp="1"/>
          </p:cNvSpPr>
          <p:nvPr>
            <p:ph type="dt" sz="half" idx="10"/>
          </p:nvPr>
        </p:nvSpPr>
        <p:spPr/>
        <p:txBody>
          <a:bodyPr/>
          <a:lstStyle>
            <a:lvl1pPr>
              <a:defRPr/>
            </a:lvl1pPr>
          </a:lstStyle>
          <a:p>
            <a:r>
              <a:rPr lang="en-US" altLang="ja-JP" dirty="0" smtClean="0"/>
              <a:t>2013/12/06</a:t>
            </a:r>
            <a:endParaRPr lang="en-US" altLang="ja-JP" dirty="0"/>
          </a:p>
        </p:txBody>
      </p:sp>
      <p:sp>
        <p:nvSpPr>
          <p:cNvPr id="5" name="フッター プレースホルダー 4"/>
          <p:cNvSpPr>
            <a:spLocks noGrp="1"/>
          </p:cNvSpPr>
          <p:nvPr>
            <p:ph type="ftr" sz="quarter" idx="11"/>
          </p:nvPr>
        </p:nvSpPr>
        <p:spPr/>
        <p:txBody>
          <a:bodyPr/>
          <a:lstStyle>
            <a:lvl1pPr>
              <a:defRPr/>
            </a:lvl1pPr>
          </a:lstStyle>
          <a:p>
            <a:endParaRPr lang="en-US" altLang="ja-JP" dirty="0"/>
          </a:p>
        </p:txBody>
      </p:sp>
      <p:sp>
        <p:nvSpPr>
          <p:cNvPr id="6" name="スライド番号プレースホルダー 5"/>
          <p:cNvSpPr>
            <a:spLocks noGrp="1"/>
          </p:cNvSpPr>
          <p:nvPr>
            <p:ph type="sldNum" sz="quarter" idx="12"/>
          </p:nvPr>
        </p:nvSpPr>
        <p:spPr/>
        <p:txBody>
          <a:bodyPr/>
          <a:lstStyle>
            <a:lvl1pPr>
              <a:defRPr/>
            </a:lvl1pPr>
          </a:lstStyle>
          <a:p>
            <a:fld id="{E6095C52-7FA9-489B-9C9A-63D366B5FA4B}" type="slidenum">
              <a:rPr lang="ja-JP" altLang="en-US"/>
              <a:pPr/>
              <a:t>‹#›</a:t>
            </a:fld>
            <a:endParaRPr lang="en-US" altLang="ja-JP" dirty="0"/>
          </a:p>
        </p:txBody>
      </p:sp>
    </p:spTree>
    <p:extLst>
      <p:ext uri="{BB962C8B-B14F-4D97-AF65-F5344CB8AC3E}">
        <p14:creationId xmlns:p14="http://schemas.microsoft.com/office/powerpoint/2010/main" val="2405503417"/>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281113" y="2017713"/>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5567363" y="2017713"/>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ー 4"/>
          <p:cNvSpPr>
            <a:spLocks noGrp="1"/>
          </p:cNvSpPr>
          <p:nvPr>
            <p:ph type="dt" sz="half" idx="10"/>
          </p:nvPr>
        </p:nvSpPr>
        <p:spPr/>
        <p:txBody>
          <a:bodyPr/>
          <a:lstStyle>
            <a:lvl1pPr>
              <a:defRPr/>
            </a:lvl1pPr>
          </a:lstStyle>
          <a:p>
            <a:r>
              <a:rPr lang="en-US" altLang="ja-JP" dirty="0" smtClean="0"/>
              <a:t>2013/12/06</a:t>
            </a:r>
            <a:endParaRPr lang="en-US" altLang="ja-JP" dirty="0"/>
          </a:p>
        </p:txBody>
      </p:sp>
      <p:sp>
        <p:nvSpPr>
          <p:cNvPr id="6" name="フッター プレースホルダー 5"/>
          <p:cNvSpPr>
            <a:spLocks noGrp="1"/>
          </p:cNvSpPr>
          <p:nvPr>
            <p:ph type="ftr" sz="quarter" idx="11"/>
          </p:nvPr>
        </p:nvSpPr>
        <p:spPr/>
        <p:txBody>
          <a:bodyPr/>
          <a:lstStyle>
            <a:lvl1pPr>
              <a:defRPr/>
            </a:lvl1pPr>
          </a:lstStyle>
          <a:p>
            <a:endParaRPr lang="en-US" altLang="ja-JP" dirty="0"/>
          </a:p>
        </p:txBody>
      </p:sp>
      <p:sp>
        <p:nvSpPr>
          <p:cNvPr id="7" name="スライド番号プレースホルダー 6"/>
          <p:cNvSpPr>
            <a:spLocks noGrp="1"/>
          </p:cNvSpPr>
          <p:nvPr>
            <p:ph type="sldNum" sz="quarter" idx="12"/>
          </p:nvPr>
        </p:nvSpPr>
        <p:spPr/>
        <p:txBody>
          <a:bodyPr/>
          <a:lstStyle>
            <a:lvl1pPr>
              <a:defRPr/>
            </a:lvl1pPr>
          </a:lstStyle>
          <a:p>
            <a:fld id="{57E07256-B7DE-41CE-804D-BDC7A6CD32B5}" type="slidenum">
              <a:rPr lang="ja-JP" altLang="en-US"/>
              <a:pPr/>
              <a:t>‹#›</a:t>
            </a:fld>
            <a:endParaRPr lang="en-US" altLang="ja-JP" dirty="0"/>
          </a:p>
        </p:txBody>
      </p:sp>
    </p:spTree>
    <p:extLst>
      <p:ext uri="{BB962C8B-B14F-4D97-AF65-F5344CB8AC3E}">
        <p14:creationId xmlns:p14="http://schemas.microsoft.com/office/powerpoint/2010/main" val="668007289"/>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ー 6"/>
          <p:cNvSpPr>
            <a:spLocks noGrp="1"/>
          </p:cNvSpPr>
          <p:nvPr>
            <p:ph type="dt" sz="half" idx="10"/>
          </p:nvPr>
        </p:nvSpPr>
        <p:spPr/>
        <p:txBody>
          <a:bodyPr/>
          <a:lstStyle>
            <a:lvl1pPr>
              <a:defRPr/>
            </a:lvl1pPr>
          </a:lstStyle>
          <a:p>
            <a:r>
              <a:rPr lang="en-US" altLang="ja-JP" dirty="0" smtClean="0"/>
              <a:t>2013/12/06</a:t>
            </a:r>
            <a:endParaRPr lang="en-US" altLang="ja-JP" dirty="0"/>
          </a:p>
        </p:txBody>
      </p:sp>
      <p:sp>
        <p:nvSpPr>
          <p:cNvPr id="8" name="フッター プレースホルダー 7"/>
          <p:cNvSpPr>
            <a:spLocks noGrp="1"/>
          </p:cNvSpPr>
          <p:nvPr>
            <p:ph type="ftr" sz="quarter" idx="11"/>
          </p:nvPr>
        </p:nvSpPr>
        <p:spPr/>
        <p:txBody>
          <a:bodyPr/>
          <a:lstStyle>
            <a:lvl1pPr>
              <a:defRPr/>
            </a:lvl1pPr>
          </a:lstStyle>
          <a:p>
            <a:endParaRPr lang="en-US" altLang="ja-JP" dirty="0"/>
          </a:p>
        </p:txBody>
      </p:sp>
      <p:sp>
        <p:nvSpPr>
          <p:cNvPr id="9" name="スライド番号プレースホルダー 8"/>
          <p:cNvSpPr>
            <a:spLocks noGrp="1"/>
          </p:cNvSpPr>
          <p:nvPr>
            <p:ph type="sldNum" sz="quarter" idx="12"/>
          </p:nvPr>
        </p:nvSpPr>
        <p:spPr/>
        <p:txBody>
          <a:bodyPr/>
          <a:lstStyle>
            <a:lvl1pPr>
              <a:defRPr/>
            </a:lvl1pPr>
          </a:lstStyle>
          <a:p>
            <a:fld id="{AE0A8DF6-AAD5-43F0-BE35-7C080FD1246C}" type="slidenum">
              <a:rPr lang="ja-JP" altLang="en-US"/>
              <a:pPr/>
              <a:t>‹#›</a:t>
            </a:fld>
            <a:endParaRPr lang="en-US" altLang="ja-JP" dirty="0"/>
          </a:p>
        </p:txBody>
      </p:sp>
    </p:spTree>
    <p:extLst>
      <p:ext uri="{BB962C8B-B14F-4D97-AF65-F5344CB8AC3E}">
        <p14:creationId xmlns:p14="http://schemas.microsoft.com/office/powerpoint/2010/main" val="4235812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ー 2"/>
          <p:cNvSpPr>
            <a:spLocks noGrp="1"/>
          </p:cNvSpPr>
          <p:nvPr>
            <p:ph type="dt" sz="half" idx="10"/>
          </p:nvPr>
        </p:nvSpPr>
        <p:spPr/>
        <p:txBody>
          <a:bodyPr/>
          <a:lstStyle>
            <a:lvl1pPr>
              <a:defRPr/>
            </a:lvl1pPr>
          </a:lstStyle>
          <a:p>
            <a:r>
              <a:rPr lang="en-US" altLang="ja-JP" dirty="0" smtClean="0"/>
              <a:t>2013/12/06</a:t>
            </a:r>
            <a:endParaRPr lang="en-US" altLang="ja-JP" dirty="0"/>
          </a:p>
        </p:txBody>
      </p:sp>
      <p:sp>
        <p:nvSpPr>
          <p:cNvPr id="4" name="フッター プレースホルダー 3"/>
          <p:cNvSpPr>
            <a:spLocks noGrp="1"/>
          </p:cNvSpPr>
          <p:nvPr>
            <p:ph type="ftr" sz="quarter" idx="11"/>
          </p:nvPr>
        </p:nvSpPr>
        <p:spPr/>
        <p:txBody>
          <a:bodyPr/>
          <a:lstStyle>
            <a:lvl1pPr>
              <a:defRPr/>
            </a:lvl1pPr>
          </a:lstStyle>
          <a:p>
            <a:endParaRPr lang="en-US" altLang="ja-JP" dirty="0"/>
          </a:p>
        </p:txBody>
      </p:sp>
      <p:sp>
        <p:nvSpPr>
          <p:cNvPr id="5" name="スライド番号プレースホルダー 4"/>
          <p:cNvSpPr>
            <a:spLocks noGrp="1"/>
          </p:cNvSpPr>
          <p:nvPr>
            <p:ph type="sldNum" sz="quarter" idx="12"/>
          </p:nvPr>
        </p:nvSpPr>
        <p:spPr/>
        <p:txBody>
          <a:bodyPr/>
          <a:lstStyle>
            <a:lvl1pPr>
              <a:defRPr/>
            </a:lvl1pPr>
          </a:lstStyle>
          <a:p>
            <a:fld id="{73E403A2-63A1-4A9F-BE45-DF661BAD8395}" type="slidenum">
              <a:rPr lang="ja-JP" altLang="en-US"/>
              <a:pPr/>
              <a:t>‹#›</a:t>
            </a:fld>
            <a:endParaRPr lang="en-US" altLang="ja-JP" dirty="0"/>
          </a:p>
        </p:txBody>
      </p:sp>
      <p:sp>
        <p:nvSpPr>
          <p:cNvPr id="6" name="テキスト ボックス 5"/>
          <p:cNvSpPr txBox="1"/>
          <p:nvPr userDrawn="1"/>
        </p:nvSpPr>
        <p:spPr>
          <a:xfrm>
            <a:off x="1287190" y="935279"/>
            <a:ext cx="184666" cy="369332"/>
          </a:xfrm>
          <a:prstGeom prst="rect">
            <a:avLst/>
          </a:prstGeom>
          <a:noFill/>
        </p:spPr>
        <p:txBody>
          <a:bodyPr wrap="none" rtlCol="0">
            <a:spAutoFit/>
          </a:bodyPr>
          <a:lstStyle/>
          <a:p>
            <a:endParaRPr kumimoji="1" lang="ja-JP" altLang="en-US" dirty="0"/>
          </a:p>
        </p:txBody>
      </p:sp>
    </p:spTree>
    <p:extLst>
      <p:ext uri="{BB962C8B-B14F-4D97-AF65-F5344CB8AC3E}">
        <p14:creationId xmlns:p14="http://schemas.microsoft.com/office/powerpoint/2010/main" val="3396115667"/>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r>
              <a:rPr lang="en-US" altLang="ja-JP" dirty="0" smtClean="0"/>
              <a:t>2013/12/06</a:t>
            </a:r>
            <a:endParaRPr lang="en-US" altLang="ja-JP" dirty="0"/>
          </a:p>
        </p:txBody>
      </p:sp>
      <p:sp>
        <p:nvSpPr>
          <p:cNvPr id="3" name="フッター プレースホルダー 2"/>
          <p:cNvSpPr>
            <a:spLocks noGrp="1"/>
          </p:cNvSpPr>
          <p:nvPr>
            <p:ph type="ftr" sz="quarter" idx="11"/>
          </p:nvPr>
        </p:nvSpPr>
        <p:spPr/>
        <p:txBody>
          <a:bodyPr/>
          <a:lstStyle>
            <a:lvl1pPr>
              <a:defRPr/>
            </a:lvl1pPr>
          </a:lstStyle>
          <a:p>
            <a:endParaRPr lang="en-US" altLang="ja-JP" dirty="0"/>
          </a:p>
        </p:txBody>
      </p:sp>
      <p:sp>
        <p:nvSpPr>
          <p:cNvPr id="4" name="スライド番号プレースホルダー 3"/>
          <p:cNvSpPr>
            <a:spLocks noGrp="1"/>
          </p:cNvSpPr>
          <p:nvPr>
            <p:ph type="sldNum" sz="quarter" idx="12"/>
          </p:nvPr>
        </p:nvSpPr>
        <p:spPr/>
        <p:txBody>
          <a:bodyPr/>
          <a:lstStyle>
            <a:lvl1pPr>
              <a:defRPr/>
            </a:lvl1pPr>
          </a:lstStyle>
          <a:p>
            <a:fld id="{5C5C2A6E-2954-4E38-AD66-154544EB6822}" type="slidenum">
              <a:rPr lang="ja-JP" altLang="en-US"/>
              <a:pPr/>
              <a:t>‹#›</a:t>
            </a:fld>
            <a:endParaRPr lang="en-US" altLang="ja-JP" dirty="0"/>
          </a:p>
        </p:txBody>
      </p:sp>
    </p:spTree>
    <p:extLst>
      <p:ext uri="{BB962C8B-B14F-4D97-AF65-F5344CB8AC3E}">
        <p14:creationId xmlns:p14="http://schemas.microsoft.com/office/powerpoint/2010/main" val="1640152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138" cy="1162050"/>
          </a:xfrm>
        </p:spPr>
        <p:txBody>
          <a:bodyPr/>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r>
              <a:rPr lang="en-US" altLang="ja-JP" dirty="0" smtClean="0"/>
              <a:t>2013/12/06</a:t>
            </a:r>
            <a:endParaRPr lang="en-US" altLang="ja-JP" dirty="0"/>
          </a:p>
        </p:txBody>
      </p:sp>
      <p:sp>
        <p:nvSpPr>
          <p:cNvPr id="6" name="フッター プレースホルダー 5"/>
          <p:cNvSpPr>
            <a:spLocks noGrp="1"/>
          </p:cNvSpPr>
          <p:nvPr>
            <p:ph type="ftr" sz="quarter" idx="11"/>
          </p:nvPr>
        </p:nvSpPr>
        <p:spPr/>
        <p:txBody>
          <a:bodyPr/>
          <a:lstStyle>
            <a:lvl1pPr>
              <a:defRPr/>
            </a:lvl1pPr>
          </a:lstStyle>
          <a:p>
            <a:endParaRPr lang="en-US" altLang="ja-JP" dirty="0"/>
          </a:p>
        </p:txBody>
      </p:sp>
      <p:sp>
        <p:nvSpPr>
          <p:cNvPr id="7" name="スライド番号プレースホルダー 6"/>
          <p:cNvSpPr>
            <a:spLocks noGrp="1"/>
          </p:cNvSpPr>
          <p:nvPr>
            <p:ph type="sldNum" sz="quarter" idx="12"/>
          </p:nvPr>
        </p:nvSpPr>
        <p:spPr/>
        <p:txBody>
          <a:bodyPr/>
          <a:lstStyle>
            <a:lvl1pPr>
              <a:defRPr/>
            </a:lvl1pPr>
          </a:lstStyle>
          <a:p>
            <a:fld id="{91954375-F0DB-426D-B6A9-608781D96B89}" type="slidenum">
              <a:rPr lang="ja-JP" altLang="en-US"/>
              <a:pPr/>
              <a:t>‹#›</a:t>
            </a:fld>
            <a:endParaRPr lang="en-US" altLang="ja-JP" dirty="0"/>
          </a:p>
        </p:txBody>
      </p:sp>
    </p:spTree>
    <p:extLst>
      <p:ext uri="{BB962C8B-B14F-4D97-AF65-F5344CB8AC3E}">
        <p14:creationId xmlns:p14="http://schemas.microsoft.com/office/powerpoint/2010/main" val="398831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dirty="0" smtClean="0"/>
              <a:t>アイコンをクリックして図を追加</a:t>
            </a:r>
            <a:endParaRPr lang="ja-JP" altLang="en-US" dirty="0"/>
          </a:p>
        </p:txBody>
      </p:sp>
      <p:sp>
        <p:nvSpPr>
          <p:cNvPr id="4" name="テキスト プレースホルダー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r>
              <a:rPr lang="en-US" altLang="ja-JP" dirty="0" smtClean="0"/>
              <a:t>2013/12/06</a:t>
            </a:r>
            <a:endParaRPr lang="en-US" altLang="ja-JP" dirty="0"/>
          </a:p>
        </p:txBody>
      </p:sp>
      <p:sp>
        <p:nvSpPr>
          <p:cNvPr id="6" name="フッター プレースホルダー 5"/>
          <p:cNvSpPr>
            <a:spLocks noGrp="1"/>
          </p:cNvSpPr>
          <p:nvPr>
            <p:ph type="ftr" sz="quarter" idx="11"/>
          </p:nvPr>
        </p:nvSpPr>
        <p:spPr/>
        <p:txBody>
          <a:bodyPr/>
          <a:lstStyle>
            <a:lvl1pPr>
              <a:defRPr/>
            </a:lvl1pPr>
          </a:lstStyle>
          <a:p>
            <a:endParaRPr lang="en-US" altLang="ja-JP" dirty="0"/>
          </a:p>
        </p:txBody>
      </p:sp>
      <p:sp>
        <p:nvSpPr>
          <p:cNvPr id="7" name="スライド番号プレースホルダー 6"/>
          <p:cNvSpPr>
            <a:spLocks noGrp="1"/>
          </p:cNvSpPr>
          <p:nvPr>
            <p:ph type="sldNum" sz="quarter" idx="12"/>
          </p:nvPr>
        </p:nvSpPr>
        <p:spPr/>
        <p:txBody>
          <a:bodyPr/>
          <a:lstStyle>
            <a:lvl1pPr>
              <a:defRPr/>
            </a:lvl1pPr>
          </a:lstStyle>
          <a:p>
            <a:fld id="{ABDF8EBE-26FD-4D52-A579-72828310B657}" type="slidenum">
              <a:rPr lang="ja-JP" altLang="en-US"/>
              <a:pPr/>
              <a:t>‹#›</a:t>
            </a:fld>
            <a:endParaRPr lang="en-US" altLang="ja-JP" dirty="0"/>
          </a:p>
        </p:txBody>
      </p:sp>
    </p:spTree>
    <p:extLst>
      <p:ext uri="{BB962C8B-B14F-4D97-AF65-F5344CB8AC3E}">
        <p14:creationId xmlns:p14="http://schemas.microsoft.com/office/powerpoint/2010/main" val="4848091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ChangeArrowheads="1"/>
          </p:cNvSpPr>
          <p:nvPr/>
        </p:nvSpPr>
        <p:spPr bwMode="ltGray">
          <a:xfrm>
            <a:off x="200472" y="83790"/>
            <a:ext cx="324201"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19" name="Rectangle 3"/>
          <p:cNvSpPr>
            <a:spLocks noChangeArrowheads="1"/>
          </p:cNvSpPr>
          <p:nvPr/>
        </p:nvSpPr>
        <p:spPr bwMode="ltGray">
          <a:xfrm>
            <a:off x="488504" y="83790"/>
            <a:ext cx="267168"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0" name="Rectangle 4"/>
          <p:cNvSpPr>
            <a:spLocks noChangeArrowheads="1"/>
          </p:cNvSpPr>
          <p:nvPr/>
        </p:nvSpPr>
        <p:spPr bwMode="ltGray">
          <a:xfrm>
            <a:off x="410866" y="506065"/>
            <a:ext cx="379163"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1" name="Rectangle 5"/>
          <p:cNvSpPr>
            <a:spLocks noChangeArrowheads="1"/>
          </p:cNvSpPr>
          <p:nvPr/>
        </p:nvSpPr>
        <p:spPr bwMode="ltGray">
          <a:xfrm>
            <a:off x="591244" y="506065"/>
            <a:ext cx="329308"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2" name="Rectangle 6"/>
          <p:cNvSpPr>
            <a:spLocks noChangeArrowheads="1"/>
          </p:cNvSpPr>
          <p:nvPr/>
        </p:nvSpPr>
        <p:spPr bwMode="ltGray">
          <a:xfrm>
            <a:off x="146194" y="433040"/>
            <a:ext cx="342310"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3" name="Rectangle 7"/>
          <p:cNvSpPr>
            <a:spLocks noChangeArrowheads="1"/>
          </p:cNvSpPr>
          <p:nvPr/>
        </p:nvSpPr>
        <p:spPr bwMode="gray">
          <a:xfrm>
            <a:off x="741611" y="98814"/>
            <a:ext cx="45719" cy="99934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4" name="Rectangle 8"/>
          <p:cNvSpPr>
            <a:spLocks noChangeArrowheads="1"/>
          </p:cNvSpPr>
          <p:nvPr/>
        </p:nvSpPr>
        <p:spPr bwMode="gray">
          <a:xfrm>
            <a:off x="344488" y="910431"/>
            <a:ext cx="89122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5" name="Rectangle 9"/>
          <p:cNvSpPr>
            <a:spLocks noGrp="1" noChangeArrowheads="1"/>
          </p:cNvSpPr>
          <p:nvPr>
            <p:ph type="title"/>
          </p:nvPr>
        </p:nvSpPr>
        <p:spPr bwMode="auto">
          <a:xfrm>
            <a:off x="777875" y="332458"/>
            <a:ext cx="849560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ja-JP" altLang="en-US" dirty="0" smtClean="0"/>
              <a:t>マスタ タイトルの書式設定</a:t>
            </a:r>
          </a:p>
        </p:txBody>
      </p:sp>
      <p:sp>
        <p:nvSpPr>
          <p:cNvPr id="34826" name="Rectangle 10"/>
          <p:cNvSpPr>
            <a:spLocks noGrp="1" noChangeArrowheads="1"/>
          </p:cNvSpPr>
          <p:nvPr>
            <p:ph type="body" idx="1"/>
          </p:nvPr>
        </p:nvSpPr>
        <p:spPr bwMode="auto">
          <a:xfrm>
            <a:off x="812800" y="1157535"/>
            <a:ext cx="8280400" cy="4863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dirty="0" smtClean="0"/>
              <a:t>マスタ テキストの書式設定</a:t>
            </a:r>
            <a:r>
              <a:rPr lang="en-US" altLang="ja-JP" dirty="0" err="1" smtClean="0"/>
              <a:t>qqqqqqqqqqqqqqqqqqqqqqqqqqqqqq</a:t>
            </a:r>
            <a:endParaRPr lang="ja-JP" altLang="en-US" dirty="0" smtClean="0"/>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34827" name="Rectangle 11"/>
          <p:cNvSpPr>
            <a:spLocks noGrp="1" noChangeArrowheads="1"/>
          </p:cNvSpPr>
          <p:nvPr>
            <p:ph type="dt" sz="half" idx="2"/>
          </p:nvPr>
        </p:nvSpPr>
        <p:spPr bwMode="auto">
          <a:xfrm>
            <a:off x="777875" y="6308725"/>
            <a:ext cx="2063750" cy="288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atin typeface="+mj-lt"/>
              </a:defRPr>
            </a:lvl1pPr>
          </a:lstStyle>
          <a:p>
            <a:r>
              <a:rPr lang="en-US" altLang="ja-JP" dirty="0" smtClean="0"/>
              <a:t>2013/12/06</a:t>
            </a:r>
            <a:endParaRPr lang="en-US" altLang="ja-JP" dirty="0"/>
          </a:p>
        </p:txBody>
      </p:sp>
      <p:sp>
        <p:nvSpPr>
          <p:cNvPr id="34828" name="Rectangle 12"/>
          <p:cNvSpPr>
            <a:spLocks noGrp="1" noChangeArrowheads="1"/>
          </p:cNvSpPr>
          <p:nvPr>
            <p:ph type="ftr" sz="quarter" idx="3"/>
          </p:nvPr>
        </p:nvSpPr>
        <p:spPr bwMode="auto">
          <a:xfrm>
            <a:off x="3368824" y="6309320"/>
            <a:ext cx="3136900"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atin typeface="+mj-lt"/>
              </a:defRPr>
            </a:lvl1pPr>
          </a:lstStyle>
          <a:p>
            <a:endParaRPr lang="en-US" altLang="ja-JP" dirty="0"/>
          </a:p>
        </p:txBody>
      </p:sp>
      <p:sp>
        <p:nvSpPr>
          <p:cNvPr id="34829" name="Rectangle 13"/>
          <p:cNvSpPr>
            <a:spLocks noGrp="1" noChangeArrowheads="1"/>
          </p:cNvSpPr>
          <p:nvPr>
            <p:ph type="sldNum" sz="quarter" idx="4"/>
          </p:nvPr>
        </p:nvSpPr>
        <p:spPr bwMode="auto">
          <a:xfrm>
            <a:off x="7065714" y="6309320"/>
            <a:ext cx="2063750"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atin typeface="+mj-lt"/>
                <a:cs typeface="Times New Roman"/>
              </a:defRPr>
            </a:lvl1pPr>
          </a:lstStyle>
          <a:p>
            <a:fld id="{6F847AEC-04A4-4B30-BC9E-4A61A0C7AC7F}" type="slidenum">
              <a:rPr lang="ja-JP" altLang="en-US" smtClean="0"/>
              <a:pPr/>
              <a:t>‹#›</a:t>
            </a:fld>
            <a:endParaRPr lang="en-US" altLang="ja-JP"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xmlns:p14="http://schemas.microsoft.com/office/powerpoint/2010/main" id="1" dur="indefinite" restart="never" nodeType="tmRoot"/>
      </p:par>
    </p:tnLst>
  </p:timing>
  <p:hf hdr="0" ftr="0" dt="0"/>
  <p:txStyles>
    <p:titleStyle>
      <a:lvl1pPr algn="l" rtl="0" eaLnBrk="1" fontAlgn="base" hangingPunct="1">
        <a:spcBef>
          <a:spcPct val="0"/>
        </a:spcBef>
        <a:spcAft>
          <a:spcPct val="0"/>
        </a:spcAft>
        <a:defRPr kumimoji="1" sz="2400">
          <a:solidFill>
            <a:srgbClr val="4D4D4D"/>
          </a:solidFill>
          <a:latin typeface="+mj-lt"/>
          <a:ea typeface="+mj-ea"/>
          <a:cs typeface="+mj-cs"/>
        </a:defRPr>
      </a:lvl1pPr>
      <a:lvl2pPr algn="l" rtl="0" eaLnBrk="1" fontAlgn="base" hangingPunct="1">
        <a:spcBef>
          <a:spcPct val="0"/>
        </a:spcBef>
        <a:spcAft>
          <a:spcPct val="0"/>
        </a:spcAft>
        <a:defRPr kumimoji="1" sz="4400">
          <a:solidFill>
            <a:schemeClr val="tx2"/>
          </a:solidFill>
          <a:latin typeface="Tahoma" pitchFamily="34" charset="0"/>
        </a:defRPr>
      </a:lvl2pPr>
      <a:lvl3pPr algn="l" rtl="0" eaLnBrk="1" fontAlgn="base" hangingPunct="1">
        <a:spcBef>
          <a:spcPct val="0"/>
        </a:spcBef>
        <a:spcAft>
          <a:spcPct val="0"/>
        </a:spcAft>
        <a:defRPr kumimoji="1" sz="4400">
          <a:solidFill>
            <a:schemeClr val="tx2"/>
          </a:solidFill>
          <a:latin typeface="Tahoma" pitchFamily="34" charset="0"/>
        </a:defRPr>
      </a:lvl3pPr>
      <a:lvl4pPr algn="l" rtl="0" eaLnBrk="1" fontAlgn="base" hangingPunct="1">
        <a:spcBef>
          <a:spcPct val="0"/>
        </a:spcBef>
        <a:spcAft>
          <a:spcPct val="0"/>
        </a:spcAft>
        <a:defRPr kumimoji="1" sz="4400">
          <a:solidFill>
            <a:schemeClr val="tx2"/>
          </a:solidFill>
          <a:latin typeface="Tahoma" pitchFamily="34" charset="0"/>
        </a:defRPr>
      </a:lvl4pPr>
      <a:lvl5pPr algn="l" rtl="0" eaLnBrk="1" fontAlgn="base" hangingPunct="1">
        <a:spcBef>
          <a:spcPct val="0"/>
        </a:spcBef>
        <a:spcAft>
          <a:spcPct val="0"/>
        </a:spcAft>
        <a:defRPr kumimoji="1" sz="4400">
          <a:solidFill>
            <a:schemeClr val="tx2"/>
          </a:solidFill>
          <a:latin typeface="Tahoma" pitchFamily="34" charset="0"/>
        </a:defRPr>
      </a:lvl5pPr>
      <a:lvl6pPr marL="457200" algn="l" rtl="0" eaLnBrk="1" fontAlgn="base" hangingPunct="1">
        <a:spcBef>
          <a:spcPct val="0"/>
        </a:spcBef>
        <a:spcAft>
          <a:spcPct val="0"/>
        </a:spcAft>
        <a:defRPr kumimoji="1" sz="4400">
          <a:solidFill>
            <a:schemeClr val="tx2"/>
          </a:solidFill>
          <a:latin typeface="Tahoma" pitchFamily="34" charset="0"/>
        </a:defRPr>
      </a:lvl6pPr>
      <a:lvl7pPr marL="914400" algn="l" rtl="0" eaLnBrk="1" fontAlgn="base" hangingPunct="1">
        <a:spcBef>
          <a:spcPct val="0"/>
        </a:spcBef>
        <a:spcAft>
          <a:spcPct val="0"/>
        </a:spcAft>
        <a:defRPr kumimoji="1" sz="4400">
          <a:solidFill>
            <a:schemeClr val="tx2"/>
          </a:solidFill>
          <a:latin typeface="Tahoma" pitchFamily="34" charset="0"/>
        </a:defRPr>
      </a:lvl7pPr>
      <a:lvl8pPr marL="1371600" algn="l" rtl="0" eaLnBrk="1" fontAlgn="base" hangingPunct="1">
        <a:spcBef>
          <a:spcPct val="0"/>
        </a:spcBef>
        <a:spcAft>
          <a:spcPct val="0"/>
        </a:spcAft>
        <a:defRPr kumimoji="1" sz="4400">
          <a:solidFill>
            <a:schemeClr val="tx2"/>
          </a:solidFill>
          <a:latin typeface="Tahoma" pitchFamily="34" charset="0"/>
        </a:defRPr>
      </a:lvl8pPr>
      <a:lvl9pPr marL="1828800" algn="l" rtl="0" eaLnBrk="1" fontAlgn="base" hangingPunct="1">
        <a:spcBef>
          <a:spcPct val="0"/>
        </a:spcBef>
        <a:spcAft>
          <a:spcPct val="0"/>
        </a:spcAft>
        <a:defRPr kumimoji="1" sz="4400">
          <a:solidFill>
            <a:schemeClr val="tx2"/>
          </a:solidFill>
          <a:latin typeface="Tahoma" pitchFamily="34" charset="0"/>
        </a:defRPr>
      </a:lvl9pPr>
    </p:titleStyle>
    <p:body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4" Type="http://schemas.openxmlformats.org/officeDocument/2006/relationships/image" Target="../media/image6.emf"/><Relationship Id="rId5" Type="http://schemas.openxmlformats.org/officeDocument/2006/relationships/image" Target="../media/image7.emf"/><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lstStyle/>
          <a:p>
            <a:r>
              <a:rPr lang="en-US" altLang="ja-JP" dirty="0">
                <a:ea typeface="ＭＳ Ｐゴシック" charset="-128"/>
              </a:rPr>
              <a:t>Progress report</a:t>
            </a:r>
            <a:r>
              <a:rPr lang="en-US" altLang="ja-JP" dirty="0" smtClean="0">
                <a:ea typeface="ＭＳ Ｐゴシック" charset="-128"/>
              </a:rPr>
              <a:t/>
            </a:r>
            <a:br>
              <a:rPr lang="en-US" altLang="ja-JP" dirty="0" smtClean="0">
                <a:ea typeface="ＭＳ Ｐゴシック" charset="-128"/>
              </a:rPr>
            </a:br>
            <a:r>
              <a:rPr lang="ja-JP" altLang="en-US" dirty="0" smtClean="0">
                <a:ea typeface="ＭＳ Ｐゴシック" charset="-128"/>
              </a:rPr>
              <a:t>進捗報告</a:t>
            </a:r>
            <a:endParaRPr lang="en-US" altLang="ja-JP" dirty="0">
              <a:ea typeface="ＭＳ Ｐゴシック" charset="-128"/>
            </a:endParaRPr>
          </a:p>
        </p:txBody>
      </p:sp>
      <p:sp>
        <p:nvSpPr>
          <p:cNvPr id="4101" name="Rectangle 5"/>
          <p:cNvSpPr>
            <a:spLocks noGrp="1" noChangeArrowheads="1"/>
          </p:cNvSpPr>
          <p:nvPr>
            <p:ph type="subTitle" idx="1"/>
          </p:nvPr>
        </p:nvSpPr>
        <p:spPr>
          <a:xfrm>
            <a:off x="1475184" y="4176166"/>
            <a:ext cx="6934200" cy="1197050"/>
          </a:xfrm>
        </p:spPr>
        <p:txBody>
          <a:bodyPr/>
          <a:lstStyle/>
          <a:p>
            <a:r>
              <a:rPr lang="en-US" altLang="ja-JP" dirty="0" smtClean="0">
                <a:latin typeface="+mj-ea"/>
                <a:ea typeface="+mj-ea"/>
              </a:rPr>
              <a:t>Sekiya laboratory M2</a:t>
            </a:r>
          </a:p>
          <a:p>
            <a:r>
              <a:rPr lang="en-US" altLang="ja-JP" dirty="0" smtClean="0">
                <a:latin typeface="+mj-ea"/>
                <a:ea typeface="+mj-ea"/>
              </a:rPr>
              <a:t>Fujii Shogo</a:t>
            </a:r>
            <a:endParaRPr lang="en-US" altLang="ja-JP" dirty="0">
              <a:latin typeface="+mj-ea"/>
              <a:ea typeface="+mj-ea"/>
            </a:endParaRPr>
          </a:p>
        </p:txBody>
      </p:sp>
      <p:sp>
        <p:nvSpPr>
          <p:cNvPr id="2" name="スライド番号プレースホルダー 1"/>
          <p:cNvSpPr>
            <a:spLocks noGrp="1"/>
          </p:cNvSpPr>
          <p:nvPr>
            <p:ph type="sldNum" sz="quarter" idx="12"/>
          </p:nvPr>
        </p:nvSpPr>
        <p:spPr/>
        <p:txBody>
          <a:bodyPr/>
          <a:lstStyle/>
          <a:p>
            <a:fld id="{6F847AEC-04A4-4B30-BC9E-4A61A0C7AC7F}" type="slidenum">
              <a:rPr lang="ja-JP" altLang="en-US" smtClean="0"/>
              <a:pPr/>
              <a:t>1</a:t>
            </a:fld>
            <a:endParaRPr lang="en-US" altLang="ja-JP"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Interrupt coalescing</a:t>
            </a:r>
            <a:r>
              <a:rPr kumimoji="1" lang="ja-JP" altLang="en-US" dirty="0" smtClean="0"/>
              <a:t>：ハードウェア</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NIC</a:t>
            </a:r>
            <a:r>
              <a:rPr kumimoji="1" lang="ja-JP" altLang="en-US" dirty="0" smtClean="0"/>
              <a:t>にパケットが届いたた際、</a:t>
            </a:r>
            <a:r>
              <a:rPr lang="ja-JP" altLang="en-US" dirty="0" smtClean="0"/>
              <a:t>複数パケットを</a:t>
            </a:r>
            <a:r>
              <a:rPr lang="ja-JP" altLang="en-US" dirty="0"/>
              <a:t>まとめて</a:t>
            </a:r>
            <a:r>
              <a:rPr lang="en-US" altLang="ja-JP" dirty="0"/>
              <a:t>1</a:t>
            </a:r>
            <a:r>
              <a:rPr lang="ja-JP" altLang="en-US" dirty="0"/>
              <a:t>回の割り込みで 処理</a:t>
            </a:r>
            <a:r>
              <a:rPr lang="ja-JP" altLang="en-US" dirty="0" smtClean="0"/>
              <a:t>させる</a:t>
            </a:r>
            <a:endParaRPr lang="en-US" altLang="ja-JP" dirty="0" smtClean="0"/>
          </a:p>
          <a:p>
            <a:r>
              <a:rPr lang="ja-JP" altLang="en-US" dirty="0" smtClean="0"/>
              <a:t>パケット</a:t>
            </a:r>
            <a:r>
              <a:rPr lang="en-US" altLang="ja-JP" dirty="0" smtClean="0"/>
              <a:t>1</a:t>
            </a:r>
            <a:r>
              <a:rPr lang="ja-JP" altLang="en-US" dirty="0"/>
              <a:t>つ毎に割り込みをかける代わりに </a:t>
            </a:r>
            <a:r>
              <a:rPr lang="en-US" altLang="ja-JP" dirty="0"/>
              <a:t>packet</a:t>
            </a:r>
            <a:r>
              <a:rPr lang="ja-JP" altLang="en-US" dirty="0"/>
              <a:t>を</a:t>
            </a:r>
            <a:r>
              <a:rPr lang="en-US" altLang="ja-JP" dirty="0"/>
              <a:t>NIC</a:t>
            </a:r>
            <a:r>
              <a:rPr lang="ja-JP" altLang="en-US" dirty="0"/>
              <a:t>内に</a:t>
            </a:r>
            <a:r>
              <a:rPr lang="ja-JP" altLang="en-US" dirty="0" smtClean="0"/>
              <a:t>蓄えてくことで、</a:t>
            </a:r>
            <a:r>
              <a:rPr lang="en-US" altLang="ja-JP" dirty="0"/>
              <a:t>CPU</a:t>
            </a:r>
            <a:r>
              <a:rPr lang="ja-JP" altLang="en-US" dirty="0"/>
              <a:t>負荷が下がって実効転送速度も出るように</a:t>
            </a:r>
            <a:r>
              <a:rPr lang="ja-JP" altLang="en-US" dirty="0" smtClean="0"/>
              <a:t>なる。</a:t>
            </a:r>
            <a:endParaRPr lang="en-US" altLang="ja-JP" dirty="0" smtClean="0"/>
          </a:p>
          <a:p>
            <a:r>
              <a:rPr kumimoji="1" lang="ja-JP" altLang="en-US" dirty="0" smtClean="0"/>
              <a:t>割り込みを間引く</a:t>
            </a:r>
            <a:endParaRPr kumimoji="1" lang="en-US" altLang="ja-JP" dirty="0" smtClean="0"/>
          </a:p>
          <a:p>
            <a:r>
              <a:rPr lang="ja-JP" altLang="en-US" dirty="0" smtClean="0"/>
              <a:t>デメリット：レイテンシが上がる</a:t>
            </a:r>
            <a:endParaRPr lang="en-US" altLang="ja-JP" dirty="0" smtClean="0"/>
          </a:p>
          <a:p>
            <a:r>
              <a:rPr kumimoji="1" lang="ja-JP" altLang="en-US" dirty="0" smtClean="0"/>
              <a:t>頻度</a:t>
            </a:r>
            <a:r>
              <a:rPr kumimoji="1" lang="en-US" altLang="ja-JP" dirty="0" smtClean="0"/>
              <a:t>:Linux </a:t>
            </a:r>
            <a:r>
              <a:rPr kumimoji="1" lang="en-US" altLang="ja-JP" dirty="0" err="1" smtClean="0"/>
              <a:t>ixgbe</a:t>
            </a:r>
            <a:r>
              <a:rPr kumimoji="1" lang="en-US" altLang="ja-JP" dirty="0" smtClean="0"/>
              <a:t> : 8000 interrupts/sec + </a:t>
            </a:r>
            <a:r>
              <a:rPr kumimoji="1" lang="ja-JP" altLang="en-US" dirty="0" smtClean="0"/>
              <a:t>動的調整</a:t>
            </a:r>
            <a:r>
              <a:rPr kumimoji="1" lang="en-US" altLang="ja-JP" dirty="0" smtClean="0"/>
              <a:t> </a:t>
            </a:r>
          </a:p>
          <a:p>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10</a:t>
            </a:fld>
            <a:endParaRPr lang="en-US" altLang="ja-JP" dirty="0"/>
          </a:p>
        </p:txBody>
      </p:sp>
    </p:spTree>
    <p:extLst>
      <p:ext uri="{BB962C8B-B14F-4D97-AF65-F5344CB8AC3E}">
        <p14:creationId xmlns:p14="http://schemas.microsoft.com/office/powerpoint/2010/main" val="134416496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Polling : </a:t>
            </a:r>
            <a:r>
              <a:rPr kumimoji="1" lang="ja-JP" altLang="en-US" dirty="0" smtClean="0"/>
              <a:t>ソフトウェア</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タイマーを使って定期的に</a:t>
            </a:r>
            <a:r>
              <a:rPr kumimoji="1" lang="en-US" altLang="ja-JP" dirty="0" smtClean="0"/>
              <a:t>NIC</a:t>
            </a:r>
            <a:r>
              <a:rPr kumimoji="1" lang="ja-JP" altLang="en-US" dirty="0" smtClean="0"/>
              <a:t>の</a:t>
            </a:r>
            <a:r>
              <a:rPr lang="ja-JP" altLang="en-US" dirty="0" smtClean="0"/>
              <a:t>レジスタ</a:t>
            </a:r>
            <a:r>
              <a:rPr kumimoji="1" lang="ja-JP" altLang="en-US" dirty="0" smtClean="0"/>
              <a:t>をポーリング、パケットが会ったら受信処理</a:t>
            </a:r>
            <a:endParaRPr kumimoji="1" lang="en-US" altLang="ja-JP" dirty="0" smtClean="0"/>
          </a:p>
          <a:p>
            <a:r>
              <a:rPr lang="ja-JP" altLang="en-US" dirty="0" smtClean="0"/>
              <a:t>デメリット</a:t>
            </a:r>
            <a:endParaRPr lang="en-US" altLang="ja-JP" dirty="0" smtClean="0"/>
          </a:p>
          <a:p>
            <a:pPr lvl="1"/>
            <a:r>
              <a:rPr kumimoji="1" lang="ja-JP" altLang="en-US" dirty="0" smtClean="0"/>
              <a:t>タイマー周期分のレイテンシが発生</a:t>
            </a:r>
            <a:endParaRPr kumimoji="1" lang="en-US" altLang="ja-JP" dirty="0" smtClean="0"/>
          </a:p>
          <a:p>
            <a:pPr lvl="1"/>
            <a:r>
              <a:rPr lang="ja-JP" altLang="en-US" dirty="0" smtClean="0"/>
              <a:t>タイマー割込み間隔を上げるとオーバヘッドが増大</a:t>
            </a:r>
            <a:endParaRPr lang="en-US" altLang="ja-JP" dirty="0" smtClean="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11</a:t>
            </a:fld>
            <a:endParaRPr lang="en-US" altLang="ja-JP" dirty="0"/>
          </a:p>
        </p:txBody>
      </p:sp>
    </p:spTree>
    <p:extLst>
      <p:ext uri="{BB962C8B-B14F-4D97-AF65-F5344CB8AC3E}">
        <p14:creationId xmlns:p14="http://schemas.microsoft.com/office/powerpoint/2010/main" val="24306692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ハイブリッド方式</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通信料が多く連続してパケット処理を行っている時のみ割り込みを無効化し、ポーリングで動作</a:t>
            </a:r>
            <a:endParaRPr kumimoji="1" lang="en-US" altLang="ja-JP" dirty="0" smtClean="0"/>
          </a:p>
          <a:p>
            <a:r>
              <a:rPr lang="en-US" altLang="ja-JP" dirty="0" smtClean="0"/>
              <a:t>Ring</a:t>
            </a:r>
            <a:r>
              <a:rPr lang="ja-JP" altLang="en-US" dirty="0" smtClean="0"/>
              <a:t>バッファからパケットがなくなったら割り込みを有効化</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12</a:t>
            </a:fld>
            <a:endParaRPr lang="en-US" altLang="ja-JP" dirty="0"/>
          </a:p>
        </p:txBody>
      </p:sp>
    </p:spTree>
    <p:extLst>
      <p:ext uri="{BB962C8B-B14F-4D97-AF65-F5344CB8AC3E}">
        <p14:creationId xmlns:p14="http://schemas.microsoft.com/office/powerpoint/2010/main" val="323879428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Low latency interrupt : </a:t>
            </a:r>
            <a:r>
              <a:rPr kumimoji="1" lang="ja-JP" altLang="en-US" dirty="0" smtClean="0"/>
              <a:t>ハードウェア</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低レイテンシで処理したいパケットを判別し、即時割込みさせる</a:t>
            </a:r>
            <a:endParaRPr kumimoji="1" lang="en-US" altLang="ja-JP" dirty="0" smtClean="0"/>
          </a:p>
          <a:p>
            <a:r>
              <a:rPr lang="ja-JP" altLang="en-US" dirty="0" smtClean="0"/>
              <a:t>フィルタ</a:t>
            </a:r>
            <a:r>
              <a:rPr lang="en-US" altLang="ja-JP" dirty="0" smtClean="0"/>
              <a:t> : </a:t>
            </a:r>
          </a:p>
          <a:p>
            <a:pPr lvl="1"/>
            <a:r>
              <a:rPr kumimoji="1" lang="en-US" altLang="ja-JP" dirty="0" smtClean="0"/>
              <a:t>5-tuple</a:t>
            </a:r>
          </a:p>
          <a:p>
            <a:pPr lvl="1"/>
            <a:r>
              <a:rPr lang="en-US" altLang="ja-JP" dirty="0" smtClean="0"/>
              <a:t>TCP flags</a:t>
            </a:r>
          </a:p>
          <a:p>
            <a:pPr lvl="1"/>
            <a:r>
              <a:rPr kumimoji="1" lang="en-US" altLang="ja-JP" dirty="0" smtClean="0"/>
              <a:t>frame size etc…</a:t>
            </a:r>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13</a:t>
            </a:fld>
            <a:endParaRPr lang="en-US" altLang="ja-JP" dirty="0"/>
          </a:p>
        </p:txBody>
      </p:sp>
    </p:spTree>
    <p:extLst>
      <p:ext uri="{BB962C8B-B14F-4D97-AF65-F5344CB8AC3E}">
        <p14:creationId xmlns:p14="http://schemas.microsoft.com/office/powerpoint/2010/main" val="2117902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プロトコル処理の並列化</a:t>
            </a:r>
            <a:endParaRPr kumimoji="1" lang="ja-JP" altLang="en-US" dirty="0"/>
          </a:p>
        </p:txBody>
      </p:sp>
      <p:sp>
        <p:nvSpPr>
          <p:cNvPr id="3" name="コンテンツ プレースホルダー 2"/>
          <p:cNvSpPr>
            <a:spLocks noGrp="1"/>
          </p:cNvSpPr>
          <p:nvPr>
            <p:ph idx="1"/>
          </p:nvPr>
        </p:nvSpPr>
        <p:spPr>
          <a:xfrm>
            <a:off x="812800" y="4976813"/>
            <a:ext cx="8280400" cy="1331912"/>
          </a:xfrm>
        </p:spPr>
        <p:txBody>
          <a:bodyPr/>
          <a:lstStyle/>
          <a:p>
            <a:r>
              <a:rPr kumimoji="1" lang="ja-JP" altLang="en-US" dirty="0" smtClean="0"/>
              <a:t>基本的に</a:t>
            </a:r>
            <a:r>
              <a:rPr kumimoji="1" lang="en-US" altLang="ja-JP" dirty="0" smtClean="0"/>
              <a:t>1</a:t>
            </a:r>
            <a:r>
              <a:rPr kumimoji="1" lang="ja-JP" altLang="en-US" dirty="0" smtClean="0"/>
              <a:t>つの</a:t>
            </a:r>
            <a:r>
              <a:rPr kumimoji="1" lang="en-US" altLang="ja-JP" dirty="0" smtClean="0"/>
              <a:t>NIC</a:t>
            </a:r>
            <a:r>
              <a:rPr kumimoji="1" lang="ja-JP" altLang="en-US" dirty="0" smtClean="0"/>
              <a:t>は</a:t>
            </a:r>
            <a:r>
              <a:rPr kumimoji="1" lang="en-US" altLang="ja-JP" dirty="0" smtClean="0"/>
              <a:t>1</a:t>
            </a:r>
            <a:r>
              <a:rPr kumimoji="1" lang="ja-JP" altLang="en-US" dirty="0" smtClean="0"/>
              <a:t>つの</a:t>
            </a:r>
            <a:r>
              <a:rPr kumimoji="1" lang="en-US" altLang="ja-JP" dirty="0" smtClean="0"/>
              <a:t>CPU</a:t>
            </a:r>
            <a:r>
              <a:rPr lang="ja-JP" altLang="en-US" dirty="0" smtClean="0"/>
              <a:t>で処理される</a:t>
            </a:r>
            <a:endParaRPr lang="en-US" altLang="ja-JP" dirty="0" smtClean="0"/>
          </a:p>
          <a:p>
            <a:r>
              <a:rPr kumimoji="1" lang="ja-JP" altLang="en-US" dirty="0" smtClean="0"/>
              <a:t>受信処理の途中でパケッ</a:t>
            </a:r>
            <a:r>
              <a:rPr lang="ja-JP" altLang="en-US" dirty="0" smtClean="0"/>
              <a:t>トを複数のコアに割り振る仕組みがない</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14</a:t>
            </a:fld>
            <a:endParaRPr lang="en-US" altLang="ja-JP" dirty="0"/>
          </a:p>
        </p:txBody>
      </p:sp>
      <p:pic>
        <p:nvPicPr>
          <p:cNvPr id="5" name="図 4" descr="-7-638.jpg"/>
          <p:cNvPicPr>
            <a:picLocks noChangeAspect="1"/>
          </p:cNvPicPr>
          <p:nvPr/>
        </p:nvPicPr>
        <p:blipFill rotWithShape="1">
          <a:blip r:embed="rId2">
            <a:extLst>
              <a:ext uri="{28A0092B-C50C-407E-A947-70E740481C1C}">
                <a14:useLocalDpi xmlns:a14="http://schemas.microsoft.com/office/drawing/2010/main" val="0"/>
              </a:ext>
            </a:extLst>
          </a:blip>
          <a:srcRect l="26568" t="25542" r="25838" b="4180"/>
          <a:stretch/>
        </p:blipFill>
        <p:spPr>
          <a:xfrm>
            <a:off x="3200130" y="957217"/>
            <a:ext cx="3505739" cy="3983951"/>
          </a:xfrm>
          <a:prstGeom prst="rect">
            <a:avLst/>
          </a:prstGeom>
        </p:spPr>
      </p:pic>
      <p:sp>
        <p:nvSpPr>
          <p:cNvPr id="6" name="円/楕円 5"/>
          <p:cNvSpPr/>
          <p:nvPr/>
        </p:nvSpPr>
        <p:spPr bwMode="auto">
          <a:xfrm>
            <a:off x="2936776" y="3053637"/>
            <a:ext cx="1781907" cy="843415"/>
          </a:xfrm>
          <a:prstGeom prst="ellipse">
            <a:avLst/>
          </a:prstGeom>
          <a:noFill/>
          <a:ln w="28575" cap="flat" cmpd="sng" algn="ctr">
            <a:solidFill>
              <a:srgbClr val="E0325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Tree>
    <p:extLst>
      <p:ext uri="{BB962C8B-B14F-4D97-AF65-F5344CB8AC3E}">
        <p14:creationId xmlns:p14="http://schemas.microsoft.com/office/powerpoint/2010/main" val="5164823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Receive Side Scaling (RSS)</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Multi Queue NIC</a:t>
            </a:r>
            <a:r>
              <a:rPr kumimoji="1" lang="ja-JP" altLang="en-US" dirty="0" smtClean="0"/>
              <a:t>にて対応</a:t>
            </a:r>
            <a:endParaRPr kumimoji="1" lang="en-US" altLang="ja-JP" dirty="0" smtClean="0"/>
          </a:p>
          <a:p>
            <a:r>
              <a:rPr kumimoji="1" lang="ja-JP" altLang="en-US" dirty="0" smtClean="0"/>
              <a:t>パケットヘッダのハッシュ値から</a:t>
            </a:r>
            <a:endParaRPr kumimoji="1" lang="en-US" altLang="ja-JP" dirty="0" smtClean="0"/>
          </a:p>
          <a:p>
            <a:pPr marL="0" indent="0">
              <a:buNone/>
            </a:pPr>
            <a:r>
              <a:rPr lang="ja-JP" altLang="en-US" dirty="0" smtClean="0"/>
              <a:t>キューを振り分ける</a:t>
            </a:r>
            <a:endParaRPr lang="en-US" altLang="ja-JP" dirty="0" smtClean="0"/>
          </a:p>
          <a:p>
            <a:pPr marL="0" indent="0">
              <a:buNone/>
            </a:pPr>
            <a:r>
              <a:rPr kumimoji="1" lang="ja-JP" altLang="en-US" dirty="0" smtClean="0">
                <a:solidFill>
                  <a:srgbClr val="E03253"/>
                </a:solidFill>
              </a:rPr>
              <a:t>同一フローは同じキュー</a:t>
            </a:r>
            <a:endParaRPr kumimoji="1" lang="en-US" altLang="ja-JP" dirty="0" smtClean="0">
              <a:solidFill>
                <a:srgbClr val="E03253"/>
              </a:solidFill>
            </a:endParaRPr>
          </a:p>
          <a:p>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15</a:t>
            </a:fld>
            <a:endParaRPr lang="en-US" altLang="ja-JP" dirty="0"/>
          </a:p>
        </p:txBody>
      </p:sp>
      <p:pic>
        <p:nvPicPr>
          <p:cNvPr id="5" name="図 4" descr="-56-638.jpg"/>
          <p:cNvPicPr>
            <a:picLocks noChangeAspect="1"/>
          </p:cNvPicPr>
          <p:nvPr/>
        </p:nvPicPr>
        <p:blipFill rotWithShape="1">
          <a:blip r:embed="rId2">
            <a:extLst>
              <a:ext uri="{28A0092B-C50C-407E-A947-70E740481C1C}">
                <a14:useLocalDpi xmlns:a14="http://schemas.microsoft.com/office/drawing/2010/main" val="0"/>
              </a:ext>
            </a:extLst>
          </a:blip>
          <a:srcRect l="22937" t="20189" r="22780"/>
          <a:stretch/>
        </p:blipFill>
        <p:spPr>
          <a:xfrm>
            <a:off x="5478699" y="1620188"/>
            <a:ext cx="3635013" cy="4113068"/>
          </a:xfrm>
          <a:prstGeom prst="rect">
            <a:avLst/>
          </a:prstGeom>
        </p:spPr>
      </p:pic>
    </p:spTree>
    <p:extLst>
      <p:ext uri="{BB962C8B-B14F-4D97-AF65-F5344CB8AC3E}">
        <p14:creationId xmlns:p14="http://schemas.microsoft.com/office/powerpoint/2010/main" val="294587009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RPS – </a:t>
            </a:r>
            <a:r>
              <a:rPr kumimoji="1" lang="en-US" altLang="ja-JP" dirty="0" err="1" smtClean="0"/>
              <a:t>RSS</a:t>
            </a:r>
            <a:r>
              <a:rPr lang="en-US" altLang="en-US" dirty="0" err="1" smtClean="0"/>
              <a:t>非対応NIC</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ソフトウェアで</a:t>
            </a:r>
            <a:r>
              <a:rPr kumimoji="1" lang="en-US" altLang="ja-JP" dirty="0" smtClean="0"/>
              <a:t>RSS</a:t>
            </a:r>
            <a:r>
              <a:rPr kumimoji="1" lang="ja-JP" altLang="en-US" dirty="0" smtClean="0"/>
              <a:t>を実装する</a:t>
            </a:r>
            <a:endParaRPr kumimoji="1" lang="en-US" altLang="ja-JP" dirty="0" smtClean="0"/>
          </a:p>
          <a:p>
            <a:r>
              <a:rPr lang="ja-JP" altLang="en-US" dirty="0" smtClean="0"/>
              <a:t>ハッシュ値から</a:t>
            </a:r>
            <a:r>
              <a:rPr lang="en-US" altLang="ja-JP" dirty="0" smtClean="0"/>
              <a:t>CPU</a:t>
            </a:r>
            <a:r>
              <a:rPr lang="ja-JP" altLang="en-US" dirty="0" smtClean="0"/>
              <a:t>間割込み</a:t>
            </a:r>
            <a:endParaRPr lang="en-US" altLang="ja-JP" dirty="0" smtClean="0"/>
          </a:p>
          <a:p>
            <a:pPr marL="0" indent="0">
              <a:buNone/>
            </a:pPr>
            <a:r>
              <a:rPr kumimoji="1" lang="ja-JP" altLang="en-US" dirty="0" smtClean="0"/>
              <a:t>を受ける</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16</a:t>
            </a:fld>
            <a:endParaRPr lang="en-US" altLang="ja-JP" dirty="0"/>
          </a:p>
        </p:txBody>
      </p:sp>
      <p:pic>
        <p:nvPicPr>
          <p:cNvPr id="5" name="図 4" descr="-66-638.jpg"/>
          <p:cNvPicPr>
            <a:picLocks noChangeAspect="1"/>
          </p:cNvPicPr>
          <p:nvPr/>
        </p:nvPicPr>
        <p:blipFill rotWithShape="1">
          <a:blip r:embed="rId2">
            <a:extLst>
              <a:ext uri="{28A0092B-C50C-407E-A947-70E740481C1C}">
                <a14:useLocalDpi xmlns:a14="http://schemas.microsoft.com/office/drawing/2010/main" val="0"/>
              </a:ext>
            </a:extLst>
          </a:blip>
          <a:srcRect l="4970" t="2192" r="5004" b="2421"/>
          <a:stretch/>
        </p:blipFill>
        <p:spPr>
          <a:xfrm>
            <a:off x="5271847" y="1287682"/>
            <a:ext cx="4529294" cy="3693234"/>
          </a:xfrm>
          <a:prstGeom prst="rect">
            <a:avLst/>
          </a:prstGeom>
        </p:spPr>
      </p:pic>
    </p:spTree>
    <p:extLst>
      <p:ext uri="{BB962C8B-B14F-4D97-AF65-F5344CB8AC3E}">
        <p14:creationId xmlns:p14="http://schemas.microsoft.com/office/powerpoint/2010/main" val="54347155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RFS</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RPS</a:t>
            </a:r>
            <a:r>
              <a:rPr kumimoji="1" lang="ja-JP" altLang="en-US" dirty="0" smtClean="0"/>
              <a:t>のハッシュテーブルの最適化</a:t>
            </a:r>
            <a:endParaRPr kumimoji="1" lang="en-US" altLang="ja-JP" dirty="0" smtClean="0"/>
          </a:p>
          <a:p>
            <a:r>
              <a:rPr kumimoji="1" lang="ja-JP" altLang="en-US" dirty="0" smtClean="0"/>
              <a:t>ランダムに振り分けるのではなく</a:t>
            </a:r>
            <a:endParaRPr kumimoji="1" lang="en-US" altLang="ja-JP" dirty="0" smtClean="0"/>
          </a:p>
          <a:p>
            <a:pPr marL="0" indent="0">
              <a:buNone/>
            </a:pPr>
            <a:r>
              <a:rPr lang="ja-JP" altLang="en-US" dirty="0" smtClean="0"/>
              <a:t>プロセスに合わせてハッシュテーブル</a:t>
            </a:r>
            <a:endParaRPr lang="en-US" altLang="ja-JP" dirty="0" smtClean="0"/>
          </a:p>
          <a:p>
            <a:pPr marL="0" indent="0">
              <a:buNone/>
            </a:pPr>
            <a:r>
              <a:rPr kumimoji="1" lang="ja-JP" altLang="en-US" dirty="0" smtClean="0"/>
              <a:t>を更新する</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17</a:t>
            </a:fld>
            <a:endParaRPr lang="en-US" altLang="ja-JP" dirty="0"/>
          </a:p>
        </p:txBody>
      </p:sp>
      <p:pic>
        <p:nvPicPr>
          <p:cNvPr id="5" name="図 4" descr="20110722163745.png"/>
          <p:cNvPicPr>
            <a:picLocks noChangeAspect="1"/>
          </p:cNvPicPr>
          <p:nvPr/>
        </p:nvPicPr>
        <p:blipFill rotWithShape="1">
          <a:blip r:embed="rId2">
            <a:extLst>
              <a:ext uri="{28A0092B-C50C-407E-A947-70E740481C1C}">
                <a14:useLocalDpi xmlns:a14="http://schemas.microsoft.com/office/drawing/2010/main" val="0"/>
              </a:ext>
            </a:extLst>
          </a:blip>
          <a:srcRect l="20769" t="27393" r="21497"/>
          <a:stretch/>
        </p:blipFill>
        <p:spPr>
          <a:xfrm>
            <a:off x="5619528" y="944724"/>
            <a:ext cx="4266020" cy="4023764"/>
          </a:xfrm>
          <a:prstGeom prst="rect">
            <a:avLst/>
          </a:prstGeom>
        </p:spPr>
      </p:pic>
    </p:spTree>
    <p:extLst>
      <p:ext uri="{BB962C8B-B14F-4D97-AF65-F5344CB8AC3E}">
        <p14:creationId xmlns:p14="http://schemas.microsoft.com/office/powerpoint/2010/main" val="109135274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二つのボトルネックが存在</a:t>
            </a:r>
            <a:endParaRPr kumimoji="1" lang="ja-JP" altLang="en-US" dirty="0"/>
          </a:p>
        </p:txBody>
      </p:sp>
      <p:sp>
        <p:nvSpPr>
          <p:cNvPr id="3" name="コンテンツ プレースホルダー 2"/>
          <p:cNvSpPr>
            <a:spLocks noGrp="1"/>
          </p:cNvSpPr>
          <p:nvPr>
            <p:ph idx="1"/>
          </p:nvPr>
        </p:nvSpPr>
        <p:spPr>
          <a:xfrm>
            <a:off x="812800" y="4941168"/>
            <a:ext cx="8280400" cy="1368152"/>
          </a:xfrm>
        </p:spPr>
        <p:txBody>
          <a:bodyPr/>
          <a:lstStyle/>
          <a:p>
            <a:pPr marL="0" indent="0">
              <a:buNone/>
            </a:pPr>
            <a:r>
              <a:rPr kumimoji="1" lang="ja-JP" altLang="en-US" dirty="0" smtClean="0"/>
              <a:t>複数の</a:t>
            </a:r>
            <a:r>
              <a:rPr kumimoji="1" lang="en-US" altLang="ja-JP" dirty="0" err="1" smtClean="0"/>
              <a:t>NIC</a:t>
            </a:r>
            <a:r>
              <a:rPr lang="en-US" altLang="en-US" dirty="0" err="1" smtClean="0"/>
              <a:t>で分散させる</a:t>
            </a:r>
            <a:r>
              <a:rPr lang="en-US" altLang="en-US" dirty="0" smtClean="0"/>
              <a:t> = </a:t>
            </a:r>
            <a:r>
              <a:rPr lang="ja-JP" altLang="en-US" dirty="0" smtClean="0"/>
              <a:t>パスを切り替える</a:t>
            </a:r>
            <a:endParaRPr lang="en-US" altLang="ja-JP" dirty="0" smtClean="0"/>
          </a:p>
          <a:p>
            <a:pPr marL="0" indent="0">
              <a:buNone/>
            </a:pPr>
            <a:r>
              <a:rPr kumimoji="1" lang="ja-JP" altLang="en-US" dirty="0" smtClean="0"/>
              <a:t>ハードウェア割り込みの負荷は解消されると仮定</a:t>
            </a:r>
            <a:endParaRPr kumimoji="1" lang="en-US" altLang="ja-JP" dirty="0" smtClean="0"/>
          </a:p>
          <a:p>
            <a:pPr marL="0" indent="0">
              <a:buNone/>
            </a:pPr>
            <a:r>
              <a:rPr lang="en-US" altLang="ja-JP" dirty="0" smtClean="0"/>
              <a:t>Input queue</a:t>
            </a:r>
            <a:r>
              <a:rPr lang="ja-JP" altLang="en-US" dirty="0" smtClean="0"/>
              <a:t>への利点は些細であると考えられる</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18</a:t>
            </a:fld>
            <a:endParaRPr lang="en-US" altLang="ja-JP" dirty="0"/>
          </a:p>
        </p:txBody>
      </p:sp>
      <p:pic>
        <p:nvPicPr>
          <p:cNvPr id="5" name="図 4" descr="-7-638.jpg"/>
          <p:cNvPicPr>
            <a:picLocks noChangeAspect="1"/>
          </p:cNvPicPr>
          <p:nvPr/>
        </p:nvPicPr>
        <p:blipFill rotWithShape="1">
          <a:blip r:embed="rId2">
            <a:extLst>
              <a:ext uri="{28A0092B-C50C-407E-A947-70E740481C1C}">
                <a14:useLocalDpi xmlns:a14="http://schemas.microsoft.com/office/drawing/2010/main" val="0"/>
              </a:ext>
            </a:extLst>
          </a:blip>
          <a:srcRect l="26568" t="25542" r="25838" b="4180"/>
          <a:stretch/>
        </p:blipFill>
        <p:spPr>
          <a:xfrm>
            <a:off x="3320899" y="957217"/>
            <a:ext cx="3252281" cy="3695919"/>
          </a:xfrm>
          <a:prstGeom prst="rect">
            <a:avLst/>
          </a:prstGeom>
        </p:spPr>
      </p:pic>
      <p:sp>
        <p:nvSpPr>
          <p:cNvPr id="6" name="円/楕円 5"/>
          <p:cNvSpPr/>
          <p:nvPr/>
        </p:nvSpPr>
        <p:spPr bwMode="auto">
          <a:xfrm>
            <a:off x="3057545" y="3053637"/>
            <a:ext cx="1781907" cy="843415"/>
          </a:xfrm>
          <a:prstGeom prst="ellipse">
            <a:avLst/>
          </a:prstGeom>
          <a:noFill/>
          <a:ln w="28575" cap="flat" cmpd="sng" algn="ctr">
            <a:solidFill>
              <a:srgbClr val="E0325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7" name="円/楕円 6"/>
          <p:cNvSpPr/>
          <p:nvPr/>
        </p:nvSpPr>
        <p:spPr bwMode="auto">
          <a:xfrm>
            <a:off x="4696783" y="3870698"/>
            <a:ext cx="1613664" cy="782438"/>
          </a:xfrm>
          <a:prstGeom prst="ellipse">
            <a:avLst/>
          </a:prstGeom>
          <a:noFill/>
          <a:ln w="28575" cap="flat" cmpd="sng" algn="ctr">
            <a:solidFill>
              <a:srgbClr val="E0325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Tree>
    <p:extLst>
      <p:ext uri="{BB962C8B-B14F-4D97-AF65-F5344CB8AC3E}">
        <p14:creationId xmlns:p14="http://schemas.microsoft.com/office/powerpoint/2010/main" val="264143567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Hadoop</a:t>
            </a:r>
            <a:r>
              <a:rPr kumimoji="1" lang="ja-JP" altLang="en-US" dirty="0" smtClean="0"/>
              <a:t>トラフィックの検証</a:t>
            </a:r>
            <a:endParaRPr kumimoji="1" lang="ja-JP" altLang="en-US" dirty="0"/>
          </a:p>
        </p:txBody>
      </p:sp>
      <p:sp>
        <p:nvSpPr>
          <p:cNvPr id="3" name="コンテンツ プレースホルダー 2"/>
          <p:cNvSpPr>
            <a:spLocks noGrp="1"/>
          </p:cNvSpPr>
          <p:nvPr>
            <p:ph idx="1"/>
          </p:nvPr>
        </p:nvSpPr>
        <p:spPr/>
        <p:txBody>
          <a:bodyPr/>
          <a:lstStyle/>
          <a:p>
            <a:pPr marL="457200" indent="-457200">
              <a:buFont typeface="+mj-lt"/>
              <a:buAutoNum type="arabicPeriod"/>
            </a:pPr>
            <a:r>
              <a:rPr kumimoji="1" lang="ja-JP" altLang="en-US" dirty="0" smtClean="0"/>
              <a:t>定常状態でのトラフィックの様子</a:t>
            </a:r>
            <a:endParaRPr kumimoji="1" lang="en-US" altLang="ja-JP" dirty="0" smtClean="0"/>
          </a:p>
          <a:p>
            <a:pPr marL="457200" indent="-457200">
              <a:buFont typeface="+mj-lt"/>
              <a:buAutoNum type="arabicPeriod"/>
            </a:pPr>
            <a:r>
              <a:rPr lang="ja-JP" altLang="en-US" dirty="0" smtClean="0"/>
              <a:t>ジョブを投げた時のトラフィックの様子</a:t>
            </a:r>
            <a:endParaRPr lang="en-US" altLang="ja-JP" dirty="0" smtClean="0"/>
          </a:p>
          <a:p>
            <a:pPr marL="0" indent="0">
              <a:buNone/>
            </a:pPr>
            <a:r>
              <a:rPr kumimoji="1" lang="ja-JP" altLang="en-US" dirty="0" smtClean="0"/>
              <a:t>ジョブ</a:t>
            </a:r>
            <a:r>
              <a:rPr kumimoji="1" lang="en-US" altLang="ja-JP" dirty="0" smtClean="0"/>
              <a:t> : </a:t>
            </a:r>
            <a:r>
              <a:rPr kumimoji="1" lang="ja-JP" altLang="en-US" dirty="0" smtClean="0"/>
              <a:t>「</a:t>
            </a:r>
            <a:r>
              <a:rPr kumimoji="1" lang="en-US" altLang="ja-JP" dirty="0" smtClean="0"/>
              <a:t>select * from </a:t>
            </a:r>
            <a:r>
              <a:rPr kumimoji="1" lang="en-US" altLang="ja-JP" dirty="0" err="1" smtClean="0"/>
              <a:t>dns_pcaps</a:t>
            </a:r>
            <a:r>
              <a:rPr kumimoji="1" lang="en-US" altLang="ja-JP" dirty="0" smtClean="0"/>
              <a:t> where </a:t>
            </a:r>
            <a:r>
              <a:rPr kumimoji="1" lang="en-US" altLang="ja-JP" dirty="0" err="1" smtClean="0"/>
              <a:t>ts</a:t>
            </a:r>
            <a:r>
              <a:rPr kumimoji="1" lang="en-US" altLang="ja-JP" dirty="0" smtClean="0"/>
              <a:t> = 1405445699 and </a:t>
            </a:r>
            <a:r>
              <a:rPr kumimoji="1" lang="en-US" altLang="ja-JP" dirty="0" err="1" smtClean="0"/>
              <a:t>src_port</a:t>
            </a:r>
            <a:r>
              <a:rPr kumimoji="1" lang="en-US" altLang="ja-JP" dirty="0" smtClean="0"/>
              <a:t> = 63287 limit;</a:t>
            </a:r>
            <a:r>
              <a:rPr kumimoji="1" lang="ja-JP" altLang="en-US" dirty="0" smtClean="0"/>
              <a:t>」</a:t>
            </a:r>
            <a:endParaRPr kumimoji="1" lang="en-US" altLang="ja-JP" dirty="0" smtClean="0"/>
          </a:p>
          <a:p>
            <a:pPr marL="0" indent="0">
              <a:buNone/>
            </a:pPr>
            <a:r>
              <a:rPr lang="ja-JP" altLang="en-US" dirty="0" smtClean="0"/>
              <a:t>全</a:t>
            </a:r>
            <a:r>
              <a:rPr lang="en-US" altLang="ja-JP" dirty="0" smtClean="0"/>
              <a:t>worker</a:t>
            </a:r>
            <a:r>
              <a:rPr lang="ja-JP" altLang="en-US" dirty="0" smtClean="0"/>
              <a:t>ノードにジョブが当てられるように指定したつもり</a:t>
            </a:r>
            <a:endParaRPr lang="en-US" altLang="ja-JP" dirty="0" smtClean="0"/>
          </a:p>
          <a:p>
            <a:pPr marL="0" indent="0">
              <a:buNone/>
            </a:pPr>
            <a:r>
              <a:rPr kumimoji="1" lang="ja-JP" altLang="en-US" dirty="0" smtClean="0"/>
              <a:t>構成</a:t>
            </a:r>
            <a:r>
              <a:rPr kumimoji="1" lang="en-US" altLang="ja-JP" dirty="0" smtClean="0"/>
              <a:t> : </a:t>
            </a:r>
          </a:p>
          <a:p>
            <a:pPr marL="0" indent="0">
              <a:buNone/>
            </a:pPr>
            <a:r>
              <a:rPr kumimoji="1" lang="en-US" altLang="ja-JP" dirty="0" smtClean="0"/>
              <a:t>Master:1, Worker:15</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19</a:t>
            </a:fld>
            <a:endParaRPr lang="en-US" altLang="ja-JP" dirty="0"/>
          </a:p>
        </p:txBody>
      </p:sp>
    </p:spTree>
    <p:extLst>
      <p:ext uri="{BB962C8B-B14F-4D97-AF65-F5344CB8AC3E}">
        <p14:creationId xmlns:p14="http://schemas.microsoft.com/office/powerpoint/2010/main" val="158479746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項目</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Hadoop</a:t>
            </a:r>
            <a:r>
              <a:rPr lang="ja-JP" altLang="en-US" dirty="0" smtClean="0"/>
              <a:t>解析</a:t>
            </a:r>
            <a:endParaRPr lang="en-US" altLang="ja-JP" dirty="0" smtClean="0"/>
          </a:p>
          <a:p>
            <a:r>
              <a:rPr kumimoji="1" lang="ja-JP" altLang="en-US" dirty="0" smtClean="0"/>
              <a:t>シミュレーションの進捗</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2</a:t>
            </a:fld>
            <a:endParaRPr lang="en-US" altLang="ja-JP" dirty="0"/>
          </a:p>
        </p:txBody>
      </p:sp>
    </p:spTree>
    <p:extLst>
      <p:ext uri="{BB962C8B-B14F-4D97-AF65-F5344CB8AC3E}">
        <p14:creationId xmlns:p14="http://schemas.microsoft.com/office/powerpoint/2010/main" val="45729548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定常状態でのトラフィックの</a:t>
            </a:r>
            <a:r>
              <a:rPr lang="ja-JP" altLang="en-US" dirty="0" smtClean="0"/>
              <a:t>様子</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予想：</a:t>
            </a:r>
            <a:r>
              <a:rPr kumimoji="1" lang="en-US" altLang="ja-JP" dirty="0" err="1" smtClean="0"/>
              <a:t>FromMaster</a:t>
            </a:r>
            <a:r>
              <a:rPr kumimoji="1" lang="ja-JP" altLang="en-US" dirty="0" smtClean="0"/>
              <a:t>のトラフィック多。</a:t>
            </a:r>
            <a:r>
              <a:rPr kumimoji="1" lang="en-US" altLang="ja-JP" dirty="0" smtClean="0"/>
              <a:t>HDFS</a:t>
            </a:r>
            <a:r>
              <a:rPr kumimoji="1" lang="ja-JP" altLang="en-US" dirty="0" smtClean="0"/>
              <a:t>によるものが主</a:t>
            </a:r>
            <a:endParaRPr kumimoji="1" lang="en-US" altLang="ja-JP" dirty="0" smtClean="0"/>
          </a:p>
          <a:p>
            <a:r>
              <a:rPr lang="ja-JP" altLang="en-US" dirty="0" smtClean="0"/>
              <a:t>測定データ：</a:t>
            </a:r>
            <a:r>
              <a:rPr lang="en-US" altLang="ja-JP" dirty="0" smtClean="0"/>
              <a:t>3</a:t>
            </a:r>
            <a:r>
              <a:rPr lang="ja-JP" altLang="en-US" dirty="0" smtClean="0"/>
              <a:t>時間分の</a:t>
            </a:r>
            <a:r>
              <a:rPr lang="en-US" altLang="ja-JP" dirty="0" err="1" smtClean="0"/>
              <a:t>pcap</a:t>
            </a:r>
            <a:r>
              <a:rPr lang="en-US" altLang="ja-JP" dirty="0" smtClean="0"/>
              <a:t>, Master</a:t>
            </a:r>
            <a:r>
              <a:rPr lang="ja-JP" altLang="en-US" dirty="0" smtClean="0"/>
              <a:t>ノードの</a:t>
            </a:r>
            <a:r>
              <a:rPr lang="en-US" altLang="ja-JP" dirty="0" smtClean="0"/>
              <a:t>eth3</a:t>
            </a: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20</a:t>
            </a:fld>
            <a:endParaRPr lang="en-US" altLang="ja-JP" dirty="0"/>
          </a:p>
        </p:txBody>
      </p:sp>
      <p:pic>
        <p:nvPicPr>
          <p:cNvPr id="6" name="図 5" descr="cons_traf.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3807" y="2233402"/>
            <a:ext cx="6478385" cy="3895898"/>
          </a:xfrm>
          <a:prstGeom prst="rect">
            <a:avLst/>
          </a:prstGeom>
        </p:spPr>
      </p:pic>
    </p:spTree>
    <p:extLst>
      <p:ext uri="{BB962C8B-B14F-4D97-AF65-F5344CB8AC3E}">
        <p14:creationId xmlns:p14="http://schemas.microsoft.com/office/powerpoint/2010/main" val="261066079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定常状態でのトラフィックの様子</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同時に存在しているフロー数</a:t>
            </a:r>
            <a:r>
              <a:rPr lang="en-US" altLang="ja-JP" dirty="0" smtClean="0"/>
              <a:t> : </a:t>
            </a:r>
            <a:r>
              <a:rPr lang="ja-JP" altLang="en-US" dirty="0" smtClean="0"/>
              <a:t>サイズ小、量多</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21</a:t>
            </a:fld>
            <a:endParaRPr lang="en-US" altLang="ja-JP" dirty="0"/>
          </a:p>
        </p:txBody>
      </p:sp>
      <p:pic>
        <p:nvPicPr>
          <p:cNvPr id="6" name="図 5" descr="cons_con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576" y="1813985"/>
            <a:ext cx="7394448" cy="4443984"/>
          </a:xfrm>
          <a:prstGeom prst="rect">
            <a:avLst/>
          </a:prstGeom>
        </p:spPr>
      </p:pic>
    </p:spTree>
    <p:extLst>
      <p:ext uri="{BB962C8B-B14F-4D97-AF65-F5344CB8AC3E}">
        <p14:creationId xmlns:p14="http://schemas.microsoft.com/office/powerpoint/2010/main" val="133480731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定常状態でのトラフィックの様子</a:t>
            </a:r>
            <a:endParaRPr kumimoji="1" lang="ja-JP" altLang="en-US" dirty="0"/>
          </a:p>
        </p:txBody>
      </p:sp>
      <p:sp>
        <p:nvSpPr>
          <p:cNvPr id="3" name="コンテンツ プレースホルダー 2"/>
          <p:cNvSpPr>
            <a:spLocks noGrp="1"/>
          </p:cNvSpPr>
          <p:nvPr>
            <p:ph idx="1"/>
          </p:nvPr>
        </p:nvSpPr>
        <p:spPr>
          <a:xfrm>
            <a:off x="812800" y="1157535"/>
            <a:ext cx="8280400" cy="723653"/>
          </a:xfrm>
        </p:spPr>
        <p:txBody>
          <a:bodyPr/>
          <a:lstStyle/>
          <a:p>
            <a:r>
              <a:rPr kumimoji="1" lang="en-US" altLang="ja-JP" dirty="0" smtClean="0"/>
              <a:t>FCT</a:t>
            </a:r>
            <a:r>
              <a:rPr kumimoji="1" lang="ja-JP" altLang="en-US" dirty="0" smtClean="0"/>
              <a:t>の様子</a:t>
            </a:r>
            <a:r>
              <a:rPr kumimoji="1" lang="en-US" altLang="ja-JP" dirty="0" smtClean="0"/>
              <a:t> </a:t>
            </a:r>
            <a:r>
              <a:rPr kumimoji="1" lang="en-US" altLang="ja-JP" dirty="0" err="1" smtClean="0"/>
              <a:t>ToMaster</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22</a:t>
            </a:fld>
            <a:endParaRPr lang="en-US" altLang="ja-JP" dirty="0"/>
          </a:p>
        </p:txBody>
      </p:sp>
      <p:pic>
        <p:nvPicPr>
          <p:cNvPr id="5" name="図 4" descr="cons_tm_dela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857" y="1988840"/>
            <a:ext cx="7168286" cy="4304995"/>
          </a:xfrm>
          <a:prstGeom prst="rect">
            <a:avLst/>
          </a:prstGeom>
        </p:spPr>
      </p:pic>
      <p:sp>
        <p:nvSpPr>
          <p:cNvPr id="6" name="円/楕円 5"/>
          <p:cNvSpPr/>
          <p:nvPr/>
        </p:nvSpPr>
        <p:spPr bwMode="auto">
          <a:xfrm>
            <a:off x="3800872" y="4293096"/>
            <a:ext cx="1512168" cy="881300"/>
          </a:xfrm>
          <a:prstGeom prst="ellipse">
            <a:avLst/>
          </a:prstGeom>
          <a:noFill/>
          <a:ln w="28575" cap="flat" cmpd="sng" algn="ctr">
            <a:solidFill>
              <a:srgbClr val="E0325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Tree>
    <p:extLst>
      <p:ext uri="{BB962C8B-B14F-4D97-AF65-F5344CB8AC3E}">
        <p14:creationId xmlns:p14="http://schemas.microsoft.com/office/powerpoint/2010/main" val="401640342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定常状態でのトラフィックの様子</a:t>
            </a:r>
            <a:endParaRPr kumimoji="1" lang="ja-JP" altLang="en-US" dirty="0"/>
          </a:p>
        </p:txBody>
      </p:sp>
      <p:sp>
        <p:nvSpPr>
          <p:cNvPr id="3" name="コンテンツ プレースホルダー 2"/>
          <p:cNvSpPr>
            <a:spLocks noGrp="1"/>
          </p:cNvSpPr>
          <p:nvPr>
            <p:ph idx="1"/>
          </p:nvPr>
        </p:nvSpPr>
        <p:spPr>
          <a:xfrm>
            <a:off x="812800" y="1157535"/>
            <a:ext cx="8280400" cy="723653"/>
          </a:xfrm>
        </p:spPr>
        <p:txBody>
          <a:bodyPr/>
          <a:lstStyle/>
          <a:p>
            <a:r>
              <a:rPr kumimoji="1" lang="en-US" altLang="ja-JP" dirty="0" smtClean="0"/>
              <a:t>Delay</a:t>
            </a:r>
            <a:r>
              <a:rPr kumimoji="1" lang="ja-JP" altLang="en-US" dirty="0" smtClean="0"/>
              <a:t>の様子</a:t>
            </a:r>
            <a:r>
              <a:rPr kumimoji="1" lang="en-US" altLang="ja-JP" dirty="0" smtClean="0"/>
              <a:t>:</a:t>
            </a:r>
            <a:r>
              <a:rPr lang="en-US" altLang="ja-JP" dirty="0" smtClean="0"/>
              <a:t> </a:t>
            </a:r>
            <a:r>
              <a:rPr lang="ja-JP" altLang="en-US" dirty="0" smtClean="0"/>
              <a:t>パケット間隔</a:t>
            </a:r>
            <a:r>
              <a:rPr lang="en-US" altLang="ja-JP" dirty="0" smtClean="0"/>
              <a:t>(delta time)</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23</a:t>
            </a:fld>
            <a:endParaRPr lang="en-US" altLang="ja-JP" dirty="0"/>
          </a:p>
        </p:txBody>
      </p:sp>
      <p:pic>
        <p:nvPicPr>
          <p:cNvPr id="5" name="図 4" descr="dela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073" y="1772816"/>
            <a:ext cx="7870363" cy="4722218"/>
          </a:xfrm>
          <a:prstGeom prst="rect">
            <a:avLst/>
          </a:prstGeom>
        </p:spPr>
      </p:pic>
    </p:spTree>
    <p:extLst>
      <p:ext uri="{BB962C8B-B14F-4D97-AF65-F5344CB8AC3E}">
        <p14:creationId xmlns:p14="http://schemas.microsoft.com/office/powerpoint/2010/main" val="401529304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関連があるような気がした、まとめて割込み</a:t>
            </a:r>
            <a:r>
              <a:rPr lang="ja-JP" altLang="en-US" dirty="0" smtClean="0"/>
              <a:t>によるレイテンシ</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24</a:t>
            </a:fld>
            <a:endParaRPr lang="en-US" altLang="ja-JP" dirty="0"/>
          </a:p>
        </p:txBody>
      </p:sp>
      <p:pic>
        <p:nvPicPr>
          <p:cNvPr id="5" name="コンテンツ プレースホルダー 4" descr="detail_each.png"/>
          <p:cNvPicPr>
            <a:picLocks noGrp="1" noChangeAspect="1"/>
          </p:cNvPicPr>
          <p:nvPr>
            <p:ph idx="1"/>
          </p:nvPr>
        </p:nvPicPr>
        <p:blipFill>
          <a:blip r:embed="rId2">
            <a:extLst>
              <a:ext uri="{28A0092B-C50C-407E-A947-70E740481C1C}">
                <a14:useLocalDpi xmlns:a14="http://schemas.microsoft.com/office/drawing/2010/main" val="0"/>
              </a:ext>
            </a:extLst>
          </a:blip>
          <a:srcRect t="-11378" b="-11378"/>
          <a:stretch>
            <a:fillRect/>
          </a:stretch>
        </p:blipFill>
        <p:spPr>
          <a:xfrm>
            <a:off x="812800" y="1157288"/>
            <a:ext cx="8280400" cy="4864100"/>
          </a:xfrm>
          <a:prstGeom prst="rect">
            <a:avLst/>
          </a:prstGeom>
        </p:spPr>
      </p:pic>
    </p:spTree>
    <p:extLst>
      <p:ext uri="{BB962C8B-B14F-4D97-AF65-F5344CB8AC3E}">
        <p14:creationId xmlns:p14="http://schemas.microsoft.com/office/powerpoint/2010/main" val="274064368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定常状態でのトラフィックの様子</a:t>
            </a:r>
            <a:endParaRPr kumimoji="1" lang="ja-JP" altLang="en-US" dirty="0"/>
          </a:p>
        </p:txBody>
      </p:sp>
      <p:sp>
        <p:nvSpPr>
          <p:cNvPr id="3" name="コンテンツ プレースホルダー 2"/>
          <p:cNvSpPr>
            <a:spLocks noGrp="1"/>
          </p:cNvSpPr>
          <p:nvPr>
            <p:ph idx="1"/>
          </p:nvPr>
        </p:nvSpPr>
        <p:spPr>
          <a:xfrm>
            <a:off x="812800" y="1157535"/>
            <a:ext cx="8280400" cy="723653"/>
          </a:xfrm>
        </p:spPr>
        <p:txBody>
          <a:bodyPr/>
          <a:lstStyle/>
          <a:p>
            <a:r>
              <a:rPr kumimoji="1" lang="en-US" altLang="ja-JP" dirty="0" err="1" smtClean="0"/>
              <a:t>ToMaster</a:t>
            </a:r>
            <a:r>
              <a:rPr kumimoji="1" lang="en-US" altLang="ja-JP" dirty="0" smtClean="0"/>
              <a:t> port</a:t>
            </a:r>
            <a:r>
              <a:rPr kumimoji="1" lang="ja-JP" altLang="en-US" dirty="0" smtClean="0"/>
              <a:t>毎</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25</a:t>
            </a:fld>
            <a:endParaRPr lang="en-US" altLang="ja-JP" dirty="0"/>
          </a:p>
        </p:txBody>
      </p:sp>
      <p:pic>
        <p:nvPicPr>
          <p:cNvPr id="5" name="図 4" descr="cons_tm_detai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285" y="2036388"/>
            <a:ext cx="7138416" cy="4291584"/>
          </a:xfrm>
          <a:prstGeom prst="rect">
            <a:avLst/>
          </a:prstGeom>
        </p:spPr>
      </p:pic>
    </p:spTree>
    <p:extLst>
      <p:ext uri="{BB962C8B-B14F-4D97-AF65-F5344CB8AC3E}">
        <p14:creationId xmlns:p14="http://schemas.microsoft.com/office/powerpoint/2010/main" val="254249417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定常状態でのトラフィックの様子</a:t>
            </a:r>
            <a:endParaRPr kumimoji="1" lang="ja-JP" altLang="en-US" dirty="0"/>
          </a:p>
        </p:txBody>
      </p:sp>
      <p:sp>
        <p:nvSpPr>
          <p:cNvPr id="3" name="コンテンツ プレースホルダー 2"/>
          <p:cNvSpPr>
            <a:spLocks noGrp="1"/>
          </p:cNvSpPr>
          <p:nvPr>
            <p:ph idx="1"/>
          </p:nvPr>
        </p:nvSpPr>
        <p:spPr>
          <a:xfrm>
            <a:off x="812800" y="1157535"/>
            <a:ext cx="8280400" cy="723653"/>
          </a:xfrm>
        </p:spPr>
        <p:txBody>
          <a:bodyPr/>
          <a:lstStyle/>
          <a:p>
            <a:r>
              <a:rPr kumimoji="1" lang="en-US" altLang="ja-JP" dirty="0" smtClean="0"/>
              <a:t>From Master port</a:t>
            </a:r>
            <a:r>
              <a:rPr kumimoji="1" lang="ja-JP" altLang="en-US" dirty="0" smtClean="0"/>
              <a:t>毎</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26</a:t>
            </a:fld>
            <a:endParaRPr lang="en-US" altLang="ja-JP" dirty="0"/>
          </a:p>
        </p:txBody>
      </p:sp>
      <p:pic>
        <p:nvPicPr>
          <p:cNvPr id="5" name="図 4" descr="cons_fm_detai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6464" y="1880828"/>
            <a:ext cx="7053072" cy="4236720"/>
          </a:xfrm>
          <a:prstGeom prst="rect">
            <a:avLst/>
          </a:prstGeom>
        </p:spPr>
      </p:pic>
    </p:spTree>
    <p:extLst>
      <p:ext uri="{BB962C8B-B14F-4D97-AF65-F5344CB8AC3E}">
        <p14:creationId xmlns:p14="http://schemas.microsoft.com/office/powerpoint/2010/main" val="138725875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定常状態でのトラフィックの様子</a:t>
            </a:r>
            <a:endParaRPr kumimoji="1" lang="ja-JP" altLang="en-US" dirty="0"/>
          </a:p>
        </p:txBody>
      </p:sp>
      <p:sp>
        <p:nvSpPr>
          <p:cNvPr id="3" name="コンテンツ プレースホルダー 2"/>
          <p:cNvSpPr>
            <a:spLocks noGrp="1"/>
          </p:cNvSpPr>
          <p:nvPr>
            <p:ph idx="1"/>
          </p:nvPr>
        </p:nvSpPr>
        <p:spPr>
          <a:xfrm>
            <a:off x="812800" y="1157535"/>
            <a:ext cx="8280400" cy="723653"/>
          </a:xfrm>
        </p:spPr>
        <p:txBody>
          <a:bodyPr/>
          <a:lstStyle/>
          <a:p>
            <a:r>
              <a:rPr kumimoji="1" lang="en-US" altLang="ja-JP" dirty="0" smtClean="0"/>
              <a:t>From Master delay</a:t>
            </a:r>
            <a:r>
              <a:rPr kumimoji="1" lang="ja-JP" altLang="en-US" dirty="0" smtClean="0"/>
              <a:t>の様子</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27</a:t>
            </a:fld>
            <a:endParaRPr lang="en-US" altLang="ja-JP" dirty="0"/>
          </a:p>
        </p:txBody>
      </p:sp>
      <p:pic>
        <p:nvPicPr>
          <p:cNvPr id="5" name="図 4" descr="cons_fm_dela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2502" y="1916832"/>
            <a:ext cx="7060997" cy="4237939"/>
          </a:xfrm>
          <a:prstGeom prst="rect">
            <a:avLst/>
          </a:prstGeom>
        </p:spPr>
      </p:pic>
    </p:spTree>
    <p:extLst>
      <p:ext uri="{BB962C8B-B14F-4D97-AF65-F5344CB8AC3E}">
        <p14:creationId xmlns:p14="http://schemas.microsoft.com/office/powerpoint/2010/main" val="367859995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job</a:t>
            </a:r>
            <a:r>
              <a:rPr lang="ja-JP" altLang="en-US" dirty="0" smtClean="0"/>
              <a:t>実行中での</a:t>
            </a:r>
            <a:r>
              <a:rPr lang="ja-JP" altLang="en-US" dirty="0"/>
              <a:t>トラフィックの様子</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予想：</a:t>
            </a:r>
            <a:r>
              <a:rPr kumimoji="1" lang="en-US" altLang="ja-JP" dirty="0" err="1" smtClean="0"/>
              <a:t>ToMaster</a:t>
            </a:r>
            <a:r>
              <a:rPr lang="ja-JP" altLang="en-US" dirty="0" smtClean="0"/>
              <a:t>のトラフィックが多い</a:t>
            </a:r>
            <a:endParaRPr lang="en-US" altLang="ja-JP" dirty="0" smtClean="0"/>
          </a:p>
          <a:p>
            <a:r>
              <a:rPr lang="ja-JP" altLang="en-US" dirty="0" smtClean="0"/>
              <a:t>測定データ：</a:t>
            </a:r>
            <a:r>
              <a:rPr lang="en-US" altLang="ja-JP" dirty="0" smtClean="0"/>
              <a:t>SELECT</a:t>
            </a:r>
            <a:r>
              <a:rPr lang="ja-JP" altLang="en-US" dirty="0" smtClean="0"/>
              <a:t>ジョブ</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28</a:t>
            </a:fld>
            <a:endParaRPr lang="en-US" altLang="ja-JP" dirty="0"/>
          </a:p>
        </p:txBody>
      </p:sp>
      <p:pic>
        <p:nvPicPr>
          <p:cNvPr id="5" name="図 4" descr="job_traf.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026" y="2240868"/>
            <a:ext cx="7669876" cy="3967942"/>
          </a:xfrm>
          <a:prstGeom prst="rect">
            <a:avLst/>
          </a:prstGeom>
        </p:spPr>
      </p:pic>
    </p:spTree>
    <p:extLst>
      <p:ext uri="{BB962C8B-B14F-4D97-AF65-F5344CB8AC3E}">
        <p14:creationId xmlns:p14="http://schemas.microsoft.com/office/powerpoint/2010/main" val="30447386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job</a:t>
            </a:r>
            <a:r>
              <a:rPr lang="ja-JP" altLang="en-US" dirty="0" smtClean="0"/>
              <a:t>実行中での</a:t>
            </a:r>
            <a:r>
              <a:rPr lang="ja-JP" altLang="en-US" dirty="0"/>
              <a:t>トラフィックの様子</a:t>
            </a:r>
            <a:endParaRPr kumimoji="1" lang="ja-JP" altLang="en-US" dirty="0"/>
          </a:p>
        </p:txBody>
      </p:sp>
      <p:sp>
        <p:nvSpPr>
          <p:cNvPr id="3" name="コンテンツ プレースホルダー 2"/>
          <p:cNvSpPr>
            <a:spLocks noGrp="1"/>
          </p:cNvSpPr>
          <p:nvPr>
            <p:ph idx="1"/>
          </p:nvPr>
        </p:nvSpPr>
        <p:spPr>
          <a:xfrm>
            <a:off x="812800" y="1157535"/>
            <a:ext cx="8280400" cy="723653"/>
          </a:xfrm>
        </p:spPr>
        <p:txBody>
          <a:bodyPr/>
          <a:lstStyle/>
          <a:p>
            <a:r>
              <a:rPr kumimoji="1" lang="ja-JP" altLang="en-US" dirty="0" smtClean="0"/>
              <a:t>同時に存在しているフロー数</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29</a:t>
            </a:fld>
            <a:endParaRPr lang="en-US" altLang="ja-JP" dirty="0"/>
          </a:p>
        </p:txBody>
      </p:sp>
      <p:pic>
        <p:nvPicPr>
          <p:cNvPr id="5" name="図 4" descr="job_con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232" y="1952836"/>
            <a:ext cx="6955536" cy="4181856"/>
          </a:xfrm>
          <a:prstGeom prst="rect">
            <a:avLst/>
          </a:prstGeom>
        </p:spPr>
      </p:pic>
    </p:spTree>
    <p:extLst>
      <p:ext uri="{BB962C8B-B14F-4D97-AF65-F5344CB8AC3E}">
        <p14:creationId xmlns:p14="http://schemas.microsoft.com/office/powerpoint/2010/main" val="56954270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Hadoop</a:t>
            </a:r>
            <a:r>
              <a:rPr kumimoji="1" lang="ja-JP" altLang="en-US" dirty="0" smtClean="0"/>
              <a:t>解析</a:t>
            </a:r>
            <a:endParaRPr kumimoji="1" lang="ja-JP" altLang="en-US" dirty="0"/>
          </a:p>
        </p:txBody>
      </p:sp>
      <p:sp>
        <p:nvSpPr>
          <p:cNvPr id="3" name="コンテンツ プレースホルダー 2"/>
          <p:cNvSpPr>
            <a:spLocks noGrp="1"/>
          </p:cNvSpPr>
          <p:nvPr>
            <p:ph idx="1"/>
          </p:nvPr>
        </p:nvSpPr>
        <p:spPr>
          <a:xfrm>
            <a:off x="812800" y="4976813"/>
            <a:ext cx="8280400" cy="1332507"/>
          </a:xfrm>
        </p:spPr>
        <p:txBody>
          <a:bodyPr/>
          <a:lstStyle/>
          <a:p>
            <a:r>
              <a:rPr kumimoji="1" lang="en-US" altLang="ja-JP" dirty="0" smtClean="0"/>
              <a:t>Master</a:t>
            </a:r>
            <a:r>
              <a:rPr kumimoji="1" lang="ja-JP" altLang="en-US" dirty="0" smtClean="0"/>
              <a:t>ノードから見た全体の</a:t>
            </a:r>
            <a:r>
              <a:rPr kumimoji="1" lang="en-US" altLang="ja-JP" dirty="0" err="1" smtClean="0"/>
              <a:t>Hadoop</a:t>
            </a:r>
            <a:r>
              <a:rPr kumimoji="1" lang="ja-JP" altLang="en-US" dirty="0" smtClean="0"/>
              <a:t>トラフィック</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3</a:t>
            </a:fld>
            <a:endParaRPr lang="en-US" altLang="ja-JP" dirty="0"/>
          </a:p>
        </p:txBody>
      </p:sp>
      <p:pic>
        <p:nvPicPr>
          <p:cNvPr id="5" name="図 4" descr="pdf.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 y="1664804"/>
            <a:ext cx="4796525" cy="2881245"/>
          </a:xfrm>
          <a:prstGeom prst="rect">
            <a:avLst/>
          </a:prstGeom>
        </p:spPr>
      </p:pic>
      <p:pic>
        <p:nvPicPr>
          <p:cNvPr id="6" name="図 5" descr="cdf.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6551" y="1636683"/>
            <a:ext cx="4905536" cy="2948622"/>
          </a:xfrm>
          <a:prstGeom prst="rect">
            <a:avLst/>
          </a:prstGeom>
        </p:spPr>
      </p:pic>
    </p:spTree>
    <p:extLst>
      <p:ext uri="{BB962C8B-B14F-4D97-AF65-F5344CB8AC3E}">
        <p14:creationId xmlns:p14="http://schemas.microsoft.com/office/powerpoint/2010/main" val="160031258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job</a:t>
            </a:r>
            <a:r>
              <a:rPr lang="ja-JP" altLang="en-US" dirty="0" smtClean="0"/>
              <a:t>実行中での</a:t>
            </a:r>
            <a:r>
              <a:rPr lang="ja-JP" altLang="en-US" dirty="0"/>
              <a:t>トラフィックの様子</a:t>
            </a:r>
            <a:endParaRPr kumimoji="1" lang="ja-JP" altLang="en-US" dirty="0"/>
          </a:p>
        </p:txBody>
      </p:sp>
      <p:sp>
        <p:nvSpPr>
          <p:cNvPr id="3" name="コンテンツ プレースホルダー 2"/>
          <p:cNvSpPr>
            <a:spLocks noGrp="1"/>
          </p:cNvSpPr>
          <p:nvPr>
            <p:ph idx="1"/>
          </p:nvPr>
        </p:nvSpPr>
        <p:spPr>
          <a:xfrm>
            <a:off x="812800" y="1157535"/>
            <a:ext cx="8280400" cy="723653"/>
          </a:xfrm>
        </p:spPr>
        <p:txBody>
          <a:bodyPr/>
          <a:lstStyle/>
          <a:p>
            <a:r>
              <a:rPr lang="en-US" altLang="ja-JP" dirty="0" smtClean="0"/>
              <a:t>To</a:t>
            </a:r>
            <a:r>
              <a:rPr kumimoji="1" lang="en-US" altLang="ja-JP" dirty="0" smtClean="0"/>
              <a:t> Master </a:t>
            </a:r>
            <a:r>
              <a:rPr kumimoji="1" lang="ja-JP" altLang="en-US" dirty="0" smtClean="0"/>
              <a:t>遅延の様子</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30</a:t>
            </a:fld>
            <a:endParaRPr lang="en-US" altLang="ja-JP" dirty="0"/>
          </a:p>
        </p:txBody>
      </p:sp>
      <p:pic>
        <p:nvPicPr>
          <p:cNvPr id="5" name="図 4" descr="job_fm_dela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495" y="1952836"/>
            <a:ext cx="7209905" cy="4333702"/>
          </a:xfrm>
          <a:prstGeom prst="rect">
            <a:avLst/>
          </a:prstGeom>
        </p:spPr>
      </p:pic>
    </p:spTree>
    <p:extLst>
      <p:ext uri="{BB962C8B-B14F-4D97-AF65-F5344CB8AC3E}">
        <p14:creationId xmlns:p14="http://schemas.microsoft.com/office/powerpoint/2010/main" val="361378051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job</a:t>
            </a:r>
            <a:r>
              <a:rPr lang="ja-JP" altLang="en-US" dirty="0" smtClean="0"/>
              <a:t>実行中での</a:t>
            </a:r>
            <a:r>
              <a:rPr lang="ja-JP" altLang="en-US" dirty="0"/>
              <a:t>トラフィックの様子</a:t>
            </a:r>
            <a:endParaRPr kumimoji="1" lang="ja-JP" altLang="en-US" dirty="0"/>
          </a:p>
        </p:txBody>
      </p:sp>
      <p:sp>
        <p:nvSpPr>
          <p:cNvPr id="3" name="コンテンツ プレースホルダー 2"/>
          <p:cNvSpPr>
            <a:spLocks noGrp="1"/>
          </p:cNvSpPr>
          <p:nvPr>
            <p:ph idx="1"/>
          </p:nvPr>
        </p:nvSpPr>
        <p:spPr>
          <a:xfrm>
            <a:off x="812800" y="1157535"/>
            <a:ext cx="8280400" cy="723653"/>
          </a:xfrm>
        </p:spPr>
        <p:txBody>
          <a:bodyPr/>
          <a:lstStyle/>
          <a:p>
            <a:r>
              <a:rPr kumimoji="1" lang="en-US" altLang="ja-JP" dirty="0" err="1" smtClean="0"/>
              <a:t>ToMaster</a:t>
            </a:r>
            <a:r>
              <a:rPr kumimoji="1" lang="en-US" altLang="ja-JP" dirty="0" smtClean="0"/>
              <a:t> port</a:t>
            </a:r>
            <a:r>
              <a:rPr kumimoji="1" lang="ja-JP" altLang="en-US" dirty="0" smtClean="0"/>
              <a:t>毎</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31</a:t>
            </a:fld>
            <a:endParaRPr lang="en-US" altLang="ja-JP" dirty="0"/>
          </a:p>
        </p:txBody>
      </p:sp>
      <p:pic>
        <p:nvPicPr>
          <p:cNvPr id="6" name="図 5" descr="job_tm_detai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888" y="1798144"/>
            <a:ext cx="9119616" cy="4706112"/>
          </a:xfrm>
          <a:prstGeom prst="rect">
            <a:avLst/>
          </a:prstGeom>
        </p:spPr>
      </p:pic>
    </p:spTree>
    <p:extLst>
      <p:ext uri="{BB962C8B-B14F-4D97-AF65-F5344CB8AC3E}">
        <p14:creationId xmlns:p14="http://schemas.microsoft.com/office/powerpoint/2010/main" val="38616241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job</a:t>
            </a:r>
            <a:r>
              <a:rPr lang="ja-JP" altLang="en-US" dirty="0" smtClean="0"/>
              <a:t>実行中での</a:t>
            </a:r>
            <a:r>
              <a:rPr lang="ja-JP" altLang="en-US" dirty="0"/>
              <a:t>トラフィックの様子</a:t>
            </a:r>
            <a:endParaRPr kumimoji="1" lang="ja-JP" altLang="en-US" dirty="0"/>
          </a:p>
        </p:txBody>
      </p:sp>
      <p:sp>
        <p:nvSpPr>
          <p:cNvPr id="3" name="コンテンツ プレースホルダー 2"/>
          <p:cNvSpPr>
            <a:spLocks noGrp="1"/>
          </p:cNvSpPr>
          <p:nvPr>
            <p:ph idx="1"/>
          </p:nvPr>
        </p:nvSpPr>
        <p:spPr>
          <a:xfrm>
            <a:off x="812800" y="1157535"/>
            <a:ext cx="8280400" cy="723653"/>
          </a:xfrm>
        </p:spPr>
        <p:txBody>
          <a:bodyPr/>
          <a:lstStyle/>
          <a:p>
            <a:r>
              <a:rPr lang="en-US" altLang="ja-JP" dirty="0" smtClean="0"/>
              <a:t>from</a:t>
            </a:r>
            <a:r>
              <a:rPr kumimoji="1" lang="en-US" altLang="ja-JP" dirty="0" smtClean="0"/>
              <a:t> Master </a:t>
            </a:r>
            <a:r>
              <a:rPr kumimoji="1" lang="ja-JP" altLang="en-US" dirty="0" smtClean="0"/>
              <a:t>遅延の様子</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32</a:t>
            </a:fld>
            <a:endParaRPr lang="en-US" altLang="ja-JP" dirty="0"/>
          </a:p>
        </p:txBody>
      </p:sp>
      <p:pic>
        <p:nvPicPr>
          <p:cNvPr id="6" name="図 5" descr="job_tm_dela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565" y="1669962"/>
            <a:ext cx="7268870" cy="4646981"/>
          </a:xfrm>
          <a:prstGeom prst="rect">
            <a:avLst/>
          </a:prstGeom>
        </p:spPr>
      </p:pic>
    </p:spTree>
    <p:extLst>
      <p:ext uri="{BB962C8B-B14F-4D97-AF65-F5344CB8AC3E}">
        <p14:creationId xmlns:p14="http://schemas.microsoft.com/office/powerpoint/2010/main" val="96934754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job</a:t>
            </a:r>
            <a:r>
              <a:rPr lang="ja-JP" altLang="en-US" dirty="0" smtClean="0"/>
              <a:t>実行中での</a:t>
            </a:r>
            <a:r>
              <a:rPr lang="ja-JP" altLang="en-US" dirty="0"/>
              <a:t>トラフィックの様子</a:t>
            </a:r>
            <a:endParaRPr kumimoji="1" lang="ja-JP" altLang="en-US" dirty="0"/>
          </a:p>
        </p:txBody>
      </p:sp>
      <p:sp>
        <p:nvSpPr>
          <p:cNvPr id="3" name="コンテンツ プレースホルダー 2"/>
          <p:cNvSpPr>
            <a:spLocks noGrp="1"/>
          </p:cNvSpPr>
          <p:nvPr>
            <p:ph idx="1"/>
          </p:nvPr>
        </p:nvSpPr>
        <p:spPr>
          <a:xfrm>
            <a:off x="812800" y="1157535"/>
            <a:ext cx="8280400" cy="723653"/>
          </a:xfrm>
        </p:spPr>
        <p:txBody>
          <a:bodyPr/>
          <a:lstStyle/>
          <a:p>
            <a:r>
              <a:rPr kumimoji="1" lang="en-US" altLang="ja-JP" dirty="0" smtClean="0"/>
              <a:t>From Master port</a:t>
            </a:r>
            <a:r>
              <a:rPr kumimoji="1" lang="ja-JP" altLang="en-US" dirty="0" smtClean="0"/>
              <a:t>毎</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33</a:t>
            </a:fld>
            <a:endParaRPr lang="en-US" altLang="ja-JP" dirty="0"/>
          </a:p>
        </p:txBody>
      </p:sp>
      <p:pic>
        <p:nvPicPr>
          <p:cNvPr id="5" name="図 4" descr="job_fm_detai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532" y="1808820"/>
            <a:ext cx="8436864" cy="4364736"/>
          </a:xfrm>
          <a:prstGeom prst="rect">
            <a:avLst/>
          </a:prstGeom>
        </p:spPr>
      </p:pic>
    </p:spTree>
    <p:extLst>
      <p:ext uri="{BB962C8B-B14F-4D97-AF65-F5344CB8AC3E}">
        <p14:creationId xmlns:p14="http://schemas.microsoft.com/office/powerpoint/2010/main" val="156980357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Hadoop</a:t>
            </a:r>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まだ整理できていない</a:t>
            </a:r>
            <a:endParaRPr kumimoji="1" lang="en-US" altLang="ja-JP" dirty="0" smtClean="0"/>
          </a:p>
          <a:p>
            <a:r>
              <a:rPr lang="en-US" altLang="ja-JP" dirty="0" smtClean="0"/>
              <a:t>job</a:t>
            </a:r>
            <a:r>
              <a:rPr lang="ja-JP" altLang="en-US" dirty="0" smtClean="0"/>
              <a:t>実行時と定常時は異なる</a:t>
            </a:r>
            <a:endParaRPr lang="en-US" altLang="ja-JP" dirty="0" smtClean="0"/>
          </a:p>
          <a:p>
            <a:r>
              <a:rPr kumimoji="1" lang="en-US" altLang="ja-JP" dirty="0" smtClean="0"/>
              <a:t>long-lived flow</a:t>
            </a:r>
            <a:r>
              <a:rPr lang="ja-JP" altLang="en-US" dirty="0" smtClean="0"/>
              <a:t>の存在</a:t>
            </a:r>
            <a:endParaRPr lang="en-US" altLang="ja-JP" dirty="0" smtClean="0"/>
          </a:p>
          <a:p>
            <a:r>
              <a:rPr kumimoji="1" lang="ja-JP" altLang="en-US" dirty="0" smtClean="0"/>
              <a:t>ジョブによってはパケットサイズが小さく、数が多い</a:t>
            </a:r>
            <a:endParaRPr kumimoji="1" lang="en-US" altLang="ja-JP" dirty="0" smtClean="0"/>
          </a:p>
          <a:p>
            <a:r>
              <a:rPr lang="ja-JP" altLang="en-US" dirty="0" smtClean="0"/>
              <a:t>パケットロスとの相関は</a:t>
            </a:r>
            <a:r>
              <a:rPr lang="en-US" altLang="ja-JP" dirty="0" smtClean="0"/>
              <a:t>?(</a:t>
            </a:r>
            <a:r>
              <a:rPr lang="ja-JP" altLang="en-US" dirty="0" smtClean="0"/>
              <a:t>マクロ的な物からミクロへ</a:t>
            </a:r>
            <a:r>
              <a:rPr lang="en-US" altLang="ja-JP" dirty="0" smtClean="0"/>
              <a:t>)</a:t>
            </a:r>
          </a:p>
          <a:p>
            <a:r>
              <a:rPr kumimoji="1" lang="en-US" altLang="ja-JP" dirty="0" smtClean="0"/>
              <a:t>To Master</a:t>
            </a:r>
            <a:r>
              <a:rPr kumimoji="1" lang="ja-JP" altLang="en-US" dirty="0" smtClean="0"/>
              <a:t>が気になる。</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34</a:t>
            </a:fld>
            <a:endParaRPr lang="en-US" altLang="ja-JP" dirty="0"/>
          </a:p>
        </p:txBody>
      </p:sp>
    </p:spTree>
    <p:extLst>
      <p:ext uri="{BB962C8B-B14F-4D97-AF65-F5344CB8AC3E}">
        <p14:creationId xmlns:p14="http://schemas.microsoft.com/office/powerpoint/2010/main" val="9865197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今後の課題</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Hadoop</a:t>
            </a:r>
            <a:r>
              <a:rPr kumimoji="1" lang="ja-JP" altLang="en-US" dirty="0" smtClean="0"/>
              <a:t>解析をもう少し</a:t>
            </a:r>
            <a:endParaRPr kumimoji="1" lang="en-US" altLang="ja-JP" dirty="0" smtClean="0"/>
          </a:p>
          <a:p>
            <a:pPr lvl="1"/>
            <a:r>
              <a:rPr lang="ja-JP" altLang="en-US" dirty="0" smtClean="0"/>
              <a:t>仮定：単一の</a:t>
            </a:r>
            <a:r>
              <a:rPr lang="en-US" altLang="ja-JP" dirty="0" smtClean="0"/>
              <a:t>NIC</a:t>
            </a:r>
            <a:r>
              <a:rPr lang="ja-JP" altLang="en-US" dirty="0" smtClean="0"/>
              <a:t>へ負荷が大きくなり、ロスする、遅延する</a:t>
            </a:r>
            <a:endParaRPr lang="en-US" altLang="ja-JP" dirty="0" smtClean="0"/>
          </a:p>
          <a:p>
            <a:pPr lvl="1"/>
            <a:r>
              <a:rPr lang="en-US" altLang="ja-JP" dirty="0" smtClean="0"/>
              <a:t> </a:t>
            </a:r>
            <a:r>
              <a:rPr lang="ja-JP" altLang="en-US" dirty="0" smtClean="0"/>
              <a:t>再確認：どういう構成なのか</a:t>
            </a:r>
            <a:r>
              <a:rPr lang="en-US" altLang="ja-JP" dirty="0" smtClean="0"/>
              <a:t>?</a:t>
            </a:r>
          </a:p>
          <a:p>
            <a:r>
              <a:rPr lang="ja-JP" altLang="en-US" dirty="0" smtClean="0"/>
              <a:t>提案手法：</a:t>
            </a:r>
            <a:r>
              <a:rPr lang="en-US" altLang="ja-JP" dirty="0" smtClean="0"/>
              <a:t>NIC</a:t>
            </a:r>
            <a:r>
              <a:rPr lang="ja-JP" altLang="en-US" dirty="0" smtClean="0"/>
              <a:t>への負荷分散、パスを切り替える</a:t>
            </a:r>
            <a:endParaRPr lang="en-US" altLang="ja-JP" dirty="0" smtClean="0"/>
          </a:p>
          <a:p>
            <a:pPr lvl="1"/>
            <a:r>
              <a:rPr lang="ja-JP" altLang="en-US" dirty="0" smtClean="0"/>
              <a:t>予備実験ー有効性の実証</a:t>
            </a:r>
            <a:endParaRPr lang="en-US" altLang="ja-JP" dirty="0" smtClean="0"/>
          </a:p>
          <a:p>
            <a:pPr lvl="1"/>
            <a:r>
              <a:rPr lang="ja-JP" altLang="en-US" dirty="0" smtClean="0"/>
              <a:t>提案アルゴリズムの展望</a:t>
            </a:r>
            <a:endParaRPr lang="en-US" altLang="ja-JP" dirty="0" smtClean="0"/>
          </a:p>
          <a:p>
            <a:pPr lvl="1"/>
            <a:endParaRPr lang="en-US" altLang="ja-JP" dirty="0" smtClean="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35</a:t>
            </a:fld>
            <a:endParaRPr lang="en-US" altLang="ja-JP" dirty="0"/>
          </a:p>
        </p:txBody>
      </p:sp>
      <p:sp>
        <p:nvSpPr>
          <p:cNvPr id="5" name="スライド番号プレースホルダー 3"/>
          <p:cNvSpPr txBox="1">
            <a:spLocks/>
          </p:cNvSpPr>
          <p:nvPr/>
        </p:nvSpPr>
        <p:spPr bwMode="auto">
          <a:xfrm>
            <a:off x="7065714" y="6309320"/>
            <a:ext cx="2063750"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1"/>
                </a:solidFill>
                <a:latin typeface="+mj-lt"/>
                <a:ea typeface="ＭＳ Ｐゴシック" charset="-128"/>
                <a:cs typeface="Times New Roman"/>
              </a:defRPr>
            </a:lvl1pPr>
            <a:lvl2pPr marL="457200" algn="l"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a:lstStyle>
          <a:p>
            <a:fld id="{0D266AD3-7610-493D-8208-10424DEE3EA2}" type="slidenum">
              <a:rPr lang="ja-JP" altLang="en-US" smtClean="0"/>
              <a:pPr/>
              <a:t>35</a:t>
            </a:fld>
            <a:endParaRPr lang="en-US" altLang="ja-JP" dirty="0"/>
          </a:p>
        </p:txBody>
      </p:sp>
      <p:sp>
        <p:nvSpPr>
          <p:cNvPr id="6" name="正方形/長方形 5"/>
          <p:cNvSpPr/>
          <p:nvPr/>
        </p:nvSpPr>
        <p:spPr bwMode="auto">
          <a:xfrm>
            <a:off x="344488" y="4581128"/>
            <a:ext cx="252028" cy="25202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7" name="正方形/長方形 6"/>
          <p:cNvSpPr/>
          <p:nvPr/>
        </p:nvSpPr>
        <p:spPr bwMode="auto">
          <a:xfrm>
            <a:off x="370874" y="5733256"/>
            <a:ext cx="252028" cy="25202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8" name="正方形/長方形 7"/>
          <p:cNvSpPr/>
          <p:nvPr/>
        </p:nvSpPr>
        <p:spPr bwMode="auto">
          <a:xfrm>
            <a:off x="2399940" y="4581128"/>
            <a:ext cx="252028" cy="25202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9" name="正方形/長方形 8"/>
          <p:cNvSpPr/>
          <p:nvPr/>
        </p:nvSpPr>
        <p:spPr bwMode="auto">
          <a:xfrm>
            <a:off x="4325794" y="4581128"/>
            <a:ext cx="252028" cy="25202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0" name="正方形/長方形 9"/>
          <p:cNvSpPr/>
          <p:nvPr/>
        </p:nvSpPr>
        <p:spPr bwMode="auto">
          <a:xfrm>
            <a:off x="4352180" y="5733256"/>
            <a:ext cx="252028" cy="25202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11" name="正方形/長方形 10"/>
          <p:cNvSpPr/>
          <p:nvPr/>
        </p:nvSpPr>
        <p:spPr bwMode="auto">
          <a:xfrm>
            <a:off x="6381246" y="4581128"/>
            <a:ext cx="252028" cy="25202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2" name="正方形/長方形 11"/>
          <p:cNvSpPr/>
          <p:nvPr/>
        </p:nvSpPr>
        <p:spPr bwMode="auto">
          <a:xfrm>
            <a:off x="6407632" y="5733256"/>
            <a:ext cx="252028" cy="25202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cxnSp>
        <p:nvCxnSpPr>
          <p:cNvPr id="13" name="直線コネクタ 12"/>
          <p:cNvCxnSpPr>
            <a:stCxn id="6" idx="3"/>
            <a:endCxn id="11" idx="1"/>
          </p:cNvCxnSpPr>
          <p:nvPr/>
        </p:nvCxnSpPr>
        <p:spPr bwMode="auto">
          <a:xfrm>
            <a:off x="596516" y="4707142"/>
            <a:ext cx="5784730" cy="0"/>
          </a:xfrm>
          <a:prstGeom prst="line">
            <a:avLst/>
          </a:prstGeom>
          <a:ln>
            <a:solidFill>
              <a:srgbClr val="E03253"/>
            </a:solidFill>
            <a:headEnd type="none" w="med" len="med"/>
            <a:tailEnd type="none" w="med" len="med"/>
          </a:ln>
          <a:extLst/>
        </p:spPr>
        <p:style>
          <a:lnRef idx="3">
            <a:schemeClr val="accent2"/>
          </a:lnRef>
          <a:fillRef idx="0">
            <a:schemeClr val="accent2"/>
          </a:fillRef>
          <a:effectRef idx="2">
            <a:schemeClr val="accent2"/>
          </a:effectRef>
          <a:fontRef idx="minor">
            <a:schemeClr val="tx1"/>
          </a:fontRef>
        </p:style>
      </p:cxnSp>
      <p:cxnSp>
        <p:nvCxnSpPr>
          <p:cNvPr id="14" name="直線コネクタ 13"/>
          <p:cNvCxnSpPr>
            <a:stCxn id="7" idx="3"/>
            <a:endCxn id="8" idx="1"/>
          </p:cNvCxnSpPr>
          <p:nvPr/>
        </p:nvCxnSpPr>
        <p:spPr bwMode="auto">
          <a:xfrm flipV="1">
            <a:off x="622902" y="4707142"/>
            <a:ext cx="1777038" cy="115212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線コネクタ 14"/>
          <p:cNvCxnSpPr>
            <a:stCxn id="8" idx="3"/>
            <a:endCxn id="10" idx="1"/>
          </p:cNvCxnSpPr>
          <p:nvPr/>
        </p:nvCxnSpPr>
        <p:spPr bwMode="auto">
          <a:xfrm>
            <a:off x="2651968" y="4707142"/>
            <a:ext cx="1700212" cy="115212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線コネクタ 15"/>
          <p:cNvCxnSpPr>
            <a:stCxn id="10" idx="3"/>
            <a:endCxn id="12" idx="1"/>
          </p:cNvCxnSpPr>
          <p:nvPr/>
        </p:nvCxnSpPr>
        <p:spPr bwMode="auto">
          <a:xfrm>
            <a:off x="4604208" y="5859270"/>
            <a:ext cx="180342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線コネクタ 16"/>
          <p:cNvCxnSpPr>
            <a:stCxn id="10" idx="1"/>
          </p:cNvCxnSpPr>
          <p:nvPr/>
        </p:nvCxnSpPr>
        <p:spPr bwMode="auto">
          <a:xfrm flipH="1">
            <a:off x="622902" y="5859270"/>
            <a:ext cx="372927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テキスト ボックス 17"/>
          <p:cNvSpPr txBox="1"/>
          <p:nvPr/>
        </p:nvSpPr>
        <p:spPr>
          <a:xfrm>
            <a:off x="7065714" y="5081363"/>
            <a:ext cx="2505814" cy="923330"/>
          </a:xfrm>
          <a:prstGeom prst="rect">
            <a:avLst/>
          </a:prstGeom>
          <a:noFill/>
        </p:spPr>
        <p:txBody>
          <a:bodyPr wrap="none" rtlCol="0">
            <a:spAutoFit/>
          </a:bodyPr>
          <a:lstStyle/>
          <a:p>
            <a:pPr marL="342900" indent="-342900">
              <a:buAutoNum type="arabicPeriod"/>
            </a:pPr>
            <a:r>
              <a:rPr kumimoji="1" lang="ja-JP" altLang="en-US" dirty="0" smtClean="0"/>
              <a:t>同スイッチ、同ポート</a:t>
            </a:r>
            <a:endParaRPr kumimoji="1" lang="en-US" altLang="ja-JP" dirty="0"/>
          </a:p>
          <a:p>
            <a:pPr marL="342900" indent="-342900">
              <a:buFontTx/>
              <a:buAutoNum type="arabicPeriod"/>
            </a:pPr>
            <a:r>
              <a:rPr kumimoji="1" lang="ja-JP" altLang="en-US" dirty="0"/>
              <a:t>同スイッチ</a:t>
            </a:r>
            <a:r>
              <a:rPr kumimoji="1" lang="ja-JP" altLang="en-US" dirty="0" smtClean="0"/>
              <a:t>、異ポート</a:t>
            </a:r>
            <a:endParaRPr kumimoji="1" lang="en-US" altLang="ja-JP" dirty="0"/>
          </a:p>
          <a:p>
            <a:pPr marL="342900" indent="-342900">
              <a:buFontTx/>
              <a:buAutoNum type="arabicPeriod"/>
            </a:pPr>
            <a:r>
              <a:rPr kumimoji="1" lang="ja-JP" altLang="en-US" dirty="0"/>
              <a:t>異</a:t>
            </a:r>
            <a:r>
              <a:rPr kumimoji="1" lang="ja-JP" altLang="en-US" dirty="0" smtClean="0"/>
              <a:t>スイッチ、</a:t>
            </a:r>
            <a:r>
              <a:rPr kumimoji="1" lang="ja-JP" altLang="en-US" dirty="0"/>
              <a:t>異</a:t>
            </a:r>
            <a:r>
              <a:rPr kumimoji="1" lang="ja-JP" altLang="en-US" dirty="0" smtClean="0"/>
              <a:t>ポート</a:t>
            </a:r>
            <a:endParaRPr kumimoji="1" lang="en-US" altLang="ja-JP" dirty="0"/>
          </a:p>
        </p:txBody>
      </p:sp>
      <p:cxnSp>
        <p:nvCxnSpPr>
          <p:cNvPr id="19" name="直線コネクタ 18"/>
          <p:cNvCxnSpPr>
            <a:stCxn id="9" idx="3"/>
            <a:endCxn id="12" idx="1"/>
          </p:cNvCxnSpPr>
          <p:nvPr/>
        </p:nvCxnSpPr>
        <p:spPr bwMode="auto">
          <a:xfrm>
            <a:off x="4577822" y="4707142"/>
            <a:ext cx="1829810" cy="115212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2757572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シミュレーション</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提案</a:t>
            </a:r>
            <a:r>
              <a:rPr lang="ja-JP" altLang="en-US" dirty="0" smtClean="0"/>
              <a:t>手法：</a:t>
            </a:r>
            <a:r>
              <a:rPr lang="en-US" altLang="ja-JP" dirty="0" smtClean="0"/>
              <a:t>NIC</a:t>
            </a:r>
            <a:r>
              <a:rPr lang="ja-JP" altLang="en-US" dirty="0" smtClean="0"/>
              <a:t>への負荷分散、パスを切り替える</a:t>
            </a:r>
            <a:endParaRPr lang="en-US" altLang="ja-JP" dirty="0" smtClean="0"/>
          </a:p>
          <a:p>
            <a:pPr lvl="1"/>
            <a:r>
              <a:rPr lang="ja-JP" altLang="en-US" dirty="0" smtClean="0"/>
              <a:t>予備実験ー有効性の実証</a:t>
            </a:r>
            <a:endParaRPr lang="en-US" altLang="ja-JP" dirty="0" smtClean="0"/>
          </a:p>
          <a:p>
            <a:pPr lvl="1"/>
            <a:r>
              <a:rPr lang="ja-JP" altLang="en-US" dirty="0" smtClean="0">
                <a:solidFill>
                  <a:schemeClr val="bg1">
                    <a:lumMod val="65000"/>
                  </a:schemeClr>
                </a:solidFill>
              </a:rPr>
              <a:t>提案アルゴリズムの展望</a:t>
            </a:r>
            <a:endParaRPr lang="en-US" altLang="ja-JP" dirty="0" smtClean="0">
              <a:solidFill>
                <a:schemeClr val="bg1">
                  <a:lumMod val="65000"/>
                </a:schemeClr>
              </a:solidFill>
            </a:endParaRPr>
          </a:p>
          <a:p>
            <a:pPr marL="0" indent="0">
              <a:buNone/>
            </a:pPr>
            <a:r>
              <a:rPr lang="en-US" altLang="ja-JP" dirty="0" smtClean="0"/>
              <a:t>1 -&gt;  138.468[</a:t>
            </a:r>
            <a:r>
              <a:rPr lang="en-US" altLang="ja-JP" dirty="0" err="1" smtClean="0"/>
              <a:t>ms</a:t>
            </a:r>
            <a:r>
              <a:rPr lang="en-US" altLang="ja-JP" dirty="0" smtClean="0"/>
              <a:t>]</a:t>
            </a:r>
          </a:p>
          <a:p>
            <a:pPr marL="0" indent="0">
              <a:buNone/>
            </a:pPr>
            <a:r>
              <a:rPr lang="en-US" altLang="ja-JP" dirty="0" smtClean="0"/>
              <a:t>2 -&gt; 91.953[</a:t>
            </a:r>
            <a:r>
              <a:rPr lang="en-US" altLang="ja-JP" dirty="0" err="1" smtClean="0"/>
              <a:t>ms</a:t>
            </a:r>
            <a:r>
              <a:rPr lang="en-US" altLang="ja-JP" dirty="0" smtClean="0"/>
              <a:t>]</a:t>
            </a:r>
          </a:p>
          <a:p>
            <a:pPr marL="0" indent="0">
              <a:buNone/>
            </a:pPr>
            <a:r>
              <a:rPr lang="en-US" altLang="ja-JP" dirty="0" smtClean="0"/>
              <a:t>3 -&gt; 83.953[</a:t>
            </a:r>
            <a:r>
              <a:rPr lang="en-US" altLang="ja-JP" dirty="0" err="1" smtClean="0"/>
              <a:t>ms</a:t>
            </a:r>
            <a:r>
              <a:rPr lang="en-US" altLang="ja-JP" dirty="0" smtClean="0"/>
              <a:t>]</a:t>
            </a:r>
            <a:endParaRPr lang="en-US" altLang="ja-JP" dirty="0" smtClean="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4</a:t>
            </a:fld>
            <a:endParaRPr lang="en-US" altLang="ja-JP" dirty="0"/>
          </a:p>
        </p:txBody>
      </p:sp>
      <p:sp>
        <p:nvSpPr>
          <p:cNvPr id="5" name="スライド番号プレースホルダー 3"/>
          <p:cNvSpPr txBox="1">
            <a:spLocks/>
          </p:cNvSpPr>
          <p:nvPr/>
        </p:nvSpPr>
        <p:spPr bwMode="auto">
          <a:xfrm>
            <a:off x="7065714" y="6309320"/>
            <a:ext cx="2063750"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1"/>
                </a:solidFill>
                <a:latin typeface="+mj-lt"/>
                <a:ea typeface="ＭＳ Ｐゴシック" charset="-128"/>
                <a:cs typeface="Times New Roman"/>
              </a:defRPr>
            </a:lvl1pPr>
            <a:lvl2pPr marL="457200" algn="l"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a:lstStyle>
          <a:p>
            <a:fld id="{0D266AD3-7610-493D-8208-10424DEE3EA2}" type="slidenum">
              <a:rPr lang="ja-JP" altLang="en-US" smtClean="0"/>
              <a:pPr/>
              <a:t>4</a:t>
            </a:fld>
            <a:endParaRPr lang="en-US" altLang="ja-JP" dirty="0"/>
          </a:p>
        </p:txBody>
      </p:sp>
      <p:sp>
        <p:nvSpPr>
          <p:cNvPr id="6" name="正方形/長方形 5"/>
          <p:cNvSpPr/>
          <p:nvPr/>
        </p:nvSpPr>
        <p:spPr bwMode="auto">
          <a:xfrm>
            <a:off x="344488" y="4581128"/>
            <a:ext cx="252028" cy="25202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7" name="正方形/長方形 6"/>
          <p:cNvSpPr/>
          <p:nvPr/>
        </p:nvSpPr>
        <p:spPr bwMode="auto">
          <a:xfrm>
            <a:off x="370874" y="5733256"/>
            <a:ext cx="252028" cy="25202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8" name="正方形/長方形 7"/>
          <p:cNvSpPr/>
          <p:nvPr/>
        </p:nvSpPr>
        <p:spPr bwMode="auto">
          <a:xfrm>
            <a:off x="2399940" y="4581128"/>
            <a:ext cx="252028" cy="25202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9" name="正方形/長方形 8"/>
          <p:cNvSpPr/>
          <p:nvPr/>
        </p:nvSpPr>
        <p:spPr bwMode="auto">
          <a:xfrm>
            <a:off x="4325794" y="4581128"/>
            <a:ext cx="252028" cy="25202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0" name="正方形/長方形 9"/>
          <p:cNvSpPr/>
          <p:nvPr/>
        </p:nvSpPr>
        <p:spPr bwMode="auto">
          <a:xfrm>
            <a:off x="4352180" y="5733256"/>
            <a:ext cx="252028" cy="25202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11" name="正方形/長方形 10"/>
          <p:cNvSpPr/>
          <p:nvPr/>
        </p:nvSpPr>
        <p:spPr bwMode="auto">
          <a:xfrm>
            <a:off x="6381246" y="4581128"/>
            <a:ext cx="252028" cy="25202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2" name="正方形/長方形 11"/>
          <p:cNvSpPr/>
          <p:nvPr/>
        </p:nvSpPr>
        <p:spPr bwMode="auto">
          <a:xfrm>
            <a:off x="6407632" y="5733256"/>
            <a:ext cx="252028" cy="25202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cxnSp>
        <p:nvCxnSpPr>
          <p:cNvPr id="13" name="直線コネクタ 12"/>
          <p:cNvCxnSpPr>
            <a:stCxn id="6" idx="3"/>
            <a:endCxn id="11" idx="1"/>
          </p:cNvCxnSpPr>
          <p:nvPr/>
        </p:nvCxnSpPr>
        <p:spPr bwMode="auto">
          <a:xfrm>
            <a:off x="596516" y="4707142"/>
            <a:ext cx="5784730" cy="0"/>
          </a:xfrm>
          <a:prstGeom prst="line">
            <a:avLst/>
          </a:prstGeom>
          <a:ln>
            <a:solidFill>
              <a:srgbClr val="E03253"/>
            </a:solidFill>
            <a:headEnd type="none" w="med" len="med"/>
            <a:tailEnd type="none" w="med" len="med"/>
          </a:ln>
          <a:extLst/>
        </p:spPr>
        <p:style>
          <a:lnRef idx="3">
            <a:schemeClr val="accent2"/>
          </a:lnRef>
          <a:fillRef idx="0">
            <a:schemeClr val="accent2"/>
          </a:fillRef>
          <a:effectRef idx="2">
            <a:schemeClr val="accent2"/>
          </a:effectRef>
          <a:fontRef idx="minor">
            <a:schemeClr val="tx1"/>
          </a:fontRef>
        </p:style>
      </p:cxnSp>
      <p:cxnSp>
        <p:nvCxnSpPr>
          <p:cNvPr id="14" name="直線コネクタ 13"/>
          <p:cNvCxnSpPr>
            <a:stCxn id="7" idx="3"/>
            <a:endCxn id="8" idx="1"/>
          </p:cNvCxnSpPr>
          <p:nvPr/>
        </p:nvCxnSpPr>
        <p:spPr bwMode="auto">
          <a:xfrm flipV="1">
            <a:off x="622902" y="4707142"/>
            <a:ext cx="1777038" cy="115212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線コネクタ 14"/>
          <p:cNvCxnSpPr>
            <a:stCxn id="8" idx="3"/>
            <a:endCxn id="10" idx="1"/>
          </p:cNvCxnSpPr>
          <p:nvPr/>
        </p:nvCxnSpPr>
        <p:spPr bwMode="auto">
          <a:xfrm>
            <a:off x="2651968" y="4707142"/>
            <a:ext cx="1700212" cy="115212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線コネクタ 15"/>
          <p:cNvCxnSpPr>
            <a:stCxn id="10" idx="3"/>
            <a:endCxn id="12" idx="1"/>
          </p:cNvCxnSpPr>
          <p:nvPr/>
        </p:nvCxnSpPr>
        <p:spPr bwMode="auto">
          <a:xfrm>
            <a:off x="4604208" y="5859270"/>
            <a:ext cx="180342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線コネクタ 16"/>
          <p:cNvCxnSpPr>
            <a:stCxn id="10" idx="1"/>
          </p:cNvCxnSpPr>
          <p:nvPr/>
        </p:nvCxnSpPr>
        <p:spPr bwMode="auto">
          <a:xfrm flipH="1">
            <a:off x="622902" y="5859270"/>
            <a:ext cx="372927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テキスト ボックス 17"/>
          <p:cNvSpPr txBox="1"/>
          <p:nvPr/>
        </p:nvSpPr>
        <p:spPr>
          <a:xfrm>
            <a:off x="7065714" y="5081363"/>
            <a:ext cx="2505814" cy="923330"/>
          </a:xfrm>
          <a:prstGeom prst="rect">
            <a:avLst/>
          </a:prstGeom>
          <a:noFill/>
        </p:spPr>
        <p:txBody>
          <a:bodyPr wrap="none" rtlCol="0">
            <a:spAutoFit/>
          </a:bodyPr>
          <a:lstStyle/>
          <a:p>
            <a:pPr marL="342900" indent="-342900">
              <a:buAutoNum type="arabicPeriod"/>
            </a:pPr>
            <a:r>
              <a:rPr kumimoji="1" lang="ja-JP" altLang="en-US" dirty="0" smtClean="0"/>
              <a:t>同スイッチ、同ポート</a:t>
            </a:r>
            <a:endParaRPr kumimoji="1" lang="en-US" altLang="ja-JP" dirty="0"/>
          </a:p>
          <a:p>
            <a:pPr marL="342900" indent="-342900">
              <a:buFontTx/>
              <a:buAutoNum type="arabicPeriod"/>
            </a:pPr>
            <a:r>
              <a:rPr kumimoji="1" lang="ja-JP" altLang="en-US" dirty="0"/>
              <a:t>同スイッチ</a:t>
            </a:r>
            <a:r>
              <a:rPr kumimoji="1" lang="ja-JP" altLang="en-US" dirty="0" smtClean="0"/>
              <a:t>、異ポート</a:t>
            </a:r>
            <a:endParaRPr kumimoji="1" lang="en-US" altLang="ja-JP" dirty="0"/>
          </a:p>
          <a:p>
            <a:pPr marL="342900" indent="-342900">
              <a:buFontTx/>
              <a:buAutoNum type="arabicPeriod"/>
            </a:pPr>
            <a:r>
              <a:rPr kumimoji="1" lang="ja-JP" altLang="en-US" dirty="0"/>
              <a:t>異</a:t>
            </a:r>
            <a:r>
              <a:rPr kumimoji="1" lang="ja-JP" altLang="en-US" dirty="0" smtClean="0"/>
              <a:t>スイッチ、</a:t>
            </a:r>
            <a:r>
              <a:rPr kumimoji="1" lang="ja-JP" altLang="en-US" dirty="0"/>
              <a:t>異</a:t>
            </a:r>
            <a:r>
              <a:rPr kumimoji="1" lang="ja-JP" altLang="en-US" dirty="0" smtClean="0"/>
              <a:t>ポート</a:t>
            </a:r>
            <a:endParaRPr kumimoji="1" lang="en-US" altLang="ja-JP" dirty="0"/>
          </a:p>
        </p:txBody>
      </p:sp>
      <p:cxnSp>
        <p:nvCxnSpPr>
          <p:cNvPr id="19" name="直線コネクタ 18"/>
          <p:cNvCxnSpPr>
            <a:stCxn id="9" idx="3"/>
            <a:endCxn id="12" idx="1"/>
          </p:cNvCxnSpPr>
          <p:nvPr/>
        </p:nvCxnSpPr>
        <p:spPr bwMode="auto">
          <a:xfrm>
            <a:off x="4577822" y="4707142"/>
            <a:ext cx="1829810" cy="115212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74106239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実験計画</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シミュレーション</a:t>
            </a:r>
            <a:r>
              <a:rPr kumimoji="1" lang="en-US" altLang="ja-JP" dirty="0" smtClean="0"/>
              <a:t> : </a:t>
            </a:r>
            <a:r>
              <a:rPr kumimoji="1" lang="en-US" altLang="ja-JP" dirty="0" err="1" smtClean="0"/>
              <a:t>aggr</a:t>
            </a:r>
            <a:r>
              <a:rPr kumimoji="1" lang="ja-JP" altLang="en-US" dirty="0" smtClean="0"/>
              <a:t>スイッチの</a:t>
            </a:r>
            <a:r>
              <a:rPr kumimoji="1" lang="en-US" altLang="ja-JP" dirty="0" smtClean="0"/>
              <a:t>NIC</a:t>
            </a:r>
            <a:r>
              <a:rPr kumimoji="1" lang="ja-JP" altLang="en-US" dirty="0" smtClean="0"/>
              <a:t>負荷の影響</a:t>
            </a:r>
            <a:endParaRPr kumimoji="1" lang="en-US" altLang="ja-JP" dirty="0" smtClean="0"/>
          </a:p>
          <a:p>
            <a:endParaRPr lang="en-US" altLang="ja-JP" dirty="0"/>
          </a:p>
          <a:p>
            <a:endParaRPr kumimoji="1" lang="en-US" altLang="ja-JP" dirty="0" smtClean="0"/>
          </a:p>
          <a:p>
            <a:endParaRPr lang="en-US" altLang="ja-JP" dirty="0"/>
          </a:p>
          <a:p>
            <a:r>
              <a:rPr kumimoji="1" lang="ja-JP" altLang="en-US" dirty="0" smtClean="0"/>
              <a:t>シミュレーション</a:t>
            </a:r>
            <a:r>
              <a:rPr kumimoji="1" lang="en-US" altLang="ja-JP" dirty="0" smtClean="0"/>
              <a:t> or </a:t>
            </a:r>
            <a:r>
              <a:rPr kumimoji="1" lang="ja-JP" altLang="en-US" dirty="0" smtClean="0"/>
              <a:t>実機</a:t>
            </a:r>
            <a:r>
              <a:rPr kumimoji="1" lang="en-US" altLang="ja-JP" dirty="0" smtClean="0"/>
              <a:t> : </a:t>
            </a:r>
            <a:r>
              <a:rPr kumimoji="1" lang="ja-JP" altLang="en-US" dirty="0" smtClean="0"/>
              <a:t>エンドノードへの負荷の影響</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5</a:t>
            </a:fld>
            <a:endParaRPr lang="en-US" altLang="ja-JP" dirty="0"/>
          </a:p>
        </p:txBody>
      </p:sp>
      <p:sp>
        <p:nvSpPr>
          <p:cNvPr id="5" name="正方形/長方形 4"/>
          <p:cNvSpPr/>
          <p:nvPr/>
        </p:nvSpPr>
        <p:spPr bwMode="auto">
          <a:xfrm>
            <a:off x="344488" y="1736812"/>
            <a:ext cx="252028" cy="25202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6" name="正方形/長方形 5"/>
          <p:cNvSpPr/>
          <p:nvPr/>
        </p:nvSpPr>
        <p:spPr bwMode="auto">
          <a:xfrm>
            <a:off x="370874" y="2888940"/>
            <a:ext cx="252028" cy="25202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7" name="正方形/長方形 6"/>
          <p:cNvSpPr/>
          <p:nvPr/>
        </p:nvSpPr>
        <p:spPr bwMode="auto">
          <a:xfrm>
            <a:off x="2399940" y="1736812"/>
            <a:ext cx="252028" cy="25202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8" name="正方形/長方形 7"/>
          <p:cNvSpPr/>
          <p:nvPr/>
        </p:nvSpPr>
        <p:spPr bwMode="auto">
          <a:xfrm>
            <a:off x="4325794" y="1736812"/>
            <a:ext cx="252028" cy="25202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9" name="正方形/長方形 8"/>
          <p:cNvSpPr/>
          <p:nvPr/>
        </p:nvSpPr>
        <p:spPr bwMode="auto">
          <a:xfrm>
            <a:off x="4352180" y="2888940"/>
            <a:ext cx="252028" cy="25202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10" name="正方形/長方形 9"/>
          <p:cNvSpPr/>
          <p:nvPr/>
        </p:nvSpPr>
        <p:spPr bwMode="auto">
          <a:xfrm>
            <a:off x="6381246" y="1736812"/>
            <a:ext cx="252028" cy="25202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1" name="正方形/長方形 10"/>
          <p:cNvSpPr/>
          <p:nvPr/>
        </p:nvSpPr>
        <p:spPr bwMode="auto">
          <a:xfrm>
            <a:off x="6407632" y="2888940"/>
            <a:ext cx="252028" cy="25202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cxnSp>
        <p:nvCxnSpPr>
          <p:cNvPr id="12" name="直線コネクタ 11"/>
          <p:cNvCxnSpPr>
            <a:stCxn id="5" idx="3"/>
            <a:endCxn id="10" idx="1"/>
          </p:cNvCxnSpPr>
          <p:nvPr/>
        </p:nvCxnSpPr>
        <p:spPr bwMode="auto">
          <a:xfrm>
            <a:off x="596516" y="1862826"/>
            <a:ext cx="5784730" cy="0"/>
          </a:xfrm>
          <a:prstGeom prst="line">
            <a:avLst/>
          </a:prstGeom>
          <a:ln>
            <a:solidFill>
              <a:srgbClr val="E03253"/>
            </a:solidFill>
            <a:headEnd type="none" w="med" len="med"/>
            <a:tailEnd type="none" w="med" len="med"/>
          </a:ln>
          <a:extLst/>
        </p:spPr>
        <p:style>
          <a:lnRef idx="3">
            <a:schemeClr val="accent2"/>
          </a:lnRef>
          <a:fillRef idx="0">
            <a:schemeClr val="accent2"/>
          </a:fillRef>
          <a:effectRef idx="2">
            <a:schemeClr val="accent2"/>
          </a:effectRef>
          <a:fontRef idx="minor">
            <a:schemeClr val="tx1"/>
          </a:fontRef>
        </p:style>
      </p:cxnSp>
      <p:cxnSp>
        <p:nvCxnSpPr>
          <p:cNvPr id="13" name="直線コネクタ 12"/>
          <p:cNvCxnSpPr>
            <a:stCxn id="6" idx="3"/>
            <a:endCxn id="7" idx="1"/>
          </p:cNvCxnSpPr>
          <p:nvPr/>
        </p:nvCxnSpPr>
        <p:spPr bwMode="auto">
          <a:xfrm flipV="1">
            <a:off x="622902" y="1862826"/>
            <a:ext cx="1777038" cy="115212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線コネクタ 13"/>
          <p:cNvCxnSpPr>
            <a:stCxn id="7" idx="3"/>
            <a:endCxn id="9" idx="1"/>
          </p:cNvCxnSpPr>
          <p:nvPr/>
        </p:nvCxnSpPr>
        <p:spPr bwMode="auto">
          <a:xfrm>
            <a:off x="2651968" y="1862826"/>
            <a:ext cx="1700212" cy="115212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線コネクタ 14"/>
          <p:cNvCxnSpPr>
            <a:stCxn id="9" idx="3"/>
            <a:endCxn id="11" idx="1"/>
          </p:cNvCxnSpPr>
          <p:nvPr/>
        </p:nvCxnSpPr>
        <p:spPr bwMode="auto">
          <a:xfrm>
            <a:off x="4604208" y="3014954"/>
            <a:ext cx="180342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線コネクタ 15"/>
          <p:cNvCxnSpPr>
            <a:stCxn id="9" idx="1"/>
          </p:cNvCxnSpPr>
          <p:nvPr/>
        </p:nvCxnSpPr>
        <p:spPr bwMode="auto">
          <a:xfrm flipH="1">
            <a:off x="622902" y="3014954"/>
            <a:ext cx="372927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テキスト ボックス 16"/>
          <p:cNvSpPr txBox="1"/>
          <p:nvPr/>
        </p:nvSpPr>
        <p:spPr>
          <a:xfrm>
            <a:off x="7065714" y="2237047"/>
            <a:ext cx="2505814" cy="923330"/>
          </a:xfrm>
          <a:prstGeom prst="rect">
            <a:avLst/>
          </a:prstGeom>
          <a:noFill/>
        </p:spPr>
        <p:txBody>
          <a:bodyPr wrap="none" rtlCol="0">
            <a:spAutoFit/>
          </a:bodyPr>
          <a:lstStyle/>
          <a:p>
            <a:pPr marL="342900" indent="-342900">
              <a:buAutoNum type="arabicPeriod"/>
            </a:pPr>
            <a:r>
              <a:rPr kumimoji="1" lang="ja-JP" altLang="en-US" dirty="0" smtClean="0"/>
              <a:t>同スイッチ、同ポート</a:t>
            </a:r>
            <a:endParaRPr kumimoji="1" lang="en-US" altLang="ja-JP" dirty="0"/>
          </a:p>
          <a:p>
            <a:pPr marL="342900" indent="-342900">
              <a:buFontTx/>
              <a:buAutoNum type="arabicPeriod"/>
            </a:pPr>
            <a:r>
              <a:rPr kumimoji="1" lang="ja-JP" altLang="en-US" dirty="0"/>
              <a:t>同スイッチ</a:t>
            </a:r>
            <a:r>
              <a:rPr kumimoji="1" lang="ja-JP" altLang="en-US" dirty="0" smtClean="0"/>
              <a:t>、異ポート</a:t>
            </a:r>
            <a:endParaRPr kumimoji="1" lang="en-US" altLang="ja-JP" dirty="0"/>
          </a:p>
          <a:p>
            <a:pPr marL="342900" indent="-342900">
              <a:buFontTx/>
              <a:buAutoNum type="arabicPeriod"/>
            </a:pPr>
            <a:r>
              <a:rPr kumimoji="1" lang="ja-JP" altLang="en-US" dirty="0"/>
              <a:t>異</a:t>
            </a:r>
            <a:r>
              <a:rPr kumimoji="1" lang="ja-JP" altLang="en-US" dirty="0" smtClean="0"/>
              <a:t>スイッチ、</a:t>
            </a:r>
            <a:r>
              <a:rPr kumimoji="1" lang="ja-JP" altLang="en-US" dirty="0"/>
              <a:t>異</a:t>
            </a:r>
            <a:r>
              <a:rPr kumimoji="1" lang="ja-JP" altLang="en-US" dirty="0" smtClean="0"/>
              <a:t>ポート</a:t>
            </a:r>
            <a:endParaRPr kumimoji="1" lang="en-US" altLang="ja-JP" dirty="0"/>
          </a:p>
        </p:txBody>
      </p:sp>
      <p:cxnSp>
        <p:nvCxnSpPr>
          <p:cNvPr id="18" name="直線コネクタ 17"/>
          <p:cNvCxnSpPr>
            <a:stCxn id="8" idx="3"/>
            <a:endCxn id="11" idx="1"/>
          </p:cNvCxnSpPr>
          <p:nvPr/>
        </p:nvCxnSpPr>
        <p:spPr bwMode="auto">
          <a:xfrm>
            <a:off x="4577822" y="1862826"/>
            <a:ext cx="1829810" cy="115212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正方形/長方形 18"/>
          <p:cNvSpPr/>
          <p:nvPr/>
        </p:nvSpPr>
        <p:spPr bwMode="auto">
          <a:xfrm>
            <a:off x="2288704" y="4850799"/>
            <a:ext cx="252028" cy="25202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20" name="正方形/長方形 19"/>
          <p:cNvSpPr/>
          <p:nvPr/>
        </p:nvSpPr>
        <p:spPr bwMode="auto">
          <a:xfrm>
            <a:off x="5384329" y="4842073"/>
            <a:ext cx="252028" cy="25202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cxnSp>
        <p:nvCxnSpPr>
          <p:cNvPr id="22" name="直線コネクタ 21"/>
          <p:cNvCxnSpPr/>
          <p:nvPr/>
        </p:nvCxnSpPr>
        <p:spPr bwMode="auto">
          <a:xfrm>
            <a:off x="2522370" y="4797152"/>
            <a:ext cx="287643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コネクタ 22"/>
          <p:cNvCxnSpPr/>
          <p:nvPr/>
        </p:nvCxnSpPr>
        <p:spPr bwMode="auto">
          <a:xfrm>
            <a:off x="2522370" y="5157192"/>
            <a:ext cx="287643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テキスト ボックス 23"/>
          <p:cNvSpPr txBox="1"/>
          <p:nvPr/>
        </p:nvSpPr>
        <p:spPr>
          <a:xfrm>
            <a:off x="6659660" y="4515148"/>
            <a:ext cx="3285913" cy="1200329"/>
          </a:xfrm>
          <a:prstGeom prst="rect">
            <a:avLst/>
          </a:prstGeom>
          <a:noFill/>
        </p:spPr>
        <p:txBody>
          <a:bodyPr wrap="none" rtlCol="0">
            <a:spAutoFit/>
          </a:bodyPr>
          <a:lstStyle/>
          <a:p>
            <a:r>
              <a:rPr kumimoji="1" lang="en-US" altLang="ja-JP" dirty="0" smtClean="0"/>
              <a:t>2</a:t>
            </a:r>
            <a:r>
              <a:rPr kumimoji="1" lang="ja-JP" altLang="en-US" dirty="0" smtClean="0"/>
              <a:t>つのトラフィック生成プログラム</a:t>
            </a:r>
            <a:endParaRPr kumimoji="1" lang="en-US" altLang="ja-JP" dirty="0" smtClean="0"/>
          </a:p>
          <a:p>
            <a:r>
              <a:rPr kumimoji="1" lang="ja-JP" altLang="en-US" dirty="0" smtClean="0"/>
              <a:t>を実行</a:t>
            </a:r>
            <a:endParaRPr kumimoji="1" lang="en-US" altLang="ja-JP" dirty="0" smtClean="0"/>
          </a:p>
          <a:p>
            <a:pPr marL="342900" indent="-342900">
              <a:buFont typeface="+mj-lt"/>
              <a:buAutoNum type="arabicPeriod"/>
            </a:pPr>
            <a:r>
              <a:rPr kumimoji="1" lang="en-US" altLang="ja-JP" dirty="0" smtClean="0"/>
              <a:t>1</a:t>
            </a:r>
            <a:r>
              <a:rPr kumimoji="1" lang="ja-JP" altLang="en-US" dirty="0" smtClean="0"/>
              <a:t>ペアの</a:t>
            </a:r>
            <a:r>
              <a:rPr kumimoji="1" lang="en-US" altLang="ja-JP" dirty="0" smtClean="0"/>
              <a:t>NIC, </a:t>
            </a:r>
            <a:r>
              <a:rPr kumimoji="1" lang="ja-JP" altLang="en-US" dirty="0" smtClean="0"/>
              <a:t>パス</a:t>
            </a:r>
            <a:endParaRPr kumimoji="1" lang="en-US" altLang="ja-JP" dirty="0" smtClean="0"/>
          </a:p>
          <a:p>
            <a:pPr marL="342900" indent="-342900">
              <a:buFont typeface="+mj-lt"/>
              <a:buAutoNum type="arabicPeriod"/>
            </a:pPr>
            <a:r>
              <a:rPr kumimoji="1" lang="en-US" altLang="ja-JP" dirty="0" smtClean="0"/>
              <a:t>2</a:t>
            </a:r>
            <a:r>
              <a:rPr kumimoji="1" lang="ja-JP" altLang="en-US" dirty="0" smtClean="0"/>
              <a:t>ペアの</a:t>
            </a:r>
            <a:r>
              <a:rPr kumimoji="1" lang="en-US" altLang="ja-JP" dirty="0" smtClean="0"/>
              <a:t>NIC, </a:t>
            </a:r>
            <a:r>
              <a:rPr kumimoji="1" lang="ja-JP" altLang="en-US" dirty="0" smtClean="0"/>
              <a:t>パス</a:t>
            </a:r>
            <a:endParaRPr kumimoji="1" lang="en-US" altLang="ja-JP" dirty="0" smtClean="0"/>
          </a:p>
        </p:txBody>
      </p:sp>
    </p:spTree>
    <p:extLst>
      <p:ext uri="{BB962C8B-B14F-4D97-AF65-F5344CB8AC3E}">
        <p14:creationId xmlns:p14="http://schemas.microsoft.com/office/powerpoint/2010/main" val="224909633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定常状態でのトラフィックの様子</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同時に存在しているフロー数</a:t>
            </a:r>
            <a:r>
              <a:rPr lang="en-US" altLang="ja-JP" dirty="0" smtClean="0"/>
              <a:t> </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6</a:t>
            </a:fld>
            <a:endParaRPr lang="en-US" altLang="ja-JP" dirty="0"/>
          </a:p>
        </p:txBody>
      </p:sp>
      <p:pic>
        <p:nvPicPr>
          <p:cNvPr id="5" name="図 4" descr="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776" y="1700808"/>
            <a:ext cx="7394448" cy="4443984"/>
          </a:xfrm>
          <a:prstGeom prst="rect">
            <a:avLst/>
          </a:prstGeom>
        </p:spPr>
      </p:pic>
    </p:spTree>
    <p:extLst>
      <p:ext uri="{BB962C8B-B14F-4D97-AF65-F5344CB8AC3E}">
        <p14:creationId xmlns:p14="http://schemas.microsoft.com/office/powerpoint/2010/main" val="99678749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IC2014</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投稿</a:t>
            </a:r>
            <a:r>
              <a:rPr lang="ja-JP" altLang="en-US" dirty="0"/>
              <a:t>締切：</a:t>
            </a:r>
            <a:r>
              <a:rPr lang="en-US" altLang="ja-JP" dirty="0"/>
              <a:t>2014</a:t>
            </a:r>
            <a:r>
              <a:rPr lang="ja-JP" altLang="en-US" dirty="0"/>
              <a:t>年</a:t>
            </a:r>
            <a:r>
              <a:rPr lang="en-US" altLang="ja-JP" dirty="0"/>
              <a:t>8</a:t>
            </a:r>
            <a:r>
              <a:rPr lang="ja-JP" altLang="en-US" dirty="0"/>
              <a:t>月</a:t>
            </a:r>
            <a:r>
              <a:rPr lang="en-US" altLang="ja-JP" dirty="0"/>
              <a:t>22</a:t>
            </a:r>
            <a:r>
              <a:rPr lang="ja-JP" altLang="en-US" dirty="0"/>
              <a:t>日</a:t>
            </a:r>
            <a:r>
              <a:rPr lang="en-US" altLang="ja-JP" dirty="0"/>
              <a:t>(</a:t>
            </a:r>
            <a:r>
              <a:rPr lang="ja-JP" altLang="en-US" dirty="0"/>
              <a:t>金</a:t>
            </a:r>
            <a:r>
              <a:rPr lang="en-US" altLang="ja-JP" dirty="0" smtClean="0"/>
              <a:t>)</a:t>
            </a:r>
          </a:p>
          <a:p>
            <a:r>
              <a:rPr lang="ja-JP" altLang="en-US" dirty="0" smtClean="0"/>
              <a:t>提出</a:t>
            </a:r>
            <a:r>
              <a:rPr lang="ja-JP" altLang="en-US" dirty="0"/>
              <a:t>形式：フルペーパー 、</a:t>
            </a:r>
            <a:r>
              <a:rPr lang="en-US" altLang="ja-JP" dirty="0"/>
              <a:t>A4 6-10</a:t>
            </a:r>
            <a:r>
              <a:rPr lang="ja-JP" altLang="en-US" dirty="0"/>
              <a:t>ページ程度 </a:t>
            </a:r>
            <a:r>
              <a:rPr lang="en-US" altLang="ja-JP" dirty="0"/>
              <a:t>(PDF</a:t>
            </a:r>
            <a:r>
              <a:rPr lang="ja-JP" altLang="en-US" dirty="0"/>
              <a:t>による電子投稿</a:t>
            </a:r>
            <a:r>
              <a:rPr lang="en-US" altLang="ja-JP" dirty="0" smtClean="0"/>
              <a:t>)</a:t>
            </a:r>
          </a:p>
          <a:p>
            <a:r>
              <a:rPr kumimoji="1" lang="ja-JP" altLang="en-US" dirty="0" smtClean="0"/>
              <a:t>発表内容</a:t>
            </a:r>
            <a:endParaRPr kumimoji="1" lang="en-US" altLang="ja-JP" dirty="0" smtClean="0"/>
          </a:p>
          <a:p>
            <a:pPr marL="0" indent="0">
              <a:buNone/>
            </a:pPr>
            <a:r>
              <a:rPr lang="ja-JP" altLang="en-US" dirty="0" smtClean="0"/>
              <a:t>提案手法：</a:t>
            </a:r>
            <a:r>
              <a:rPr lang="ja-JP" altLang="en-US" dirty="0"/>
              <a:t>複数の</a:t>
            </a:r>
            <a:r>
              <a:rPr lang="en-US" altLang="ja-JP" dirty="0" err="1"/>
              <a:t>NIC</a:t>
            </a:r>
            <a:r>
              <a:rPr lang="en-US" altLang="en-US" dirty="0" err="1"/>
              <a:t>で分散させる</a:t>
            </a:r>
            <a:r>
              <a:rPr lang="en-US" altLang="en-US" dirty="0"/>
              <a:t> = </a:t>
            </a:r>
            <a:r>
              <a:rPr lang="ja-JP" altLang="en-US" dirty="0"/>
              <a:t>パスを</a:t>
            </a:r>
            <a:r>
              <a:rPr lang="ja-JP" altLang="en-US" dirty="0" smtClean="0"/>
              <a:t>切り替える</a:t>
            </a:r>
            <a:endParaRPr lang="en-US" altLang="ja-JP" dirty="0" smtClean="0"/>
          </a:p>
          <a:p>
            <a:pPr marL="0" indent="0">
              <a:buNone/>
            </a:pPr>
            <a:r>
              <a:rPr lang="ja-JP" altLang="en-US" dirty="0" smtClean="0"/>
              <a:t>期待：</a:t>
            </a:r>
            <a:r>
              <a:rPr lang="ja-JP" altLang="en-US" dirty="0"/>
              <a:t>ハードウェア割り込みの負荷は解消されると</a:t>
            </a:r>
            <a:r>
              <a:rPr lang="ja-JP" altLang="en-US" dirty="0" smtClean="0"/>
              <a:t>仮定</a:t>
            </a:r>
            <a:endParaRPr lang="en-US" altLang="ja-JP" dirty="0"/>
          </a:p>
          <a:p>
            <a:pPr marL="0" indent="0">
              <a:buNone/>
            </a:pPr>
            <a:r>
              <a:rPr lang="ja-JP" altLang="en-US" dirty="0" smtClean="0"/>
              <a:t>・仮定：並列分散処理のような、すぐに割込ませたい、低レイテンシが求められるものには有効である。</a:t>
            </a:r>
            <a:endParaRPr lang="en-US" altLang="ja-JP" dirty="0" smtClean="0"/>
          </a:p>
          <a:p>
            <a:pPr marL="0" indent="0">
              <a:buNone/>
            </a:pPr>
            <a:r>
              <a:rPr lang="ja-JP" altLang="en-US" dirty="0" smtClean="0"/>
              <a:t>・仮定：実環境では単一の</a:t>
            </a:r>
            <a:r>
              <a:rPr lang="en-US" altLang="ja-JP" dirty="0" smtClean="0"/>
              <a:t>NIC</a:t>
            </a:r>
            <a:r>
              <a:rPr lang="ja-JP" altLang="en-US" dirty="0" smtClean="0"/>
              <a:t>に負荷が集中し、深刻である</a:t>
            </a:r>
            <a:r>
              <a:rPr lang="ja-JP" altLang="en-US" dirty="0" smtClean="0"/>
              <a:t>。</a:t>
            </a:r>
          </a:p>
          <a:p>
            <a:pPr marL="0" indent="0">
              <a:buNone/>
            </a:pPr>
            <a:r>
              <a:rPr lang="ja-JP" altLang="en-US" smtClean="0"/>
              <a:t>・</a:t>
            </a:r>
            <a:endParaRPr lang="en-US" altLang="ja-JP" dirty="0" smtClean="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7</a:t>
            </a:fld>
            <a:endParaRPr lang="en-US" altLang="ja-JP" dirty="0"/>
          </a:p>
        </p:txBody>
      </p:sp>
    </p:spTree>
    <p:extLst>
      <p:ext uri="{BB962C8B-B14F-4D97-AF65-F5344CB8AC3E}">
        <p14:creationId xmlns:p14="http://schemas.microsoft.com/office/powerpoint/2010/main" val="87664795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ポスター輪講の概要</a:t>
            </a:r>
            <a:endParaRPr kumimoji="1" lang="ja-JP" altLang="en-US" dirty="0"/>
          </a:p>
        </p:txBody>
      </p:sp>
      <p:sp>
        <p:nvSpPr>
          <p:cNvPr id="3" name="コンテンツ プレースホルダー 2"/>
          <p:cNvSpPr>
            <a:spLocks noGrp="1"/>
          </p:cNvSpPr>
          <p:nvPr>
            <p:ph idx="1"/>
          </p:nvPr>
        </p:nvSpPr>
        <p:spPr>
          <a:xfrm>
            <a:off x="812800" y="4976813"/>
            <a:ext cx="8280400" cy="1332507"/>
          </a:xfrm>
        </p:spPr>
        <p:txBody>
          <a:bodyPr/>
          <a:lstStyle/>
          <a:p>
            <a:pPr marL="457200" indent="-457200">
              <a:buFont typeface="+mj-lt"/>
              <a:buAutoNum type="arabicPeriod"/>
            </a:pPr>
            <a:r>
              <a:rPr kumimoji="1" lang="en-US" altLang="ja-JP" dirty="0" smtClean="0"/>
              <a:t>edge</a:t>
            </a:r>
            <a:r>
              <a:rPr kumimoji="1" lang="ja-JP" altLang="en-US" dirty="0" smtClean="0"/>
              <a:t>スイッチでのボトルネック</a:t>
            </a:r>
            <a:endParaRPr kumimoji="1" lang="en-US" altLang="ja-JP" dirty="0" smtClean="0"/>
          </a:p>
          <a:p>
            <a:pPr marL="457200" indent="-457200">
              <a:buFont typeface="+mj-lt"/>
              <a:buAutoNum type="arabicPeriod"/>
            </a:pPr>
            <a:r>
              <a:rPr lang="ja-JP" altLang="en-US" dirty="0" smtClean="0"/>
              <a:t>エンドノードのトラフィックパターン</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8</a:t>
            </a:fld>
            <a:endParaRPr lang="en-US" altLang="ja-JP" dirty="0"/>
          </a:p>
        </p:txBody>
      </p:sp>
      <p:pic>
        <p:nvPicPr>
          <p:cNvPr id="5"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8337" y="3151709"/>
            <a:ext cx="352770" cy="555064"/>
          </a:xfrm>
          <a:prstGeom prst="rect">
            <a:avLst/>
          </a:prstGeom>
          <a:noFill/>
          <a:ln w="25400">
            <a:solidFill>
              <a:srgbClr val="E03253"/>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70090" y="3161968"/>
            <a:ext cx="352770" cy="555064"/>
          </a:xfrm>
          <a:prstGeom prst="rect">
            <a:avLst/>
          </a:prstGeom>
          <a:noFill/>
          <a:ln w="25400">
            <a:solidFill>
              <a:srgbClr val="0071BC"/>
            </a:solidFill>
            <a:miter lim="800000"/>
            <a:headEnd/>
            <a:tailEnd/>
          </a:ln>
          <a:extLst>
            <a:ext uri="{909E8E84-426E-40dd-AFC4-6F175D3DCCD1}">
              <a14:hiddenFill xmlns:a14="http://schemas.microsoft.com/office/drawing/2010/main">
                <a:solidFill>
                  <a:srgbClr val="FFFFFF"/>
                </a:solidFill>
              </a14:hiddenFill>
            </a:ext>
          </a:extLst>
        </p:spPr>
      </p:pic>
      <p:cxnSp>
        <p:nvCxnSpPr>
          <p:cNvPr id="7" name="直線コネクタ 6"/>
          <p:cNvCxnSpPr>
            <a:stCxn id="19" idx="2"/>
            <a:endCxn id="5" idx="0"/>
          </p:cNvCxnSpPr>
          <p:nvPr/>
        </p:nvCxnSpPr>
        <p:spPr>
          <a:xfrm flipH="1">
            <a:off x="1474722" y="2756850"/>
            <a:ext cx="233886" cy="394859"/>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a:stCxn id="19" idx="2"/>
            <a:endCxn id="6" idx="0"/>
          </p:cNvCxnSpPr>
          <p:nvPr/>
        </p:nvCxnSpPr>
        <p:spPr>
          <a:xfrm>
            <a:off x="1708608" y="2756850"/>
            <a:ext cx="237867" cy="405117"/>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9"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1293" y="3151709"/>
            <a:ext cx="352770" cy="555064"/>
          </a:xfrm>
          <a:prstGeom prst="rect">
            <a:avLst/>
          </a:prstGeom>
          <a:noFill/>
          <a:ln w="25400">
            <a:solidFill>
              <a:srgbClr val="E03253"/>
            </a:solidFill>
            <a:miter lim="800000"/>
            <a:headEnd/>
            <a:tailEnd/>
          </a:ln>
          <a:extLst>
            <a:ext uri="{909E8E84-426E-40dd-AFC4-6F175D3DCCD1}">
              <a14:hiddenFill xmlns:a14="http://schemas.microsoft.com/office/drawing/2010/main">
                <a:solidFill>
                  <a:srgbClr val="FFFFFF"/>
                </a:solidFill>
              </a14:hiddenFill>
            </a:ext>
          </a:extLst>
        </p:spPr>
      </p:pic>
      <p:pic>
        <p:nvPicPr>
          <p:cNvPr id="10"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3046" y="3161968"/>
            <a:ext cx="352770" cy="555064"/>
          </a:xfrm>
          <a:prstGeom prst="rect">
            <a:avLst/>
          </a:prstGeom>
          <a:noFill/>
          <a:ln w="25400">
            <a:solidFill>
              <a:srgbClr val="0071BC"/>
            </a:solidFill>
            <a:miter lim="800000"/>
            <a:headEnd/>
            <a:tailEnd/>
          </a:ln>
          <a:extLst>
            <a:ext uri="{909E8E84-426E-40dd-AFC4-6F175D3DCCD1}">
              <a14:hiddenFill xmlns:a14="http://schemas.microsoft.com/office/drawing/2010/main">
                <a:solidFill>
                  <a:srgbClr val="FFFFFF"/>
                </a:solidFill>
              </a14:hiddenFill>
            </a:ext>
          </a:extLst>
        </p:spPr>
      </p:pic>
      <p:cxnSp>
        <p:nvCxnSpPr>
          <p:cNvPr id="11" name="直線コネクタ 10"/>
          <p:cNvCxnSpPr>
            <a:stCxn id="20" idx="2"/>
            <a:endCxn id="9" idx="0"/>
          </p:cNvCxnSpPr>
          <p:nvPr/>
        </p:nvCxnSpPr>
        <p:spPr>
          <a:xfrm flipH="1">
            <a:off x="2987679" y="2756850"/>
            <a:ext cx="191392" cy="394859"/>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20" idx="2"/>
            <a:endCxn id="10" idx="0"/>
          </p:cNvCxnSpPr>
          <p:nvPr/>
        </p:nvCxnSpPr>
        <p:spPr>
          <a:xfrm>
            <a:off x="3179071" y="2756850"/>
            <a:ext cx="280361" cy="405117"/>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a:stCxn id="17" idx="2"/>
            <a:endCxn id="19" idx="0"/>
          </p:cNvCxnSpPr>
          <p:nvPr/>
        </p:nvCxnSpPr>
        <p:spPr>
          <a:xfrm flipH="1">
            <a:off x="1708608" y="1875342"/>
            <a:ext cx="117242" cy="62182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a:stCxn id="17" idx="2"/>
            <a:endCxn id="20" idx="0"/>
          </p:cNvCxnSpPr>
          <p:nvPr/>
        </p:nvCxnSpPr>
        <p:spPr>
          <a:xfrm>
            <a:off x="1825850" y="1875342"/>
            <a:ext cx="1353221" cy="62182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18" idx="2"/>
            <a:endCxn id="20" idx="0"/>
          </p:cNvCxnSpPr>
          <p:nvPr/>
        </p:nvCxnSpPr>
        <p:spPr>
          <a:xfrm>
            <a:off x="3003586" y="1875342"/>
            <a:ext cx="175485" cy="62182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a:stCxn id="18" idx="2"/>
            <a:endCxn id="19" idx="0"/>
          </p:cNvCxnSpPr>
          <p:nvPr/>
        </p:nvCxnSpPr>
        <p:spPr>
          <a:xfrm flipH="1">
            <a:off x="1708608" y="1875342"/>
            <a:ext cx="1294978" cy="62182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7"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2224" y="1615654"/>
            <a:ext cx="607251" cy="25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960" y="1615654"/>
            <a:ext cx="607251" cy="25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4982" y="2497162"/>
            <a:ext cx="607251" cy="25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5445" y="2497162"/>
            <a:ext cx="607251" cy="25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488" y="1621140"/>
            <a:ext cx="607251" cy="25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7697" y="1621140"/>
            <a:ext cx="607251" cy="25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直線コネクタ 22"/>
          <p:cNvCxnSpPr>
            <a:stCxn id="21" idx="2"/>
            <a:endCxn id="19" idx="0"/>
          </p:cNvCxnSpPr>
          <p:nvPr/>
        </p:nvCxnSpPr>
        <p:spPr>
          <a:xfrm>
            <a:off x="648114" y="1880828"/>
            <a:ext cx="1060494" cy="61633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22" idx="2"/>
            <a:endCxn id="19" idx="0"/>
          </p:cNvCxnSpPr>
          <p:nvPr/>
        </p:nvCxnSpPr>
        <p:spPr>
          <a:xfrm flipH="1">
            <a:off x="1708608" y="1880828"/>
            <a:ext cx="2472715" cy="61633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a:stCxn id="21" idx="2"/>
            <a:endCxn id="20" idx="0"/>
          </p:cNvCxnSpPr>
          <p:nvPr/>
        </p:nvCxnSpPr>
        <p:spPr>
          <a:xfrm>
            <a:off x="648114" y="1880828"/>
            <a:ext cx="2530957" cy="61633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22" idx="2"/>
            <a:endCxn id="20" idx="0"/>
          </p:cNvCxnSpPr>
          <p:nvPr/>
        </p:nvCxnSpPr>
        <p:spPr>
          <a:xfrm flipH="1">
            <a:off x="3179071" y="1880828"/>
            <a:ext cx="1002252" cy="61633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円/楕円 26"/>
          <p:cNvSpPr/>
          <p:nvPr/>
        </p:nvSpPr>
        <p:spPr bwMode="auto">
          <a:xfrm>
            <a:off x="1107356" y="2367357"/>
            <a:ext cx="1325467" cy="512994"/>
          </a:xfrm>
          <a:prstGeom prst="ellipse">
            <a:avLst/>
          </a:prstGeom>
          <a:noFill/>
          <a:ln w="19050" cap="flat" cmpd="sng" algn="ctr">
            <a:solidFill>
              <a:srgbClr val="0071B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28" name="テキスト ボックス 27"/>
          <p:cNvSpPr txBox="1"/>
          <p:nvPr/>
        </p:nvSpPr>
        <p:spPr>
          <a:xfrm>
            <a:off x="849530" y="4293096"/>
            <a:ext cx="202591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dirty="0" smtClean="0"/>
              <a:t>二つのボトルネック</a:t>
            </a:r>
            <a:endParaRPr kumimoji="1" lang="ja-JP" altLang="en-US" dirty="0"/>
          </a:p>
        </p:txBody>
      </p:sp>
      <p:cxnSp>
        <p:nvCxnSpPr>
          <p:cNvPr id="30" name="直線コネクタ 29"/>
          <p:cNvCxnSpPr>
            <a:endCxn id="28" idx="1"/>
          </p:cNvCxnSpPr>
          <p:nvPr/>
        </p:nvCxnSpPr>
        <p:spPr bwMode="auto">
          <a:xfrm flipH="1">
            <a:off x="849530" y="2756850"/>
            <a:ext cx="257826" cy="17209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線コネクタ 31"/>
          <p:cNvCxnSpPr>
            <a:stCxn id="6" idx="2"/>
            <a:endCxn id="28" idx="0"/>
          </p:cNvCxnSpPr>
          <p:nvPr/>
        </p:nvCxnSpPr>
        <p:spPr bwMode="auto">
          <a:xfrm flipH="1">
            <a:off x="1862488" y="3717032"/>
            <a:ext cx="83987" cy="57606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線コネクタ 33"/>
          <p:cNvCxnSpPr>
            <a:stCxn id="28" idx="0"/>
            <a:endCxn id="10" idx="2"/>
          </p:cNvCxnSpPr>
          <p:nvPr/>
        </p:nvCxnSpPr>
        <p:spPr bwMode="auto">
          <a:xfrm flipV="1">
            <a:off x="1862488" y="3717032"/>
            <a:ext cx="1596943" cy="57606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5" name="図 34" descr="70kb_fix.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6996" y="645755"/>
            <a:ext cx="4201112" cy="1939798"/>
          </a:xfrm>
          <a:prstGeom prst="rect">
            <a:avLst/>
          </a:prstGeom>
        </p:spPr>
      </p:pic>
      <p:pic>
        <p:nvPicPr>
          <p:cNvPr id="36" name="図 35" descr="95percentile.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0970" y="2743222"/>
            <a:ext cx="3762149" cy="2233591"/>
          </a:xfrm>
          <a:prstGeom prst="rect">
            <a:avLst/>
          </a:prstGeom>
        </p:spPr>
      </p:pic>
    </p:spTree>
    <p:extLst>
      <p:ext uri="{BB962C8B-B14F-4D97-AF65-F5344CB8AC3E}">
        <p14:creationId xmlns:p14="http://schemas.microsoft.com/office/powerpoint/2010/main" val="217953758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割り込み頻度が多すぎる</a:t>
            </a:r>
            <a:endParaRPr kumimoji="1" lang="ja-JP" altLang="en-US" dirty="0"/>
          </a:p>
        </p:txBody>
      </p:sp>
      <p:sp>
        <p:nvSpPr>
          <p:cNvPr id="10" name="コンテンツ プレースホルダー 9"/>
          <p:cNvSpPr>
            <a:spLocks noGrp="1"/>
          </p:cNvSpPr>
          <p:nvPr>
            <p:ph idx="1"/>
          </p:nvPr>
        </p:nvSpPr>
        <p:spPr>
          <a:xfrm>
            <a:off x="812800" y="4976813"/>
            <a:ext cx="8280400" cy="1331912"/>
          </a:xfrm>
        </p:spPr>
        <p:txBody>
          <a:bodyPr/>
          <a:lstStyle/>
          <a:p>
            <a:r>
              <a:rPr kumimoji="1" lang="ja-JP" altLang="en-US" dirty="0" smtClean="0"/>
              <a:t>割り込みの頻度が高すぎて、他の処理の実行が阻害される</a:t>
            </a:r>
            <a:endParaRPr kumimoji="1" lang="en-US" altLang="ja-JP" dirty="0" smtClean="0"/>
          </a:p>
          <a:p>
            <a:r>
              <a:rPr lang="ja-JP" altLang="en-US" dirty="0" smtClean="0"/>
              <a:t>割り込み分のオーバヘッドの影響　</a:t>
            </a:r>
            <a:endParaRPr lang="en-US" altLang="ja-JP" dirty="0" smtClean="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9</a:t>
            </a:fld>
            <a:endParaRPr lang="en-US" altLang="ja-JP" dirty="0"/>
          </a:p>
        </p:txBody>
      </p:sp>
      <p:pic>
        <p:nvPicPr>
          <p:cNvPr id="8" name="図 7" descr="-7-638.jpg"/>
          <p:cNvPicPr>
            <a:picLocks noChangeAspect="1"/>
          </p:cNvPicPr>
          <p:nvPr/>
        </p:nvPicPr>
        <p:blipFill rotWithShape="1">
          <a:blip r:embed="rId2">
            <a:extLst>
              <a:ext uri="{28A0092B-C50C-407E-A947-70E740481C1C}">
                <a14:useLocalDpi xmlns:a14="http://schemas.microsoft.com/office/drawing/2010/main" val="0"/>
              </a:ext>
            </a:extLst>
          </a:blip>
          <a:srcRect l="26568" t="25542" r="25838" b="4180"/>
          <a:stretch/>
        </p:blipFill>
        <p:spPr>
          <a:xfrm>
            <a:off x="3200130" y="957217"/>
            <a:ext cx="3505739" cy="3983951"/>
          </a:xfrm>
          <a:prstGeom prst="rect">
            <a:avLst/>
          </a:prstGeom>
        </p:spPr>
      </p:pic>
      <p:sp>
        <p:nvSpPr>
          <p:cNvPr id="9" name="円/楕円 8"/>
          <p:cNvSpPr/>
          <p:nvPr/>
        </p:nvSpPr>
        <p:spPr bwMode="auto">
          <a:xfrm>
            <a:off x="4539245" y="4113592"/>
            <a:ext cx="1781907" cy="633670"/>
          </a:xfrm>
          <a:prstGeom prst="ellipse">
            <a:avLst/>
          </a:prstGeom>
          <a:noFill/>
          <a:ln w="28575" cap="flat" cmpd="sng" algn="ctr">
            <a:solidFill>
              <a:srgbClr val="E0325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Tree>
    <p:extLst>
      <p:ext uri="{BB962C8B-B14F-4D97-AF65-F5344CB8AC3E}">
        <p14:creationId xmlns:p14="http://schemas.microsoft.com/office/powerpoint/2010/main" val="269730523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taff training presentation">
  <a:themeElements>
    <a:clrScheme name="ウェーブ">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Research">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ja-JP" sz="1800" b="0" i="0" u="none" strike="noStrike" cap="none" normalizeH="0" baseline="0" smtClean="0">
            <a:ln>
              <a:noFill/>
            </a:ln>
            <a:solidFill>
              <a:schemeClr val="tx1"/>
            </a:solidFill>
            <a:effectLst/>
            <a:latin typeface="Arial" charset="0"/>
            <a:ea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ja-JP" sz="1800" b="0" i="0"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StfDevPres_TP01013022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StfDevPres_TP01013022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StfDevPres_TP01013022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StfDevPres_TP01013022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StfDevPres_TP01013022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StfDevPres_TP01013022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8846</TotalTime>
  <Words>1001</Words>
  <Application>Microsoft Macintosh PowerPoint</Application>
  <PresentationFormat>A4 210x297 mm</PresentationFormat>
  <Paragraphs>184</Paragraphs>
  <Slides>35</Slides>
  <Notes>1</Notes>
  <HiddenSlides>0</HiddenSlides>
  <MMClips>0</MMClips>
  <ScaleCrop>false</ScaleCrop>
  <HeadingPairs>
    <vt:vector size="4" baseType="variant">
      <vt:variant>
        <vt:lpstr>テーマ</vt:lpstr>
      </vt:variant>
      <vt:variant>
        <vt:i4>1</vt:i4>
      </vt:variant>
      <vt:variant>
        <vt:lpstr>スライド タイトル</vt:lpstr>
      </vt:variant>
      <vt:variant>
        <vt:i4>35</vt:i4>
      </vt:variant>
    </vt:vector>
  </HeadingPairs>
  <TitlesOfParts>
    <vt:vector size="36" baseType="lpstr">
      <vt:lpstr>Staff training presentation</vt:lpstr>
      <vt:lpstr>Progress report 進捗報告</vt:lpstr>
      <vt:lpstr>項目</vt:lpstr>
      <vt:lpstr>Hadoop解析</vt:lpstr>
      <vt:lpstr>シミュレーション</vt:lpstr>
      <vt:lpstr>実験計画</vt:lpstr>
      <vt:lpstr>定常状態でのトラフィックの様子</vt:lpstr>
      <vt:lpstr>IC2014</vt:lpstr>
      <vt:lpstr>ポスター輪講の概要</vt:lpstr>
      <vt:lpstr>割り込み頻度が多すぎる</vt:lpstr>
      <vt:lpstr>Interrupt coalescing：ハードウェア</vt:lpstr>
      <vt:lpstr>Polling : ソフトウェア</vt:lpstr>
      <vt:lpstr>ハイブリッド方式</vt:lpstr>
      <vt:lpstr>Low latency interrupt : ハードウェア</vt:lpstr>
      <vt:lpstr>プロトコル処理の並列化</vt:lpstr>
      <vt:lpstr>Receive Side Scaling (RSS)</vt:lpstr>
      <vt:lpstr>RPS – RSS非対応NIC</vt:lpstr>
      <vt:lpstr>RFS</vt:lpstr>
      <vt:lpstr>二つのボトルネックが存在</vt:lpstr>
      <vt:lpstr>Hadoopトラフィックの検証</vt:lpstr>
      <vt:lpstr>定常状態でのトラフィックの様子</vt:lpstr>
      <vt:lpstr>定常状態でのトラフィックの様子</vt:lpstr>
      <vt:lpstr>定常状態でのトラフィックの様子</vt:lpstr>
      <vt:lpstr>定常状態でのトラフィックの様子</vt:lpstr>
      <vt:lpstr>関連があるような気がした、まとめて割込みによるレイテンシ</vt:lpstr>
      <vt:lpstr>定常状態でのトラフィックの様子</vt:lpstr>
      <vt:lpstr>定常状態でのトラフィックの様子</vt:lpstr>
      <vt:lpstr>定常状態でのトラフィックの様子</vt:lpstr>
      <vt:lpstr>job実行中でのトラフィックの様子</vt:lpstr>
      <vt:lpstr>job実行中でのトラフィックの様子</vt:lpstr>
      <vt:lpstr>job実行中でのトラフィックの様子</vt:lpstr>
      <vt:lpstr>job実行中でのトラフィックの様子</vt:lpstr>
      <vt:lpstr>job実行中でのトラフィックの様子</vt:lpstr>
      <vt:lpstr>job実行中でのトラフィックの様子</vt:lpstr>
      <vt:lpstr>Hadoopまとめ</vt:lpstr>
      <vt:lpstr>今後の課題</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スタッフ トレーニング</dc:title>
  <dc:subject/>
  <dc:creator>admin</dc:creator>
  <cp:keywords/>
  <dc:description/>
  <cp:lastModifiedBy>Fujii Shogo</cp:lastModifiedBy>
  <cp:revision>3047</cp:revision>
  <dcterms:created xsi:type="dcterms:W3CDTF">2013-12-01T06:00:42Z</dcterms:created>
  <dcterms:modified xsi:type="dcterms:W3CDTF">2014-08-18T08:22:25Z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TC010130221041</vt:lpwstr>
  </property>
</Properties>
</file>