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12"/>
  </p:notesMasterIdLst>
  <p:handoutMasterIdLst>
    <p:handoutMasterId r:id="rId13"/>
  </p:handoutMasterIdLst>
  <p:sldIdLst>
    <p:sldId id="256" r:id="rId2"/>
    <p:sldId id="461" r:id="rId3"/>
    <p:sldId id="473" r:id="rId4"/>
    <p:sldId id="474" r:id="rId5"/>
    <p:sldId id="475" r:id="rId6"/>
    <p:sldId id="476" r:id="rId7"/>
    <p:sldId id="478" r:id="rId8"/>
    <p:sldId id="477" r:id="rId9"/>
    <p:sldId id="479" r:id="rId10"/>
    <p:sldId id="480" r:id="rId11"/>
  </p:sldIdLst>
  <p:sldSz cx="9906000" cy="6858000" type="A4"/>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3253"/>
    <a:srgbClr val="0071BC"/>
    <a:srgbClr val="4D4D4D"/>
    <a:srgbClr val="EAEAEA"/>
    <a:srgbClr val="393939"/>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 2 - アクセント 1/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autoAdjust="0"/>
    <p:restoredTop sz="88973" autoAdjust="0"/>
  </p:normalViewPr>
  <p:slideViewPr>
    <p:cSldViewPr snapToObjects="1">
      <p:cViewPr varScale="1">
        <p:scale>
          <a:sx n="82" d="100"/>
          <a:sy n="82" d="100"/>
        </p:scale>
        <p:origin x="-1776" y="-104"/>
      </p:cViewPr>
      <p:guideLst>
        <p:guide orient="horz" pos="1185"/>
        <p:guide orient="horz" pos="3974"/>
        <p:guide orient="horz" pos="573"/>
        <p:guide orient="horz" pos="2160"/>
        <p:guide orient="horz" pos="3135"/>
        <p:guide pos="5728"/>
        <p:guide pos="2145"/>
        <p:guide pos="512"/>
        <p:guide pos="4095"/>
        <p:guide pos="3120"/>
      </p:guideLst>
    </p:cSldViewPr>
  </p:slideViewPr>
  <p:notesTextViewPr>
    <p:cViewPr>
      <p:scale>
        <a:sx n="1" d="1"/>
        <a:sy n="1" d="1"/>
      </p:scale>
      <p:origin x="0" y="0"/>
    </p:cViewPr>
  </p:notesTextViewPr>
  <p:notesViewPr>
    <p:cSldViewPr>
      <p:cViewPr varScale="1">
        <p:scale>
          <a:sx n="86" d="100"/>
          <a:sy n="86" d="100"/>
        </p:scale>
        <p:origin x="-3810" y="-96"/>
      </p:cViewPr>
      <p:guideLst>
        <p:guide orient="horz" pos="2924"/>
        <p:guide pos="2204"/>
      </p:guideLst>
    </p:cSldViewPr>
  </p:notesViewPr>
  <p:gridSpacing cx="36004" cy="36004"/>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defTabSz="930275">
              <a:defRPr kumimoji="1" sz="1200">
                <a:latin typeface="Tahoma" pitchFamily="34" charset="0"/>
              </a:defRPr>
            </a:lvl1pPr>
          </a:lstStyle>
          <a:p>
            <a:endParaRPr lang="en-US" altLang="ja-JP" dirty="0"/>
          </a:p>
        </p:txBody>
      </p:sp>
      <p:sp>
        <p:nvSpPr>
          <p:cNvPr id="1945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algn="r" defTabSz="930275">
              <a:defRPr kumimoji="1" sz="1200">
                <a:latin typeface="Tahoma" pitchFamily="34" charset="0"/>
              </a:defRPr>
            </a:lvl1pPr>
          </a:lstStyle>
          <a:p>
            <a:endParaRPr lang="en-US" altLang="ja-JP" dirty="0"/>
          </a:p>
        </p:txBody>
      </p:sp>
      <p:sp>
        <p:nvSpPr>
          <p:cNvPr id="19460"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defTabSz="930275">
              <a:defRPr kumimoji="1" sz="1200">
                <a:latin typeface="Tahoma" pitchFamily="34" charset="0"/>
              </a:defRPr>
            </a:lvl1pPr>
          </a:lstStyle>
          <a:p>
            <a:endParaRPr lang="en-US" altLang="ja-JP" dirty="0"/>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algn="r" defTabSz="930275">
              <a:defRPr kumimoji="1" sz="1200">
                <a:latin typeface="Tahoma" pitchFamily="34" charset="0"/>
              </a:defRPr>
            </a:lvl1pPr>
          </a:lstStyle>
          <a:p>
            <a:fld id="{6F62E233-1F35-47A0-B354-5FF7886F74B8}" type="slidenum">
              <a:rPr lang="ja-JP" altLang="en-US"/>
              <a:pPr/>
              <a:t>‹#›</a:t>
            </a:fld>
            <a:endParaRPr lang="en-US" altLang="ja-JP" dirty="0"/>
          </a:p>
        </p:txBody>
      </p:sp>
    </p:spTree>
    <p:extLst>
      <p:ext uri="{BB962C8B-B14F-4D97-AF65-F5344CB8AC3E}">
        <p14:creationId xmlns:p14="http://schemas.microsoft.com/office/powerpoint/2010/main" val="233528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defTabSz="930275">
              <a:defRPr kumimoji="1" sz="1000" i="1">
                <a:latin typeface="Tahoma" pitchFamily="34" charset="0"/>
              </a:defRPr>
            </a:lvl1pPr>
          </a:lstStyle>
          <a:p>
            <a:r>
              <a:rPr lang="ja-JP" altLang="en-US" dirty="0"/>
              <a:t>*</a:t>
            </a:r>
            <a:endParaRPr lang="ja-JP" altLang="en-US" sz="1200" i="0" dirty="0"/>
          </a:p>
        </p:txBody>
      </p:sp>
      <p:sp>
        <p:nvSpPr>
          <p:cNvPr id="2051" name="Rectangle 3"/>
          <p:cNvSpPr>
            <a:spLocks noGrp="1" noChangeArrowheads="1"/>
          </p:cNvSpPr>
          <p:nvPr>
            <p:ph type="dt"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algn="r" defTabSz="930275">
              <a:defRPr kumimoji="1" sz="1000" i="1">
                <a:latin typeface="Tahoma" pitchFamily="34" charset="0"/>
              </a:defRPr>
            </a:lvl1pPr>
          </a:lstStyle>
          <a:p>
            <a:r>
              <a:rPr lang="en-US" altLang="ja-JP" dirty="0"/>
              <a:t>07/16/96</a:t>
            </a:r>
            <a:endParaRPr lang="en-US" altLang="ja-JP" sz="1200" i="0" dirty="0"/>
          </a:p>
        </p:txBody>
      </p:sp>
      <p:sp>
        <p:nvSpPr>
          <p:cNvPr id="2052" name="Rectangle 4"/>
          <p:cNvSpPr>
            <a:spLocks noGrp="1" noRot="1" noChangeAspect="1" noChangeArrowheads="1"/>
          </p:cNvSpPr>
          <p:nvPr>
            <p:ph type="sldImg" idx="2"/>
          </p:nvPr>
        </p:nvSpPr>
        <p:spPr bwMode="auto">
          <a:xfrm>
            <a:off x="985838" y="696913"/>
            <a:ext cx="5026025" cy="3481387"/>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675" tIns="46838" rIns="93675" bIns="46838"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defTabSz="930275">
              <a:defRPr kumimoji="1" sz="1000" i="1">
                <a:latin typeface="Tahoma" pitchFamily="34" charset="0"/>
              </a:defRPr>
            </a:lvl1pPr>
          </a:lstStyle>
          <a:p>
            <a:r>
              <a:rPr lang="ja-JP" altLang="en-US" dirty="0"/>
              <a:t>*</a:t>
            </a:r>
            <a:endParaRPr lang="ja-JP" altLang="en-US" sz="1200" i="0" dirty="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algn="r" defTabSz="930275">
              <a:defRPr kumimoji="1" sz="1000" i="1">
                <a:latin typeface="Tahoma" pitchFamily="34" charset="0"/>
              </a:defRPr>
            </a:lvl1pPr>
          </a:lstStyle>
          <a:p>
            <a:r>
              <a:rPr lang="en-US" altLang="ja-JP" dirty="0"/>
              <a:t>##</a:t>
            </a:r>
            <a:endParaRPr lang="en-US" altLang="ja-JP" sz="1200" i="0" dirty="0"/>
          </a:p>
        </p:txBody>
      </p:sp>
    </p:spTree>
    <p:extLst>
      <p:ext uri="{BB962C8B-B14F-4D97-AF65-F5344CB8AC3E}">
        <p14:creationId xmlns:p14="http://schemas.microsoft.com/office/powerpoint/2010/main" val="98407351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dirty="0"/>
              <a:t>*</a:t>
            </a:r>
            <a:endParaRPr lang="ja-JP" altLang="en-US" sz="1200" i="0" dirty="0"/>
          </a:p>
        </p:txBody>
      </p:sp>
      <p:sp>
        <p:nvSpPr>
          <p:cNvPr id="5" name="Rectangle 3"/>
          <p:cNvSpPr>
            <a:spLocks noGrp="1" noChangeArrowheads="1"/>
          </p:cNvSpPr>
          <p:nvPr>
            <p:ph type="dt" idx="1"/>
          </p:nvPr>
        </p:nvSpPr>
        <p:spPr>
          <a:ln/>
        </p:spPr>
        <p:txBody>
          <a:bodyPr/>
          <a:lstStyle/>
          <a:p>
            <a:r>
              <a:rPr lang="en-US" altLang="ja-JP" dirty="0"/>
              <a:t>07/16/96</a:t>
            </a:r>
            <a:endParaRPr lang="en-US" altLang="ja-JP" sz="1200" i="0" dirty="0"/>
          </a:p>
        </p:txBody>
      </p:sp>
      <p:sp>
        <p:nvSpPr>
          <p:cNvPr id="6" name="Rectangle 6"/>
          <p:cNvSpPr>
            <a:spLocks noGrp="1" noChangeArrowheads="1"/>
          </p:cNvSpPr>
          <p:nvPr>
            <p:ph type="ftr" sz="quarter" idx="4"/>
          </p:nvPr>
        </p:nvSpPr>
        <p:spPr>
          <a:ln/>
        </p:spPr>
        <p:txBody>
          <a:bodyPr/>
          <a:lstStyle/>
          <a:p>
            <a:r>
              <a:rPr lang="ja-JP" altLang="en-US" dirty="0"/>
              <a:t>*</a:t>
            </a:r>
            <a:endParaRPr lang="ja-JP" altLang="en-US" sz="1200" i="0" dirty="0"/>
          </a:p>
        </p:txBody>
      </p:sp>
      <p:sp>
        <p:nvSpPr>
          <p:cNvPr id="7" name="Rectangle 7"/>
          <p:cNvSpPr>
            <a:spLocks noGrp="1" noChangeArrowheads="1"/>
          </p:cNvSpPr>
          <p:nvPr>
            <p:ph type="sldNum" sz="quarter" idx="5"/>
          </p:nvPr>
        </p:nvSpPr>
        <p:spPr>
          <a:ln/>
        </p:spPr>
        <p:txBody>
          <a:bodyPr/>
          <a:lstStyle/>
          <a:p>
            <a:r>
              <a:rPr lang="en-US" altLang="ja-JP" dirty="0"/>
              <a:t>##</a:t>
            </a:r>
            <a:endParaRPr lang="en-US" altLang="ja-JP" sz="1200" i="0" dirty="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esearch">
    <p:spTree>
      <p:nvGrpSpPr>
        <p:cNvPr id="1" name=""/>
        <p:cNvGrpSpPr/>
        <p:nvPr/>
      </p:nvGrpSpPr>
      <p:grpSpPr>
        <a:xfrm>
          <a:off x="0" y="0"/>
          <a:ext cx="0" cy="0"/>
          <a:chOff x="0" y="0"/>
          <a:chExt cx="0" cy="0"/>
        </a:xfrm>
      </p:grpSpPr>
      <p:sp>
        <p:nvSpPr>
          <p:cNvPr id="35852" name="Rectangle 12"/>
          <p:cNvSpPr>
            <a:spLocks noGrp="1" noChangeArrowheads="1"/>
          </p:cNvSpPr>
          <p:nvPr>
            <p:ph type="ctrTitle"/>
          </p:nvPr>
        </p:nvSpPr>
        <p:spPr>
          <a:xfrm>
            <a:off x="777875" y="2004639"/>
            <a:ext cx="8353425" cy="1208337"/>
          </a:xfrm>
        </p:spPr>
        <p:txBody>
          <a:bodyPr/>
          <a:lstStyle>
            <a:lvl1pPr algn="ctr">
              <a:defRPr b="1">
                <a:solidFill>
                  <a:srgbClr val="4D4D4D"/>
                </a:solidFill>
              </a:defRPr>
            </a:lvl1pPr>
          </a:lstStyle>
          <a:p>
            <a:pPr lvl="0"/>
            <a:r>
              <a:rPr lang="ja-JP" altLang="en-US" noProof="0" dirty="0" smtClean="0"/>
              <a:t>マスター タイトルの書式設定</a:t>
            </a:r>
          </a:p>
        </p:txBody>
      </p:sp>
      <p:sp>
        <p:nvSpPr>
          <p:cNvPr id="35853" name="Rectangle 13"/>
          <p:cNvSpPr>
            <a:spLocks noGrp="1" noChangeArrowheads="1"/>
          </p:cNvSpPr>
          <p:nvPr>
            <p:ph type="subTitle" idx="1"/>
          </p:nvPr>
        </p:nvSpPr>
        <p:spPr>
          <a:xfrm>
            <a:off x="1475184" y="4293096"/>
            <a:ext cx="6934200" cy="1197050"/>
          </a:xfrm>
        </p:spPr>
        <p:txBody>
          <a:bodyPr/>
          <a:lstStyle>
            <a:lvl1pPr marL="0" indent="0" algn="ctr">
              <a:buFont typeface="Wingdings" pitchFamily="2" charset="2"/>
              <a:buNone/>
              <a:defRPr sz="2000">
                <a:solidFill>
                  <a:srgbClr val="4D4D4D"/>
                </a:solidFill>
              </a:defRPr>
            </a:lvl1pPr>
          </a:lstStyle>
          <a:p>
            <a:pPr lvl="0"/>
            <a:r>
              <a:rPr lang="ja-JP" altLang="en-US" noProof="0" dirty="0" smtClean="0"/>
              <a:t>マスター サブタイトルの書式設定</a:t>
            </a:r>
          </a:p>
        </p:txBody>
      </p:sp>
      <p:sp>
        <p:nvSpPr>
          <p:cNvPr id="2" name="日付プレースホルダー 1"/>
          <p:cNvSpPr>
            <a:spLocks noGrp="1"/>
          </p:cNvSpPr>
          <p:nvPr>
            <p:ph type="dt" sz="half" idx="10"/>
          </p:nvPr>
        </p:nvSpPr>
        <p:spPr/>
        <p:txBody>
          <a:bodyPr/>
          <a:lstStyle/>
          <a:p>
            <a:r>
              <a:rPr lang="en-US" altLang="ja-JP" dirty="0" smtClean="0"/>
              <a:t>2013/12/06</a:t>
            </a:r>
            <a:endParaRPr lang="en-US" altLang="ja-JP" dirty="0"/>
          </a:p>
        </p:txBody>
      </p:sp>
      <p:sp>
        <p:nvSpPr>
          <p:cNvPr id="3" name="フッター プレースホルダー 2"/>
          <p:cNvSpPr>
            <a:spLocks noGrp="1"/>
          </p:cNvSpPr>
          <p:nvPr>
            <p:ph type="ftr" sz="quarter" idx="11"/>
          </p:nvPr>
        </p:nvSpPr>
        <p:spPr/>
        <p:txBody>
          <a:bodyPr/>
          <a:lstStyle/>
          <a:p>
            <a:endParaRPr lang="en-US" altLang="ja-JP" dirty="0"/>
          </a:p>
        </p:txBody>
      </p:sp>
      <p:sp>
        <p:nvSpPr>
          <p:cNvPr id="4" name="スライド番号プレースホルダー 3"/>
          <p:cNvSpPr>
            <a:spLocks noGrp="1"/>
          </p:cNvSpPr>
          <p:nvPr>
            <p:ph type="sldNum" sz="quarter" idx="12"/>
          </p:nvPr>
        </p:nvSpPr>
        <p:spPr/>
        <p:txBody>
          <a:bodyPr/>
          <a:lstStyle>
            <a:lvl1pPr>
              <a:defRPr>
                <a:latin typeface="+mj-lt"/>
              </a:defRPr>
            </a:lvl1pPr>
          </a:lstStyle>
          <a:p>
            <a:fld id="{6F847AEC-04A4-4B30-BC9E-4A61A0C7AC7F}" type="slidenum">
              <a:rPr lang="ja-JP" altLang="en-US" smtClean="0"/>
              <a:pPr/>
              <a:t>‹#›</a:t>
            </a:fld>
            <a:endParaRPr lang="en-US" altLang="ja-JP"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1CDCDA85-2696-45D2-A774-60B32C80E74E}" type="slidenum">
              <a:rPr lang="ja-JP" altLang="en-US"/>
              <a:pPr/>
              <a:t>‹#›</a:t>
            </a:fld>
            <a:endParaRPr lang="en-US" altLang="ja-JP" dirty="0"/>
          </a:p>
        </p:txBody>
      </p:sp>
    </p:spTree>
    <p:extLst>
      <p:ext uri="{BB962C8B-B14F-4D97-AF65-F5344CB8AC3E}">
        <p14:creationId xmlns:p14="http://schemas.microsoft.com/office/powerpoint/2010/main" val="6960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588250" y="214313"/>
            <a:ext cx="2112963"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46188" y="214313"/>
            <a:ext cx="6189662"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056306F9-C279-430B-B0A6-3FA4D4518FED}" type="slidenum">
              <a:rPr lang="ja-JP" altLang="en-US"/>
              <a:pPr/>
              <a:t>‹#›</a:t>
            </a:fld>
            <a:endParaRPr lang="en-US" altLang="ja-JP" dirty="0"/>
          </a:p>
        </p:txBody>
      </p:sp>
    </p:spTree>
    <p:extLst>
      <p:ext uri="{BB962C8B-B14F-4D97-AF65-F5344CB8AC3E}">
        <p14:creationId xmlns:p14="http://schemas.microsoft.com/office/powerpoint/2010/main" val="428614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812800" y="1157535"/>
            <a:ext cx="8280400" cy="4863753"/>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ー 3"/>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0D266AD3-7610-493D-8208-10424DEE3EA2}" type="slidenum">
              <a:rPr lang="ja-JP" altLang="en-US"/>
              <a:pPr/>
              <a:t>‹#›</a:t>
            </a:fld>
            <a:endParaRPr lang="en-US" altLang="ja-JP" dirty="0"/>
          </a:p>
        </p:txBody>
      </p:sp>
    </p:spTree>
    <p:extLst>
      <p:ext uri="{BB962C8B-B14F-4D97-AF65-F5344CB8AC3E}">
        <p14:creationId xmlns:p14="http://schemas.microsoft.com/office/powerpoint/2010/main" val="87310037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3435077"/>
            <a:ext cx="8420100" cy="1362075"/>
          </a:xfrm>
        </p:spPr>
        <p:txBody>
          <a:bodyPr anchor="t"/>
          <a:lstStyle>
            <a:lvl1pPr algn="l">
              <a:defRPr sz="4000" b="1" cap="all">
                <a:solidFill>
                  <a:srgbClr val="4D4D4D"/>
                </a:solidFill>
              </a:defRPr>
            </a:lvl1pPr>
          </a:lstStyle>
          <a:p>
            <a:r>
              <a:rPr lang="ja-JP" altLang="en-US" dirty="0" smtClean="0"/>
              <a:t>マスター タイトルの書式設定</a:t>
            </a:r>
            <a:endParaRPr lang="ja-JP" altLang="en-US" dirty="0"/>
          </a:p>
        </p:txBody>
      </p:sp>
      <p:sp>
        <p:nvSpPr>
          <p:cNvPr id="3" name="テキスト プレースホルダー 2"/>
          <p:cNvSpPr>
            <a:spLocks noGrp="1"/>
          </p:cNvSpPr>
          <p:nvPr>
            <p:ph type="body" idx="1"/>
          </p:nvPr>
        </p:nvSpPr>
        <p:spPr>
          <a:xfrm>
            <a:off x="782638" y="1934890"/>
            <a:ext cx="8420100" cy="1500187"/>
          </a:xfrm>
        </p:spPr>
        <p:txBody>
          <a:bodyPr anchor="b"/>
          <a:lstStyle>
            <a:lvl1pPr marL="0" indent="0">
              <a:buNone/>
              <a:defRPr sz="2000">
                <a:solidFill>
                  <a:srgbClr val="4D4D4D"/>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E6095C52-7FA9-489B-9C9A-63D366B5FA4B}" type="slidenum">
              <a:rPr lang="ja-JP" altLang="en-US"/>
              <a:pPr/>
              <a:t>‹#›</a:t>
            </a:fld>
            <a:endParaRPr lang="en-US" altLang="ja-JP" dirty="0"/>
          </a:p>
        </p:txBody>
      </p:sp>
    </p:spTree>
    <p:extLst>
      <p:ext uri="{BB962C8B-B14F-4D97-AF65-F5344CB8AC3E}">
        <p14:creationId xmlns:p14="http://schemas.microsoft.com/office/powerpoint/2010/main" val="24055034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8111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56736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6" name="フッター プレースホルダー 5"/>
          <p:cNvSpPr>
            <a:spLocks noGrp="1"/>
          </p:cNvSpPr>
          <p:nvPr>
            <p:ph type="ftr" sz="quarter" idx="11"/>
          </p:nvPr>
        </p:nvSpPr>
        <p:spPr/>
        <p:txBody>
          <a:bodyPr/>
          <a:lstStyle>
            <a:lvl1pPr>
              <a:defRPr/>
            </a:lvl1pPr>
          </a:lstStyle>
          <a:p>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57E07256-B7DE-41CE-804D-BDC7A6CD32B5}" type="slidenum">
              <a:rPr lang="ja-JP" altLang="en-US"/>
              <a:pPr/>
              <a:t>‹#›</a:t>
            </a:fld>
            <a:endParaRPr lang="en-US" altLang="ja-JP" dirty="0"/>
          </a:p>
        </p:txBody>
      </p:sp>
    </p:spTree>
    <p:extLst>
      <p:ext uri="{BB962C8B-B14F-4D97-AF65-F5344CB8AC3E}">
        <p14:creationId xmlns:p14="http://schemas.microsoft.com/office/powerpoint/2010/main" val="66800728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8" name="フッター プレースホルダー 7"/>
          <p:cNvSpPr>
            <a:spLocks noGrp="1"/>
          </p:cNvSpPr>
          <p:nvPr>
            <p:ph type="ftr" sz="quarter" idx="11"/>
          </p:nvPr>
        </p:nvSpPr>
        <p:spPr/>
        <p:txBody>
          <a:bodyPr/>
          <a:lstStyle>
            <a:lvl1pPr>
              <a:defRPr/>
            </a:lvl1pPr>
          </a:lstStyle>
          <a:p>
            <a:endParaRPr lang="en-US" altLang="ja-JP" dirty="0"/>
          </a:p>
        </p:txBody>
      </p:sp>
      <p:sp>
        <p:nvSpPr>
          <p:cNvPr id="9" name="スライド番号プレースホルダー 8"/>
          <p:cNvSpPr>
            <a:spLocks noGrp="1"/>
          </p:cNvSpPr>
          <p:nvPr>
            <p:ph type="sldNum" sz="quarter" idx="12"/>
          </p:nvPr>
        </p:nvSpPr>
        <p:spPr/>
        <p:txBody>
          <a:bodyPr/>
          <a:lstStyle>
            <a:lvl1pPr>
              <a:defRPr/>
            </a:lvl1pPr>
          </a:lstStyle>
          <a:p>
            <a:fld id="{AE0A8DF6-AAD5-43F0-BE35-7C080FD1246C}" type="slidenum">
              <a:rPr lang="ja-JP" altLang="en-US"/>
              <a:pPr/>
              <a:t>‹#›</a:t>
            </a:fld>
            <a:endParaRPr lang="en-US" altLang="ja-JP" dirty="0"/>
          </a:p>
        </p:txBody>
      </p:sp>
    </p:spTree>
    <p:extLst>
      <p:ext uri="{BB962C8B-B14F-4D97-AF65-F5344CB8AC3E}">
        <p14:creationId xmlns:p14="http://schemas.microsoft.com/office/powerpoint/2010/main" val="42358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4" name="フッター プレースホルダー 3"/>
          <p:cNvSpPr>
            <a:spLocks noGrp="1"/>
          </p:cNvSpPr>
          <p:nvPr>
            <p:ph type="ftr" sz="quarter" idx="11"/>
          </p:nvPr>
        </p:nvSpPr>
        <p:spPr/>
        <p:txBody>
          <a:bodyPr/>
          <a:lstStyle>
            <a:lvl1pPr>
              <a:defRPr/>
            </a:lvl1pPr>
          </a:lstStyle>
          <a:p>
            <a:endParaRPr lang="en-US" altLang="ja-JP" dirty="0"/>
          </a:p>
        </p:txBody>
      </p:sp>
      <p:sp>
        <p:nvSpPr>
          <p:cNvPr id="5" name="スライド番号プレースホルダー 4"/>
          <p:cNvSpPr>
            <a:spLocks noGrp="1"/>
          </p:cNvSpPr>
          <p:nvPr>
            <p:ph type="sldNum" sz="quarter" idx="12"/>
          </p:nvPr>
        </p:nvSpPr>
        <p:spPr/>
        <p:txBody>
          <a:bodyPr/>
          <a:lstStyle>
            <a:lvl1pPr>
              <a:defRPr/>
            </a:lvl1pPr>
          </a:lstStyle>
          <a:p>
            <a:fld id="{73E403A2-63A1-4A9F-BE45-DF661BAD8395}" type="slidenum">
              <a:rPr lang="ja-JP" altLang="en-US"/>
              <a:pPr/>
              <a:t>‹#›</a:t>
            </a:fld>
            <a:endParaRPr lang="en-US" altLang="ja-JP" dirty="0"/>
          </a:p>
        </p:txBody>
      </p:sp>
      <p:sp>
        <p:nvSpPr>
          <p:cNvPr id="6" name="テキスト ボックス 5"/>
          <p:cNvSpPr txBox="1"/>
          <p:nvPr userDrawn="1"/>
        </p:nvSpPr>
        <p:spPr>
          <a:xfrm>
            <a:off x="1287190" y="935279"/>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39611566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3" name="フッター プレースホルダー 2"/>
          <p:cNvSpPr>
            <a:spLocks noGrp="1"/>
          </p:cNvSpPr>
          <p:nvPr>
            <p:ph type="ftr" sz="quarter" idx="11"/>
          </p:nvPr>
        </p:nvSpPr>
        <p:spPr/>
        <p:txBody>
          <a:bodyPr/>
          <a:lstStyle>
            <a:lvl1pPr>
              <a:defRPr/>
            </a:lvl1pPr>
          </a:lstStyle>
          <a:p>
            <a:endParaRPr lang="en-US" altLang="ja-JP" dirty="0"/>
          </a:p>
        </p:txBody>
      </p:sp>
      <p:sp>
        <p:nvSpPr>
          <p:cNvPr id="4" name="スライド番号プレースホルダー 3"/>
          <p:cNvSpPr>
            <a:spLocks noGrp="1"/>
          </p:cNvSpPr>
          <p:nvPr>
            <p:ph type="sldNum" sz="quarter" idx="12"/>
          </p:nvPr>
        </p:nvSpPr>
        <p:spPr/>
        <p:txBody>
          <a:bodyPr/>
          <a:lstStyle>
            <a:lvl1pPr>
              <a:defRPr/>
            </a:lvl1pPr>
          </a:lstStyle>
          <a:p>
            <a:fld id="{5C5C2A6E-2954-4E38-AD66-154544EB6822}" type="slidenum">
              <a:rPr lang="ja-JP" altLang="en-US"/>
              <a:pPr/>
              <a:t>‹#›</a:t>
            </a:fld>
            <a:endParaRPr lang="en-US" altLang="ja-JP" dirty="0"/>
          </a:p>
        </p:txBody>
      </p:sp>
    </p:spTree>
    <p:extLst>
      <p:ext uri="{BB962C8B-B14F-4D97-AF65-F5344CB8AC3E}">
        <p14:creationId xmlns:p14="http://schemas.microsoft.com/office/powerpoint/2010/main" val="164015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6" name="フッター プレースホルダー 5"/>
          <p:cNvSpPr>
            <a:spLocks noGrp="1"/>
          </p:cNvSpPr>
          <p:nvPr>
            <p:ph type="ftr" sz="quarter" idx="11"/>
          </p:nvPr>
        </p:nvSpPr>
        <p:spPr/>
        <p:txBody>
          <a:bodyPr/>
          <a:lstStyle>
            <a:lvl1pPr>
              <a:defRPr/>
            </a:lvl1pPr>
          </a:lstStyle>
          <a:p>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91954375-F0DB-426D-B6A9-608781D96B89}" type="slidenum">
              <a:rPr lang="ja-JP" altLang="en-US"/>
              <a:pPr/>
              <a:t>‹#›</a:t>
            </a:fld>
            <a:endParaRPr lang="en-US" altLang="ja-JP" dirty="0"/>
          </a:p>
        </p:txBody>
      </p:sp>
    </p:spTree>
    <p:extLst>
      <p:ext uri="{BB962C8B-B14F-4D97-AF65-F5344CB8AC3E}">
        <p14:creationId xmlns:p14="http://schemas.microsoft.com/office/powerpoint/2010/main" val="39883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smtClean="0"/>
              <a:t>アイコンをクリックして図を追加</a:t>
            </a:r>
            <a:endParaRPr lang="ja-JP" altLang="en-US" dirty="0"/>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dirty="0" smtClean="0"/>
              <a:t>2013/12/06</a:t>
            </a:r>
            <a:endParaRPr lang="en-US" altLang="ja-JP" dirty="0"/>
          </a:p>
        </p:txBody>
      </p:sp>
      <p:sp>
        <p:nvSpPr>
          <p:cNvPr id="6" name="フッター プレースホルダー 5"/>
          <p:cNvSpPr>
            <a:spLocks noGrp="1"/>
          </p:cNvSpPr>
          <p:nvPr>
            <p:ph type="ftr" sz="quarter" idx="11"/>
          </p:nvPr>
        </p:nvSpPr>
        <p:spPr/>
        <p:txBody>
          <a:bodyPr/>
          <a:lstStyle>
            <a:lvl1pPr>
              <a:defRPr/>
            </a:lvl1pPr>
          </a:lstStyle>
          <a:p>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ABDF8EBE-26FD-4D52-A579-72828310B657}" type="slidenum">
              <a:rPr lang="ja-JP" altLang="en-US"/>
              <a:pPr/>
              <a:t>‹#›</a:t>
            </a:fld>
            <a:endParaRPr lang="en-US" altLang="ja-JP" dirty="0"/>
          </a:p>
        </p:txBody>
      </p:sp>
    </p:spTree>
    <p:extLst>
      <p:ext uri="{BB962C8B-B14F-4D97-AF65-F5344CB8AC3E}">
        <p14:creationId xmlns:p14="http://schemas.microsoft.com/office/powerpoint/2010/main" val="484809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200472" y="83790"/>
            <a:ext cx="324201"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19" name="Rectangle 3"/>
          <p:cNvSpPr>
            <a:spLocks noChangeArrowheads="1"/>
          </p:cNvSpPr>
          <p:nvPr/>
        </p:nvSpPr>
        <p:spPr bwMode="ltGray">
          <a:xfrm>
            <a:off x="488504" y="83790"/>
            <a:ext cx="267168"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0" name="Rectangle 4"/>
          <p:cNvSpPr>
            <a:spLocks noChangeArrowheads="1"/>
          </p:cNvSpPr>
          <p:nvPr/>
        </p:nvSpPr>
        <p:spPr bwMode="ltGray">
          <a:xfrm>
            <a:off x="410866" y="506065"/>
            <a:ext cx="37916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1" name="Rectangle 5"/>
          <p:cNvSpPr>
            <a:spLocks noChangeArrowheads="1"/>
          </p:cNvSpPr>
          <p:nvPr/>
        </p:nvSpPr>
        <p:spPr bwMode="ltGray">
          <a:xfrm>
            <a:off x="591244" y="506065"/>
            <a:ext cx="329308"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2" name="Rectangle 6"/>
          <p:cNvSpPr>
            <a:spLocks noChangeArrowheads="1"/>
          </p:cNvSpPr>
          <p:nvPr/>
        </p:nvSpPr>
        <p:spPr bwMode="ltGray">
          <a:xfrm>
            <a:off x="146194" y="433040"/>
            <a:ext cx="342310"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3" name="Rectangle 7"/>
          <p:cNvSpPr>
            <a:spLocks noChangeArrowheads="1"/>
          </p:cNvSpPr>
          <p:nvPr/>
        </p:nvSpPr>
        <p:spPr bwMode="gray">
          <a:xfrm>
            <a:off x="741611" y="98814"/>
            <a:ext cx="45719" cy="9993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4" name="Rectangle 8"/>
          <p:cNvSpPr>
            <a:spLocks noChangeArrowheads="1"/>
          </p:cNvSpPr>
          <p:nvPr/>
        </p:nvSpPr>
        <p:spPr bwMode="gray">
          <a:xfrm>
            <a:off x="344488" y="910431"/>
            <a:ext cx="89122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5" name="Rectangle 9"/>
          <p:cNvSpPr>
            <a:spLocks noGrp="1" noChangeArrowheads="1"/>
          </p:cNvSpPr>
          <p:nvPr>
            <p:ph type="title"/>
          </p:nvPr>
        </p:nvSpPr>
        <p:spPr bwMode="auto">
          <a:xfrm>
            <a:off x="777875" y="332458"/>
            <a:ext cx="849560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dirty="0" smtClean="0"/>
              <a:t>マスタ タイトルの書式設定</a:t>
            </a:r>
          </a:p>
        </p:txBody>
      </p:sp>
      <p:sp>
        <p:nvSpPr>
          <p:cNvPr id="34826" name="Rectangle 10"/>
          <p:cNvSpPr>
            <a:spLocks noGrp="1" noChangeArrowheads="1"/>
          </p:cNvSpPr>
          <p:nvPr>
            <p:ph type="body" idx="1"/>
          </p:nvPr>
        </p:nvSpPr>
        <p:spPr bwMode="auto">
          <a:xfrm>
            <a:off x="812800" y="1157535"/>
            <a:ext cx="8280400" cy="48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r>
              <a:rPr lang="en-US" altLang="ja-JP" dirty="0" err="1" smtClean="0"/>
              <a:t>qqqqqqqqqqqqqqqqqqqqqqqqqqqqqq</a:t>
            </a:r>
            <a:endParaRPr lang="ja-JP" altLang="en-US" dirty="0" smtClean="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34827" name="Rectangle 11"/>
          <p:cNvSpPr>
            <a:spLocks noGrp="1" noChangeArrowheads="1"/>
          </p:cNvSpPr>
          <p:nvPr>
            <p:ph type="dt" sz="half" idx="2"/>
          </p:nvPr>
        </p:nvSpPr>
        <p:spPr bwMode="auto">
          <a:xfrm>
            <a:off x="777875" y="6308725"/>
            <a:ext cx="2063750" cy="28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j-lt"/>
              </a:defRPr>
            </a:lvl1pPr>
          </a:lstStyle>
          <a:p>
            <a:r>
              <a:rPr lang="en-US" altLang="ja-JP" dirty="0" smtClean="0"/>
              <a:t>2013/12/06</a:t>
            </a:r>
            <a:endParaRPr lang="en-US" altLang="ja-JP" dirty="0"/>
          </a:p>
        </p:txBody>
      </p:sp>
      <p:sp>
        <p:nvSpPr>
          <p:cNvPr id="34828" name="Rectangle 12"/>
          <p:cNvSpPr>
            <a:spLocks noGrp="1" noChangeArrowheads="1"/>
          </p:cNvSpPr>
          <p:nvPr>
            <p:ph type="ftr" sz="quarter" idx="3"/>
          </p:nvPr>
        </p:nvSpPr>
        <p:spPr bwMode="auto">
          <a:xfrm>
            <a:off x="3368824" y="6309320"/>
            <a:ext cx="313690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j-lt"/>
              </a:defRPr>
            </a:lvl1pPr>
          </a:lstStyle>
          <a:p>
            <a:endParaRPr lang="en-US" altLang="ja-JP" dirty="0"/>
          </a:p>
        </p:txBody>
      </p:sp>
      <p:sp>
        <p:nvSpPr>
          <p:cNvPr id="34829" name="Rectangle 13"/>
          <p:cNvSpPr>
            <a:spLocks noGrp="1" noChangeArrowheads="1"/>
          </p:cNvSpPr>
          <p:nvPr>
            <p:ph type="sldNum" sz="quarter" idx="4"/>
          </p:nvPr>
        </p:nvSpPr>
        <p:spPr bwMode="auto">
          <a:xfrm>
            <a:off x="7065714" y="6309320"/>
            <a:ext cx="2063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j-lt"/>
                <a:cs typeface="Times New Roman"/>
              </a:defRPr>
            </a:lvl1pPr>
          </a:lstStyle>
          <a:p>
            <a:fld id="{6F847AEC-04A4-4B30-BC9E-4A61A0C7AC7F}" type="slidenum">
              <a:rPr lang="ja-JP" altLang="en-US" smtClean="0"/>
              <a:pPr/>
              <a:t>‹#›</a:t>
            </a:fld>
            <a:endParaRPr lang="en-US" altLang="ja-JP"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kumimoji="1" sz="2400">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p:titleStyle>
    <p:body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en-US" altLang="ja-JP" dirty="0">
                <a:ea typeface="ＭＳ Ｐゴシック" charset="-128"/>
              </a:rPr>
              <a:t>Progress report</a:t>
            </a:r>
            <a:r>
              <a:rPr lang="en-US" altLang="ja-JP" dirty="0" smtClean="0">
                <a:ea typeface="ＭＳ Ｐゴシック" charset="-128"/>
              </a:rPr>
              <a:t/>
            </a:r>
            <a:br>
              <a:rPr lang="en-US" altLang="ja-JP" dirty="0" smtClean="0">
                <a:ea typeface="ＭＳ Ｐゴシック" charset="-128"/>
              </a:rPr>
            </a:br>
            <a:r>
              <a:rPr lang="ja-JP" altLang="en-US" dirty="0" smtClean="0">
                <a:ea typeface="ＭＳ Ｐゴシック" charset="-128"/>
              </a:rPr>
              <a:t>進捗報告</a:t>
            </a:r>
            <a:endParaRPr lang="en-US" altLang="ja-JP" dirty="0">
              <a:ea typeface="ＭＳ Ｐゴシック" charset="-128"/>
            </a:endParaRPr>
          </a:p>
        </p:txBody>
      </p:sp>
      <p:sp>
        <p:nvSpPr>
          <p:cNvPr id="4101" name="Rectangle 5"/>
          <p:cNvSpPr>
            <a:spLocks noGrp="1" noChangeArrowheads="1"/>
          </p:cNvSpPr>
          <p:nvPr>
            <p:ph type="subTitle" idx="1"/>
          </p:nvPr>
        </p:nvSpPr>
        <p:spPr>
          <a:xfrm>
            <a:off x="1475184" y="4176166"/>
            <a:ext cx="6934200" cy="1197050"/>
          </a:xfrm>
        </p:spPr>
        <p:txBody>
          <a:bodyPr/>
          <a:lstStyle/>
          <a:p>
            <a:r>
              <a:rPr lang="en-US" altLang="ja-JP" dirty="0" smtClean="0">
                <a:latin typeface="+mj-ea"/>
                <a:ea typeface="+mj-ea"/>
              </a:rPr>
              <a:t>Sekiya laboratory M2</a:t>
            </a:r>
          </a:p>
          <a:p>
            <a:r>
              <a:rPr lang="en-US" altLang="ja-JP" dirty="0" smtClean="0">
                <a:latin typeface="+mj-ea"/>
                <a:ea typeface="+mj-ea"/>
              </a:rPr>
              <a:t>Fujii Shogo</a:t>
            </a:r>
            <a:endParaRPr lang="en-US" altLang="ja-JP" dirty="0">
              <a:latin typeface="+mj-ea"/>
              <a:ea typeface="+mj-ea"/>
            </a:endParaRPr>
          </a:p>
        </p:txBody>
      </p:sp>
      <p:sp>
        <p:nvSpPr>
          <p:cNvPr id="2" name="スライド番号プレースホルダー 1"/>
          <p:cNvSpPr>
            <a:spLocks noGrp="1"/>
          </p:cNvSpPr>
          <p:nvPr>
            <p:ph type="sldNum" sz="quarter" idx="12"/>
          </p:nvPr>
        </p:nvSpPr>
        <p:spPr/>
        <p:txBody>
          <a:bodyPr/>
          <a:lstStyle/>
          <a:p>
            <a:fld id="{6F847AEC-04A4-4B30-BC9E-4A61A0C7AC7F}" type="slidenum">
              <a:rPr lang="ja-JP" altLang="en-US" smtClean="0"/>
              <a:pPr/>
              <a:t>1</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今後の計画</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IC2014</a:t>
            </a:r>
            <a:r>
              <a:rPr kumimoji="1" lang="ja-JP" altLang="en-US" dirty="0" smtClean="0"/>
              <a:t>について</a:t>
            </a:r>
            <a:r>
              <a:rPr kumimoji="1" lang="en-US" altLang="ja-JP" dirty="0" smtClean="0"/>
              <a:t>(</a:t>
            </a:r>
            <a:r>
              <a:rPr kumimoji="1" lang="ja-JP" altLang="en-US" dirty="0" smtClean="0"/>
              <a:t>直近の計画</a:t>
            </a:r>
            <a:r>
              <a:rPr kumimoji="1" lang="en-US" altLang="ja-JP" dirty="0" smtClean="0"/>
              <a:t>)</a:t>
            </a:r>
          </a:p>
          <a:p>
            <a:pPr lvl="1"/>
            <a:r>
              <a:rPr lang="ja-JP" altLang="en-US" dirty="0" smtClean="0"/>
              <a:t>採録通知と修正依頼</a:t>
            </a:r>
            <a:r>
              <a:rPr lang="en-US" altLang="ja-JP" dirty="0" smtClean="0"/>
              <a:t>(10/10</a:t>
            </a:r>
            <a:r>
              <a:rPr lang="ja-JP" altLang="en-US" dirty="0" smtClean="0"/>
              <a:t>まで</a:t>
            </a:r>
            <a:r>
              <a:rPr lang="en-US" altLang="ja-JP" dirty="0" smtClean="0"/>
              <a:t>)</a:t>
            </a:r>
          </a:p>
          <a:p>
            <a:pPr lvl="1"/>
            <a:r>
              <a:rPr lang="ja-JP" altLang="en-US" dirty="0" smtClean="0"/>
              <a:t>金曜までに</a:t>
            </a:r>
            <a:r>
              <a:rPr kumimoji="1" lang="ja-JP" altLang="en-US" dirty="0" smtClean="0"/>
              <a:t>に修正アルファ版を提出し</a:t>
            </a:r>
            <a:r>
              <a:rPr kumimoji="1" lang="en-US" altLang="ja-JP" dirty="0" smtClean="0"/>
              <a:t>, </a:t>
            </a:r>
            <a:r>
              <a:rPr kumimoji="1" lang="ja-JP" altLang="en-US" dirty="0" smtClean="0"/>
              <a:t>来週にもう一度見てもらって提出</a:t>
            </a:r>
            <a:endParaRPr kumimoji="1" lang="en-US" altLang="ja-JP" dirty="0" smtClean="0"/>
          </a:p>
          <a:p>
            <a:r>
              <a:rPr kumimoji="1" lang="ja-JP" altLang="en-US" dirty="0" smtClean="0"/>
              <a:t>中期的なもの</a:t>
            </a:r>
            <a:endParaRPr kumimoji="1" lang="en-US" altLang="ja-JP" dirty="0" smtClean="0"/>
          </a:p>
          <a:p>
            <a:pPr lvl="1"/>
            <a:r>
              <a:rPr lang="ja-JP" altLang="en-US" dirty="0" smtClean="0"/>
              <a:t>提案手法の調査</a:t>
            </a:r>
            <a:endParaRPr lang="en-US" altLang="ja-JP" dirty="0" smtClean="0"/>
          </a:p>
          <a:p>
            <a:pPr lvl="1"/>
            <a:r>
              <a:rPr kumimoji="1" lang="ja-JP" altLang="en-US" dirty="0" smtClean="0"/>
              <a:t>修論の章立てベースでの計画</a:t>
            </a:r>
            <a:endParaRPr kumimoji="1" lang="en-US" altLang="ja-JP" dirty="0" smtClean="0"/>
          </a:p>
          <a:p>
            <a:pPr lvl="2"/>
            <a:r>
              <a:rPr lang="ja-JP" altLang="en-US" dirty="0" smtClean="0"/>
              <a:t>提案手法概要ー</a:t>
            </a:r>
            <a:r>
              <a:rPr lang="en-US" altLang="ja-JP" dirty="0" smtClean="0"/>
              <a:t>10</a:t>
            </a:r>
            <a:r>
              <a:rPr lang="ja-JP" altLang="en-US" dirty="0" smtClean="0"/>
              <a:t>月半ば</a:t>
            </a:r>
            <a:endParaRPr lang="en-US" altLang="ja-JP" dirty="0" smtClean="0"/>
          </a:p>
          <a:p>
            <a:pPr lvl="2"/>
            <a:r>
              <a:rPr kumimoji="1" lang="ja-JP" altLang="en-US" dirty="0" smtClean="0"/>
              <a:t>理論解析ー</a:t>
            </a:r>
            <a:r>
              <a:rPr kumimoji="1" lang="en-US" altLang="ja-JP" dirty="0" smtClean="0"/>
              <a:t>10</a:t>
            </a:r>
            <a:r>
              <a:rPr kumimoji="1" lang="ja-JP" altLang="en-US" dirty="0" smtClean="0"/>
              <a:t>月末</a:t>
            </a:r>
            <a:endParaRPr kumimoji="1" lang="en-US" altLang="ja-JP" dirty="0" smtClean="0"/>
          </a:p>
          <a:p>
            <a:pPr lvl="2"/>
            <a:r>
              <a:rPr lang="ja-JP" altLang="en-US" dirty="0" smtClean="0"/>
              <a:t>評価ー</a:t>
            </a:r>
            <a:r>
              <a:rPr lang="en-US" altLang="ja-JP" dirty="0" smtClean="0"/>
              <a:t>10</a:t>
            </a:r>
            <a:r>
              <a:rPr lang="ja-JP" altLang="en-US" dirty="0" smtClean="0"/>
              <a:t>月末には開始</a:t>
            </a:r>
            <a:r>
              <a:rPr lang="en-US" altLang="ja-JP" dirty="0" smtClean="0"/>
              <a:t>, 11</a:t>
            </a:r>
            <a:r>
              <a:rPr lang="ja-JP" altLang="en-US" dirty="0" smtClean="0"/>
              <a:t>月中に終了</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10</a:t>
            </a:fld>
            <a:endParaRPr lang="en-US" altLang="ja-JP" dirty="0"/>
          </a:p>
        </p:txBody>
      </p:sp>
    </p:spTree>
    <p:extLst>
      <p:ext uri="{BB962C8B-B14F-4D97-AF65-F5344CB8AC3E}">
        <p14:creationId xmlns:p14="http://schemas.microsoft.com/office/powerpoint/2010/main" val="12584968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進捗報告</a:t>
            </a:r>
            <a:endParaRPr kumimoji="1" lang="ja-JP" altLang="en-US" dirty="0"/>
          </a:p>
        </p:txBody>
      </p:sp>
      <p:sp>
        <p:nvSpPr>
          <p:cNvPr id="3" name="コンテンツ プレースホルダー 2"/>
          <p:cNvSpPr>
            <a:spLocks noGrp="1"/>
          </p:cNvSpPr>
          <p:nvPr>
            <p:ph idx="1"/>
          </p:nvPr>
        </p:nvSpPr>
        <p:spPr/>
        <p:txBody>
          <a:bodyPr/>
          <a:lstStyle/>
          <a:p>
            <a:r>
              <a:rPr lang="en-US" altLang="en-US" dirty="0" smtClean="0"/>
              <a:t>改善</a:t>
            </a:r>
            <a:r>
              <a:rPr lang="ja-JP" altLang="en-US" dirty="0" smtClean="0"/>
              <a:t>手法</a:t>
            </a:r>
            <a:r>
              <a:rPr lang="ja-JP" altLang="en-US" dirty="0" smtClean="0"/>
              <a:t>の提案</a:t>
            </a:r>
            <a:endParaRPr lang="en-US" altLang="ja-JP" dirty="0" smtClean="0"/>
          </a:p>
          <a:p>
            <a:r>
              <a:rPr lang="en-US" altLang="en-US" dirty="0" smtClean="0">
                <a:latin typeface="+mj-ea"/>
                <a:ea typeface="+mj-ea"/>
              </a:rPr>
              <a:t>修論までの計画</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2</a:t>
            </a:fld>
            <a:endParaRPr lang="en-US" altLang="ja-JP" dirty="0"/>
          </a:p>
        </p:txBody>
      </p:sp>
    </p:spTree>
    <p:extLst>
      <p:ext uri="{BB962C8B-B14F-4D97-AF65-F5344CB8AC3E}">
        <p14:creationId xmlns:p14="http://schemas.microsoft.com/office/powerpoint/2010/main" val="18384128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何のために提案手法</a:t>
            </a:r>
            <a:r>
              <a:rPr kumimoji="1" lang="en-US" altLang="ja-JP" dirty="0" smtClean="0"/>
              <a:t>?</a:t>
            </a:r>
          </a:p>
          <a:p>
            <a:pPr lvl="1"/>
            <a:r>
              <a:rPr lang="ja-JP" altLang="en-US" dirty="0" smtClean="0"/>
              <a:t>ショートフローの</a:t>
            </a:r>
            <a:r>
              <a:rPr lang="en-US" altLang="ja-JP" dirty="0" smtClean="0"/>
              <a:t>FCT</a:t>
            </a:r>
            <a:r>
              <a:rPr lang="ja-JP" altLang="en-US" dirty="0" smtClean="0"/>
              <a:t>を改善したい</a:t>
            </a:r>
            <a:endParaRPr lang="en-US" altLang="ja-JP" dirty="0" smtClean="0"/>
          </a:p>
          <a:p>
            <a:pPr lvl="2"/>
            <a:r>
              <a:rPr kumimoji="1" lang="ja-JP" altLang="en-US" dirty="0" smtClean="0"/>
              <a:t>フローサイズによって定められるべき</a:t>
            </a:r>
            <a:r>
              <a:rPr kumimoji="1" lang="en-US" altLang="ja-JP" dirty="0" smtClean="0"/>
              <a:t>, </a:t>
            </a:r>
            <a:r>
              <a:rPr kumimoji="1" lang="ja-JP" altLang="en-US" dirty="0" smtClean="0"/>
              <a:t>低遅延が望ましい</a:t>
            </a:r>
            <a:endParaRPr kumimoji="1" lang="en-US" altLang="ja-JP" dirty="0" smtClean="0"/>
          </a:p>
          <a:p>
            <a:pPr lvl="2"/>
            <a:r>
              <a:rPr lang="ja-JP" altLang="en-US" dirty="0" smtClean="0"/>
              <a:t>そのためなら公平性は捨てても</a:t>
            </a:r>
            <a:r>
              <a:rPr lang="en-US" altLang="ja-JP" dirty="0" smtClean="0"/>
              <a:t>…</a:t>
            </a:r>
          </a:p>
          <a:p>
            <a:r>
              <a:rPr kumimoji="1" lang="ja-JP" altLang="en-US" dirty="0" smtClean="0"/>
              <a:t>どうやってそれを実現</a:t>
            </a:r>
            <a:r>
              <a:rPr kumimoji="1" lang="en-US" altLang="ja-JP" dirty="0" smtClean="0"/>
              <a:t>?</a:t>
            </a:r>
          </a:p>
          <a:p>
            <a:pPr lvl="1"/>
            <a:r>
              <a:rPr lang="ja-JP" altLang="en-US" dirty="0" smtClean="0"/>
              <a:t>エンドノードのみの改善で</a:t>
            </a:r>
            <a:endParaRPr lang="en-US" altLang="ja-JP" dirty="0" smtClean="0"/>
          </a:p>
          <a:p>
            <a:pPr lvl="2"/>
            <a:r>
              <a:rPr lang="ja-JP" altLang="en-US" dirty="0" smtClean="0"/>
              <a:t>実現可能性：</a:t>
            </a:r>
            <a:r>
              <a:rPr lang="en-US" altLang="ja-JP" dirty="0" smtClean="0"/>
              <a:t>OS</a:t>
            </a:r>
            <a:r>
              <a:rPr lang="ja-JP" altLang="en-US" dirty="0" smtClean="0"/>
              <a:t>を書き換えるだけで導入できる</a:t>
            </a:r>
            <a:endParaRPr lang="en-US" altLang="ja-JP" dirty="0" smtClean="0"/>
          </a:p>
          <a:p>
            <a:pPr lvl="1"/>
            <a:r>
              <a:rPr lang="ja-JP" altLang="en-US" dirty="0" smtClean="0"/>
              <a:t>マルチパス環境で</a:t>
            </a:r>
            <a:endParaRPr kumimoji="1" lang="en-US" altLang="ja-JP" dirty="0"/>
          </a:p>
          <a:p>
            <a:pPr lvl="2"/>
            <a:r>
              <a:rPr kumimoji="1" lang="ja-JP" altLang="en-US" dirty="0" smtClean="0"/>
              <a:t>データセンター内の密なネットワークの有効活用</a:t>
            </a:r>
            <a:endParaRPr kumimoji="1" lang="en-US" altLang="ja-JP" dirty="0" smtClean="0"/>
          </a:p>
          <a:p>
            <a:pPr lvl="1"/>
            <a:r>
              <a:rPr lang="ja-JP" altLang="en-US" dirty="0" smtClean="0"/>
              <a:t>適切な経路を選択して</a:t>
            </a:r>
            <a:r>
              <a:rPr lang="en-US" altLang="ja-JP" dirty="0" smtClean="0"/>
              <a:t> : </a:t>
            </a:r>
            <a:r>
              <a:rPr lang="ja-JP" altLang="en-US" dirty="0" smtClean="0"/>
              <a:t>空いている経路で通信したい！</a:t>
            </a:r>
            <a:endParaRPr lang="en-US" altLang="ja-JP" dirty="0" smtClean="0"/>
          </a:p>
          <a:p>
            <a:pPr lvl="2"/>
            <a:r>
              <a:rPr kumimoji="1" lang="ja-JP" altLang="en-US" dirty="0" smtClean="0"/>
              <a:t>なぜ遅延するか</a:t>
            </a:r>
            <a:r>
              <a:rPr kumimoji="1" lang="en-US" altLang="ja-JP" dirty="0" smtClean="0"/>
              <a:t>? =&gt; </a:t>
            </a:r>
            <a:r>
              <a:rPr kumimoji="1" lang="ja-JP" altLang="en-US" dirty="0" smtClean="0"/>
              <a:t>ロングフローがキュー長が大きくする</a:t>
            </a:r>
            <a:endParaRPr kumimoji="1" lang="en-US" altLang="ja-JP" dirty="0" smtClean="0"/>
          </a:p>
          <a:p>
            <a:pPr lvl="2"/>
            <a:r>
              <a:rPr lang="ja-JP" altLang="en-US" dirty="0" smtClean="0"/>
              <a:t>キュー長が最も小さいものの組み合わせ</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3</a:t>
            </a:fld>
            <a:endParaRPr lang="en-US" altLang="ja-JP" dirty="0"/>
          </a:p>
        </p:txBody>
      </p:sp>
    </p:spTree>
    <p:extLst>
      <p:ext uri="{BB962C8B-B14F-4D97-AF65-F5344CB8AC3E}">
        <p14:creationId xmlns:p14="http://schemas.microsoft.com/office/powerpoint/2010/main" val="2383528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経路選択についての考察</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エンドノードへのアプローチ</a:t>
            </a:r>
            <a:endParaRPr kumimoji="1" lang="en-US" altLang="ja-JP" dirty="0" smtClean="0"/>
          </a:p>
          <a:p>
            <a:pPr lvl="1"/>
            <a:r>
              <a:rPr lang="ja-JP" altLang="en-US" dirty="0" smtClean="0"/>
              <a:t>基本的に自ノードの</a:t>
            </a:r>
            <a:r>
              <a:rPr lang="en-US" altLang="ja-JP" dirty="0" smtClean="0"/>
              <a:t>NIC</a:t>
            </a:r>
            <a:r>
              <a:rPr lang="ja-JP" altLang="en-US" dirty="0" smtClean="0"/>
              <a:t>ポート</a:t>
            </a:r>
            <a:r>
              <a:rPr lang="en-US" altLang="ja-JP" dirty="0" smtClean="0"/>
              <a:t>, CPU</a:t>
            </a:r>
            <a:r>
              <a:rPr lang="ja-JP" altLang="en-US" dirty="0" smtClean="0"/>
              <a:t>コアの負荷情報しか得られない</a:t>
            </a:r>
            <a:endParaRPr lang="en-US" altLang="ja-JP" dirty="0" smtClean="0"/>
          </a:p>
          <a:p>
            <a:pPr lvl="1"/>
            <a:r>
              <a:rPr lang="ja-JP" altLang="en-US" dirty="0"/>
              <a:t>　</a:t>
            </a:r>
            <a:r>
              <a:rPr lang="en-US" altLang="ja-JP" dirty="0" smtClean="0"/>
              <a:t>Partition-Aggregation</a:t>
            </a:r>
            <a:r>
              <a:rPr lang="ja-JP" altLang="en-US" dirty="0" smtClean="0"/>
              <a:t>形式の通信を想定し</a:t>
            </a:r>
            <a:r>
              <a:rPr lang="en-US" altLang="ja-JP" dirty="0" smtClean="0"/>
              <a:t>, </a:t>
            </a:r>
            <a:r>
              <a:rPr lang="ja-JP" altLang="en-US" dirty="0" smtClean="0"/>
              <a:t>通信中のフローに関しては情報が取得可能</a:t>
            </a:r>
            <a:r>
              <a:rPr lang="en-US" altLang="ja-JP" dirty="0" smtClean="0"/>
              <a:t>(</a:t>
            </a:r>
            <a:r>
              <a:rPr lang="ja-JP" altLang="en-US" dirty="0" smtClean="0"/>
              <a:t>完全な解ではない</a:t>
            </a:r>
            <a:r>
              <a:rPr lang="en-US" altLang="ja-JP" dirty="0" smtClean="0"/>
              <a:t>)</a:t>
            </a:r>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4</a:t>
            </a:fld>
            <a:endParaRPr lang="en-US" altLang="ja-JP" dirty="0"/>
          </a:p>
        </p:txBody>
      </p:sp>
      <p:sp>
        <p:nvSpPr>
          <p:cNvPr id="5" name="正方形/長方形 4"/>
          <p:cNvSpPr/>
          <p:nvPr/>
        </p:nvSpPr>
        <p:spPr bwMode="auto">
          <a:xfrm>
            <a:off x="1460612" y="3440663"/>
            <a:ext cx="1080120" cy="2196244"/>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 name="テキスト ボックス 5"/>
          <p:cNvSpPr txBox="1"/>
          <p:nvPr/>
        </p:nvSpPr>
        <p:spPr>
          <a:xfrm>
            <a:off x="1280592" y="5795972"/>
            <a:ext cx="1442385" cy="369332"/>
          </a:xfrm>
          <a:prstGeom prst="rect">
            <a:avLst/>
          </a:prstGeom>
          <a:noFill/>
        </p:spPr>
        <p:txBody>
          <a:bodyPr wrap="none" rtlCol="0">
            <a:spAutoFit/>
          </a:bodyPr>
          <a:lstStyle/>
          <a:p>
            <a:r>
              <a:rPr kumimoji="1" lang="en-US" altLang="ja-JP" dirty="0" smtClean="0"/>
              <a:t>Aggregation</a:t>
            </a:r>
            <a:endParaRPr kumimoji="1" lang="ja-JP" altLang="en-US" dirty="0"/>
          </a:p>
        </p:txBody>
      </p:sp>
      <p:sp>
        <p:nvSpPr>
          <p:cNvPr id="7" name="正方形/長方形 6"/>
          <p:cNvSpPr/>
          <p:nvPr/>
        </p:nvSpPr>
        <p:spPr bwMode="auto">
          <a:xfrm>
            <a:off x="6500813" y="3366409"/>
            <a:ext cx="1080120" cy="1024565"/>
          </a:xfrm>
          <a:prstGeom prst="rect">
            <a:avLst/>
          </a:prstGeom>
          <a:ln>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8" name="正方形/長方形 7"/>
          <p:cNvSpPr/>
          <p:nvPr/>
        </p:nvSpPr>
        <p:spPr bwMode="auto">
          <a:xfrm>
            <a:off x="6500813" y="4771407"/>
            <a:ext cx="1080120" cy="1024565"/>
          </a:xfrm>
          <a:prstGeom prst="rect">
            <a:avLst/>
          </a:prstGeom>
          <a:ln>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9" name="テキスト ボックス 8"/>
          <p:cNvSpPr txBox="1"/>
          <p:nvPr/>
        </p:nvSpPr>
        <p:spPr>
          <a:xfrm>
            <a:off x="6472831" y="5939393"/>
            <a:ext cx="1185766" cy="369332"/>
          </a:xfrm>
          <a:prstGeom prst="rect">
            <a:avLst/>
          </a:prstGeom>
          <a:noFill/>
        </p:spPr>
        <p:txBody>
          <a:bodyPr wrap="none" rtlCol="0">
            <a:spAutoFit/>
          </a:bodyPr>
          <a:lstStyle/>
          <a:p>
            <a:r>
              <a:rPr kumimoji="1" lang="en-US" altLang="ja-JP" dirty="0" smtClean="0"/>
              <a:t>End-node</a:t>
            </a:r>
            <a:endParaRPr kumimoji="1" lang="ja-JP" altLang="en-US" dirty="0"/>
          </a:p>
        </p:txBody>
      </p:sp>
      <p:cxnSp>
        <p:nvCxnSpPr>
          <p:cNvPr id="11" name="直線コネクタ 10"/>
          <p:cNvCxnSpPr/>
          <p:nvPr/>
        </p:nvCxnSpPr>
        <p:spPr bwMode="auto">
          <a:xfrm flipH="1">
            <a:off x="2540733" y="3645024"/>
            <a:ext cx="3960080" cy="1800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p:cNvCxnSpPr/>
          <p:nvPr/>
        </p:nvCxnSpPr>
        <p:spPr bwMode="auto">
          <a:xfrm flipH="1">
            <a:off x="2540732" y="4148120"/>
            <a:ext cx="3960080" cy="10810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コネクタ 14"/>
          <p:cNvCxnSpPr/>
          <p:nvPr/>
        </p:nvCxnSpPr>
        <p:spPr bwMode="auto">
          <a:xfrm flipH="1" flipV="1">
            <a:off x="2540732" y="3825044"/>
            <a:ext cx="3960082" cy="1188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コネクタ 15"/>
          <p:cNvCxnSpPr/>
          <p:nvPr/>
        </p:nvCxnSpPr>
        <p:spPr bwMode="auto">
          <a:xfrm flipH="1" flipV="1">
            <a:off x="2540732" y="5229200"/>
            <a:ext cx="3960080" cy="287072"/>
          </a:xfrm>
          <a:prstGeom prst="line">
            <a:avLst/>
          </a:prstGeom>
          <a:solidFill>
            <a:schemeClr val="accent1"/>
          </a:solidFill>
          <a:ln w="381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四角形吹き出し 20"/>
          <p:cNvSpPr/>
          <p:nvPr/>
        </p:nvSpPr>
        <p:spPr bwMode="auto">
          <a:xfrm>
            <a:off x="8121352" y="4148120"/>
            <a:ext cx="1584176" cy="612648"/>
          </a:xfrm>
          <a:prstGeom prst="wedgeRectCallout">
            <a:avLst>
              <a:gd name="adj1" fmla="val -176386"/>
              <a:gd name="adj2" fmla="val 62500"/>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chemeClr val="tx1"/>
                </a:solidFill>
                <a:effectLst/>
                <a:latin typeface="Arial" charset="0"/>
                <a:ea typeface="ＭＳ Ｐゴシック" charset="-128"/>
              </a:rPr>
              <a:t>空いてそう</a:t>
            </a:r>
            <a:r>
              <a:rPr lang="en-US" altLang="ja-JP" dirty="0" smtClean="0"/>
              <a:t>…</a:t>
            </a: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2" name="四角形吹き出し 21"/>
          <p:cNvSpPr/>
          <p:nvPr/>
        </p:nvSpPr>
        <p:spPr bwMode="auto">
          <a:xfrm>
            <a:off x="7533470" y="2828015"/>
            <a:ext cx="1584176" cy="612648"/>
          </a:xfrm>
          <a:prstGeom prst="wedgeRectCallout">
            <a:avLst>
              <a:gd name="adj1" fmla="val -174431"/>
              <a:gd name="adj2" fmla="val 85255"/>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1800" b="0" i="0" u="none" strike="noStrike" cap="none" normalizeH="0" baseline="0" dirty="0" smtClean="0">
                <a:ln>
                  <a:noFill/>
                </a:ln>
                <a:solidFill>
                  <a:schemeClr val="tx1"/>
                </a:solidFill>
                <a:effectLst/>
                <a:latin typeface="Arial" charset="0"/>
                <a:ea typeface="ＭＳ Ｐゴシック" charset="-128"/>
              </a:rPr>
              <a:t>通信してるんだけど？</a:t>
            </a: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3" name="雲 22"/>
          <p:cNvSpPr/>
          <p:nvPr/>
        </p:nvSpPr>
        <p:spPr bwMode="auto">
          <a:xfrm>
            <a:off x="4160912" y="3209942"/>
            <a:ext cx="1152128" cy="3059745"/>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9856720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経路選択についての</a:t>
            </a:r>
            <a:r>
              <a:rPr lang="ja-JP" altLang="en-US" dirty="0" smtClean="0"/>
              <a:t>考察</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ショートフロー</a:t>
            </a:r>
            <a:r>
              <a:rPr kumimoji="1" lang="en-US" altLang="ja-JP" dirty="0" smtClean="0"/>
              <a:t> vs. </a:t>
            </a:r>
            <a:r>
              <a:rPr kumimoji="1" lang="ja-JP" altLang="en-US" dirty="0" smtClean="0"/>
              <a:t>ロングフロー</a:t>
            </a:r>
            <a:endParaRPr kumimoji="1" lang="en-US" altLang="ja-JP" dirty="0" smtClean="0"/>
          </a:p>
          <a:p>
            <a:pPr lvl="1"/>
            <a:r>
              <a:rPr lang="ja-JP" altLang="en-US" dirty="0" smtClean="0"/>
              <a:t>ショートフローのサイズはともかく</a:t>
            </a:r>
            <a:r>
              <a:rPr lang="en-US" altLang="ja-JP" dirty="0" smtClean="0"/>
              <a:t>, </a:t>
            </a:r>
            <a:r>
              <a:rPr lang="en-US" altLang="ja-JP" dirty="0" smtClean="0">
                <a:solidFill>
                  <a:srgbClr val="0071BC"/>
                </a:solidFill>
              </a:rPr>
              <a:t>300[</a:t>
            </a:r>
            <a:r>
              <a:rPr lang="en-US" altLang="ja-JP" dirty="0" err="1" smtClean="0">
                <a:solidFill>
                  <a:srgbClr val="0071BC"/>
                </a:solidFill>
              </a:rPr>
              <a:t>ms</a:t>
            </a:r>
            <a:r>
              <a:rPr lang="en-US" altLang="ja-JP" dirty="0" smtClean="0">
                <a:solidFill>
                  <a:srgbClr val="0071BC"/>
                </a:solidFill>
              </a:rPr>
              <a:t>]</a:t>
            </a:r>
            <a:r>
              <a:rPr lang="ja-JP" altLang="en-US" dirty="0" smtClean="0"/>
              <a:t>以内で終わるべき</a:t>
            </a:r>
            <a:endParaRPr lang="en-US" altLang="ja-JP" dirty="0"/>
          </a:p>
          <a:p>
            <a:pPr lvl="1"/>
            <a:r>
              <a:rPr lang="ja-JP" altLang="en-US" dirty="0"/>
              <a:t>それを超えるとロングフローであるとし</a:t>
            </a:r>
            <a:r>
              <a:rPr lang="en-US" altLang="ja-JP" dirty="0"/>
              <a:t>, </a:t>
            </a:r>
            <a:r>
              <a:rPr lang="ja-JP" altLang="en-US" dirty="0"/>
              <a:t>「経過寺間が短いものは優先度が高い」という仮定を</a:t>
            </a:r>
            <a:r>
              <a:rPr lang="ja-JP" altLang="en-US" dirty="0" smtClean="0"/>
              <a:t>立てる</a:t>
            </a:r>
            <a:endParaRPr lang="en-US" altLang="ja-JP" dirty="0" smtClean="0"/>
          </a:p>
          <a:p>
            <a:pPr lvl="1"/>
            <a:r>
              <a:rPr lang="en-US" altLang="ja-JP" dirty="0" smtClean="0"/>
              <a:t>MPTCP</a:t>
            </a:r>
            <a:r>
              <a:rPr lang="ja-JP" altLang="en-US" dirty="0" smtClean="0"/>
              <a:t>を使って</a:t>
            </a:r>
            <a:r>
              <a:rPr lang="en-US" altLang="ja-JP" dirty="0" smtClean="0"/>
              <a:t>, </a:t>
            </a:r>
            <a:r>
              <a:rPr lang="ja-JP" altLang="en-US" dirty="0" smtClean="0"/>
              <a:t>通信中に経路を変更できない</a:t>
            </a:r>
            <a:endParaRPr lang="en-US" altLang="ja-JP" dirty="0" smtClean="0"/>
          </a:p>
          <a:p>
            <a:pPr lvl="2"/>
            <a:r>
              <a:rPr lang="ja-JP" altLang="en-US" dirty="0" smtClean="0"/>
              <a:t>初めの</a:t>
            </a:r>
            <a:r>
              <a:rPr lang="en-US" altLang="ja-JP" dirty="0" smtClean="0"/>
              <a:t>IP</a:t>
            </a:r>
            <a:r>
              <a:rPr lang="ja-JP" altLang="en-US" dirty="0" smtClean="0"/>
              <a:t>ペアに依って経路が決まる</a:t>
            </a:r>
            <a:endParaRPr lang="en-US" altLang="ja-JP" dirty="0" smtClean="0"/>
          </a:p>
          <a:p>
            <a:pPr lvl="2"/>
            <a:r>
              <a:rPr kumimoji="1" lang="ja-JP" altLang="en-US" dirty="0" smtClean="0"/>
              <a:t>アプリケーションはそこまで意識したくない</a:t>
            </a:r>
            <a:r>
              <a:rPr kumimoji="1" lang="en-US" altLang="ja-JP" dirty="0" smtClean="0"/>
              <a:t>!</a:t>
            </a:r>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5</a:t>
            </a:fld>
            <a:endParaRPr lang="en-US" altLang="ja-JP" dirty="0"/>
          </a:p>
        </p:txBody>
      </p:sp>
      <p:sp>
        <p:nvSpPr>
          <p:cNvPr id="5" name="正方形/長方形 4"/>
          <p:cNvSpPr/>
          <p:nvPr/>
        </p:nvSpPr>
        <p:spPr bwMode="auto">
          <a:xfrm>
            <a:off x="1856656" y="4470506"/>
            <a:ext cx="684076" cy="1245933"/>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 name="テキスト ボックス 5"/>
          <p:cNvSpPr txBox="1"/>
          <p:nvPr/>
        </p:nvSpPr>
        <p:spPr>
          <a:xfrm>
            <a:off x="1280592" y="5795972"/>
            <a:ext cx="1442385" cy="369332"/>
          </a:xfrm>
          <a:prstGeom prst="rect">
            <a:avLst/>
          </a:prstGeom>
          <a:noFill/>
        </p:spPr>
        <p:txBody>
          <a:bodyPr wrap="none" rtlCol="0">
            <a:spAutoFit/>
          </a:bodyPr>
          <a:lstStyle/>
          <a:p>
            <a:r>
              <a:rPr kumimoji="1" lang="en-US" altLang="ja-JP" dirty="0" smtClean="0"/>
              <a:t>Aggregation</a:t>
            </a:r>
            <a:endParaRPr kumimoji="1" lang="ja-JP" altLang="en-US" dirty="0"/>
          </a:p>
        </p:txBody>
      </p:sp>
      <p:sp>
        <p:nvSpPr>
          <p:cNvPr id="8" name="正方形/長方形 7"/>
          <p:cNvSpPr/>
          <p:nvPr/>
        </p:nvSpPr>
        <p:spPr bwMode="auto">
          <a:xfrm>
            <a:off x="6500813" y="4581190"/>
            <a:ext cx="1080120" cy="1024565"/>
          </a:xfrm>
          <a:prstGeom prst="rect">
            <a:avLst/>
          </a:prstGeom>
          <a:ln>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9" name="テキスト ボックス 8"/>
          <p:cNvSpPr txBox="1"/>
          <p:nvPr/>
        </p:nvSpPr>
        <p:spPr>
          <a:xfrm>
            <a:off x="6472831" y="5939393"/>
            <a:ext cx="1185766" cy="369332"/>
          </a:xfrm>
          <a:prstGeom prst="rect">
            <a:avLst/>
          </a:prstGeom>
          <a:noFill/>
        </p:spPr>
        <p:txBody>
          <a:bodyPr wrap="none" rtlCol="0">
            <a:spAutoFit/>
          </a:bodyPr>
          <a:lstStyle/>
          <a:p>
            <a:r>
              <a:rPr kumimoji="1" lang="en-US" altLang="ja-JP" dirty="0" smtClean="0"/>
              <a:t>End-node</a:t>
            </a:r>
            <a:endParaRPr kumimoji="1" lang="ja-JP" altLang="en-US" dirty="0"/>
          </a:p>
        </p:txBody>
      </p:sp>
      <p:sp>
        <p:nvSpPr>
          <p:cNvPr id="16" name="円/楕円 15"/>
          <p:cNvSpPr/>
          <p:nvPr/>
        </p:nvSpPr>
        <p:spPr bwMode="auto">
          <a:xfrm>
            <a:off x="4261774" y="6021288"/>
            <a:ext cx="590364" cy="590364"/>
          </a:xfrm>
          <a:prstGeom prst="ellipse">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7" name="円/楕円 16"/>
          <p:cNvSpPr/>
          <p:nvPr/>
        </p:nvSpPr>
        <p:spPr bwMode="auto">
          <a:xfrm>
            <a:off x="4261774" y="4386449"/>
            <a:ext cx="590364" cy="590364"/>
          </a:xfrm>
          <a:prstGeom prst="ellipse">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cxnSp>
        <p:nvCxnSpPr>
          <p:cNvPr id="19" name="直線コネクタ 18"/>
          <p:cNvCxnSpPr>
            <a:stCxn id="8" idx="1"/>
            <a:endCxn id="16" idx="6"/>
          </p:cNvCxnSpPr>
          <p:nvPr/>
        </p:nvCxnSpPr>
        <p:spPr bwMode="auto">
          <a:xfrm flipH="1">
            <a:off x="4852138" y="5093473"/>
            <a:ext cx="1648675" cy="122299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コネクタ 19"/>
          <p:cNvCxnSpPr>
            <a:stCxn id="8" idx="1"/>
            <a:endCxn id="17" idx="6"/>
          </p:cNvCxnSpPr>
          <p:nvPr/>
        </p:nvCxnSpPr>
        <p:spPr bwMode="auto">
          <a:xfrm flipH="1" flipV="1">
            <a:off x="4852138" y="4681631"/>
            <a:ext cx="1648675" cy="411842"/>
          </a:xfrm>
          <a:prstGeom prst="line">
            <a:avLst/>
          </a:prstGeom>
          <a:solidFill>
            <a:schemeClr val="accent1"/>
          </a:solidFill>
          <a:ln w="381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コネクタ 22"/>
          <p:cNvCxnSpPr>
            <a:stCxn id="5" idx="3"/>
            <a:endCxn id="16" idx="2"/>
          </p:cNvCxnSpPr>
          <p:nvPr/>
        </p:nvCxnSpPr>
        <p:spPr bwMode="auto">
          <a:xfrm>
            <a:off x="2540732" y="5093473"/>
            <a:ext cx="1721042" cy="122299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コネクタ 23"/>
          <p:cNvCxnSpPr>
            <a:stCxn id="5" idx="3"/>
          </p:cNvCxnSpPr>
          <p:nvPr/>
        </p:nvCxnSpPr>
        <p:spPr bwMode="auto">
          <a:xfrm flipV="1">
            <a:off x="2540732" y="4681631"/>
            <a:ext cx="1721042" cy="411842"/>
          </a:xfrm>
          <a:prstGeom prst="line">
            <a:avLst/>
          </a:prstGeom>
          <a:solidFill>
            <a:schemeClr val="accent1"/>
          </a:solidFill>
          <a:ln w="381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テキスト ボックス 28"/>
          <p:cNvSpPr txBox="1"/>
          <p:nvPr/>
        </p:nvSpPr>
        <p:spPr>
          <a:xfrm>
            <a:off x="5481859" y="4285840"/>
            <a:ext cx="1339842" cy="369332"/>
          </a:xfrm>
          <a:prstGeom prst="rect">
            <a:avLst/>
          </a:prstGeom>
          <a:noFill/>
        </p:spPr>
        <p:txBody>
          <a:bodyPr wrap="none" rtlCol="0">
            <a:spAutoFit/>
          </a:bodyPr>
          <a:lstStyle/>
          <a:p>
            <a:r>
              <a:rPr kumimoji="1" lang="en-US" altLang="ja-JP" dirty="0" smtClean="0"/>
              <a:t>10.0.0.1/24</a:t>
            </a:r>
            <a:endParaRPr kumimoji="1" lang="ja-JP" altLang="en-US" dirty="0"/>
          </a:p>
        </p:txBody>
      </p:sp>
      <p:sp>
        <p:nvSpPr>
          <p:cNvPr id="30" name="テキスト ボックス 29"/>
          <p:cNvSpPr txBox="1"/>
          <p:nvPr/>
        </p:nvSpPr>
        <p:spPr>
          <a:xfrm>
            <a:off x="2540732" y="4438240"/>
            <a:ext cx="1339842" cy="369332"/>
          </a:xfrm>
          <a:prstGeom prst="rect">
            <a:avLst/>
          </a:prstGeom>
          <a:noFill/>
        </p:spPr>
        <p:txBody>
          <a:bodyPr wrap="none" rtlCol="0">
            <a:spAutoFit/>
          </a:bodyPr>
          <a:lstStyle/>
          <a:p>
            <a:r>
              <a:rPr kumimoji="1" lang="en-US" altLang="ja-JP" dirty="0" smtClean="0"/>
              <a:t>10.0.0.2/24</a:t>
            </a:r>
            <a:endParaRPr kumimoji="1" lang="ja-JP" altLang="en-US" dirty="0"/>
          </a:p>
        </p:txBody>
      </p:sp>
      <p:sp>
        <p:nvSpPr>
          <p:cNvPr id="31" name="テキスト ボックス 30"/>
          <p:cNvSpPr txBox="1"/>
          <p:nvPr/>
        </p:nvSpPr>
        <p:spPr>
          <a:xfrm>
            <a:off x="5482218" y="5247528"/>
            <a:ext cx="1339842" cy="369332"/>
          </a:xfrm>
          <a:prstGeom prst="rect">
            <a:avLst/>
          </a:prstGeom>
          <a:noFill/>
        </p:spPr>
        <p:txBody>
          <a:bodyPr wrap="none" rtlCol="0">
            <a:spAutoFit/>
          </a:bodyPr>
          <a:lstStyle/>
          <a:p>
            <a:r>
              <a:rPr kumimoji="1" lang="en-US" altLang="ja-JP" dirty="0" smtClean="0"/>
              <a:t>10.0.1.1/24</a:t>
            </a:r>
            <a:endParaRPr kumimoji="1" lang="ja-JP" altLang="en-US" dirty="0"/>
          </a:p>
        </p:txBody>
      </p:sp>
      <p:sp>
        <p:nvSpPr>
          <p:cNvPr id="32" name="テキスト ボックス 31"/>
          <p:cNvSpPr txBox="1"/>
          <p:nvPr/>
        </p:nvSpPr>
        <p:spPr>
          <a:xfrm>
            <a:off x="2541091" y="5399928"/>
            <a:ext cx="1339842" cy="369332"/>
          </a:xfrm>
          <a:prstGeom prst="rect">
            <a:avLst/>
          </a:prstGeom>
          <a:noFill/>
        </p:spPr>
        <p:txBody>
          <a:bodyPr wrap="none" rtlCol="0">
            <a:spAutoFit/>
          </a:bodyPr>
          <a:lstStyle/>
          <a:p>
            <a:r>
              <a:rPr kumimoji="1" lang="en-US" altLang="ja-JP" dirty="0" smtClean="0"/>
              <a:t>10.0.1.2/24</a:t>
            </a:r>
            <a:endParaRPr kumimoji="1" lang="ja-JP" altLang="en-US" dirty="0"/>
          </a:p>
        </p:txBody>
      </p:sp>
      <p:sp>
        <p:nvSpPr>
          <p:cNvPr id="33" name="角丸四角形吹き出し 32"/>
          <p:cNvSpPr/>
          <p:nvPr/>
        </p:nvSpPr>
        <p:spPr bwMode="auto">
          <a:xfrm>
            <a:off x="7580933" y="3717032"/>
            <a:ext cx="1980579" cy="568808"/>
          </a:xfrm>
          <a:prstGeom prst="wedgeRoundRectCallout">
            <a:avLst>
              <a:gd name="adj1" fmla="val -155739"/>
              <a:gd name="adj2" fmla="val 332093"/>
              <a:gd name="adj3" fmla="val 16667"/>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dirty="0" smtClean="0"/>
              <a:t>こっちに流したい</a:t>
            </a: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33133937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経路選択についての考察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前提</a:t>
            </a:r>
            <a:r>
              <a:rPr kumimoji="1" lang="en-US" altLang="ja-JP" dirty="0" smtClean="0"/>
              <a:t> : </a:t>
            </a:r>
          </a:p>
          <a:p>
            <a:pPr lvl="1"/>
            <a:r>
              <a:rPr lang="ja-JP" altLang="en-US" dirty="0" smtClean="0"/>
              <a:t>互いの持つ</a:t>
            </a:r>
            <a:r>
              <a:rPr lang="en-US" altLang="ja-JP" dirty="0" smtClean="0"/>
              <a:t>IP</a:t>
            </a:r>
            <a:r>
              <a:rPr lang="ja-JP" altLang="en-US" dirty="0" smtClean="0"/>
              <a:t>アドレスは通信前に知っているものとし</a:t>
            </a:r>
            <a:r>
              <a:rPr lang="en-US" altLang="ja-JP" dirty="0" smtClean="0"/>
              <a:t>, IP</a:t>
            </a:r>
            <a:r>
              <a:rPr lang="ja-JP" altLang="en-US" dirty="0" smtClean="0"/>
              <a:t>アドレスのペアで考え経路が決定されるものとする</a:t>
            </a:r>
            <a:endParaRPr lang="en-US" altLang="ja-JP" dirty="0" smtClean="0"/>
          </a:p>
          <a:p>
            <a:pPr lvl="1"/>
            <a:r>
              <a:rPr kumimoji="1" lang="ja-JP" altLang="en-US" dirty="0" smtClean="0"/>
              <a:t>基本的に自ノードのキュー長の様子から</a:t>
            </a:r>
            <a:r>
              <a:rPr kumimoji="1" lang="en-US" altLang="ja-JP" dirty="0" smtClean="0"/>
              <a:t>, </a:t>
            </a:r>
            <a:r>
              <a:rPr kumimoji="1" lang="ja-JP" altLang="en-US" dirty="0" smtClean="0"/>
              <a:t>ベストな経路を選択</a:t>
            </a:r>
            <a:endParaRPr kumimoji="1" lang="en-US" altLang="ja-JP" dirty="0" smtClean="0"/>
          </a:p>
          <a:p>
            <a:pPr lvl="2"/>
            <a:r>
              <a:rPr lang="en-US" altLang="ja-JP" dirty="0"/>
              <a:t>p</a:t>
            </a:r>
            <a:r>
              <a:rPr kumimoji="1" lang="en-US" altLang="ja-JP" dirty="0" smtClean="0"/>
              <a:t>ing</a:t>
            </a:r>
            <a:r>
              <a:rPr kumimoji="1" lang="ja-JP" altLang="en-US" dirty="0" smtClean="0"/>
              <a:t>を定期的に打つという手法も考えられる</a:t>
            </a:r>
            <a:r>
              <a:rPr lang="en-US" altLang="ja-JP" dirty="0" smtClean="0"/>
              <a:t>……</a:t>
            </a:r>
            <a:endParaRPr kumimoji="1" lang="en-US" altLang="ja-JP" dirty="0" smtClean="0"/>
          </a:p>
          <a:p>
            <a:pPr lvl="1"/>
            <a:r>
              <a:rPr kumimoji="1" lang="en-US" altLang="ja-JP" dirty="0" smtClean="0"/>
              <a:t>Partition-Aggregation</a:t>
            </a:r>
            <a:r>
              <a:rPr kumimoji="1" lang="ja-JP" altLang="en-US" dirty="0" smtClean="0"/>
              <a:t>通信を想定し</a:t>
            </a:r>
            <a:r>
              <a:rPr kumimoji="1" lang="en-US" altLang="ja-JP" dirty="0" smtClean="0"/>
              <a:t>, </a:t>
            </a:r>
            <a:r>
              <a:rPr kumimoji="1" lang="ja-JP" altLang="en-US" dirty="0" smtClean="0"/>
              <a:t>エンドノード同士の通信は考慮しない</a:t>
            </a:r>
            <a:r>
              <a:rPr kumimoji="1" lang="en-US" altLang="ja-JP" dirty="0" smtClean="0"/>
              <a:t>, </a:t>
            </a:r>
            <a:r>
              <a:rPr kumimoji="1" lang="ja-JP" altLang="en-US" dirty="0" smtClean="0"/>
              <a:t>送信も受信も両方行う状況は想定しない</a:t>
            </a:r>
            <a:endParaRPr kumimoji="1" lang="en-US" altLang="ja-JP" dirty="0" smtClean="0"/>
          </a:p>
          <a:p>
            <a:pPr lvl="1"/>
            <a:r>
              <a:rPr kumimoji="1" lang="en-US" altLang="ja-JP" dirty="0" smtClean="0"/>
              <a:t>NIC</a:t>
            </a:r>
            <a:r>
              <a:rPr kumimoji="1" lang="ja-JP" altLang="en-US" dirty="0" smtClean="0"/>
              <a:t>がオフロードしているロングフローレーンを設け</a:t>
            </a:r>
            <a:r>
              <a:rPr kumimoji="1" lang="en-US" altLang="ja-JP" dirty="0" smtClean="0"/>
              <a:t>, </a:t>
            </a:r>
            <a:r>
              <a:rPr kumimoji="1" lang="ja-JP" altLang="en-US" dirty="0" smtClean="0"/>
              <a:t>優先度の低いロングフローは積極的にそちらで通信する</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6</a:t>
            </a:fld>
            <a:endParaRPr lang="en-US" altLang="ja-JP" dirty="0"/>
          </a:p>
        </p:txBody>
      </p:sp>
    </p:spTree>
    <p:extLst>
      <p:ext uri="{BB962C8B-B14F-4D97-AF65-F5344CB8AC3E}">
        <p14:creationId xmlns:p14="http://schemas.microsoft.com/office/powerpoint/2010/main" val="20132096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シナリオ</a:t>
            </a:r>
            <a:endParaRPr kumimoji="1" lang="ja-JP" altLang="en-US" dirty="0"/>
          </a:p>
        </p:txBody>
      </p:sp>
      <p:sp>
        <p:nvSpPr>
          <p:cNvPr id="20" name="コンテンツ プレースホルダー 19"/>
          <p:cNvSpPr>
            <a:spLocks noGrp="1"/>
          </p:cNvSpPr>
          <p:nvPr>
            <p:ph idx="1"/>
          </p:nvPr>
        </p:nvSpPr>
        <p:spPr>
          <a:xfrm>
            <a:off x="812800" y="3753036"/>
            <a:ext cx="8280400" cy="1332148"/>
          </a:xfrm>
          <a:ln>
            <a:solidFill>
              <a:srgbClr val="0071BC"/>
            </a:solidFill>
          </a:ln>
        </p:spPr>
        <p:txBody>
          <a:bodyPr/>
          <a:lstStyle/>
          <a:p>
            <a:pPr marL="457200" indent="-457200">
              <a:buFont typeface="+mj-lt"/>
              <a:buAutoNum type="arabicPeriod"/>
            </a:pPr>
            <a:r>
              <a:rPr kumimoji="1" lang="ja-JP" altLang="en-US" sz="2000" dirty="0" smtClean="0"/>
              <a:t>通信開始直後は全てのフローをショートであると仮定し</a:t>
            </a:r>
            <a:r>
              <a:rPr kumimoji="1" lang="en-US" altLang="ja-JP" sz="2000" dirty="0" smtClean="0"/>
              <a:t>, </a:t>
            </a:r>
            <a:r>
              <a:rPr kumimoji="1" lang="ja-JP" altLang="en-US" sz="2000" dirty="0" smtClean="0"/>
              <a:t>オンロードレーンを使う</a:t>
            </a:r>
            <a:endParaRPr kumimoji="1" lang="en-US" altLang="ja-JP" sz="2000" dirty="0" smtClean="0"/>
          </a:p>
          <a:p>
            <a:pPr marL="457200" indent="-457200">
              <a:buFont typeface="+mj-lt"/>
              <a:buAutoNum type="arabicPeriod"/>
            </a:pPr>
            <a:r>
              <a:rPr kumimoji="1" lang="ja-JP" altLang="en-US" sz="2000" dirty="0" smtClean="0"/>
              <a:t>長時間占有するようならオフロードレーンへ</a:t>
            </a:r>
            <a:endParaRPr kumimoji="1" lang="en-US" altLang="ja-JP" sz="2000" dirty="0" smtClean="0"/>
          </a:p>
          <a:p>
            <a:pPr marL="457200" indent="-457200">
              <a:buFont typeface="+mj-lt"/>
              <a:buAutoNum type="arabicPeriod"/>
            </a:pPr>
            <a:endParaRPr lang="en-US" altLang="ja-JP" sz="2000" dirty="0"/>
          </a:p>
          <a:p>
            <a:pPr marL="457200" indent="-457200">
              <a:buFont typeface="+mj-lt"/>
              <a:buAutoNum type="arabicPeriod"/>
            </a:pPr>
            <a:endParaRPr kumimoji="1" lang="ja-JP" altLang="en-US" sz="2000"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7</a:t>
            </a:fld>
            <a:endParaRPr lang="en-US" altLang="ja-JP" dirty="0"/>
          </a:p>
        </p:txBody>
      </p:sp>
      <p:sp>
        <p:nvSpPr>
          <p:cNvPr id="5" name="正方形/長方形 4"/>
          <p:cNvSpPr/>
          <p:nvPr/>
        </p:nvSpPr>
        <p:spPr bwMode="auto">
          <a:xfrm>
            <a:off x="2252700" y="1489430"/>
            <a:ext cx="684076" cy="1245933"/>
          </a:xfrm>
          <a:prstGeom prst="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 name="テキスト ボックス 5"/>
          <p:cNvSpPr txBox="1"/>
          <p:nvPr/>
        </p:nvSpPr>
        <p:spPr>
          <a:xfrm>
            <a:off x="1676636" y="2814896"/>
            <a:ext cx="1442385" cy="369332"/>
          </a:xfrm>
          <a:prstGeom prst="rect">
            <a:avLst/>
          </a:prstGeom>
          <a:noFill/>
        </p:spPr>
        <p:txBody>
          <a:bodyPr wrap="none" rtlCol="0">
            <a:spAutoFit/>
          </a:bodyPr>
          <a:lstStyle/>
          <a:p>
            <a:r>
              <a:rPr kumimoji="1" lang="en-US" altLang="ja-JP" dirty="0" smtClean="0"/>
              <a:t>Aggregation</a:t>
            </a:r>
            <a:endParaRPr kumimoji="1" lang="ja-JP" altLang="en-US" dirty="0"/>
          </a:p>
        </p:txBody>
      </p:sp>
      <p:sp>
        <p:nvSpPr>
          <p:cNvPr id="7" name="正方形/長方形 6"/>
          <p:cNvSpPr/>
          <p:nvPr/>
        </p:nvSpPr>
        <p:spPr bwMode="auto">
          <a:xfrm>
            <a:off x="6896857" y="1600114"/>
            <a:ext cx="1080120" cy="1024565"/>
          </a:xfrm>
          <a:prstGeom prst="rect">
            <a:avLst/>
          </a:prstGeom>
          <a:ln>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8" name="テキスト ボックス 7"/>
          <p:cNvSpPr txBox="1"/>
          <p:nvPr/>
        </p:nvSpPr>
        <p:spPr>
          <a:xfrm>
            <a:off x="6868875" y="2958317"/>
            <a:ext cx="1185766" cy="369332"/>
          </a:xfrm>
          <a:prstGeom prst="rect">
            <a:avLst/>
          </a:prstGeom>
          <a:noFill/>
        </p:spPr>
        <p:txBody>
          <a:bodyPr wrap="none" rtlCol="0">
            <a:spAutoFit/>
          </a:bodyPr>
          <a:lstStyle/>
          <a:p>
            <a:r>
              <a:rPr kumimoji="1" lang="en-US" altLang="ja-JP" dirty="0" smtClean="0"/>
              <a:t>End-node</a:t>
            </a:r>
            <a:endParaRPr kumimoji="1" lang="ja-JP" altLang="en-US" dirty="0"/>
          </a:p>
        </p:txBody>
      </p:sp>
      <p:sp>
        <p:nvSpPr>
          <p:cNvPr id="9" name="円/楕円 8"/>
          <p:cNvSpPr/>
          <p:nvPr/>
        </p:nvSpPr>
        <p:spPr bwMode="auto">
          <a:xfrm>
            <a:off x="4657818" y="3040212"/>
            <a:ext cx="590364" cy="590364"/>
          </a:xfrm>
          <a:prstGeom prst="ellipse">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0" name="円/楕円 9"/>
          <p:cNvSpPr/>
          <p:nvPr/>
        </p:nvSpPr>
        <p:spPr bwMode="auto">
          <a:xfrm>
            <a:off x="4657818" y="1405373"/>
            <a:ext cx="590364" cy="590364"/>
          </a:xfrm>
          <a:prstGeom prst="ellipse">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cxnSp>
        <p:nvCxnSpPr>
          <p:cNvPr id="11" name="直線コネクタ 10"/>
          <p:cNvCxnSpPr>
            <a:stCxn id="7" idx="1"/>
            <a:endCxn id="9" idx="6"/>
          </p:cNvCxnSpPr>
          <p:nvPr/>
        </p:nvCxnSpPr>
        <p:spPr bwMode="auto">
          <a:xfrm flipH="1">
            <a:off x="5248182" y="2112397"/>
            <a:ext cx="1648675" cy="122299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コネクタ 11"/>
          <p:cNvCxnSpPr>
            <a:stCxn id="7" idx="1"/>
            <a:endCxn id="10" idx="6"/>
          </p:cNvCxnSpPr>
          <p:nvPr/>
        </p:nvCxnSpPr>
        <p:spPr bwMode="auto">
          <a:xfrm flipH="1" flipV="1">
            <a:off x="5248182" y="1700555"/>
            <a:ext cx="1648675" cy="411842"/>
          </a:xfrm>
          <a:prstGeom prst="line">
            <a:avLst/>
          </a:prstGeom>
          <a:solidFill>
            <a:schemeClr val="accent1"/>
          </a:solidFill>
          <a:ln w="381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p:cNvCxnSpPr>
            <a:stCxn id="5" idx="3"/>
            <a:endCxn id="9" idx="2"/>
          </p:cNvCxnSpPr>
          <p:nvPr/>
        </p:nvCxnSpPr>
        <p:spPr bwMode="auto">
          <a:xfrm>
            <a:off x="2936776" y="2112397"/>
            <a:ext cx="1721042" cy="122299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p:cNvCxnSpPr>
            <a:stCxn id="5" idx="3"/>
          </p:cNvCxnSpPr>
          <p:nvPr/>
        </p:nvCxnSpPr>
        <p:spPr bwMode="auto">
          <a:xfrm flipV="1">
            <a:off x="2936776" y="1700555"/>
            <a:ext cx="1721042" cy="411842"/>
          </a:xfrm>
          <a:prstGeom prst="line">
            <a:avLst/>
          </a:prstGeom>
          <a:solidFill>
            <a:schemeClr val="accent1"/>
          </a:solidFill>
          <a:ln w="381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テキスト ボックス 14"/>
          <p:cNvSpPr txBox="1"/>
          <p:nvPr/>
        </p:nvSpPr>
        <p:spPr>
          <a:xfrm>
            <a:off x="5877903" y="1304764"/>
            <a:ext cx="1339842" cy="369332"/>
          </a:xfrm>
          <a:prstGeom prst="rect">
            <a:avLst/>
          </a:prstGeom>
          <a:noFill/>
        </p:spPr>
        <p:txBody>
          <a:bodyPr wrap="none" rtlCol="0">
            <a:spAutoFit/>
          </a:bodyPr>
          <a:lstStyle/>
          <a:p>
            <a:r>
              <a:rPr kumimoji="1" lang="en-US" altLang="ja-JP" dirty="0" smtClean="0"/>
              <a:t>10.0.0.1/24</a:t>
            </a:r>
            <a:endParaRPr kumimoji="1" lang="ja-JP" altLang="en-US" dirty="0"/>
          </a:p>
        </p:txBody>
      </p:sp>
      <p:sp>
        <p:nvSpPr>
          <p:cNvPr id="16" name="テキスト ボックス 15"/>
          <p:cNvSpPr txBox="1"/>
          <p:nvPr/>
        </p:nvSpPr>
        <p:spPr>
          <a:xfrm>
            <a:off x="2936776" y="1457164"/>
            <a:ext cx="1339842" cy="369332"/>
          </a:xfrm>
          <a:prstGeom prst="rect">
            <a:avLst/>
          </a:prstGeom>
          <a:noFill/>
        </p:spPr>
        <p:txBody>
          <a:bodyPr wrap="none" rtlCol="0">
            <a:spAutoFit/>
          </a:bodyPr>
          <a:lstStyle/>
          <a:p>
            <a:r>
              <a:rPr kumimoji="1" lang="en-US" altLang="ja-JP" dirty="0" smtClean="0"/>
              <a:t>10.0.0.2/24</a:t>
            </a:r>
            <a:endParaRPr kumimoji="1" lang="ja-JP" altLang="en-US" dirty="0"/>
          </a:p>
        </p:txBody>
      </p:sp>
      <p:sp>
        <p:nvSpPr>
          <p:cNvPr id="17" name="テキスト ボックス 16"/>
          <p:cNvSpPr txBox="1"/>
          <p:nvPr/>
        </p:nvSpPr>
        <p:spPr>
          <a:xfrm>
            <a:off x="5878262" y="2266452"/>
            <a:ext cx="1339842" cy="369332"/>
          </a:xfrm>
          <a:prstGeom prst="rect">
            <a:avLst/>
          </a:prstGeom>
          <a:noFill/>
        </p:spPr>
        <p:txBody>
          <a:bodyPr wrap="none" rtlCol="0">
            <a:spAutoFit/>
          </a:bodyPr>
          <a:lstStyle/>
          <a:p>
            <a:r>
              <a:rPr kumimoji="1" lang="en-US" altLang="ja-JP" dirty="0" smtClean="0"/>
              <a:t>10.0.1.1/24</a:t>
            </a:r>
            <a:endParaRPr kumimoji="1" lang="ja-JP" altLang="en-US" dirty="0"/>
          </a:p>
        </p:txBody>
      </p:sp>
      <p:sp>
        <p:nvSpPr>
          <p:cNvPr id="18" name="テキスト ボックス 17"/>
          <p:cNvSpPr txBox="1"/>
          <p:nvPr/>
        </p:nvSpPr>
        <p:spPr>
          <a:xfrm>
            <a:off x="2937135" y="2418852"/>
            <a:ext cx="1339842" cy="369332"/>
          </a:xfrm>
          <a:prstGeom prst="rect">
            <a:avLst/>
          </a:prstGeom>
          <a:noFill/>
        </p:spPr>
        <p:txBody>
          <a:bodyPr wrap="none" rtlCol="0">
            <a:spAutoFit/>
          </a:bodyPr>
          <a:lstStyle/>
          <a:p>
            <a:r>
              <a:rPr kumimoji="1" lang="en-US" altLang="ja-JP" dirty="0" smtClean="0"/>
              <a:t>10.0.1.2/24</a:t>
            </a:r>
            <a:endParaRPr kumimoji="1" lang="ja-JP" altLang="en-US" dirty="0"/>
          </a:p>
        </p:txBody>
      </p:sp>
      <p:sp>
        <p:nvSpPr>
          <p:cNvPr id="19" name="テキスト ボックス 18"/>
          <p:cNvSpPr txBox="1"/>
          <p:nvPr/>
        </p:nvSpPr>
        <p:spPr>
          <a:xfrm>
            <a:off x="403557" y="1881188"/>
            <a:ext cx="1801395" cy="923330"/>
          </a:xfrm>
          <a:prstGeom prst="rect">
            <a:avLst/>
          </a:prstGeom>
          <a:noFill/>
        </p:spPr>
        <p:txBody>
          <a:bodyPr wrap="none" rtlCol="0">
            <a:spAutoFit/>
          </a:bodyPr>
          <a:lstStyle/>
          <a:p>
            <a:r>
              <a:rPr kumimoji="1" lang="ja-JP" altLang="en-US" dirty="0" smtClean="0"/>
              <a:t>オフロードレーン</a:t>
            </a:r>
            <a:endParaRPr kumimoji="1" lang="en-US" altLang="ja-JP" dirty="0" smtClean="0"/>
          </a:p>
          <a:p>
            <a:r>
              <a:rPr kumimoji="1" lang="ja-JP" altLang="en-US" dirty="0" smtClean="0"/>
              <a:t>オンロードレーン</a:t>
            </a:r>
            <a:endParaRPr kumimoji="1" lang="en-US" altLang="ja-JP" dirty="0" smtClean="0"/>
          </a:p>
          <a:p>
            <a:r>
              <a:rPr kumimoji="1" lang="ja-JP" altLang="en-US" dirty="0"/>
              <a:t>オンロードレーン</a:t>
            </a:r>
          </a:p>
        </p:txBody>
      </p:sp>
      <p:sp>
        <p:nvSpPr>
          <p:cNvPr id="21" name="円/楕円 20"/>
          <p:cNvSpPr/>
          <p:nvPr/>
        </p:nvSpPr>
        <p:spPr bwMode="auto">
          <a:xfrm>
            <a:off x="4644058" y="2224532"/>
            <a:ext cx="590364" cy="590364"/>
          </a:xfrm>
          <a:prstGeom prst="ellipse">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22" name="直線コネクタ 21"/>
          <p:cNvCxnSpPr>
            <a:stCxn id="7" idx="1"/>
            <a:endCxn id="21" idx="6"/>
          </p:cNvCxnSpPr>
          <p:nvPr/>
        </p:nvCxnSpPr>
        <p:spPr bwMode="auto">
          <a:xfrm flipH="1">
            <a:off x="5234422" y="2112397"/>
            <a:ext cx="1662435" cy="4073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コネクタ 22"/>
          <p:cNvCxnSpPr>
            <a:stCxn id="5" idx="3"/>
            <a:endCxn id="21" idx="2"/>
          </p:cNvCxnSpPr>
          <p:nvPr/>
        </p:nvCxnSpPr>
        <p:spPr bwMode="auto">
          <a:xfrm>
            <a:off x="2936776" y="2112397"/>
            <a:ext cx="1707282" cy="4073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コンテンツ プレースホルダー 19"/>
          <p:cNvSpPr txBox="1">
            <a:spLocks/>
          </p:cNvSpPr>
          <p:nvPr/>
        </p:nvSpPr>
        <p:spPr bwMode="auto">
          <a:xfrm>
            <a:off x="812540" y="5121188"/>
            <a:ext cx="8280400" cy="1332148"/>
          </a:xfrm>
          <a:prstGeom prst="rect">
            <a:avLst/>
          </a:prstGeom>
          <a:noFill/>
          <a:ln>
            <a:solidFill>
              <a:srgbClr val="0071BC"/>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457200" indent="-457200">
              <a:buFont typeface="+mj-lt"/>
              <a:buAutoNum type="arabicPeriod"/>
            </a:pPr>
            <a:r>
              <a:rPr lang="ja-JP" altLang="en-US" sz="2000" dirty="0" smtClean="0"/>
              <a:t>オンロードレーンの選択については後述の経路選択アルゴリズムで決定する</a:t>
            </a:r>
            <a:r>
              <a:rPr lang="en-US" altLang="ja-JP" sz="2000" dirty="0" smtClean="0"/>
              <a:t>, </a:t>
            </a:r>
            <a:r>
              <a:rPr lang="ja-JP" altLang="en-US" sz="2000" dirty="0" smtClean="0"/>
              <a:t>エンドノードと中継ノードでキュー長が最も小さい組み合わせの持つ経路を最適な経路であると判断する</a:t>
            </a:r>
            <a:endParaRPr lang="ja-JP" altLang="en-US" sz="2000" dirty="0"/>
          </a:p>
        </p:txBody>
      </p:sp>
    </p:spTree>
    <p:extLst>
      <p:ext uri="{BB962C8B-B14F-4D97-AF65-F5344CB8AC3E}">
        <p14:creationId xmlns:p14="http://schemas.microsoft.com/office/powerpoint/2010/main" val="13004781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経路選択についての考察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経路選択アルゴリズムについて</a:t>
            </a:r>
            <a:endParaRPr kumimoji="1" lang="en-US" altLang="ja-JP" dirty="0" smtClean="0"/>
          </a:p>
          <a:p>
            <a:pPr lvl="1"/>
            <a:r>
              <a:rPr lang="ja-JP" altLang="en-US" dirty="0" smtClean="0"/>
              <a:t>キュー長ベースの経路選択アルゴリズム</a:t>
            </a:r>
            <a:r>
              <a:rPr lang="en-US" altLang="ja-JP" dirty="0" smtClean="0"/>
              <a:t>, </a:t>
            </a:r>
            <a:r>
              <a:rPr lang="ja-JP" altLang="en-US" dirty="0" smtClean="0"/>
              <a:t>統計的に考える</a:t>
            </a:r>
            <a:endParaRPr lang="en-US" altLang="ja-JP" dirty="0" smtClean="0"/>
          </a:p>
          <a:p>
            <a:pPr lvl="2"/>
            <a:r>
              <a:rPr kumimoji="1" lang="ja-JP" altLang="en-US" dirty="0" smtClean="0"/>
              <a:t>遅延ベースな</a:t>
            </a:r>
            <a:r>
              <a:rPr kumimoji="1" lang="en-US" altLang="ja-JP" dirty="0" smtClean="0"/>
              <a:t>TCP-</a:t>
            </a:r>
            <a:r>
              <a:rPr kumimoji="1" lang="en-US" altLang="ja-JP" dirty="0" err="1" smtClean="0"/>
              <a:t>vegas</a:t>
            </a:r>
            <a:r>
              <a:rPr kumimoji="1" lang="ja-JP" altLang="en-US" dirty="0" smtClean="0"/>
              <a:t>を活用</a:t>
            </a:r>
            <a:r>
              <a:rPr kumimoji="1" lang="en-US" altLang="ja-JP" dirty="0" smtClean="0"/>
              <a:t>, </a:t>
            </a:r>
            <a:r>
              <a:rPr lang="ja-JP" altLang="en-US" dirty="0" smtClean="0"/>
              <a:t>キュー長の混雑具合を判断</a:t>
            </a:r>
            <a:r>
              <a:rPr kumimoji="1" lang="en-US" altLang="ja-JP" dirty="0" smtClean="0"/>
              <a:t> </a:t>
            </a:r>
            <a:endParaRPr lang="en-US" altLang="ja-JP" dirty="0" smtClean="0"/>
          </a:p>
          <a:p>
            <a:r>
              <a:rPr kumimoji="1" lang="ja-JP" altLang="en-US" dirty="0" smtClean="0"/>
              <a:t>待ち行列理論：リトルの公式</a:t>
            </a:r>
            <a:endParaRPr kumimoji="1" lang="en-US" altLang="ja-JP" dirty="0" smtClean="0"/>
          </a:p>
          <a:p>
            <a:pPr marL="457200" lvl="1" indent="0" algn="ctr">
              <a:buNone/>
            </a:pPr>
            <a:r>
              <a:rPr lang="en-US" altLang="ja-JP" dirty="0" smtClean="0"/>
              <a:t>L=</a:t>
            </a:r>
            <a:r>
              <a:rPr lang="en-US" altLang="ja-JP" dirty="0" err="1" smtClean="0"/>
              <a:t>λW</a:t>
            </a:r>
            <a:endParaRPr lang="en-US" altLang="ja-JP" dirty="0" smtClean="0"/>
          </a:p>
          <a:p>
            <a:pPr marL="457200" lvl="1" indent="0">
              <a:buNone/>
            </a:pPr>
            <a:endParaRPr kumimoji="1" lang="en-US" altLang="ja-JP" dirty="0" smtClean="0"/>
          </a:p>
          <a:p>
            <a:r>
              <a:rPr lang="en-US" altLang="ja-JP" dirty="0" smtClean="0"/>
              <a:t>RTT</a:t>
            </a:r>
            <a:r>
              <a:rPr lang="ja-JP" altLang="en-US" dirty="0" smtClean="0"/>
              <a:t>について</a:t>
            </a:r>
            <a:endParaRPr lang="en-US" altLang="ja-JP" dirty="0" smtClean="0"/>
          </a:p>
          <a:p>
            <a:pPr marL="457200" lvl="1" indent="0" algn="ctr">
              <a:buNone/>
            </a:pPr>
            <a:r>
              <a:rPr kumimoji="1" lang="en-US" altLang="ja-JP" dirty="0" smtClean="0"/>
              <a:t>t = t0 + W</a:t>
            </a:r>
          </a:p>
          <a:p>
            <a:r>
              <a:rPr lang="ja-JP" altLang="en-US" dirty="0" smtClean="0"/>
              <a:t>そのリンクにおいて最小の</a:t>
            </a:r>
            <a:r>
              <a:rPr lang="en-US" altLang="ja-JP" dirty="0" smtClean="0"/>
              <a:t>RTT</a:t>
            </a:r>
            <a:r>
              <a:rPr lang="ja-JP" altLang="en-US" dirty="0" smtClean="0"/>
              <a:t>を記録しておき</a:t>
            </a:r>
            <a:r>
              <a:rPr lang="en-US" altLang="ja-JP" dirty="0" smtClean="0"/>
              <a:t>, </a:t>
            </a:r>
            <a:r>
              <a:rPr lang="ja-JP" altLang="en-US" dirty="0" smtClean="0"/>
              <a:t>それが</a:t>
            </a:r>
            <a:r>
              <a:rPr lang="en-US" altLang="ja-JP" dirty="0" smtClean="0"/>
              <a:t>t0</a:t>
            </a:r>
            <a:r>
              <a:rPr lang="ja-JP" altLang="en-US" dirty="0" smtClean="0"/>
              <a:t>であると仮定</a:t>
            </a:r>
            <a:endParaRPr lang="en-US" altLang="ja-JP" dirty="0" smtClean="0"/>
          </a:p>
          <a:p>
            <a:r>
              <a:rPr kumimoji="1" lang="ja-JP" altLang="en-US" dirty="0" smtClean="0"/>
              <a:t>実際の観測した</a:t>
            </a:r>
            <a:r>
              <a:rPr kumimoji="1" lang="en-US" altLang="ja-JP" dirty="0" smtClean="0"/>
              <a:t>RTT</a:t>
            </a:r>
            <a:r>
              <a:rPr kumimoji="1" lang="ja-JP" altLang="en-US" dirty="0" smtClean="0"/>
              <a:t>との</a:t>
            </a:r>
            <a:r>
              <a:rPr lang="ja-JP" altLang="en-US" dirty="0" smtClean="0"/>
              <a:t>差分をリトルの公式に当てはめて</a:t>
            </a:r>
            <a:r>
              <a:rPr lang="en-US" altLang="ja-JP" dirty="0" smtClean="0"/>
              <a:t>. </a:t>
            </a:r>
            <a:r>
              <a:rPr lang="ja-JP" altLang="en-US" dirty="0" smtClean="0"/>
              <a:t>占有しているバッファを導出できる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8</a:t>
            </a:fld>
            <a:endParaRPr lang="en-US" altLang="ja-JP" dirty="0"/>
          </a:p>
        </p:txBody>
      </p:sp>
      <p:sp>
        <p:nvSpPr>
          <p:cNvPr id="5" name="テキスト ボックス 4"/>
          <p:cNvSpPr txBox="1"/>
          <p:nvPr/>
        </p:nvSpPr>
        <p:spPr>
          <a:xfrm>
            <a:off x="6515736" y="2967335"/>
            <a:ext cx="3125412" cy="923330"/>
          </a:xfrm>
          <a:prstGeom prst="rect">
            <a:avLst/>
          </a:prstGeom>
          <a:noFill/>
        </p:spPr>
        <p:txBody>
          <a:bodyPr wrap="none" rtlCol="0">
            <a:spAutoFit/>
          </a:bodyPr>
          <a:lstStyle/>
          <a:p>
            <a:r>
              <a:rPr kumimoji="1" lang="en-US" altLang="ja-JP" dirty="0" smtClean="0"/>
              <a:t>L : </a:t>
            </a:r>
            <a:r>
              <a:rPr kumimoji="1" lang="ja-JP" altLang="en-US" dirty="0" smtClean="0"/>
              <a:t>バッファ占有量</a:t>
            </a:r>
            <a:endParaRPr kumimoji="1" lang="en-US" altLang="ja-JP" dirty="0" smtClean="0"/>
          </a:p>
          <a:p>
            <a:r>
              <a:rPr kumimoji="1" lang="en-US" altLang="ja-JP" dirty="0" err="1" smtClean="0"/>
              <a:t>λ</a:t>
            </a:r>
            <a:r>
              <a:rPr kumimoji="1" lang="en-US" altLang="ja-JP" dirty="0" smtClean="0"/>
              <a:t> : </a:t>
            </a:r>
            <a:r>
              <a:rPr kumimoji="1" lang="ja-JP" altLang="en-US" dirty="0" smtClean="0"/>
              <a:t>スループット</a:t>
            </a:r>
            <a:endParaRPr kumimoji="1" lang="en-US" altLang="ja-JP" dirty="0"/>
          </a:p>
          <a:p>
            <a:r>
              <a:rPr kumimoji="1" lang="en-US" altLang="ja-JP" dirty="0" smtClean="0"/>
              <a:t>W : </a:t>
            </a:r>
            <a:r>
              <a:rPr kumimoji="1" lang="ja-JP" altLang="en-US" dirty="0" smtClean="0"/>
              <a:t>バッファで待たされる時間</a:t>
            </a:r>
            <a:endParaRPr kumimoji="1" lang="ja-JP" altLang="en-US" dirty="0"/>
          </a:p>
        </p:txBody>
      </p:sp>
      <p:sp>
        <p:nvSpPr>
          <p:cNvPr id="6" name="テキスト ボックス 5"/>
          <p:cNvSpPr txBox="1"/>
          <p:nvPr/>
        </p:nvSpPr>
        <p:spPr>
          <a:xfrm>
            <a:off x="6515736" y="4076487"/>
            <a:ext cx="3012251" cy="923330"/>
          </a:xfrm>
          <a:prstGeom prst="rect">
            <a:avLst/>
          </a:prstGeom>
          <a:noFill/>
        </p:spPr>
        <p:txBody>
          <a:bodyPr wrap="none" rtlCol="0">
            <a:spAutoFit/>
          </a:bodyPr>
          <a:lstStyle/>
          <a:p>
            <a:r>
              <a:rPr kumimoji="1" lang="en-US" altLang="ja-JP" dirty="0" smtClean="0"/>
              <a:t>t : </a:t>
            </a:r>
            <a:r>
              <a:rPr kumimoji="1" lang="ja-JP" altLang="en-US" dirty="0" smtClean="0"/>
              <a:t>実際の</a:t>
            </a:r>
            <a:r>
              <a:rPr kumimoji="1" lang="en-US" altLang="ja-JP" dirty="0" smtClean="0"/>
              <a:t>RTT</a:t>
            </a:r>
            <a:endParaRPr kumimoji="1" lang="en-US" altLang="ja-JP" dirty="0" smtClean="0"/>
          </a:p>
          <a:p>
            <a:r>
              <a:rPr kumimoji="1" lang="en-US" altLang="ja-JP" dirty="0" smtClean="0"/>
              <a:t>t0 : </a:t>
            </a:r>
            <a:r>
              <a:rPr kumimoji="1" lang="ja-JP" altLang="en-US" dirty="0" smtClean="0"/>
              <a:t>物理的な最小</a:t>
            </a:r>
            <a:r>
              <a:rPr kumimoji="1" lang="en-US" altLang="ja-JP" dirty="0" smtClean="0"/>
              <a:t>RTT</a:t>
            </a:r>
          </a:p>
          <a:p>
            <a:r>
              <a:rPr kumimoji="1" lang="en-US" altLang="ja-JP" dirty="0" smtClean="0"/>
              <a:t>W :</a:t>
            </a:r>
            <a:r>
              <a:rPr kumimoji="1" lang="ja-JP" altLang="en-US" dirty="0"/>
              <a:t>バッファで待たされる</a:t>
            </a:r>
            <a:r>
              <a:rPr kumimoji="1" lang="ja-JP" altLang="en-US" dirty="0" smtClean="0"/>
              <a:t>時間</a:t>
            </a:r>
            <a:endParaRPr kumimoji="1" lang="ja-JP" altLang="en-US" dirty="0"/>
          </a:p>
        </p:txBody>
      </p:sp>
    </p:spTree>
    <p:extLst>
      <p:ext uri="{BB962C8B-B14F-4D97-AF65-F5344CB8AC3E}">
        <p14:creationId xmlns:p14="http://schemas.microsoft.com/office/powerpoint/2010/main" val="20132096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Vegas</a:t>
            </a:r>
            <a:r>
              <a:rPr kumimoji="1" lang="ja-JP" altLang="en-US" dirty="0" smtClean="0"/>
              <a:t>ではタイマーは使わず</a:t>
            </a:r>
            <a:r>
              <a:rPr lang="en-US" altLang="ja-JP" dirty="0" smtClean="0"/>
              <a:t>, </a:t>
            </a:r>
            <a:r>
              <a:rPr lang="ja-JP" altLang="en-US" dirty="0" smtClean="0"/>
              <a:t>パケットが到着した時に計算する</a:t>
            </a:r>
            <a:endParaRPr lang="en-US" altLang="ja-JP" dirty="0" smtClean="0"/>
          </a:p>
          <a:p>
            <a:r>
              <a:rPr kumimoji="1" lang="ja-JP" altLang="en-US" dirty="0" smtClean="0"/>
              <a:t>粒度がバラバラ</a:t>
            </a:r>
            <a:r>
              <a:rPr kumimoji="1" lang="en-US" altLang="ja-JP" dirty="0" smtClean="0"/>
              <a:t>…</a:t>
            </a:r>
          </a:p>
          <a:p>
            <a:r>
              <a:rPr kumimoji="1" lang="ja-JP" altLang="en-US" dirty="0" smtClean="0"/>
              <a:t>離散時間として考えると</a:t>
            </a:r>
            <a:r>
              <a:rPr kumimoji="1" lang="en-US" altLang="ja-JP" dirty="0" smtClean="0"/>
              <a:t>, </a:t>
            </a:r>
            <a:r>
              <a:rPr kumimoji="1" lang="ja-JP" altLang="en-US" dirty="0" smtClean="0"/>
              <a:t>ある部分では粒度が細かくバッファ占有量を測定できている</a:t>
            </a:r>
            <a:endParaRPr kumimoji="1" lang="en-US" altLang="ja-JP" dirty="0" smtClean="0"/>
          </a:p>
          <a:p>
            <a:r>
              <a:rPr lang="ja-JP" altLang="en-US" dirty="0" smtClean="0"/>
              <a:t>一方で通信量が少ない時には正確なバッファ占有量が得られない</a:t>
            </a:r>
            <a:endParaRPr lang="en-US" altLang="ja-JP" dirty="0" smtClean="0"/>
          </a:p>
          <a:p>
            <a:r>
              <a:rPr kumimoji="1" lang="ja-JP" altLang="en-US" dirty="0" smtClean="0"/>
              <a:t>定期的に</a:t>
            </a:r>
            <a:r>
              <a:rPr kumimoji="1" lang="en-US" altLang="ja-JP" dirty="0" smtClean="0"/>
              <a:t>ping</a:t>
            </a:r>
            <a:r>
              <a:rPr kumimoji="1" lang="ja-JP" altLang="en-US" dirty="0" smtClean="0"/>
              <a:t>を飛ばすにしても粒度を粗くし</a:t>
            </a:r>
            <a:r>
              <a:rPr lang="en-US" altLang="ja-JP" dirty="0" smtClean="0"/>
              <a:t>, </a:t>
            </a:r>
            <a:r>
              <a:rPr lang="ja-JP" altLang="en-US" dirty="0" smtClean="0"/>
              <a:t>間を補償する仕組みが欲しい</a:t>
            </a:r>
            <a:r>
              <a:rPr lang="en-US" altLang="ja-JP" dirty="0" smtClean="0"/>
              <a:t>(</a:t>
            </a:r>
            <a:r>
              <a:rPr lang="ja-JP" altLang="en-US" dirty="0" smtClean="0"/>
              <a:t>逐次予測</a:t>
            </a:r>
            <a:r>
              <a:rPr lang="en-US" altLang="ja-JP" dirty="0" smtClean="0"/>
              <a:t>, </a:t>
            </a:r>
            <a:r>
              <a:rPr lang="ja-JP" altLang="en-US" dirty="0" smtClean="0"/>
              <a:t>スムージング</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9</a:t>
            </a:fld>
            <a:endParaRPr lang="en-US" altLang="ja-JP" dirty="0"/>
          </a:p>
        </p:txBody>
      </p:sp>
    </p:spTree>
    <p:extLst>
      <p:ext uri="{BB962C8B-B14F-4D97-AF65-F5344CB8AC3E}">
        <p14:creationId xmlns:p14="http://schemas.microsoft.com/office/powerpoint/2010/main" val="24614439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taff training presentation">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Research">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StfDevPres_TP0101302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fDevPres_TP0101302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fDevPres_TP0101302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fDevPres_TP0101302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fDevPres_TP0101302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fDevPres_TP0101302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10027</TotalTime>
  <Words>746</Words>
  <Application>Microsoft Macintosh PowerPoint</Application>
  <PresentationFormat>A4 210x297 mm</PresentationFormat>
  <Paragraphs>108</Paragraphs>
  <Slides>10</Slides>
  <Notes>1</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Staff training presentation</vt:lpstr>
      <vt:lpstr>Progress report 進捗報告</vt:lpstr>
      <vt:lpstr>進捗報告</vt:lpstr>
      <vt:lpstr>提案手法について</vt:lpstr>
      <vt:lpstr>経路選択についての考察1</vt:lpstr>
      <vt:lpstr>経路選択についての考察2</vt:lpstr>
      <vt:lpstr>経路選択についての考察</vt:lpstr>
      <vt:lpstr>シナリオ</vt:lpstr>
      <vt:lpstr>経路選択についての考察</vt:lpstr>
      <vt:lpstr>実装について</vt:lpstr>
      <vt:lpstr>今後の計画</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スタッフ トレーニング</dc:title>
  <dc:subject/>
  <dc:creator>admin</dc:creator>
  <cp:keywords/>
  <dc:description/>
  <cp:lastModifiedBy>Fujii Shogo</cp:lastModifiedBy>
  <cp:revision>3331</cp:revision>
  <dcterms:created xsi:type="dcterms:W3CDTF">2013-12-01T06:00:42Z</dcterms:created>
  <dcterms:modified xsi:type="dcterms:W3CDTF">2014-09-30T03:06:06Z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TC010130221041</vt:lpwstr>
  </property>
</Properties>
</file>