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2"/>
  </p:notesMasterIdLst>
  <p:handoutMasterIdLst>
    <p:handoutMasterId r:id="rId13"/>
  </p:handoutMasterIdLst>
  <p:sldIdLst>
    <p:sldId id="256" r:id="rId2"/>
    <p:sldId id="461" r:id="rId3"/>
    <p:sldId id="473" r:id="rId4"/>
    <p:sldId id="474" r:id="rId5"/>
    <p:sldId id="475" r:id="rId6"/>
    <p:sldId id="476" r:id="rId7"/>
    <p:sldId id="478" r:id="rId8"/>
    <p:sldId id="481" r:id="rId9"/>
    <p:sldId id="479" r:id="rId10"/>
    <p:sldId id="480" r:id="rId11"/>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253"/>
    <a:srgbClr val="0071BC"/>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88973" autoAdjust="0"/>
  </p:normalViewPr>
  <p:slideViewPr>
    <p:cSldViewPr snapToObjects="1">
      <p:cViewPr varScale="1">
        <p:scale>
          <a:sx n="82" d="100"/>
          <a:sy n="82" d="100"/>
        </p:scale>
        <p:origin x="-1776" y="-104"/>
      </p:cViewPr>
      <p:guideLst>
        <p:guide orient="horz" pos="1185"/>
        <p:guide orient="horz" pos="3974"/>
        <p:guide orient="horz" pos="573"/>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dirty="0"/>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dirty="0"/>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dirty="0"/>
              <a:t>07/16/96</a:t>
            </a:r>
            <a:endParaRPr lang="en-US" altLang="ja-JP" sz="1200" i="0" dirty="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dirty="0"/>
              <a:t>##</a:t>
            </a:r>
            <a:endParaRPr lang="en-US" altLang="ja-JP" sz="1200" i="0" dirty="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dirty="0"/>
              <a:t>*</a:t>
            </a:r>
            <a:endParaRPr lang="ja-JP" altLang="en-US" sz="1200" i="0" dirty="0"/>
          </a:p>
        </p:txBody>
      </p:sp>
      <p:sp>
        <p:nvSpPr>
          <p:cNvPr id="5" name="Rectangle 3"/>
          <p:cNvSpPr>
            <a:spLocks noGrp="1" noChangeArrowheads="1"/>
          </p:cNvSpPr>
          <p:nvPr>
            <p:ph type="dt" idx="1"/>
          </p:nvPr>
        </p:nvSpPr>
        <p:spPr>
          <a:ln/>
        </p:spPr>
        <p:txBody>
          <a:bodyPr/>
          <a:lstStyle/>
          <a:p>
            <a:r>
              <a:rPr lang="en-US" altLang="ja-JP" dirty="0"/>
              <a:t>07/16/96</a:t>
            </a:r>
            <a:endParaRPr lang="en-US" altLang="ja-JP" sz="1200" i="0" dirty="0"/>
          </a:p>
        </p:txBody>
      </p:sp>
      <p:sp>
        <p:nvSpPr>
          <p:cNvPr id="6" name="Rectangle 6"/>
          <p:cNvSpPr>
            <a:spLocks noGrp="1" noChangeArrowheads="1"/>
          </p:cNvSpPr>
          <p:nvPr>
            <p:ph type="ftr" sz="quarter" idx="4"/>
          </p:nvPr>
        </p:nvSpPr>
        <p:spPr>
          <a:ln/>
        </p:spPr>
        <p:txBody>
          <a:bodyPr/>
          <a:lstStyle/>
          <a:p>
            <a:r>
              <a:rPr lang="ja-JP" altLang="en-US" dirty="0"/>
              <a:t>*</a:t>
            </a:r>
            <a:endParaRPr lang="ja-JP" altLang="en-US" sz="1200" i="0" dirty="0"/>
          </a:p>
        </p:txBody>
      </p:sp>
      <p:sp>
        <p:nvSpPr>
          <p:cNvPr id="7" name="Rectangle 7"/>
          <p:cNvSpPr>
            <a:spLocks noGrp="1" noChangeArrowheads="1"/>
          </p:cNvSpPr>
          <p:nvPr>
            <p:ph type="sldNum" sz="quarter" idx="5"/>
          </p:nvPr>
        </p:nvSpPr>
        <p:spPr>
          <a:ln/>
        </p:spPr>
        <p:txBody>
          <a:bodyPr/>
          <a:lstStyle/>
          <a:p>
            <a:r>
              <a:rPr lang="en-US" altLang="ja-JP" dirty="0"/>
              <a:t>##</a:t>
            </a:r>
            <a:endParaRPr lang="en-US" altLang="ja-JP" sz="1200" i="0" dirty="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dirty="0" smtClean="0"/>
              <a:t>2013/12/06</a:t>
            </a:r>
            <a:endParaRPr lang="en-US" altLang="ja-JP" dirty="0"/>
          </a:p>
        </p:txBody>
      </p:sp>
      <p:sp>
        <p:nvSpPr>
          <p:cNvPr id="3" name="フッター プレースホルダー 2"/>
          <p:cNvSpPr>
            <a:spLocks noGrp="1"/>
          </p:cNvSpPr>
          <p:nvPr>
            <p:ph type="ftr" sz="quarter" idx="11"/>
          </p:nvPr>
        </p:nvSpPr>
        <p:spPr/>
        <p:txBody>
          <a:bodyPr/>
          <a:lstStyle/>
          <a:p>
            <a:endParaRPr lang="en-US" altLang="ja-JP" dirty="0"/>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dirty="0"/>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dirty="0"/>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dirty="0"/>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dirty="0"/>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dirty="0"/>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8" name="フッター プレースホルダー 7"/>
          <p:cNvSpPr>
            <a:spLocks noGrp="1"/>
          </p:cNvSpPr>
          <p:nvPr>
            <p:ph type="ftr" sz="quarter" idx="11"/>
          </p:nvPr>
        </p:nvSpPr>
        <p:spPr/>
        <p:txBody>
          <a:bodyPr/>
          <a:lstStyle>
            <a:lvl1pPr>
              <a:defRPr/>
            </a:lvl1pPr>
          </a:lstStyle>
          <a:p>
            <a:endParaRPr lang="en-US" altLang="ja-JP" dirty="0"/>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dirty="0"/>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4" name="フッター プレースホルダー 3"/>
          <p:cNvSpPr>
            <a:spLocks noGrp="1"/>
          </p:cNvSpPr>
          <p:nvPr>
            <p:ph type="ftr" sz="quarter" idx="11"/>
          </p:nvPr>
        </p:nvSpPr>
        <p:spPr/>
        <p:txBody>
          <a:bodyPr/>
          <a:lstStyle>
            <a:lvl1pPr>
              <a:defRPr/>
            </a:lvl1pPr>
          </a:lstStyle>
          <a:p>
            <a:endParaRPr lang="en-US" altLang="ja-JP" dirty="0"/>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dirty="0"/>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3" name="フッター プレースホルダー 2"/>
          <p:cNvSpPr>
            <a:spLocks noGrp="1"/>
          </p:cNvSpPr>
          <p:nvPr>
            <p:ph type="ftr" sz="quarter" idx="11"/>
          </p:nvPr>
        </p:nvSpPr>
        <p:spPr/>
        <p:txBody>
          <a:bodyPr/>
          <a:lstStyle>
            <a:lvl1pPr>
              <a:defRPr/>
            </a:lvl1pPr>
          </a:lstStyle>
          <a:p>
            <a:endParaRPr lang="en-US" altLang="ja-JP" dirty="0"/>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dirty="0"/>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dirty="0"/>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ja-JP" altLang="en-US" dirty="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dirty="0"/>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dirty="0" smtClean="0"/>
              <a:t>2013/12/06</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ja-JP" dirty="0">
                <a:ea typeface="ＭＳ Ｐゴシック" charset="-128"/>
              </a:rPr>
              <a:t>Progress report</a:t>
            </a:r>
            <a:r>
              <a:rPr lang="en-US" altLang="ja-JP" dirty="0" smtClean="0">
                <a:ea typeface="ＭＳ Ｐゴシック" charset="-128"/>
              </a:rPr>
              <a:t/>
            </a:r>
            <a:br>
              <a:rPr lang="en-US" altLang="ja-JP" dirty="0" smtClean="0">
                <a:ea typeface="ＭＳ Ｐゴシック" charset="-128"/>
              </a:rPr>
            </a:br>
            <a:r>
              <a:rPr lang="ja-JP" altLang="en-US" dirty="0" smtClean="0">
                <a:ea typeface="ＭＳ Ｐゴシック" charset="-128"/>
              </a:rPr>
              <a:t>進捗報告</a:t>
            </a:r>
            <a:endParaRPr lang="en-US" altLang="ja-JP"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en-US" altLang="ja-JP" dirty="0" smtClean="0">
                <a:latin typeface="+mj-ea"/>
                <a:ea typeface="+mj-ea"/>
              </a:rPr>
              <a:t>Sekiya laboratory M2</a:t>
            </a:r>
          </a:p>
          <a:p>
            <a:r>
              <a:rPr lang="en-US" altLang="ja-JP" dirty="0" smtClean="0">
                <a:latin typeface="+mj-ea"/>
                <a:ea typeface="+mj-ea"/>
              </a:rPr>
              <a:t>Fujii Shogo</a:t>
            </a:r>
            <a:endParaRPr lang="en-US" altLang="ja-JP" dirty="0">
              <a:latin typeface="+mj-ea"/>
              <a:ea typeface="+mj-ea"/>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今後の計画</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IC2014</a:t>
            </a:r>
            <a:r>
              <a:rPr kumimoji="1" lang="ja-JP" altLang="en-US" dirty="0" smtClean="0"/>
              <a:t>について</a:t>
            </a:r>
            <a:r>
              <a:rPr kumimoji="1" lang="en-US" altLang="ja-JP" dirty="0" smtClean="0"/>
              <a:t>(</a:t>
            </a:r>
            <a:r>
              <a:rPr kumimoji="1" lang="ja-JP" altLang="en-US" dirty="0" smtClean="0"/>
              <a:t>直近の計画</a:t>
            </a:r>
            <a:r>
              <a:rPr kumimoji="1" lang="en-US" altLang="ja-JP" dirty="0" smtClean="0"/>
              <a:t>)</a:t>
            </a:r>
          </a:p>
          <a:p>
            <a:pPr lvl="1"/>
            <a:r>
              <a:rPr lang="ja-JP" altLang="en-US" dirty="0" smtClean="0"/>
              <a:t>採録通知と修正依頼</a:t>
            </a:r>
            <a:r>
              <a:rPr lang="en-US" altLang="ja-JP" dirty="0" smtClean="0"/>
              <a:t>(10/10</a:t>
            </a:r>
            <a:r>
              <a:rPr lang="ja-JP" altLang="en-US" dirty="0" smtClean="0"/>
              <a:t>まで</a:t>
            </a:r>
            <a:r>
              <a:rPr lang="en-US" altLang="ja-JP" dirty="0" smtClean="0"/>
              <a:t>)</a:t>
            </a:r>
          </a:p>
          <a:p>
            <a:pPr lvl="1"/>
            <a:r>
              <a:rPr lang="ja-JP" altLang="en-US" dirty="0" smtClean="0"/>
              <a:t>一部修正。提案手法、実験について書いている途中。</a:t>
            </a:r>
            <a:endParaRPr lang="en-US" altLang="ja-JP" dirty="0"/>
          </a:p>
          <a:p>
            <a:r>
              <a:rPr kumimoji="1" lang="ja-JP" altLang="en-US" dirty="0" smtClean="0"/>
              <a:t>中期的</a:t>
            </a:r>
            <a:r>
              <a:rPr kumimoji="1" lang="ja-JP" altLang="en-US" dirty="0" smtClean="0"/>
              <a:t>なもの</a:t>
            </a:r>
            <a:endParaRPr kumimoji="1" lang="en-US" altLang="ja-JP" dirty="0" smtClean="0"/>
          </a:p>
          <a:p>
            <a:pPr lvl="1"/>
            <a:r>
              <a:rPr lang="ja-JP" altLang="en-US" dirty="0" smtClean="0"/>
              <a:t>提案手法の調査</a:t>
            </a:r>
            <a:endParaRPr lang="en-US" altLang="ja-JP" dirty="0" smtClean="0"/>
          </a:p>
          <a:p>
            <a:pPr lvl="1"/>
            <a:r>
              <a:rPr kumimoji="1" lang="ja-JP" altLang="en-US" dirty="0" smtClean="0"/>
              <a:t>修論の章立てベースでの計画</a:t>
            </a:r>
            <a:endParaRPr kumimoji="1" lang="en-US" altLang="ja-JP" dirty="0" smtClean="0"/>
          </a:p>
          <a:p>
            <a:pPr lvl="2"/>
            <a:r>
              <a:rPr lang="ja-JP" altLang="en-US" dirty="0" smtClean="0"/>
              <a:t>提案手法概要ー</a:t>
            </a:r>
            <a:r>
              <a:rPr lang="en-US" altLang="ja-JP" dirty="0" smtClean="0"/>
              <a:t>10</a:t>
            </a:r>
            <a:r>
              <a:rPr lang="ja-JP" altLang="en-US" dirty="0" smtClean="0"/>
              <a:t>月半ば</a:t>
            </a:r>
            <a:endParaRPr lang="en-US" altLang="ja-JP" dirty="0" smtClean="0"/>
          </a:p>
          <a:p>
            <a:pPr lvl="2"/>
            <a:r>
              <a:rPr kumimoji="1" lang="ja-JP" altLang="en-US" dirty="0" smtClean="0"/>
              <a:t>理論解析ー</a:t>
            </a:r>
            <a:r>
              <a:rPr kumimoji="1" lang="en-US" altLang="ja-JP" dirty="0" smtClean="0"/>
              <a:t>10</a:t>
            </a:r>
            <a:r>
              <a:rPr kumimoji="1" lang="ja-JP" altLang="en-US" dirty="0" smtClean="0"/>
              <a:t>月末</a:t>
            </a:r>
            <a:endParaRPr kumimoji="1" lang="en-US" altLang="ja-JP" dirty="0" smtClean="0"/>
          </a:p>
          <a:p>
            <a:pPr lvl="2"/>
            <a:r>
              <a:rPr lang="ja-JP" altLang="en-US" dirty="0" smtClean="0"/>
              <a:t>評価ー</a:t>
            </a:r>
            <a:r>
              <a:rPr lang="en-US" altLang="ja-JP" dirty="0" smtClean="0"/>
              <a:t>10</a:t>
            </a:r>
            <a:r>
              <a:rPr lang="ja-JP" altLang="en-US" dirty="0" smtClean="0"/>
              <a:t>月末には開始</a:t>
            </a:r>
            <a:r>
              <a:rPr lang="en-US" altLang="ja-JP" dirty="0" smtClean="0"/>
              <a:t>, 11</a:t>
            </a:r>
            <a:r>
              <a:rPr lang="ja-JP" altLang="en-US" dirty="0" smtClean="0"/>
              <a:t>月中に終了</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10</a:t>
            </a:fld>
            <a:endParaRPr lang="en-US" altLang="ja-JP" dirty="0"/>
          </a:p>
        </p:txBody>
      </p:sp>
    </p:spTree>
    <p:extLst>
      <p:ext uri="{BB962C8B-B14F-4D97-AF65-F5344CB8AC3E}">
        <p14:creationId xmlns:p14="http://schemas.microsoft.com/office/powerpoint/2010/main" val="12584968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進捗報告</a:t>
            </a:r>
            <a:endParaRPr kumimoji="1" lang="ja-JP" altLang="en-US" dirty="0"/>
          </a:p>
        </p:txBody>
      </p:sp>
      <p:sp>
        <p:nvSpPr>
          <p:cNvPr id="3" name="コンテンツ プレースホルダー 2"/>
          <p:cNvSpPr>
            <a:spLocks noGrp="1"/>
          </p:cNvSpPr>
          <p:nvPr>
            <p:ph idx="1"/>
          </p:nvPr>
        </p:nvSpPr>
        <p:spPr/>
        <p:txBody>
          <a:bodyPr/>
          <a:lstStyle/>
          <a:p>
            <a:r>
              <a:rPr lang="en-US" altLang="en-US" dirty="0" smtClean="0"/>
              <a:t>改善</a:t>
            </a:r>
            <a:r>
              <a:rPr lang="ja-JP" altLang="en-US" dirty="0" smtClean="0"/>
              <a:t>手法の提案</a:t>
            </a:r>
            <a:endParaRPr lang="en-US" altLang="ja-JP" dirty="0" smtClean="0"/>
          </a:p>
          <a:p>
            <a:r>
              <a:rPr lang="en-US" altLang="en-US" dirty="0" smtClean="0">
                <a:latin typeface="+mj-ea"/>
                <a:ea typeface="+mj-ea"/>
              </a:rPr>
              <a:t>修論までの計画</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a:t>
            </a:fld>
            <a:endParaRPr lang="en-US" altLang="ja-JP" dirty="0"/>
          </a:p>
        </p:txBody>
      </p:sp>
    </p:spTree>
    <p:extLst>
      <p:ext uri="{BB962C8B-B14F-4D97-AF65-F5344CB8AC3E}">
        <p14:creationId xmlns:p14="http://schemas.microsoft.com/office/powerpoint/2010/main" val="18384128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何のために提案手法</a:t>
            </a:r>
            <a:r>
              <a:rPr kumimoji="1" lang="en-US" altLang="ja-JP" dirty="0" smtClean="0"/>
              <a:t>?</a:t>
            </a:r>
          </a:p>
          <a:p>
            <a:pPr lvl="1"/>
            <a:r>
              <a:rPr lang="ja-JP" altLang="en-US" dirty="0" smtClean="0"/>
              <a:t>ショートフローの</a:t>
            </a:r>
            <a:r>
              <a:rPr lang="en-US" altLang="ja-JP" dirty="0" smtClean="0"/>
              <a:t>FCT</a:t>
            </a:r>
            <a:r>
              <a:rPr lang="ja-JP" altLang="en-US" dirty="0" smtClean="0"/>
              <a:t>を改善したい</a:t>
            </a:r>
            <a:endParaRPr lang="en-US" altLang="ja-JP" dirty="0" smtClean="0"/>
          </a:p>
          <a:p>
            <a:pPr lvl="2"/>
            <a:r>
              <a:rPr kumimoji="1" lang="ja-JP" altLang="en-US" dirty="0" smtClean="0"/>
              <a:t>フローサイズによって定められるべき</a:t>
            </a:r>
            <a:r>
              <a:rPr kumimoji="1" lang="en-US" altLang="ja-JP" dirty="0" smtClean="0"/>
              <a:t>, </a:t>
            </a:r>
            <a:r>
              <a:rPr kumimoji="1" lang="ja-JP" altLang="en-US" dirty="0" smtClean="0"/>
              <a:t>低遅延が望ましい</a:t>
            </a:r>
            <a:endParaRPr kumimoji="1" lang="en-US" altLang="ja-JP" dirty="0" smtClean="0"/>
          </a:p>
          <a:p>
            <a:pPr lvl="2"/>
            <a:r>
              <a:rPr lang="ja-JP" altLang="en-US" dirty="0" smtClean="0"/>
              <a:t>そのためなら公平性は捨てても</a:t>
            </a:r>
            <a:r>
              <a:rPr lang="en-US" altLang="ja-JP" dirty="0" smtClean="0"/>
              <a:t>…</a:t>
            </a:r>
          </a:p>
          <a:p>
            <a:r>
              <a:rPr kumimoji="1" lang="ja-JP" altLang="en-US" dirty="0" smtClean="0"/>
              <a:t>どうやってそれを実現</a:t>
            </a:r>
            <a:r>
              <a:rPr kumimoji="1" lang="en-US" altLang="ja-JP" dirty="0" smtClean="0"/>
              <a:t>?</a:t>
            </a:r>
          </a:p>
          <a:p>
            <a:pPr lvl="1"/>
            <a:r>
              <a:rPr lang="ja-JP" altLang="en-US" dirty="0" smtClean="0"/>
              <a:t>エンドノードのみの改善で</a:t>
            </a:r>
            <a:endParaRPr lang="en-US" altLang="ja-JP" dirty="0" smtClean="0"/>
          </a:p>
          <a:p>
            <a:pPr lvl="2"/>
            <a:r>
              <a:rPr lang="ja-JP" altLang="en-US" dirty="0" smtClean="0"/>
              <a:t>実現可能性：</a:t>
            </a:r>
            <a:r>
              <a:rPr lang="en-US" altLang="ja-JP" dirty="0" smtClean="0"/>
              <a:t>OS</a:t>
            </a:r>
            <a:r>
              <a:rPr lang="ja-JP" altLang="en-US" dirty="0" smtClean="0"/>
              <a:t>を書き換えるだけで導入できる</a:t>
            </a:r>
            <a:endParaRPr lang="en-US" altLang="ja-JP" dirty="0" smtClean="0"/>
          </a:p>
          <a:p>
            <a:pPr lvl="1"/>
            <a:r>
              <a:rPr lang="ja-JP" altLang="en-US" dirty="0" smtClean="0"/>
              <a:t>マルチパス環境で</a:t>
            </a:r>
            <a:endParaRPr kumimoji="1" lang="en-US" altLang="ja-JP" dirty="0"/>
          </a:p>
          <a:p>
            <a:pPr lvl="2"/>
            <a:r>
              <a:rPr kumimoji="1" lang="ja-JP" altLang="en-US" dirty="0" smtClean="0"/>
              <a:t>データセンター内の密なネットワークの有効活用</a:t>
            </a:r>
            <a:endParaRPr kumimoji="1" lang="en-US" altLang="ja-JP" dirty="0" smtClean="0"/>
          </a:p>
          <a:p>
            <a:pPr lvl="1"/>
            <a:r>
              <a:rPr lang="ja-JP" altLang="en-US" dirty="0" smtClean="0"/>
              <a:t>適切な経路を選択して</a:t>
            </a:r>
            <a:r>
              <a:rPr lang="en-US" altLang="ja-JP" dirty="0" smtClean="0"/>
              <a:t> : </a:t>
            </a:r>
            <a:r>
              <a:rPr lang="ja-JP" altLang="en-US" dirty="0" smtClean="0"/>
              <a:t>空いている経路で通信したい！</a:t>
            </a:r>
            <a:endParaRPr lang="en-US" altLang="ja-JP" dirty="0" smtClean="0"/>
          </a:p>
          <a:p>
            <a:pPr lvl="2"/>
            <a:r>
              <a:rPr kumimoji="1" lang="ja-JP" altLang="en-US" dirty="0" smtClean="0"/>
              <a:t>なぜ遅延するか</a:t>
            </a:r>
            <a:r>
              <a:rPr kumimoji="1" lang="en-US" altLang="ja-JP" dirty="0" smtClean="0"/>
              <a:t>? =&gt; </a:t>
            </a:r>
            <a:r>
              <a:rPr kumimoji="1" lang="ja-JP" altLang="en-US" dirty="0" smtClean="0"/>
              <a:t>ロングフローがキュー長が大きくする</a:t>
            </a:r>
            <a:endParaRPr kumimoji="1" lang="en-US" altLang="ja-JP" dirty="0" smtClean="0"/>
          </a:p>
          <a:p>
            <a:pPr lvl="2"/>
            <a:r>
              <a:rPr lang="ja-JP" altLang="en-US" dirty="0" smtClean="0"/>
              <a:t>キュー長が最も小さいものの組み合わせ</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a:t>
            </a:fld>
            <a:endParaRPr lang="en-US" altLang="ja-JP" dirty="0"/>
          </a:p>
        </p:txBody>
      </p:sp>
    </p:spTree>
    <p:extLst>
      <p:ext uri="{BB962C8B-B14F-4D97-AF65-F5344CB8AC3E}">
        <p14:creationId xmlns:p14="http://schemas.microsoft.com/office/powerpoint/2010/main" val="2383528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経路選択についての考察</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エンドノードへのアプローチ</a:t>
            </a:r>
            <a:endParaRPr kumimoji="1" lang="en-US" altLang="ja-JP" dirty="0" smtClean="0"/>
          </a:p>
          <a:p>
            <a:pPr lvl="1"/>
            <a:r>
              <a:rPr lang="ja-JP" altLang="en-US" dirty="0" smtClean="0"/>
              <a:t>基本的に自ノードの</a:t>
            </a:r>
            <a:r>
              <a:rPr lang="en-US" altLang="ja-JP" dirty="0" smtClean="0"/>
              <a:t>NIC</a:t>
            </a:r>
            <a:r>
              <a:rPr lang="ja-JP" altLang="en-US" dirty="0" smtClean="0"/>
              <a:t>ポート</a:t>
            </a:r>
            <a:r>
              <a:rPr lang="en-US" altLang="ja-JP" dirty="0" smtClean="0"/>
              <a:t>, CPU</a:t>
            </a:r>
            <a:r>
              <a:rPr lang="ja-JP" altLang="en-US" dirty="0" smtClean="0"/>
              <a:t>コアの負荷情報しか得られない</a:t>
            </a:r>
            <a:endParaRPr lang="en-US" altLang="ja-JP" dirty="0" smtClean="0"/>
          </a:p>
          <a:p>
            <a:pPr lvl="1"/>
            <a:r>
              <a:rPr lang="ja-JP" altLang="en-US" dirty="0"/>
              <a:t>　</a:t>
            </a:r>
            <a:r>
              <a:rPr lang="en-US" altLang="ja-JP" dirty="0" smtClean="0"/>
              <a:t>Partition-Aggregation</a:t>
            </a:r>
            <a:r>
              <a:rPr lang="ja-JP" altLang="en-US" dirty="0" smtClean="0"/>
              <a:t>形式の通信を想定し</a:t>
            </a:r>
            <a:r>
              <a:rPr lang="en-US" altLang="ja-JP" dirty="0" smtClean="0"/>
              <a:t>, </a:t>
            </a:r>
            <a:r>
              <a:rPr lang="ja-JP" altLang="en-US" dirty="0" smtClean="0"/>
              <a:t>通信中のフローに関しては情報が取得可能</a:t>
            </a:r>
            <a:r>
              <a:rPr lang="en-US" altLang="ja-JP" dirty="0" smtClean="0"/>
              <a:t>(</a:t>
            </a:r>
            <a:r>
              <a:rPr lang="ja-JP" altLang="en-US" dirty="0" smtClean="0"/>
              <a:t>完全な解ではない</a:t>
            </a:r>
            <a:r>
              <a:rPr lang="en-US" altLang="ja-JP" dirty="0" smtClean="0"/>
              <a:t>)</a:t>
            </a: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4</a:t>
            </a:fld>
            <a:endParaRPr lang="en-US" altLang="ja-JP" dirty="0"/>
          </a:p>
        </p:txBody>
      </p:sp>
      <p:sp>
        <p:nvSpPr>
          <p:cNvPr id="5" name="正方形/長方形 4"/>
          <p:cNvSpPr/>
          <p:nvPr/>
        </p:nvSpPr>
        <p:spPr bwMode="auto">
          <a:xfrm>
            <a:off x="1460612" y="3440663"/>
            <a:ext cx="1080120" cy="2196244"/>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 name="テキスト ボックス 5"/>
          <p:cNvSpPr txBox="1"/>
          <p:nvPr/>
        </p:nvSpPr>
        <p:spPr>
          <a:xfrm>
            <a:off x="1280592" y="5795972"/>
            <a:ext cx="1442385" cy="369332"/>
          </a:xfrm>
          <a:prstGeom prst="rect">
            <a:avLst/>
          </a:prstGeom>
          <a:noFill/>
        </p:spPr>
        <p:txBody>
          <a:bodyPr wrap="none" rtlCol="0">
            <a:spAutoFit/>
          </a:bodyPr>
          <a:lstStyle/>
          <a:p>
            <a:r>
              <a:rPr kumimoji="1" lang="en-US" altLang="ja-JP" dirty="0" smtClean="0"/>
              <a:t>Aggregation</a:t>
            </a:r>
            <a:endParaRPr kumimoji="1" lang="ja-JP" altLang="en-US" dirty="0"/>
          </a:p>
        </p:txBody>
      </p:sp>
      <p:sp>
        <p:nvSpPr>
          <p:cNvPr id="7" name="正方形/長方形 6"/>
          <p:cNvSpPr/>
          <p:nvPr/>
        </p:nvSpPr>
        <p:spPr bwMode="auto">
          <a:xfrm>
            <a:off x="6500813" y="3366409"/>
            <a:ext cx="1080120" cy="1024565"/>
          </a:xfrm>
          <a:prstGeom prst="rect">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8" name="正方形/長方形 7"/>
          <p:cNvSpPr/>
          <p:nvPr/>
        </p:nvSpPr>
        <p:spPr bwMode="auto">
          <a:xfrm>
            <a:off x="6500813" y="4771407"/>
            <a:ext cx="1080120" cy="1024565"/>
          </a:xfrm>
          <a:prstGeom prst="rect">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テキスト ボックス 8"/>
          <p:cNvSpPr txBox="1"/>
          <p:nvPr/>
        </p:nvSpPr>
        <p:spPr>
          <a:xfrm>
            <a:off x="6472831" y="5939393"/>
            <a:ext cx="1185766" cy="369332"/>
          </a:xfrm>
          <a:prstGeom prst="rect">
            <a:avLst/>
          </a:prstGeom>
          <a:noFill/>
        </p:spPr>
        <p:txBody>
          <a:bodyPr wrap="none" rtlCol="0">
            <a:spAutoFit/>
          </a:bodyPr>
          <a:lstStyle/>
          <a:p>
            <a:r>
              <a:rPr kumimoji="1" lang="en-US" altLang="ja-JP" dirty="0" smtClean="0"/>
              <a:t>End-node</a:t>
            </a:r>
            <a:endParaRPr kumimoji="1" lang="ja-JP" altLang="en-US" dirty="0"/>
          </a:p>
        </p:txBody>
      </p:sp>
      <p:cxnSp>
        <p:nvCxnSpPr>
          <p:cNvPr id="11" name="直線コネクタ 10"/>
          <p:cNvCxnSpPr/>
          <p:nvPr/>
        </p:nvCxnSpPr>
        <p:spPr bwMode="auto">
          <a:xfrm flipH="1">
            <a:off x="2540733" y="3645024"/>
            <a:ext cx="3960080" cy="1800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p:cNvCxnSpPr/>
          <p:nvPr/>
        </p:nvCxnSpPr>
        <p:spPr bwMode="auto">
          <a:xfrm flipH="1">
            <a:off x="2540732" y="4148120"/>
            <a:ext cx="3960080" cy="10810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p:nvPr/>
        </p:nvCxnSpPr>
        <p:spPr bwMode="auto">
          <a:xfrm flipH="1" flipV="1">
            <a:off x="2540732" y="3825044"/>
            <a:ext cx="3960082" cy="1188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15"/>
          <p:cNvCxnSpPr/>
          <p:nvPr/>
        </p:nvCxnSpPr>
        <p:spPr bwMode="auto">
          <a:xfrm flipH="1" flipV="1">
            <a:off x="2540732" y="5229200"/>
            <a:ext cx="3960080" cy="28707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四角形吹き出し 20"/>
          <p:cNvSpPr/>
          <p:nvPr/>
        </p:nvSpPr>
        <p:spPr bwMode="auto">
          <a:xfrm>
            <a:off x="8121352" y="4148120"/>
            <a:ext cx="1584176" cy="612648"/>
          </a:xfrm>
          <a:prstGeom prst="wedgeRectCallout">
            <a:avLst>
              <a:gd name="adj1" fmla="val -176386"/>
              <a:gd name="adj2" fmla="val 62500"/>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chemeClr val="tx1"/>
                </a:solidFill>
                <a:effectLst/>
                <a:latin typeface="Arial" charset="0"/>
                <a:ea typeface="ＭＳ Ｐゴシック" charset="-128"/>
              </a:rPr>
              <a:t>空いてそう</a:t>
            </a:r>
            <a:r>
              <a:rPr lang="en-US" altLang="ja-JP" dirty="0" smtClean="0"/>
              <a:t>…</a:t>
            </a: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2" name="四角形吹き出し 21"/>
          <p:cNvSpPr/>
          <p:nvPr/>
        </p:nvSpPr>
        <p:spPr bwMode="auto">
          <a:xfrm>
            <a:off x="7533470" y="2828015"/>
            <a:ext cx="1584176" cy="612648"/>
          </a:xfrm>
          <a:prstGeom prst="wedgeRectCallout">
            <a:avLst>
              <a:gd name="adj1" fmla="val -174431"/>
              <a:gd name="adj2" fmla="val 85255"/>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chemeClr val="tx1"/>
                </a:solidFill>
                <a:effectLst/>
                <a:latin typeface="Arial" charset="0"/>
                <a:ea typeface="ＭＳ Ｐゴシック" charset="-128"/>
              </a:rPr>
              <a:t>通信してるんだけど？</a:t>
            </a:r>
          </a:p>
        </p:txBody>
      </p:sp>
      <p:sp>
        <p:nvSpPr>
          <p:cNvPr id="23" name="雲 22"/>
          <p:cNvSpPr/>
          <p:nvPr/>
        </p:nvSpPr>
        <p:spPr bwMode="auto">
          <a:xfrm>
            <a:off x="4160912" y="3209942"/>
            <a:ext cx="1152128" cy="3059745"/>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9856720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経路選択についての</a:t>
            </a:r>
            <a:r>
              <a:rPr lang="ja-JP" altLang="en-US" dirty="0" smtClean="0"/>
              <a:t>考察</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ショートフロー</a:t>
            </a:r>
            <a:r>
              <a:rPr kumimoji="1" lang="en-US" altLang="ja-JP" dirty="0" smtClean="0"/>
              <a:t> vs. </a:t>
            </a:r>
            <a:r>
              <a:rPr kumimoji="1" lang="ja-JP" altLang="en-US" dirty="0" smtClean="0"/>
              <a:t>ロングフロー</a:t>
            </a:r>
            <a:endParaRPr kumimoji="1" lang="en-US" altLang="ja-JP" dirty="0" smtClean="0"/>
          </a:p>
          <a:p>
            <a:pPr lvl="1"/>
            <a:r>
              <a:rPr lang="ja-JP" altLang="en-US" dirty="0" smtClean="0"/>
              <a:t>ショートフローのサイズはともかく</a:t>
            </a:r>
            <a:r>
              <a:rPr lang="en-US" altLang="ja-JP" dirty="0" smtClean="0"/>
              <a:t>, </a:t>
            </a:r>
            <a:r>
              <a:rPr lang="en-US" altLang="ja-JP" dirty="0" smtClean="0">
                <a:solidFill>
                  <a:srgbClr val="0071BC"/>
                </a:solidFill>
              </a:rPr>
              <a:t>300[</a:t>
            </a:r>
            <a:r>
              <a:rPr lang="en-US" altLang="ja-JP" dirty="0" err="1" smtClean="0">
                <a:solidFill>
                  <a:srgbClr val="0071BC"/>
                </a:solidFill>
              </a:rPr>
              <a:t>ms</a:t>
            </a:r>
            <a:r>
              <a:rPr lang="en-US" altLang="ja-JP" dirty="0" smtClean="0">
                <a:solidFill>
                  <a:srgbClr val="0071BC"/>
                </a:solidFill>
              </a:rPr>
              <a:t>]</a:t>
            </a:r>
            <a:r>
              <a:rPr lang="ja-JP" altLang="en-US" dirty="0" smtClean="0"/>
              <a:t>以内で終わるべき</a:t>
            </a:r>
            <a:endParaRPr lang="en-US" altLang="ja-JP" dirty="0"/>
          </a:p>
          <a:p>
            <a:pPr lvl="1"/>
            <a:r>
              <a:rPr lang="ja-JP" altLang="en-US" dirty="0"/>
              <a:t>それを超えるとロングフローであるとし</a:t>
            </a:r>
            <a:r>
              <a:rPr lang="en-US" altLang="ja-JP" dirty="0"/>
              <a:t>, </a:t>
            </a:r>
            <a:r>
              <a:rPr lang="ja-JP" altLang="en-US" dirty="0"/>
              <a:t>「経過寺間が短いものは優先度が高い」という仮定を</a:t>
            </a:r>
            <a:r>
              <a:rPr lang="ja-JP" altLang="en-US" dirty="0" smtClean="0"/>
              <a:t>立てる</a:t>
            </a:r>
            <a:endParaRPr lang="en-US" altLang="ja-JP" dirty="0" smtClean="0"/>
          </a:p>
          <a:p>
            <a:pPr lvl="1"/>
            <a:r>
              <a:rPr lang="en-US" altLang="ja-JP" dirty="0" smtClean="0"/>
              <a:t>MPTCP</a:t>
            </a:r>
            <a:r>
              <a:rPr lang="ja-JP" altLang="en-US" dirty="0" smtClean="0"/>
              <a:t>を使って</a:t>
            </a:r>
            <a:r>
              <a:rPr lang="en-US" altLang="ja-JP" dirty="0" smtClean="0"/>
              <a:t>, </a:t>
            </a:r>
            <a:r>
              <a:rPr lang="ja-JP" altLang="en-US" dirty="0" smtClean="0"/>
              <a:t>通信中に経路を変更できない</a:t>
            </a:r>
            <a:endParaRPr lang="en-US" altLang="ja-JP" dirty="0" smtClean="0"/>
          </a:p>
          <a:p>
            <a:pPr lvl="2"/>
            <a:r>
              <a:rPr lang="ja-JP" altLang="en-US" dirty="0" smtClean="0"/>
              <a:t>初めの</a:t>
            </a:r>
            <a:r>
              <a:rPr lang="en-US" altLang="ja-JP" dirty="0" smtClean="0"/>
              <a:t>IP</a:t>
            </a:r>
            <a:r>
              <a:rPr lang="ja-JP" altLang="en-US" dirty="0" smtClean="0"/>
              <a:t>ペアに依って経路が決まる</a:t>
            </a:r>
            <a:endParaRPr lang="en-US" altLang="ja-JP" dirty="0" smtClean="0"/>
          </a:p>
          <a:p>
            <a:pPr lvl="2"/>
            <a:r>
              <a:rPr kumimoji="1" lang="ja-JP" altLang="en-US" dirty="0" smtClean="0"/>
              <a:t>アプリケーションはそこまで意識したくない</a:t>
            </a:r>
            <a:r>
              <a:rPr kumimoji="1" lang="en-US" altLang="ja-JP" dirty="0" smtClean="0"/>
              <a:t>!</a:t>
            </a: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5</a:t>
            </a:fld>
            <a:endParaRPr lang="en-US" altLang="ja-JP" dirty="0"/>
          </a:p>
        </p:txBody>
      </p:sp>
      <p:sp>
        <p:nvSpPr>
          <p:cNvPr id="5" name="正方形/長方形 4"/>
          <p:cNvSpPr/>
          <p:nvPr/>
        </p:nvSpPr>
        <p:spPr bwMode="auto">
          <a:xfrm>
            <a:off x="1856656" y="4470506"/>
            <a:ext cx="684076" cy="1245933"/>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 name="テキスト ボックス 5"/>
          <p:cNvSpPr txBox="1"/>
          <p:nvPr/>
        </p:nvSpPr>
        <p:spPr>
          <a:xfrm>
            <a:off x="1280592" y="5795972"/>
            <a:ext cx="1442385" cy="369332"/>
          </a:xfrm>
          <a:prstGeom prst="rect">
            <a:avLst/>
          </a:prstGeom>
          <a:noFill/>
        </p:spPr>
        <p:txBody>
          <a:bodyPr wrap="none" rtlCol="0">
            <a:spAutoFit/>
          </a:bodyPr>
          <a:lstStyle/>
          <a:p>
            <a:r>
              <a:rPr kumimoji="1" lang="en-US" altLang="ja-JP" dirty="0" smtClean="0"/>
              <a:t>Aggregation</a:t>
            </a:r>
            <a:endParaRPr kumimoji="1" lang="ja-JP" altLang="en-US" dirty="0"/>
          </a:p>
        </p:txBody>
      </p:sp>
      <p:sp>
        <p:nvSpPr>
          <p:cNvPr id="8" name="正方形/長方形 7"/>
          <p:cNvSpPr/>
          <p:nvPr/>
        </p:nvSpPr>
        <p:spPr bwMode="auto">
          <a:xfrm>
            <a:off x="6500813" y="4581190"/>
            <a:ext cx="1080120" cy="1024565"/>
          </a:xfrm>
          <a:prstGeom prst="rect">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テキスト ボックス 8"/>
          <p:cNvSpPr txBox="1"/>
          <p:nvPr/>
        </p:nvSpPr>
        <p:spPr>
          <a:xfrm>
            <a:off x="6472831" y="5939393"/>
            <a:ext cx="1185766" cy="369332"/>
          </a:xfrm>
          <a:prstGeom prst="rect">
            <a:avLst/>
          </a:prstGeom>
          <a:noFill/>
        </p:spPr>
        <p:txBody>
          <a:bodyPr wrap="none" rtlCol="0">
            <a:spAutoFit/>
          </a:bodyPr>
          <a:lstStyle/>
          <a:p>
            <a:r>
              <a:rPr kumimoji="1" lang="en-US" altLang="ja-JP" dirty="0" smtClean="0"/>
              <a:t>End-node</a:t>
            </a:r>
            <a:endParaRPr kumimoji="1" lang="ja-JP" altLang="en-US" dirty="0"/>
          </a:p>
        </p:txBody>
      </p:sp>
      <p:sp>
        <p:nvSpPr>
          <p:cNvPr id="16" name="円/楕円 15"/>
          <p:cNvSpPr/>
          <p:nvPr/>
        </p:nvSpPr>
        <p:spPr bwMode="auto">
          <a:xfrm>
            <a:off x="4261774" y="6021288"/>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7" name="円/楕円 16"/>
          <p:cNvSpPr/>
          <p:nvPr/>
        </p:nvSpPr>
        <p:spPr bwMode="auto">
          <a:xfrm>
            <a:off x="4261774" y="4386449"/>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9" name="直線コネクタ 18"/>
          <p:cNvCxnSpPr>
            <a:stCxn id="8" idx="1"/>
            <a:endCxn id="16" idx="6"/>
          </p:cNvCxnSpPr>
          <p:nvPr/>
        </p:nvCxnSpPr>
        <p:spPr bwMode="auto">
          <a:xfrm flipH="1">
            <a:off x="4852138" y="5093473"/>
            <a:ext cx="1648675" cy="12229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p:cNvCxnSpPr>
            <a:stCxn id="8" idx="1"/>
            <a:endCxn id="17" idx="6"/>
          </p:cNvCxnSpPr>
          <p:nvPr/>
        </p:nvCxnSpPr>
        <p:spPr bwMode="auto">
          <a:xfrm flipH="1" flipV="1">
            <a:off x="4852138" y="4681631"/>
            <a:ext cx="1648675" cy="41184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p:cNvCxnSpPr>
            <a:stCxn id="5" idx="3"/>
            <a:endCxn id="16" idx="2"/>
          </p:cNvCxnSpPr>
          <p:nvPr/>
        </p:nvCxnSpPr>
        <p:spPr bwMode="auto">
          <a:xfrm>
            <a:off x="2540732" y="5093473"/>
            <a:ext cx="1721042" cy="12229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コネクタ 23"/>
          <p:cNvCxnSpPr>
            <a:stCxn id="5" idx="3"/>
          </p:cNvCxnSpPr>
          <p:nvPr/>
        </p:nvCxnSpPr>
        <p:spPr bwMode="auto">
          <a:xfrm flipV="1">
            <a:off x="2540732" y="4681631"/>
            <a:ext cx="1721042" cy="41184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テキスト ボックス 28"/>
          <p:cNvSpPr txBox="1"/>
          <p:nvPr/>
        </p:nvSpPr>
        <p:spPr>
          <a:xfrm>
            <a:off x="5481859" y="4285840"/>
            <a:ext cx="1339842" cy="369332"/>
          </a:xfrm>
          <a:prstGeom prst="rect">
            <a:avLst/>
          </a:prstGeom>
          <a:noFill/>
        </p:spPr>
        <p:txBody>
          <a:bodyPr wrap="none" rtlCol="0">
            <a:spAutoFit/>
          </a:bodyPr>
          <a:lstStyle/>
          <a:p>
            <a:r>
              <a:rPr kumimoji="1" lang="en-US" altLang="ja-JP" dirty="0" smtClean="0"/>
              <a:t>10.0.0.1/24</a:t>
            </a:r>
            <a:endParaRPr kumimoji="1" lang="ja-JP" altLang="en-US" dirty="0"/>
          </a:p>
        </p:txBody>
      </p:sp>
      <p:sp>
        <p:nvSpPr>
          <p:cNvPr id="30" name="テキスト ボックス 29"/>
          <p:cNvSpPr txBox="1"/>
          <p:nvPr/>
        </p:nvSpPr>
        <p:spPr>
          <a:xfrm>
            <a:off x="2540732" y="4438240"/>
            <a:ext cx="1339842" cy="369332"/>
          </a:xfrm>
          <a:prstGeom prst="rect">
            <a:avLst/>
          </a:prstGeom>
          <a:noFill/>
        </p:spPr>
        <p:txBody>
          <a:bodyPr wrap="none" rtlCol="0">
            <a:spAutoFit/>
          </a:bodyPr>
          <a:lstStyle/>
          <a:p>
            <a:r>
              <a:rPr kumimoji="1" lang="en-US" altLang="ja-JP" dirty="0" smtClean="0"/>
              <a:t>10.0.0.2/24</a:t>
            </a:r>
            <a:endParaRPr kumimoji="1" lang="ja-JP" altLang="en-US" dirty="0"/>
          </a:p>
        </p:txBody>
      </p:sp>
      <p:sp>
        <p:nvSpPr>
          <p:cNvPr id="31" name="テキスト ボックス 30"/>
          <p:cNvSpPr txBox="1"/>
          <p:nvPr/>
        </p:nvSpPr>
        <p:spPr>
          <a:xfrm>
            <a:off x="5482218" y="5247528"/>
            <a:ext cx="1339842" cy="369332"/>
          </a:xfrm>
          <a:prstGeom prst="rect">
            <a:avLst/>
          </a:prstGeom>
          <a:noFill/>
        </p:spPr>
        <p:txBody>
          <a:bodyPr wrap="none" rtlCol="0">
            <a:spAutoFit/>
          </a:bodyPr>
          <a:lstStyle/>
          <a:p>
            <a:r>
              <a:rPr kumimoji="1" lang="en-US" altLang="ja-JP" dirty="0" smtClean="0"/>
              <a:t>10.0.1.1/24</a:t>
            </a:r>
            <a:endParaRPr kumimoji="1" lang="ja-JP" altLang="en-US" dirty="0"/>
          </a:p>
        </p:txBody>
      </p:sp>
      <p:sp>
        <p:nvSpPr>
          <p:cNvPr id="32" name="テキスト ボックス 31"/>
          <p:cNvSpPr txBox="1"/>
          <p:nvPr/>
        </p:nvSpPr>
        <p:spPr>
          <a:xfrm>
            <a:off x="2541091" y="5399928"/>
            <a:ext cx="1339842" cy="369332"/>
          </a:xfrm>
          <a:prstGeom prst="rect">
            <a:avLst/>
          </a:prstGeom>
          <a:noFill/>
        </p:spPr>
        <p:txBody>
          <a:bodyPr wrap="none" rtlCol="0">
            <a:spAutoFit/>
          </a:bodyPr>
          <a:lstStyle/>
          <a:p>
            <a:r>
              <a:rPr kumimoji="1" lang="en-US" altLang="ja-JP" dirty="0" smtClean="0"/>
              <a:t>10.0.1.2/24</a:t>
            </a:r>
            <a:endParaRPr kumimoji="1" lang="ja-JP" altLang="en-US" dirty="0"/>
          </a:p>
        </p:txBody>
      </p:sp>
      <p:sp>
        <p:nvSpPr>
          <p:cNvPr id="33" name="角丸四角形吹き出し 32"/>
          <p:cNvSpPr/>
          <p:nvPr/>
        </p:nvSpPr>
        <p:spPr bwMode="auto">
          <a:xfrm>
            <a:off x="7580933" y="3717032"/>
            <a:ext cx="1980579" cy="568808"/>
          </a:xfrm>
          <a:prstGeom prst="wedgeRoundRectCallout">
            <a:avLst>
              <a:gd name="adj1" fmla="val -155739"/>
              <a:gd name="adj2" fmla="val 332093"/>
              <a:gd name="adj3" fmla="val 16667"/>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dirty="0" smtClean="0"/>
              <a:t>こっちに流したい</a:t>
            </a: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3133937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経路選択についての考察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前提</a:t>
            </a:r>
            <a:r>
              <a:rPr kumimoji="1" lang="en-US" altLang="ja-JP" dirty="0" smtClean="0"/>
              <a:t> : </a:t>
            </a:r>
          </a:p>
          <a:p>
            <a:pPr lvl="1"/>
            <a:r>
              <a:rPr lang="ja-JP" altLang="en-US" dirty="0" smtClean="0"/>
              <a:t>互いの持つ</a:t>
            </a:r>
            <a:r>
              <a:rPr lang="en-US" altLang="ja-JP" dirty="0" smtClean="0"/>
              <a:t>IP</a:t>
            </a:r>
            <a:r>
              <a:rPr lang="ja-JP" altLang="en-US" dirty="0" smtClean="0"/>
              <a:t>アドレスは通信前に知っているものとし</a:t>
            </a:r>
            <a:r>
              <a:rPr lang="en-US" altLang="ja-JP" dirty="0" smtClean="0"/>
              <a:t>, IP</a:t>
            </a:r>
            <a:r>
              <a:rPr lang="ja-JP" altLang="en-US" dirty="0" smtClean="0"/>
              <a:t>アドレスのペアで考え経路が決定されるものとする</a:t>
            </a:r>
            <a:endParaRPr lang="en-US" altLang="ja-JP" dirty="0" smtClean="0"/>
          </a:p>
          <a:p>
            <a:pPr lvl="1"/>
            <a:r>
              <a:rPr kumimoji="1" lang="ja-JP" altLang="en-US" dirty="0" smtClean="0"/>
              <a:t>基本的に自ノードのキュー長の様子から</a:t>
            </a:r>
            <a:r>
              <a:rPr kumimoji="1" lang="en-US" altLang="ja-JP" dirty="0" smtClean="0"/>
              <a:t>, </a:t>
            </a:r>
            <a:r>
              <a:rPr kumimoji="1" lang="ja-JP" altLang="en-US" dirty="0" smtClean="0"/>
              <a:t>ベストな経路を選択</a:t>
            </a:r>
            <a:endParaRPr kumimoji="1" lang="en-US" altLang="ja-JP" dirty="0" smtClean="0"/>
          </a:p>
          <a:p>
            <a:pPr lvl="1"/>
            <a:r>
              <a:rPr kumimoji="1" lang="ja-JP" altLang="en-US" dirty="0" smtClean="0"/>
              <a:t>既に他のフローが同一の経路で通信している際にはその情報を利用する</a:t>
            </a:r>
            <a:endParaRPr kumimoji="1" lang="en-US" altLang="ja-JP" dirty="0" smtClean="0"/>
          </a:p>
          <a:p>
            <a:pPr lvl="1"/>
            <a:r>
              <a:rPr kumimoji="1" lang="en-US" altLang="ja-JP" dirty="0" smtClean="0"/>
              <a:t>Partition</a:t>
            </a:r>
            <a:r>
              <a:rPr kumimoji="1" lang="en-US" altLang="ja-JP" dirty="0" smtClean="0"/>
              <a:t>-Aggregation</a:t>
            </a:r>
            <a:r>
              <a:rPr kumimoji="1" lang="ja-JP" altLang="en-US" dirty="0" smtClean="0"/>
              <a:t>通信を想定し</a:t>
            </a:r>
            <a:r>
              <a:rPr kumimoji="1" lang="en-US" altLang="ja-JP" dirty="0" smtClean="0"/>
              <a:t>, </a:t>
            </a:r>
            <a:r>
              <a:rPr kumimoji="1" lang="ja-JP" altLang="en-US" dirty="0" smtClean="0"/>
              <a:t>エンドノード同士の通信は考慮しない</a:t>
            </a:r>
            <a:r>
              <a:rPr kumimoji="1" lang="en-US" altLang="ja-JP" dirty="0" smtClean="0"/>
              <a:t>, </a:t>
            </a:r>
            <a:r>
              <a:rPr kumimoji="1" lang="ja-JP" altLang="en-US" dirty="0" smtClean="0"/>
              <a:t>送信も受信も両方行う状況は想定しない</a:t>
            </a:r>
            <a:endParaRPr kumimoji="1" lang="en-US" altLang="ja-JP" dirty="0" smtClean="0"/>
          </a:p>
          <a:p>
            <a:pPr lvl="1"/>
            <a:r>
              <a:rPr kumimoji="1" lang="en-US" altLang="ja-JP" dirty="0" smtClean="0"/>
              <a:t>NIC</a:t>
            </a:r>
            <a:r>
              <a:rPr kumimoji="1" lang="ja-JP" altLang="en-US" dirty="0" smtClean="0"/>
              <a:t>がオフロードしているロングフローレーンを設け</a:t>
            </a:r>
            <a:r>
              <a:rPr kumimoji="1" lang="en-US" altLang="ja-JP" dirty="0" smtClean="0"/>
              <a:t>, </a:t>
            </a:r>
            <a:r>
              <a:rPr kumimoji="1" lang="ja-JP" altLang="en-US" dirty="0" smtClean="0"/>
              <a:t>優先度の低いロングフローは積極的にそちらで通信する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6</a:t>
            </a:fld>
            <a:endParaRPr lang="en-US" altLang="ja-JP" dirty="0"/>
          </a:p>
        </p:txBody>
      </p:sp>
    </p:spTree>
    <p:extLst>
      <p:ext uri="{BB962C8B-B14F-4D97-AF65-F5344CB8AC3E}">
        <p14:creationId xmlns:p14="http://schemas.microsoft.com/office/powerpoint/2010/main" val="20132096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シナリオ</a:t>
            </a:r>
            <a:endParaRPr kumimoji="1" lang="ja-JP" altLang="en-US" dirty="0"/>
          </a:p>
        </p:txBody>
      </p:sp>
      <p:sp>
        <p:nvSpPr>
          <p:cNvPr id="20" name="コンテンツ プレースホルダー 19"/>
          <p:cNvSpPr>
            <a:spLocks noGrp="1"/>
          </p:cNvSpPr>
          <p:nvPr>
            <p:ph idx="1"/>
          </p:nvPr>
        </p:nvSpPr>
        <p:spPr>
          <a:xfrm>
            <a:off x="812800" y="3753036"/>
            <a:ext cx="8280400" cy="1332148"/>
          </a:xfrm>
          <a:ln>
            <a:solidFill>
              <a:srgbClr val="0071BC"/>
            </a:solidFill>
          </a:ln>
        </p:spPr>
        <p:txBody>
          <a:bodyPr/>
          <a:lstStyle/>
          <a:p>
            <a:pPr marL="457200" indent="-457200">
              <a:buFont typeface="+mj-lt"/>
              <a:buAutoNum type="arabicPeriod"/>
            </a:pPr>
            <a:r>
              <a:rPr kumimoji="1" lang="ja-JP" altLang="en-US" sz="2000" dirty="0" smtClean="0"/>
              <a:t>通信開始直後は全てのフローをショートであると仮定し</a:t>
            </a:r>
            <a:r>
              <a:rPr kumimoji="1" lang="en-US" altLang="ja-JP" sz="2000" dirty="0" smtClean="0"/>
              <a:t>, </a:t>
            </a:r>
            <a:r>
              <a:rPr kumimoji="1" lang="ja-JP" altLang="en-US" sz="2000" dirty="0" smtClean="0"/>
              <a:t>オンロードレーンを使う</a:t>
            </a:r>
            <a:endParaRPr kumimoji="1" lang="en-US" altLang="ja-JP" sz="2000" dirty="0" smtClean="0"/>
          </a:p>
          <a:p>
            <a:pPr marL="457200" indent="-457200">
              <a:buFont typeface="+mj-lt"/>
              <a:buAutoNum type="arabicPeriod"/>
            </a:pPr>
            <a:r>
              <a:rPr kumimoji="1" lang="ja-JP" altLang="en-US" sz="2000" dirty="0" smtClean="0"/>
              <a:t>長時間占有するよう</a:t>
            </a:r>
            <a:r>
              <a:rPr kumimoji="1" lang="ja-JP" altLang="en-US" sz="2000" dirty="0" smtClean="0"/>
              <a:t>なら</a:t>
            </a:r>
            <a:r>
              <a:rPr kumimoji="1" lang="en-US" altLang="ja-JP" sz="2000" dirty="0" smtClean="0"/>
              <a:t>(Deadline</a:t>
            </a:r>
            <a:r>
              <a:rPr kumimoji="1" lang="ja-JP" altLang="en-US" sz="2000" dirty="0" smtClean="0"/>
              <a:t>を超えるなら</a:t>
            </a:r>
            <a:r>
              <a:rPr kumimoji="1" lang="en-US" altLang="ja-JP" sz="2000" dirty="0" smtClean="0"/>
              <a:t>)</a:t>
            </a:r>
            <a:r>
              <a:rPr kumimoji="1" lang="ja-JP" altLang="en-US" sz="2000" dirty="0" smtClean="0"/>
              <a:t>オフロードレーン</a:t>
            </a:r>
            <a:r>
              <a:rPr kumimoji="1" lang="ja-JP" altLang="en-US" sz="2000" dirty="0" smtClean="0"/>
              <a:t>へ</a:t>
            </a:r>
            <a:endParaRPr kumimoji="1" lang="en-US" altLang="ja-JP" sz="2000" dirty="0" smtClean="0"/>
          </a:p>
          <a:p>
            <a:pPr marL="457200" indent="-457200">
              <a:buFont typeface="+mj-lt"/>
              <a:buAutoNum type="arabicPeriod"/>
            </a:pPr>
            <a:endParaRPr lang="en-US" altLang="ja-JP" sz="2000" dirty="0"/>
          </a:p>
          <a:p>
            <a:pPr marL="457200" indent="-457200">
              <a:buFont typeface="+mj-lt"/>
              <a:buAutoNum type="arabicPeriod"/>
            </a:pPr>
            <a:endParaRPr kumimoji="1" lang="ja-JP" altLang="en-US" sz="2000"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7</a:t>
            </a:fld>
            <a:endParaRPr lang="en-US" altLang="ja-JP" dirty="0"/>
          </a:p>
        </p:txBody>
      </p:sp>
      <p:sp>
        <p:nvSpPr>
          <p:cNvPr id="5" name="正方形/長方形 4"/>
          <p:cNvSpPr/>
          <p:nvPr/>
        </p:nvSpPr>
        <p:spPr bwMode="auto">
          <a:xfrm>
            <a:off x="2252700" y="1489430"/>
            <a:ext cx="684076" cy="1245933"/>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 name="テキスト ボックス 5"/>
          <p:cNvSpPr txBox="1"/>
          <p:nvPr/>
        </p:nvSpPr>
        <p:spPr>
          <a:xfrm>
            <a:off x="1676636" y="2814896"/>
            <a:ext cx="1442385" cy="369332"/>
          </a:xfrm>
          <a:prstGeom prst="rect">
            <a:avLst/>
          </a:prstGeom>
          <a:noFill/>
        </p:spPr>
        <p:txBody>
          <a:bodyPr wrap="none" rtlCol="0">
            <a:spAutoFit/>
          </a:bodyPr>
          <a:lstStyle/>
          <a:p>
            <a:r>
              <a:rPr kumimoji="1" lang="en-US" altLang="ja-JP" dirty="0" smtClean="0"/>
              <a:t>Aggregation</a:t>
            </a:r>
            <a:endParaRPr kumimoji="1" lang="ja-JP" altLang="en-US" dirty="0"/>
          </a:p>
        </p:txBody>
      </p:sp>
      <p:sp>
        <p:nvSpPr>
          <p:cNvPr id="7" name="正方形/長方形 6"/>
          <p:cNvSpPr/>
          <p:nvPr/>
        </p:nvSpPr>
        <p:spPr bwMode="auto">
          <a:xfrm>
            <a:off x="6896857" y="1600114"/>
            <a:ext cx="1080120" cy="1024565"/>
          </a:xfrm>
          <a:prstGeom prst="rect">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8" name="テキスト ボックス 7"/>
          <p:cNvSpPr txBox="1"/>
          <p:nvPr/>
        </p:nvSpPr>
        <p:spPr>
          <a:xfrm>
            <a:off x="6868875" y="2958317"/>
            <a:ext cx="1185766" cy="369332"/>
          </a:xfrm>
          <a:prstGeom prst="rect">
            <a:avLst/>
          </a:prstGeom>
          <a:noFill/>
        </p:spPr>
        <p:txBody>
          <a:bodyPr wrap="none" rtlCol="0">
            <a:spAutoFit/>
          </a:bodyPr>
          <a:lstStyle/>
          <a:p>
            <a:r>
              <a:rPr kumimoji="1" lang="en-US" altLang="ja-JP" dirty="0" smtClean="0"/>
              <a:t>End-node</a:t>
            </a:r>
            <a:endParaRPr kumimoji="1" lang="ja-JP" altLang="en-US" dirty="0"/>
          </a:p>
        </p:txBody>
      </p:sp>
      <p:sp>
        <p:nvSpPr>
          <p:cNvPr id="9" name="円/楕円 8"/>
          <p:cNvSpPr/>
          <p:nvPr/>
        </p:nvSpPr>
        <p:spPr bwMode="auto">
          <a:xfrm>
            <a:off x="4657818" y="3040212"/>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0" name="円/楕円 9"/>
          <p:cNvSpPr/>
          <p:nvPr/>
        </p:nvSpPr>
        <p:spPr bwMode="auto">
          <a:xfrm>
            <a:off x="4657818" y="1405373"/>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1" name="直線コネクタ 10"/>
          <p:cNvCxnSpPr>
            <a:stCxn id="7" idx="1"/>
            <a:endCxn id="9" idx="6"/>
          </p:cNvCxnSpPr>
          <p:nvPr/>
        </p:nvCxnSpPr>
        <p:spPr bwMode="auto">
          <a:xfrm flipH="1">
            <a:off x="5248182" y="2112397"/>
            <a:ext cx="1648675" cy="12229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p:cNvCxnSpPr>
            <a:stCxn id="7" idx="1"/>
            <a:endCxn id="10" idx="6"/>
          </p:cNvCxnSpPr>
          <p:nvPr/>
        </p:nvCxnSpPr>
        <p:spPr bwMode="auto">
          <a:xfrm flipH="1" flipV="1">
            <a:off x="5248182" y="1700555"/>
            <a:ext cx="1648675" cy="41184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p:cNvCxnSpPr>
            <a:stCxn id="5" idx="3"/>
            <a:endCxn id="9" idx="2"/>
          </p:cNvCxnSpPr>
          <p:nvPr/>
        </p:nvCxnSpPr>
        <p:spPr bwMode="auto">
          <a:xfrm>
            <a:off x="2936776" y="2112397"/>
            <a:ext cx="1721042" cy="12229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a:stCxn id="5" idx="3"/>
          </p:cNvCxnSpPr>
          <p:nvPr/>
        </p:nvCxnSpPr>
        <p:spPr bwMode="auto">
          <a:xfrm flipV="1">
            <a:off x="2936776" y="1700555"/>
            <a:ext cx="1721042" cy="41184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テキスト ボックス 14"/>
          <p:cNvSpPr txBox="1"/>
          <p:nvPr/>
        </p:nvSpPr>
        <p:spPr>
          <a:xfrm>
            <a:off x="5637076" y="1052736"/>
            <a:ext cx="1339842" cy="369332"/>
          </a:xfrm>
          <a:prstGeom prst="rect">
            <a:avLst/>
          </a:prstGeom>
          <a:noFill/>
        </p:spPr>
        <p:txBody>
          <a:bodyPr wrap="none" rtlCol="0">
            <a:spAutoFit/>
          </a:bodyPr>
          <a:lstStyle/>
          <a:p>
            <a:r>
              <a:rPr kumimoji="1" lang="en-US" altLang="ja-JP" dirty="0" smtClean="0">
                <a:solidFill>
                  <a:srgbClr val="E03253"/>
                </a:solidFill>
              </a:rPr>
              <a:t>10.0.0.1/24</a:t>
            </a:r>
            <a:endParaRPr kumimoji="1" lang="ja-JP" altLang="en-US" dirty="0">
              <a:solidFill>
                <a:srgbClr val="E03253"/>
              </a:solidFill>
            </a:endParaRPr>
          </a:p>
        </p:txBody>
      </p:sp>
      <p:sp>
        <p:nvSpPr>
          <p:cNvPr id="16" name="テキスト ボックス 15"/>
          <p:cNvSpPr txBox="1"/>
          <p:nvPr/>
        </p:nvSpPr>
        <p:spPr>
          <a:xfrm>
            <a:off x="2864768" y="1061120"/>
            <a:ext cx="1339842" cy="369332"/>
          </a:xfrm>
          <a:prstGeom prst="rect">
            <a:avLst/>
          </a:prstGeom>
          <a:noFill/>
        </p:spPr>
        <p:txBody>
          <a:bodyPr wrap="none" rtlCol="0">
            <a:spAutoFit/>
          </a:bodyPr>
          <a:lstStyle/>
          <a:p>
            <a:r>
              <a:rPr kumimoji="1" lang="en-US" altLang="ja-JP" dirty="0" smtClean="0">
                <a:solidFill>
                  <a:srgbClr val="E03253"/>
                </a:solidFill>
              </a:rPr>
              <a:t>10.0.0.2/24</a:t>
            </a:r>
            <a:endParaRPr kumimoji="1" lang="ja-JP" altLang="en-US" dirty="0">
              <a:solidFill>
                <a:srgbClr val="E03253"/>
              </a:solidFill>
            </a:endParaRPr>
          </a:p>
        </p:txBody>
      </p:sp>
      <p:sp>
        <p:nvSpPr>
          <p:cNvPr id="17" name="テキスト ボックス 16"/>
          <p:cNvSpPr txBox="1"/>
          <p:nvPr/>
        </p:nvSpPr>
        <p:spPr>
          <a:xfrm>
            <a:off x="5637435" y="1634909"/>
            <a:ext cx="1339842" cy="369332"/>
          </a:xfrm>
          <a:prstGeom prst="rect">
            <a:avLst/>
          </a:prstGeom>
          <a:noFill/>
        </p:spPr>
        <p:txBody>
          <a:bodyPr wrap="none" rtlCol="0">
            <a:spAutoFit/>
          </a:bodyPr>
          <a:lstStyle/>
          <a:p>
            <a:r>
              <a:rPr kumimoji="1" lang="en-US" altLang="ja-JP" dirty="0" smtClean="0">
                <a:solidFill>
                  <a:srgbClr val="E03253"/>
                </a:solidFill>
              </a:rPr>
              <a:t>10.0.1.1/24</a:t>
            </a:r>
            <a:endParaRPr kumimoji="1" lang="ja-JP" altLang="en-US" dirty="0">
              <a:solidFill>
                <a:srgbClr val="E03253"/>
              </a:solidFill>
            </a:endParaRPr>
          </a:p>
        </p:txBody>
      </p:sp>
      <p:sp>
        <p:nvSpPr>
          <p:cNvPr id="18" name="テキスト ボックス 17"/>
          <p:cNvSpPr txBox="1"/>
          <p:nvPr/>
        </p:nvSpPr>
        <p:spPr>
          <a:xfrm>
            <a:off x="2865127" y="1643293"/>
            <a:ext cx="1339842" cy="369332"/>
          </a:xfrm>
          <a:prstGeom prst="rect">
            <a:avLst/>
          </a:prstGeom>
          <a:noFill/>
        </p:spPr>
        <p:txBody>
          <a:bodyPr wrap="none" rtlCol="0">
            <a:spAutoFit/>
          </a:bodyPr>
          <a:lstStyle/>
          <a:p>
            <a:r>
              <a:rPr kumimoji="1" lang="en-US" altLang="ja-JP" dirty="0" smtClean="0">
                <a:solidFill>
                  <a:srgbClr val="E03253"/>
                </a:solidFill>
              </a:rPr>
              <a:t>10.0.1.2/24</a:t>
            </a:r>
            <a:endParaRPr kumimoji="1" lang="ja-JP" altLang="en-US" dirty="0">
              <a:solidFill>
                <a:srgbClr val="E03253"/>
              </a:solidFill>
            </a:endParaRPr>
          </a:p>
        </p:txBody>
      </p:sp>
      <p:sp>
        <p:nvSpPr>
          <p:cNvPr id="19" name="テキスト ボックス 18"/>
          <p:cNvSpPr txBox="1"/>
          <p:nvPr/>
        </p:nvSpPr>
        <p:spPr>
          <a:xfrm>
            <a:off x="403557" y="1544595"/>
            <a:ext cx="1801395" cy="1200329"/>
          </a:xfrm>
          <a:prstGeom prst="rect">
            <a:avLst/>
          </a:prstGeom>
          <a:noFill/>
        </p:spPr>
        <p:txBody>
          <a:bodyPr wrap="none" rtlCol="0">
            <a:spAutoFit/>
          </a:bodyPr>
          <a:lstStyle/>
          <a:p>
            <a:r>
              <a:rPr kumimoji="1" lang="ja-JP" altLang="en-US" dirty="0"/>
              <a:t>オフロードレーン</a:t>
            </a:r>
            <a:endParaRPr kumimoji="1" lang="en-US" altLang="ja-JP" dirty="0"/>
          </a:p>
          <a:p>
            <a:r>
              <a:rPr kumimoji="1" lang="ja-JP" altLang="en-US" dirty="0"/>
              <a:t>オフロードレーン</a:t>
            </a:r>
            <a:endParaRPr kumimoji="1" lang="en-US" altLang="ja-JP" dirty="0"/>
          </a:p>
          <a:p>
            <a:r>
              <a:rPr kumimoji="1" lang="ja-JP" altLang="en-US" dirty="0" smtClean="0"/>
              <a:t>オンロードレーン</a:t>
            </a:r>
            <a:endParaRPr kumimoji="1" lang="en-US" altLang="ja-JP" dirty="0" smtClean="0"/>
          </a:p>
          <a:p>
            <a:r>
              <a:rPr kumimoji="1" lang="ja-JP" altLang="en-US" dirty="0"/>
              <a:t>オンロードレーン</a:t>
            </a:r>
          </a:p>
        </p:txBody>
      </p:sp>
      <p:sp>
        <p:nvSpPr>
          <p:cNvPr id="21" name="円/楕円 20"/>
          <p:cNvSpPr/>
          <p:nvPr/>
        </p:nvSpPr>
        <p:spPr bwMode="auto">
          <a:xfrm>
            <a:off x="4644058" y="2224532"/>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22" name="直線コネクタ 21"/>
          <p:cNvCxnSpPr>
            <a:stCxn id="7" idx="1"/>
            <a:endCxn id="21" idx="6"/>
          </p:cNvCxnSpPr>
          <p:nvPr/>
        </p:nvCxnSpPr>
        <p:spPr bwMode="auto">
          <a:xfrm flipH="1">
            <a:off x="5234422" y="2112397"/>
            <a:ext cx="1662435" cy="4073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p:cNvCxnSpPr>
            <a:stCxn id="5" idx="3"/>
            <a:endCxn id="21" idx="2"/>
          </p:cNvCxnSpPr>
          <p:nvPr/>
        </p:nvCxnSpPr>
        <p:spPr bwMode="auto">
          <a:xfrm>
            <a:off x="2936776" y="2112397"/>
            <a:ext cx="1707282" cy="4073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コンテンツ プレースホルダー 19"/>
          <p:cNvSpPr txBox="1">
            <a:spLocks/>
          </p:cNvSpPr>
          <p:nvPr/>
        </p:nvSpPr>
        <p:spPr bwMode="auto">
          <a:xfrm>
            <a:off x="812540" y="5121188"/>
            <a:ext cx="8280400" cy="1332148"/>
          </a:xfrm>
          <a:prstGeom prst="rect">
            <a:avLst/>
          </a:prstGeom>
          <a:noFill/>
          <a:ln>
            <a:solidFill>
              <a:srgbClr val="0071BC"/>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457200" indent="-457200">
              <a:buFont typeface="+mj-lt"/>
              <a:buAutoNum type="arabicPeriod"/>
            </a:pPr>
            <a:r>
              <a:rPr lang="ja-JP" altLang="en-US" sz="2000" dirty="0" smtClean="0"/>
              <a:t>オンロードレーンの選択について</a:t>
            </a:r>
            <a:r>
              <a:rPr lang="ja-JP" altLang="en-US" sz="2000" dirty="0" smtClean="0"/>
              <a:t>は</a:t>
            </a:r>
            <a:endParaRPr lang="en-US" altLang="ja-JP" sz="2000" dirty="0" smtClean="0"/>
          </a:p>
          <a:p>
            <a:pPr marL="857250" lvl="1" indent="-457200">
              <a:buFont typeface="+mj-lt"/>
              <a:buAutoNum type="arabicPeriod"/>
            </a:pPr>
            <a:r>
              <a:rPr lang="ja-JP" altLang="en-US" dirty="0" smtClean="0"/>
              <a:t>フロー数ベース</a:t>
            </a:r>
            <a:endParaRPr lang="en-US" altLang="ja-JP" dirty="0" smtClean="0"/>
          </a:p>
          <a:p>
            <a:pPr marL="857250" lvl="1" indent="-457200">
              <a:buFont typeface="+mj-lt"/>
              <a:buAutoNum type="arabicPeriod"/>
            </a:pPr>
            <a:r>
              <a:rPr lang="ja-JP" altLang="en-US" dirty="0" smtClean="0"/>
              <a:t>通信劣化ベース</a:t>
            </a:r>
            <a:endParaRPr lang="ja-JP" altLang="en-US" dirty="0"/>
          </a:p>
        </p:txBody>
      </p:sp>
      <p:sp>
        <p:nvSpPr>
          <p:cNvPr id="24" name="テキスト ボックス 23"/>
          <p:cNvSpPr txBox="1"/>
          <p:nvPr/>
        </p:nvSpPr>
        <p:spPr>
          <a:xfrm>
            <a:off x="5637076" y="2217082"/>
            <a:ext cx="1339842" cy="369332"/>
          </a:xfrm>
          <a:prstGeom prst="rect">
            <a:avLst/>
          </a:prstGeom>
          <a:noFill/>
        </p:spPr>
        <p:txBody>
          <a:bodyPr wrap="none" rtlCol="0">
            <a:spAutoFit/>
          </a:bodyPr>
          <a:lstStyle/>
          <a:p>
            <a:r>
              <a:rPr kumimoji="1" lang="en-US" altLang="ja-JP" dirty="0" smtClean="0"/>
              <a:t>10.0.2.1</a:t>
            </a:r>
            <a:r>
              <a:rPr kumimoji="1" lang="en-US" altLang="ja-JP" dirty="0" smtClean="0"/>
              <a:t>/24</a:t>
            </a:r>
            <a:endParaRPr kumimoji="1" lang="ja-JP" altLang="en-US" dirty="0"/>
          </a:p>
        </p:txBody>
      </p:sp>
      <p:sp>
        <p:nvSpPr>
          <p:cNvPr id="25" name="テキスト ボックス 24"/>
          <p:cNvSpPr txBox="1"/>
          <p:nvPr/>
        </p:nvSpPr>
        <p:spPr>
          <a:xfrm>
            <a:off x="2864768" y="2225466"/>
            <a:ext cx="1339842" cy="369332"/>
          </a:xfrm>
          <a:prstGeom prst="rect">
            <a:avLst/>
          </a:prstGeom>
          <a:noFill/>
        </p:spPr>
        <p:txBody>
          <a:bodyPr wrap="none" rtlCol="0">
            <a:spAutoFit/>
          </a:bodyPr>
          <a:lstStyle/>
          <a:p>
            <a:r>
              <a:rPr kumimoji="1" lang="en-US" altLang="ja-JP" dirty="0" smtClean="0"/>
              <a:t>10.0.2.2</a:t>
            </a:r>
            <a:r>
              <a:rPr kumimoji="1" lang="en-US" altLang="ja-JP" dirty="0" smtClean="0"/>
              <a:t>/24</a:t>
            </a:r>
            <a:endParaRPr kumimoji="1" lang="ja-JP" altLang="en-US" dirty="0"/>
          </a:p>
        </p:txBody>
      </p:sp>
      <p:sp>
        <p:nvSpPr>
          <p:cNvPr id="27" name="円/楕円 26"/>
          <p:cNvSpPr/>
          <p:nvPr/>
        </p:nvSpPr>
        <p:spPr bwMode="auto">
          <a:xfrm>
            <a:off x="4657818" y="692696"/>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28" name="直線コネクタ 27"/>
          <p:cNvCxnSpPr>
            <a:stCxn id="7" idx="1"/>
            <a:endCxn id="27" idx="6"/>
          </p:cNvCxnSpPr>
          <p:nvPr/>
        </p:nvCxnSpPr>
        <p:spPr bwMode="auto">
          <a:xfrm flipH="1" flipV="1">
            <a:off x="5248182" y="987878"/>
            <a:ext cx="1648675" cy="1124519"/>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コネクタ 28"/>
          <p:cNvCxnSpPr>
            <a:stCxn id="5" idx="3"/>
          </p:cNvCxnSpPr>
          <p:nvPr/>
        </p:nvCxnSpPr>
        <p:spPr bwMode="auto">
          <a:xfrm flipV="1">
            <a:off x="2936776" y="987878"/>
            <a:ext cx="1721042" cy="1124519"/>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テキスト ボックス 30"/>
          <p:cNvSpPr txBox="1"/>
          <p:nvPr/>
        </p:nvSpPr>
        <p:spPr>
          <a:xfrm>
            <a:off x="5637076" y="2799256"/>
            <a:ext cx="1339842" cy="369332"/>
          </a:xfrm>
          <a:prstGeom prst="rect">
            <a:avLst/>
          </a:prstGeom>
          <a:noFill/>
        </p:spPr>
        <p:txBody>
          <a:bodyPr wrap="none" rtlCol="0">
            <a:spAutoFit/>
          </a:bodyPr>
          <a:lstStyle/>
          <a:p>
            <a:r>
              <a:rPr kumimoji="1" lang="en-US" altLang="ja-JP" dirty="0" smtClean="0"/>
              <a:t>10.0.3.1</a:t>
            </a:r>
            <a:r>
              <a:rPr kumimoji="1" lang="en-US" altLang="ja-JP" dirty="0" smtClean="0"/>
              <a:t>/24</a:t>
            </a:r>
            <a:endParaRPr kumimoji="1" lang="ja-JP" altLang="en-US" dirty="0"/>
          </a:p>
        </p:txBody>
      </p:sp>
      <p:sp>
        <p:nvSpPr>
          <p:cNvPr id="32" name="テキスト ボックス 31"/>
          <p:cNvSpPr txBox="1"/>
          <p:nvPr/>
        </p:nvSpPr>
        <p:spPr>
          <a:xfrm>
            <a:off x="2864768" y="2807640"/>
            <a:ext cx="1339842" cy="369332"/>
          </a:xfrm>
          <a:prstGeom prst="rect">
            <a:avLst/>
          </a:prstGeom>
          <a:noFill/>
        </p:spPr>
        <p:txBody>
          <a:bodyPr wrap="none" rtlCol="0">
            <a:spAutoFit/>
          </a:bodyPr>
          <a:lstStyle/>
          <a:p>
            <a:r>
              <a:rPr kumimoji="1" lang="en-US" altLang="ja-JP" dirty="0" smtClean="0"/>
              <a:t>10.0.3.2</a:t>
            </a:r>
            <a:r>
              <a:rPr kumimoji="1" lang="en-US" altLang="ja-JP" dirty="0" smtClean="0"/>
              <a:t>/24</a:t>
            </a:r>
            <a:endParaRPr kumimoji="1" lang="ja-JP" altLang="en-US" dirty="0"/>
          </a:p>
        </p:txBody>
      </p:sp>
    </p:spTree>
    <p:extLst>
      <p:ext uri="{BB962C8B-B14F-4D97-AF65-F5344CB8AC3E}">
        <p14:creationId xmlns:p14="http://schemas.microsoft.com/office/powerpoint/2010/main" val="13004781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8</a:t>
            </a:fld>
            <a:endParaRPr lang="en-US" altLang="ja-JP" dirty="0"/>
          </a:p>
        </p:txBody>
      </p:sp>
      <p:sp>
        <p:nvSpPr>
          <p:cNvPr id="5" name="テキスト ボックス 4"/>
          <p:cNvSpPr txBox="1"/>
          <p:nvPr/>
        </p:nvSpPr>
        <p:spPr>
          <a:xfrm>
            <a:off x="812800" y="1011081"/>
            <a:ext cx="3278249" cy="369332"/>
          </a:xfrm>
          <a:prstGeom prst="rect">
            <a:avLst/>
          </a:prstGeom>
          <a:noFill/>
        </p:spPr>
        <p:txBody>
          <a:bodyPr wrap="none" rtlCol="0">
            <a:spAutoFit/>
          </a:bodyPr>
          <a:lstStyle/>
          <a:p>
            <a:r>
              <a:rPr kumimoji="1" lang="en-US" altLang="ja-JP" dirty="0" smtClean="0"/>
              <a:t>Pi : </a:t>
            </a:r>
            <a:r>
              <a:rPr kumimoji="1" lang="ja-JP" altLang="en-US" dirty="0" smtClean="0"/>
              <a:t>ホスト</a:t>
            </a:r>
            <a:r>
              <a:rPr kumimoji="1" lang="en-US" altLang="ja-JP" dirty="0" err="1" smtClean="0"/>
              <a:t>i</a:t>
            </a:r>
            <a:r>
              <a:rPr kumimoji="1" lang="ja-JP" altLang="en-US" dirty="0" smtClean="0"/>
              <a:t>がとりうるパスの集合</a:t>
            </a:r>
            <a:endParaRPr kumimoji="1" lang="ja-JP" altLang="en-US" dirty="0"/>
          </a:p>
        </p:txBody>
      </p:sp>
      <p:sp>
        <p:nvSpPr>
          <p:cNvPr id="7" name="テキスト ボックス 6"/>
          <p:cNvSpPr txBox="1"/>
          <p:nvPr/>
        </p:nvSpPr>
        <p:spPr>
          <a:xfrm>
            <a:off x="4412940" y="1011081"/>
            <a:ext cx="3712074" cy="646331"/>
          </a:xfrm>
          <a:prstGeom prst="rect">
            <a:avLst/>
          </a:prstGeom>
          <a:noFill/>
        </p:spPr>
        <p:txBody>
          <a:bodyPr wrap="none" rtlCol="0">
            <a:spAutoFit/>
          </a:bodyPr>
          <a:lstStyle/>
          <a:p>
            <a:r>
              <a:rPr kumimoji="1" lang="en-US" altLang="ja-JP" dirty="0" smtClean="0"/>
              <a:t>F(X) : </a:t>
            </a:r>
            <a:r>
              <a:rPr kumimoji="1" lang="ja-JP" altLang="en-US" dirty="0" smtClean="0"/>
              <a:t>ある時刻でのパス</a:t>
            </a:r>
            <a:r>
              <a:rPr kumimoji="1" lang="en-US" altLang="ja-JP" dirty="0"/>
              <a:t>x</a:t>
            </a:r>
            <a:r>
              <a:rPr kumimoji="1" lang="ja-JP" altLang="en-US" dirty="0" smtClean="0"/>
              <a:t>に</a:t>
            </a:r>
            <a:endParaRPr kumimoji="1" lang="en-US" altLang="ja-JP" dirty="0" smtClean="0"/>
          </a:p>
          <a:p>
            <a:r>
              <a:rPr kumimoji="1" lang="en-US" altLang="ja-JP" dirty="0"/>
              <a:t>	</a:t>
            </a:r>
            <a:r>
              <a:rPr kumimoji="1" lang="ja-JP" altLang="en-US" dirty="0" smtClean="0"/>
              <a:t>実際に流れているフロー数</a:t>
            </a:r>
            <a:endParaRPr kumimoji="1" lang="ja-JP" altLang="en-US" dirty="0"/>
          </a:p>
        </p:txBody>
      </p:sp>
      <p:pic>
        <p:nvPicPr>
          <p:cNvPr id="8" name="図 7"/>
          <p:cNvPicPr>
            <a:picLocks noChangeAspect="1"/>
          </p:cNvPicPr>
          <p:nvPr/>
        </p:nvPicPr>
        <p:blipFill>
          <a:blip r:embed="rId2"/>
          <a:stretch>
            <a:fillRect/>
          </a:stretch>
        </p:blipFill>
        <p:spPr>
          <a:xfrm>
            <a:off x="1583573" y="1502155"/>
            <a:ext cx="1205665" cy="508335"/>
          </a:xfrm>
          <a:prstGeom prst="rect">
            <a:avLst/>
          </a:prstGeom>
        </p:spPr>
      </p:pic>
      <p:sp>
        <p:nvSpPr>
          <p:cNvPr id="10" name="テキスト ボックス 9"/>
          <p:cNvSpPr txBox="1"/>
          <p:nvPr/>
        </p:nvSpPr>
        <p:spPr>
          <a:xfrm>
            <a:off x="812800" y="2636912"/>
            <a:ext cx="2916183" cy="369332"/>
          </a:xfrm>
          <a:prstGeom prst="rect">
            <a:avLst/>
          </a:prstGeom>
          <a:noFill/>
        </p:spPr>
        <p:txBody>
          <a:bodyPr wrap="none" rtlCol="0">
            <a:spAutoFit/>
          </a:bodyPr>
          <a:lstStyle/>
          <a:p>
            <a:r>
              <a:rPr kumimoji="1" lang="ja-JP" altLang="en-US" dirty="0" smtClean="0"/>
              <a:t>提案手法</a:t>
            </a:r>
            <a:r>
              <a:rPr kumimoji="1" lang="en-US" altLang="ja-JP" dirty="0" smtClean="0"/>
              <a:t>1 : </a:t>
            </a:r>
            <a:r>
              <a:rPr kumimoji="1" lang="ja-JP" altLang="en-US" dirty="0" smtClean="0"/>
              <a:t>フロー数ベース</a:t>
            </a:r>
            <a:endParaRPr kumimoji="1" lang="ja-JP" altLang="en-US" dirty="0"/>
          </a:p>
        </p:txBody>
      </p:sp>
      <p:pic>
        <p:nvPicPr>
          <p:cNvPr id="11" name="図 10"/>
          <p:cNvPicPr>
            <a:picLocks noChangeAspect="1"/>
          </p:cNvPicPr>
          <p:nvPr/>
        </p:nvPicPr>
        <p:blipFill>
          <a:blip r:embed="rId3"/>
          <a:stretch>
            <a:fillRect/>
          </a:stretch>
        </p:blipFill>
        <p:spPr>
          <a:xfrm>
            <a:off x="4758790" y="1706927"/>
            <a:ext cx="3484045" cy="974959"/>
          </a:xfrm>
          <a:prstGeom prst="rect">
            <a:avLst/>
          </a:prstGeom>
        </p:spPr>
      </p:pic>
      <p:pic>
        <p:nvPicPr>
          <p:cNvPr id="12" name="図 11"/>
          <p:cNvPicPr>
            <a:picLocks noChangeAspect="1"/>
          </p:cNvPicPr>
          <p:nvPr/>
        </p:nvPicPr>
        <p:blipFill>
          <a:blip r:embed="rId4"/>
          <a:stretch>
            <a:fillRect/>
          </a:stretch>
        </p:blipFill>
        <p:spPr>
          <a:xfrm>
            <a:off x="1716739" y="3101742"/>
            <a:ext cx="2641709" cy="654514"/>
          </a:xfrm>
          <a:prstGeom prst="rect">
            <a:avLst/>
          </a:prstGeom>
        </p:spPr>
      </p:pic>
      <p:sp>
        <p:nvSpPr>
          <p:cNvPr id="13" name="テキスト ボックス 12"/>
          <p:cNvSpPr txBox="1"/>
          <p:nvPr/>
        </p:nvSpPr>
        <p:spPr>
          <a:xfrm>
            <a:off x="4752699" y="3244334"/>
            <a:ext cx="3967365" cy="369332"/>
          </a:xfrm>
          <a:prstGeom prst="rect">
            <a:avLst/>
          </a:prstGeom>
          <a:noFill/>
        </p:spPr>
        <p:txBody>
          <a:bodyPr wrap="none" rtlCol="0">
            <a:spAutoFit/>
          </a:bodyPr>
          <a:lstStyle/>
          <a:p>
            <a:r>
              <a:rPr kumimoji="1" lang="ja-JP" altLang="en-US" dirty="0" smtClean="0"/>
              <a:t>を満たすパス</a:t>
            </a:r>
            <a:r>
              <a:rPr kumimoji="1" lang="en-US" altLang="ja-JP" dirty="0" err="1" smtClean="0"/>
              <a:t>pij</a:t>
            </a:r>
            <a:r>
              <a:rPr kumimoji="1" lang="ja-JP" altLang="en-US" dirty="0" smtClean="0"/>
              <a:t>がとるべきパスである。</a:t>
            </a:r>
            <a:endParaRPr kumimoji="1" lang="ja-JP" altLang="en-US" dirty="0"/>
          </a:p>
        </p:txBody>
      </p:sp>
      <p:sp>
        <p:nvSpPr>
          <p:cNvPr id="14" name="テキスト ボックス 13"/>
          <p:cNvSpPr txBox="1"/>
          <p:nvPr/>
        </p:nvSpPr>
        <p:spPr>
          <a:xfrm>
            <a:off x="812800" y="4180438"/>
            <a:ext cx="2613028" cy="369332"/>
          </a:xfrm>
          <a:prstGeom prst="rect">
            <a:avLst/>
          </a:prstGeom>
          <a:noFill/>
        </p:spPr>
        <p:txBody>
          <a:bodyPr wrap="none" rtlCol="0">
            <a:spAutoFit/>
          </a:bodyPr>
          <a:lstStyle/>
          <a:p>
            <a:r>
              <a:rPr kumimoji="1" lang="ja-JP" altLang="en-US" dirty="0" smtClean="0"/>
              <a:t>提案手法</a:t>
            </a:r>
            <a:r>
              <a:rPr kumimoji="1" lang="en-US" altLang="ja-JP" dirty="0" smtClean="0"/>
              <a:t>2 : </a:t>
            </a:r>
            <a:r>
              <a:rPr kumimoji="1" lang="ja-JP" altLang="en-US" dirty="0" smtClean="0"/>
              <a:t>遅延ベース</a:t>
            </a:r>
            <a:endParaRPr kumimoji="1" lang="ja-JP" altLang="en-US" dirty="0"/>
          </a:p>
        </p:txBody>
      </p:sp>
      <p:sp>
        <p:nvSpPr>
          <p:cNvPr id="16" name="テキスト ボックス 15"/>
          <p:cNvSpPr txBox="1"/>
          <p:nvPr/>
        </p:nvSpPr>
        <p:spPr>
          <a:xfrm>
            <a:off x="5349044" y="4639290"/>
            <a:ext cx="4074328" cy="369332"/>
          </a:xfrm>
          <a:prstGeom prst="rect">
            <a:avLst/>
          </a:prstGeom>
          <a:noFill/>
        </p:spPr>
        <p:txBody>
          <a:bodyPr wrap="none" rtlCol="0">
            <a:spAutoFit/>
          </a:bodyPr>
          <a:lstStyle/>
          <a:p>
            <a:r>
              <a:rPr kumimoji="1" lang="en-US" altLang="ja-JP" dirty="0" err="1" smtClean="0"/>
              <a:t>BaseRTT</a:t>
            </a:r>
            <a:r>
              <a:rPr kumimoji="1" lang="en-US" altLang="ja-JP" dirty="0" smtClean="0"/>
              <a:t> : </a:t>
            </a:r>
            <a:r>
              <a:rPr kumimoji="1" lang="ja-JP" altLang="en-US" dirty="0" smtClean="0"/>
              <a:t>観測中の最小</a:t>
            </a:r>
            <a:r>
              <a:rPr kumimoji="1" lang="en-US" altLang="ja-JP" dirty="0" smtClean="0"/>
              <a:t>RTT(</a:t>
            </a:r>
            <a:r>
              <a:rPr kumimoji="1" lang="ja-JP" altLang="en-US" dirty="0" smtClean="0"/>
              <a:t>理想値</a:t>
            </a:r>
            <a:r>
              <a:rPr kumimoji="1" lang="en-US" altLang="ja-JP" dirty="0" smtClean="0"/>
              <a:t>)</a:t>
            </a:r>
            <a:endParaRPr kumimoji="1" lang="ja-JP" altLang="en-US" dirty="0"/>
          </a:p>
        </p:txBody>
      </p:sp>
      <p:sp>
        <p:nvSpPr>
          <p:cNvPr id="17" name="テキスト ボックス 16"/>
          <p:cNvSpPr txBox="1"/>
          <p:nvPr/>
        </p:nvSpPr>
        <p:spPr>
          <a:xfrm>
            <a:off x="1088963" y="4639290"/>
            <a:ext cx="2890535" cy="369332"/>
          </a:xfrm>
          <a:prstGeom prst="rect">
            <a:avLst/>
          </a:prstGeom>
          <a:noFill/>
        </p:spPr>
        <p:txBody>
          <a:bodyPr wrap="none" rtlCol="0">
            <a:spAutoFit/>
          </a:bodyPr>
          <a:lstStyle/>
          <a:p>
            <a:r>
              <a:rPr kumimoji="1" lang="en-US" altLang="ja-JP" dirty="0" err="1" smtClean="0"/>
              <a:t>δ</a:t>
            </a:r>
            <a:r>
              <a:rPr kumimoji="1" lang="en-US" altLang="ja-JP" dirty="0" smtClean="0"/>
              <a:t> = </a:t>
            </a:r>
            <a:r>
              <a:rPr kumimoji="1" lang="en-US" altLang="ja-JP" dirty="0" err="1" smtClean="0"/>
              <a:t>RTTcurrent</a:t>
            </a:r>
            <a:r>
              <a:rPr kumimoji="1" lang="en-US" altLang="ja-JP" dirty="0" smtClean="0"/>
              <a:t> - </a:t>
            </a:r>
            <a:r>
              <a:rPr kumimoji="1" lang="en-US" altLang="ja-JP" dirty="0" err="1" smtClean="0"/>
              <a:t>BaseRTT</a:t>
            </a:r>
            <a:endParaRPr kumimoji="1" lang="ja-JP" altLang="en-US" dirty="0"/>
          </a:p>
        </p:txBody>
      </p:sp>
      <p:pic>
        <p:nvPicPr>
          <p:cNvPr id="18" name="図 17"/>
          <p:cNvPicPr>
            <a:picLocks noChangeAspect="1"/>
          </p:cNvPicPr>
          <p:nvPr/>
        </p:nvPicPr>
        <p:blipFill>
          <a:blip r:embed="rId5"/>
          <a:stretch>
            <a:fillRect/>
          </a:stretch>
        </p:blipFill>
        <p:spPr>
          <a:xfrm>
            <a:off x="1323644" y="5330959"/>
            <a:ext cx="2301191" cy="595013"/>
          </a:xfrm>
          <a:prstGeom prst="rect">
            <a:avLst/>
          </a:prstGeom>
        </p:spPr>
      </p:pic>
      <p:sp>
        <p:nvSpPr>
          <p:cNvPr id="19" name="テキスト ボックス 18"/>
          <p:cNvSpPr txBox="1"/>
          <p:nvPr/>
        </p:nvSpPr>
        <p:spPr>
          <a:xfrm>
            <a:off x="3715887" y="5487111"/>
            <a:ext cx="3967365" cy="369332"/>
          </a:xfrm>
          <a:prstGeom prst="rect">
            <a:avLst/>
          </a:prstGeom>
          <a:noFill/>
        </p:spPr>
        <p:txBody>
          <a:bodyPr wrap="none" rtlCol="0">
            <a:spAutoFit/>
          </a:bodyPr>
          <a:lstStyle/>
          <a:p>
            <a:r>
              <a:rPr kumimoji="1" lang="ja-JP" altLang="en-US" dirty="0" smtClean="0"/>
              <a:t>を満たすパス</a:t>
            </a:r>
            <a:r>
              <a:rPr kumimoji="1" lang="en-US" altLang="ja-JP" dirty="0" err="1" smtClean="0"/>
              <a:t>pij</a:t>
            </a:r>
            <a:r>
              <a:rPr kumimoji="1" lang="ja-JP" altLang="en-US" dirty="0" smtClean="0"/>
              <a:t>がとるべきパスである。</a:t>
            </a:r>
            <a:endParaRPr kumimoji="1" lang="ja-JP" altLang="en-US" dirty="0"/>
          </a:p>
        </p:txBody>
      </p:sp>
    </p:spTree>
    <p:extLst>
      <p:ext uri="{BB962C8B-B14F-4D97-AF65-F5344CB8AC3E}">
        <p14:creationId xmlns:p14="http://schemas.microsoft.com/office/powerpoint/2010/main" val="28780168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ショートフローの判断</a:t>
            </a:r>
            <a:endParaRPr kumimoji="1" lang="en-US" altLang="ja-JP" dirty="0" smtClean="0"/>
          </a:p>
          <a:p>
            <a:pPr lvl="1"/>
            <a:r>
              <a:rPr lang="ja-JP" altLang="en-US" dirty="0" smtClean="0"/>
              <a:t>しきい値を用意しておきそれを超える時間で通信する場合判定する</a:t>
            </a:r>
            <a:endParaRPr kumimoji="1" lang="en-US" altLang="ja-JP" dirty="0" smtClean="0"/>
          </a:p>
          <a:p>
            <a:r>
              <a:rPr kumimoji="1" lang="ja-JP" altLang="en-US" dirty="0" smtClean="0"/>
              <a:t>提案手法</a:t>
            </a:r>
            <a:r>
              <a:rPr kumimoji="1" lang="en-US" altLang="ja-JP" dirty="0" smtClean="0"/>
              <a:t>1</a:t>
            </a:r>
            <a:r>
              <a:rPr kumimoji="1" lang="ja-JP" altLang="en-US" dirty="0" smtClean="0"/>
              <a:t>について</a:t>
            </a:r>
            <a:endParaRPr kumimoji="1" lang="en-US" altLang="ja-JP" dirty="0" smtClean="0"/>
          </a:p>
          <a:p>
            <a:pPr lvl="1"/>
            <a:r>
              <a:rPr kumimoji="1" lang="ja-JP" altLang="en-US" dirty="0" smtClean="0"/>
              <a:t>フロー数をカウントしておき最小のパスに流す</a:t>
            </a:r>
            <a:endParaRPr kumimoji="1" lang="en-US" altLang="ja-JP" dirty="0" smtClean="0"/>
          </a:p>
          <a:p>
            <a:pPr lvl="1"/>
            <a:r>
              <a:rPr lang="ja-JP" altLang="en-US" dirty="0" smtClean="0"/>
              <a:t>同じ数ならパス</a:t>
            </a:r>
            <a:r>
              <a:rPr lang="en-US" altLang="ja-JP" dirty="0" smtClean="0"/>
              <a:t>ID</a:t>
            </a:r>
            <a:r>
              <a:rPr lang="ja-JP" altLang="en-US" dirty="0" smtClean="0"/>
              <a:t>が小さい順</a:t>
            </a:r>
            <a:endParaRPr lang="en-US" altLang="ja-JP" dirty="0" smtClean="0"/>
          </a:p>
          <a:p>
            <a:r>
              <a:rPr kumimoji="1" lang="ja-JP" altLang="en-US" dirty="0" smtClean="0"/>
              <a:t>提案手法</a:t>
            </a:r>
            <a:r>
              <a:rPr kumimoji="1" lang="en-US" altLang="ja-JP" dirty="0" smtClean="0"/>
              <a:t>2</a:t>
            </a:r>
            <a:r>
              <a:rPr kumimoji="1" lang="ja-JP" altLang="en-US" dirty="0" smtClean="0"/>
              <a:t>について</a:t>
            </a:r>
            <a:endParaRPr lang="en-US" altLang="ja-JP" dirty="0" smtClean="0"/>
          </a:p>
          <a:p>
            <a:pPr lvl="1"/>
            <a:r>
              <a:rPr lang="ja-JP" altLang="en-US" dirty="0" smtClean="0"/>
              <a:t>通信中のフローがある時に新しいフローがやってきたとき有効</a:t>
            </a:r>
            <a:endParaRPr lang="en-US" altLang="ja-JP" dirty="0" smtClean="0"/>
          </a:p>
          <a:p>
            <a:pPr lvl="1"/>
            <a:r>
              <a:rPr lang="ja-JP" altLang="en-US" dirty="0" smtClean="0"/>
              <a:t>通信中のフローがないパスが存在する時には提案手法</a:t>
            </a:r>
            <a:r>
              <a:rPr lang="en-US" altLang="ja-JP" dirty="0" smtClean="0"/>
              <a:t>1</a:t>
            </a:r>
            <a:r>
              <a:rPr lang="ja-JP" altLang="en-US" dirty="0" smtClean="0"/>
              <a:t>で</a:t>
            </a:r>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9</a:t>
            </a:fld>
            <a:endParaRPr lang="en-US" altLang="ja-JP" dirty="0"/>
          </a:p>
        </p:txBody>
      </p:sp>
    </p:spTree>
    <p:extLst>
      <p:ext uri="{BB962C8B-B14F-4D97-AF65-F5344CB8AC3E}">
        <p14:creationId xmlns:p14="http://schemas.microsoft.com/office/powerpoint/2010/main" val="24614439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10100</TotalTime>
  <Words>688</Words>
  <Application>Microsoft Macintosh PowerPoint</Application>
  <PresentationFormat>A4 210x297 mm</PresentationFormat>
  <Paragraphs>111</Paragraphs>
  <Slides>10</Slides>
  <Notes>1</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Staff training presentation</vt:lpstr>
      <vt:lpstr>Progress report 進捗報告</vt:lpstr>
      <vt:lpstr>進捗報告</vt:lpstr>
      <vt:lpstr>提案手法について</vt:lpstr>
      <vt:lpstr>経路選択についての考察1</vt:lpstr>
      <vt:lpstr>経路選択についての考察2</vt:lpstr>
      <vt:lpstr>経路選択についての考察</vt:lpstr>
      <vt:lpstr>シナリオ</vt:lpstr>
      <vt:lpstr>提案手法</vt:lpstr>
      <vt:lpstr>実装について</vt:lpstr>
      <vt:lpstr>今後の計画</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3364</cp:revision>
  <dcterms:created xsi:type="dcterms:W3CDTF">2013-12-01T06:00:42Z</dcterms:created>
  <dcterms:modified xsi:type="dcterms:W3CDTF">2014-10-06T09:04:10Z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