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92" y="-96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05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自身の想定環境に当てはめてみる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ロングフローレーン</a:t>
            </a:r>
            <a:r>
              <a:rPr lang="en-US" altLang="ja-JP" dirty="0" smtClean="0"/>
              <a:t>(</a:t>
            </a:r>
            <a:r>
              <a:rPr lang="ja-JP" altLang="en-US" dirty="0" smtClean="0"/>
              <a:t>オフロード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・ショートフローレーン</a:t>
            </a:r>
            <a:r>
              <a:rPr lang="en-US" altLang="ja-JP" dirty="0" smtClean="0"/>
              <a:t>(</a:t>
            </a:r>
            <a:r>
              <a:rPr lang="ja-JP" altLang="en-US" dirty="0" smtClean="0"/>
              <a:t>オンロード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負荷を軽減し、ショートフローにリソースを分配する</a:t>
            </a:r>
            <a:endParaRPr lang="en-US" altLang="ja-JP" dirty="0"/>
          </a:p>
          <a:p>
            <a:r>
              <a:rPr lang="ja-JP" altLang="en-US" dirty="0" smtClean="0"/>
              <a:t>長時間通信しているフローに割り当てたくない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通信時間が長いほどコストが大きくなる</a:t>
            </a:r>
            <a:endParaRPr kumimoji="1" lang="en-US" altLang="ja-JP" dirty="0" smtClean="0"/>
          </a:p>
          <a:p>
            <a:r>
              <a:rPr lang="en-US" altLang="en-US" smtClean="0"/>
              <a:t>ショートフローレーン</a:t>
            </a:r>
            <a:r>
              <a:rPr lang="ja-JP" altLang="en-US" dirty="0" smtClean="0"/>
              <a:t>に対し、最後の項を加える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0" y="3392996"/>
            <a:ext cx="5885561" cy="7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2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913352" y="2050470"/>
            <a:ext cx="6079296" cy="469232"/>
            <a:chOff x="1755204" y="3221659"/>
            <a:chExt cx="6079296" cy="469232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8" name="直線コネクタ 7"/>
          <p:cNvCxnSpPr>
            <a:stCxn id="6" idx="3"/>
          </p:cNvCxnSpPr>
          <p:nvPr/>
        </p:nvCxnSpPr>
        <p:spPr bwMode="auto">
          <a:xfrm flipV="1">
            <a:off x="2382584" y="1069679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>
            <a:endCxn id="7" idx="1"/>
          </p:cNvCxnSpPr>
          <p:nvPr/>
        </p:nvCxnSpPr>
        <p:spPr bwMode="auto">
          <a:xfrm>
            <a:off x="4953000" y="1069679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>
            <a:stCxn id="6" idx="3"/>
          </p:cNvCxnSpPr>
          <p:nvPr/>
        </p:nvCxnSpPr>
        <p:spPr bwMode="auto">
          <a:xfrm>
            <a:off x="2382584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>
            <a:endCxn id="7" idx="1"/>
          </p:cNvCxnSpPr>
          <p:nvPr/>
        </p:nvCxnSpPr>
        <p:spPr bwMode="auto">
          <a:xfrm flipV="1">
            <a:off x="4953000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6" idx="3"/>
          </p:cNvCxnSpPr>
          <p:nvPr/>
        </p:nvCxnSpPr>
        <p:spPr bwMode="auto">
          <a:xfrm>
            <a:off x="2382584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endCxn id="7" idx="1"/>
          </p:cNvCxnSpPr>
          <p:nvPr/>
        </p:nvCxnSpPr>
        <p:spPr bwMode="auto">
          <a:xfrm flipV="1">
            <a:off x="4953000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 flipV="1">
            <a:off x="2382584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endCxn id="7" idx="1"/>
          </p:cNvCxnSpPr>
          <p:nvPr/>
        </p:nvCxnSpPr>
        <p:spPr bwMode="auto">
          <a:xfrm>
            <a:off x="4953000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円柱 15"/>
          <p:cNvSpPr/>
          <p:nvPr/>
        </p:nvSpPr>
        <p:spPr bwMode="auto">
          <a:xfrm rot="16200000">
            <a:off x="4323990" y="215234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円柱 16"/>
          <p:cNvSpPr/>
          <p:nvPr/>
        </p:nvSpPr>
        <p:spPr bwMode="auto">
          <a:xfrm rot="16200000">
            <a:off x="4314339" y="1852357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28538" y="2464543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38828" y="2464543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984" y="11056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高速道経由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21984" y="31579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一般道経由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1934044" y="4987975"/>
            <a:ext cx="6079296" cy="469232"/>
            <a:chOff x="1755204" y="3221659"/>
            <a:chExt cx="6079296" cy="46923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25" name="直線コネクタ 24"/>
          <p:cNvCxnSpPr>
            <a:stCxn id="23" idx="3"/>
          </p:cNvCxnSpPr>
          <p:nvPr/>
        </p:nvCxnSpPr>
        <p:spPr bwMode="auto">
          <a:xfrm flipV="1">
            <a:off x="2403276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endCxn id="24" idx="1"/>
          </p:cNvCxnSpPr>
          <p:nvPr/>
        </p:nvCxnSpPr>
        <p:spPr bwMode="auto">
          <a:xfrm>
            <a:off x="4973692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23" idx="3"/>
          </p:cNvCxnSpPr>
          <p:nvPr/>
        </p:nvCxnSpPr>
        <p:spPr bwMode="auto">
          <a:xfrm>
            <a:off x="2403276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endCxn id="24" idx="1"/>
          </p:cNvCxnSpPr>
          <p:nvPr/>
        </p:nvCxnSpPr>
        <p:spPr bwMode="auto">
          <a:xfrm flipV="1">
            <a:off x="4973692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23" idx="3"/>
          </p:cNvCxnSpPr>
          <p:nvPr/>
        </p:nvCxnSpPr>
        <p:spPr bwMode="auto">
          <a:xfrm>
            <a:off x="2403276" y="5222591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endCxn id="24" idx="1"/>
          </p:cNvCxnSpPr>
          <p:nvPr/>
        </p:nvCxnSpPr>
        <p:spPr bwMode="auto">
          <a:xfrm flipV="1">
            <a:off x="4973692" y="5222591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>
            <a:stCxn id="23" idx="3"/>
          </p:cNvCxnSpPr>
          <p:nvPr/>
        </p:nvCxnSpPr>
        <p:spPr bwMode="auto">
          <a:xfrm flipV="1">
            <a:off x="2403276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endCxn id="24" idx="1"/>
          </p:cNvCxnSpPr>
          <p:nvPr/>
        </p:nvCxnSpPr>
        <p:spPr bwMode="auto">
          <a:xfrm>
            <a:off x="4973692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円柱 32"/>
          <p:cNvSpPr/>
          <p:nvPr/>
        </p:nvSpPr>
        <p:spPr bwMode="auto">
          <a:xfrm rot="16200000">
            <a:off x="4344682" y="3152739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円柱 33"/>
          <p:cNvSpPr/>
          <p:nvPr/>
        </p:nvSpPr>
        <p:spPr bwMode="auto">
          <a:xfrm rot="16200000">
            <a:off x="4335031" y="4789862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949230" y="5402048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59520" y="5402048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42676" y="40431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高速道経由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942676" y="60954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一般道経由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00472" y="1475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通信直後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8802" y="4607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一定時間後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24908" y="1029179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24908" y="151185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56597" y="2464543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85178" y="299855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193219" y="4294647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193219" y="47773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124908" y="5730011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3489" y="6264024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637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提案</a:t>
            </a:r>
            <a:r>
              <a:rPr lang="ja-JP" altLang="en-US" dirty="0"/>
              <a:t>手法の調査</a:t>
            </a:r>
            <a:endParaRPr lang="en-US" altLang="ja-JP" dirty="0"/>
          </a:p>
          <a:p>
            <a:r>
              <a:rPr lang="ja-JP" altLang="en-US" dirty="0"/>
              <a:t>修論の章立てベースでの計画</a:t>
            </a:r>
            <a:endParaRPr lang="en-US" altLang="ja-JP" dirty="0"/>
          </a:p>
          <a:p>
            <a:pPr lvl="1"/>
            <a:r>
              <a:rPr lang="ja-JP" altLang="en-US" strike="sngStrike" dirty="0"/>
              <a:t>提案手法概要ー</a:t>
            </a:r>
            <a:r>
              <a:rPr lang="en-US" altLang="ja-JP" strike="sngStrike" dirty="0"/>
              <a:t>10</a:t>
            </a:r>
            <a:r>
              <a:rPr lang="ja-JP" altLang="en-US" strike="sngStrike" dirty="0"/>
              <a:t>月半ば</a:t>
            </a:r>
            <a:endParaRPr lang="en-US" altLang="ja-JP" strike="sngStrike" dirty="0"/>
          </a:p>
          <a:p>
            <a:pPr lvl="1"/>
            <a:r>
              <a:rPr lang="ja-JP" altLang="en-US" dirty="0"/>
              <a:t>理論</a:t>
            </a:r>
            <a:r>
              <a:rPr lang="ja-JP" altLang="en-US" dirty="0" smtClean="0"/>
              <a:t>解析、実装ー</a:t>
            </a:r>
            <a:r>
              <a:rPr lang="en-US" altLang="ja-JP" dirty="0" smtClean="0"/>
              <a:t>10</a:t>
            </a:r>
            <a:r>
              <a:rPr lang="ja-JP" altLang="en-US" dirty="0"/>
              <a:t>月</a:t>
            </a:r>
            <a:r>
              <a:rPr lang="ja-JP" altLang="en-US" dirty="0" smtClean="0"/>
              <a:t>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実装しつつ、提案手法を固めつつ</a:t>
            </a:r>
            <a:endParaRPr lang="en-US" altLang="ja-JP" dirty="0"/>
          </a:p>
          <a:p>
            <a:pPr lvl="1"/>
            <a:r>
              <a:rPr lang="ja-JP" altLang="en-US" dirty="0" smtClean="0"/>
              <a:t>実装、評価</a:t>
            </a:r>
            <a:r>
              <a:rPr lang="ja-JP" altLang="en-US" dirty="0"/>
              <a:t>ー</a:t>
            </a:r>
            <a:r>
              <a:rPr lang="en-US" altLang="ja-JP" dirty="0"/>
              <a:t>10</a:t>
            </a:r>
            <a:r>
              <a:rPr lang="ja-JP" altLang="en-US" dirty="0"/>
              <a:t>月末には開始</a:t>
            </a:r>
            <a:r>
              <a:rPr lang="en-US" altLang="ja-JP" dirty="0"/>
              <a:t>, 11</a:t>
            </a:r>
            <a:r>
              <a:rPr lang="ja-JP" altLang="en-US" dirty="0"/>
              <a:t>月中に</a:t>
            </a:r>
            <a:r>
              <a:rPr lang="ja-JP" altLang="en-US" dirty="0" smtClean="0"/>
              <a:t>終了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783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ルーティング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992560" y="1952836"/>
            <a:ext cx="684076" cy="29701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右大かっこ 9"/>
          <p:cNvSpPr/>
          <p:nvPr/>
        </p:nvSpPr>
        <p:spPr bwMode="auto">
          <a:xfrm>
            <a:off x="1424608" y="2043026"/>
            <a:ext cx="144016" cy="396044"/>
          </a:xfrm>
          <a:prstGeom prst="righ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右大かっこ 5"/>
          <p:cNvSpPr/>
          <p:nvPr/>
        </p:nvSpPr>
        <p:spPr bwMode="auto">
          <a:xfrm>
            <a:off x="1424608" y="2853056"/>
            <a:ext cx="144016" cy="396044"/>
          </a:xfrm>
          <a:prstGeom prst="righ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右大かっこ 6"/>
          <p:cNvSpPr/>
          <p:nvPr/>
        </p:nvSpPr>
        <p:spPr bwMode="auto">
          <a:xfrm>
            <a:off x="1424608" y="3663086"/>
            <a:ext cx="144016" cy="396044"/>
          </a:xfrm>
          <a:prstGeom prst="righ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右大かっこ 7"/>
          <p:cNvSpPr/>
          <p:nvPr/>
        </p:nvSpPr>
        <p:spPr bwMode="auto">
          <a:xfrm>
            <a:off x="1424608" y="4473116"/>
            <a:ext cx="144016" cy="396044"/>
          </a:xfrm>
          <a:prstGeom prst="righ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79479" y="1943925"/>
            <a:ext cx="684076" cy="29701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171488" y="2673101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171488" y="3750510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246618" y="2672916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246618" y="3750325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16060" y="1232756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716060" y="2588065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16060" y="3943374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716060" y="5298682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3" name="直線コネクタ 32"/>
          <p:cNvCxnSpPr>
            <a:stCxn id="10" idx="2"/>
            <a:endCxn id="22" idx="1"/>
          </p:cNvCxnSpPr>
          <p:nvPr/>
        </p:nvCxnSpPr>
        <p:spPr bwMode="auto">
          <a:xfrm>
            <a:off x="1568624" y="2241048"/>
            <a:ext cx="1602864" cy="685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6" idx="2"/>
            <a:endCxn id="22" idx="1"/>
          </p:cNvCxnSpPr>
          <p:nvPr/>
        </p:nvCxnSpPr>
        <p:spPr bwMode="auto">
          <a:xfrm flipV="1">
            <a:off x="1568624" y="2926392"/>
            <a:ext cx="1602864" cy="1246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>
            <a:stCxn id="7" idx="2"/>
            <a:endCxn id="25" idx="1"/>
          </p:cNvCxnSpPr>
          <p:nvPr/>
        </p:nvCxnSpPr>
        <p:spPr bwMode="auto">
          <a:xfrm>
            <a:off x="1568624" y="3861108"/>
            <a:ext cx="1602864" cy="142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>
            <a:stCxn id="8" idx="2"/>
            <a:endCxn id="25" idx="1"/>
          </p:cNvCxnSpPr>
          <p:nvPr/>
        </p:nvCxnSpPr>
        <p:spPr bwMode="auto">
          <a:xfrm flipV="1">
            <a:off x="1568624" y="4003801"/>
            <a:ext cx="1602864" cy="6673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>
            <a:stCxn id="22" idx="3"/>
            <a:endCxn id="28" idx="1"/>
          </p:cNvCxnSpPr>
          <p:nvPr/>
        </p:nvCxnSpPr>
        <p:spPr bwMode="auto">
          <a:xfrm flipV="1">
            <a:off x="3678070" y="1486047"/>
            <a:ext cx="1037990" cy="14403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22" idx="3"/>
            <a:endCxn id="29" idx="1"/>
          </p:cNvCxnSpPr>
          <p:nvPr/>
        </p:nvCxnSpPr>
        <p:spPr bwMode="auto">
          <a:xfrm flipV="1">
            <a:off x="3678070" y="2841356"/>
            <a:ext cx="1037990" cy="85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25" idx="3"/>
            <a:endCxn id="30" idx="1"/>
          </p:cNvCxnSpPr>
          <p:nvPr/>
        </p:nvCxnSpPr>
        <p:spPr bwMode="auto">
          <a:xfrm>
            <a:off x="3678070" y="4003801"/>
            <a:ext cx="1037990" cy="19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コネクタ 46"/>
          <p:cNvCxnSpPr>
            <a:stCxn id="25" idx="3"/>
            <a:endCxn id="31" idx="1"/>
          </p:cNvCxnSpPr>
          <p:nvPr/>
        </p:nvCxnSpPr>
        <p:spPr bwMode="auto">
          <a:xfrm>
            <a:off x="3678070" y="4003801"/>
            <a:ext cx="1037990" cy="1548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28" idx="3"/>
            <a:endCxn id="26" idx="1"/>
          </p:cNvCxnSpPr>
          <p:nvPr/>
        </p:nvCxnSpPr>
        <p:spPr bwMode="auto">
          <a:xfrm>
            <a:off x="5222642" y="1486047"/>
            <a:ext cx="1023976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29" idx="3"/>
            <a:endCxn id="26" idx="1"/>
          </p:cNvCxnSpPr>
          <p:nvPr/>
        </p:nvCxnSpPr>
        <p:spPr bwMode="auto">
          <a:xfrm>
            <a:off x="5222642" y="2841356"/>
            <a:ext cx="1023976" cy="84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30" idx="3"/>
            <a:endCxn id="27" idx="1"/>
          </p:cNvCxnSpPr>
          <p:nvPr/>
        </p:nvCxnSpPr>
        <p:spPr bwMode="auto">
          <a:xfrm flipV="1">
            <a:off x="5222642" y="4003616"/>
            <a:ext cx="1023976" cy="1930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stCxn id="31" idx="3"/>
            <a:endCxn id="27" idx="1"/>
          </p:cNvCxnSpPr>
          <p:nvPr/>
        </p:nvCxnSpPr>
        <p:spPr bwMode="auto">
          <a:xfrm flipV="1">
            <a:off x="5222642" y="4003616"/>
            <a:ext cx="1023976" cy="1548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>
            <a:stCxn id="26" idx="3"/>
          </p:cNvCxnSpPr>
          <p:nvPr/>
        </p:nvCxnSpPr>
        <p:spPr bwMode="auto">
          <a:xfrm flipV="1">
            <a:off x="6753200" y="2241048"/>
            <a:ext cx="1402148" cy="685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左大かっこ 57"/>
          <p:cNvSpPr/>
          <p:nvPr/>
        </p:nvSpPr>
        <p:spPr bwMode="auto">
          <a:xfrm>
            <a:off x="8155348" y="2043026"/>
            <a:ext cx="180020" cy="396044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9" name="左大かっこ 58"/>
          <p:cNvSpPr/>
          <p:nvPr/>
        </p:nvSpPr>
        <p:spPr bwMode="auto">
          <a:xfrm>
            <a:off x="8155348" y="2853056"/>
            <a:ext cx="180020" cy="396044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0" name="左大かっこ 59"/>
          <p:cNvSpPr/>
          <p:nvPr/>
        </p:nvSpPr>
        <p:spPr bwMode="auto">
          <a:xfrm>
            <a:off x="8155348" y="3663086"/>
            <a:ext cx="180020" cy="396044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2" name="左大かっこ 61"/>
          <p:cNvSpPr/>
          <p:nvPr/>
        </p:nvSpPr>
        <p:spPr bwMode="auto">
          <a:xfrm>
            <a:off x="8155348" y="4466312"/>
            <a:ext cx="180020" cy="396044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64" name="直線コネクタ 63"/>
          <p:cNvCxnSpPr>
            <a:stCxn id="26" idx="3"/>
            <a:endCxn id="59" idx="1"/>
          </p:cNvCxnSpPr>
          <p:nvPr/>
        </p:nvCxnSpPr>
        <p:spPr bwMode="auto">
          <a:xfrm>
            <a:off x="6753200" y="2926207"/>
            <a:ext cx="1402148" cy="1248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コネクタ 65"/>
          <p:cNvCxnSpPr>
            <a:stCxn id="27" idx="3"/>
            <a:endCxn id="60" idx="1"/>
          </p:cNvCxnSpPr>
          <p:nvPr/>
        </p:nvCxnSpPr>
        <p:spPr bwMode="auto">
          <a:xfrm flipV="1">
            <a:off x="6753200" y="3861108"/>
            <a:ext cx="1402148" cy="142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27" idx="3"/>
            <a:endCxn id="62" idx="1"/>
          </p:cNvCxnSpPr>
          <p:nvPr/>
        </p:nvCxnSpPr>
        <p:spPr bwMode="auto">
          <a:xfrm>
            <a:off x="6753200" y="4003616"/>
            <a:ext cx="1402148" cy="66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226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ルーティング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pic>
        <p:nvPicPr>
          <p:cNvPr id="5" name="Picture 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840540"/>
            <a:ext cx="747989" cy="117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699" y="2840540"/>
            <a:ext cx="747989" cy="117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図形グループ 18"/>
          <p:cNvGrpSpPr/>
          <p:nvPr/>
        </p:nvGrpSpPr>
        <p:grpSpPr>
          <a:xfrm>
            <a:off x="1560789" y="2606514"/>
            <a:ext cx="1267975" cy="1644973"/>
            <a:chOff x="1560789" y="2612119"/>
            <a:chExt cx="1267975" cy="1644973"/>
          </a:xfrm>
        </p:grpSpPr>
        <p:cxnSp>
          <p:nvCxnSpPr>
            <p:cNvPr id="9" name="直線コネクタ 8"/>
            <p:cNvCxnSpPr/>
            <p:nvPr/>
          </p:nvCxnSpPr>
          <p:spPr bwMode="auto">
            <a:xfrm>
              <a:off x="1560789" y="2612119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線コネクタ 9"/>
            <p:cNvCxnSpPr/>
            <p:nvPr/>
          </p:nvCxnSpPr>
          <p:spPr bwMode="auto">
            <a:xfrm>
              <a:off x="1560789" y="4257092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コネクタ 10"/>
            <p:cNvCxnSpPr/>
            <p:nvPr/>
          </p:nvCxnSpPr>
          <p:spPr bwMode="auto">
            <a:xfrm>
              <a:off x="2828764" y="2612119"/>
              <a:ext cx="0" cy="16449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コネクタ 15"/>
            <p:cNvCxnSpPr/>
            <p:nvPr/>
          </p:nvCxnSpPr>
          <p:spPr bwMode="auto">
            <a:xfrm>
              <a:off x="1560789" y="3023362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コネクタ 16"/>
            <p:cNvCxnSpPr/>
            <p:nvPr/>
          </p:nvCxnSpPr>
          <p:spPr bwMode="auto">
            <a:xfrm>
              <a:off x="1560789" y="3434605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コネクタ 17"/>
            <p:cNvCxnSpPr/>
            <p:nvPr/>
          </p:nvCxnSpPr>
          <p:spPr bwMode="auto">
            <a:xfrm>
              <a:off x="1560789" y="3845848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正方形/長方形 26"/>
          <p:cNvSpPr/>
          <p:nvPr/>
        </p:nvSpPr>
        <p:spPr bwMode="auto">
          <a:xfrm>
            <a:off x="2660113" y="2606514"/>
            <a:ext cx="168651" cy="4112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491462" y="2606514"/>
            <a:ext cx="168651" cy="4112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322811" y="2606514"/>
            <a:ext cx="168651" cy="4112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2660113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491462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2322811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156057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987406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818755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405188" y="1881188"/>
            <a:ext cx="3095625" cy="3095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1" name="直線コネクタ 40"/>
          <p:cNvCxnSpPr>
            <a:stCxn id="27" idx="3"/>
          </p:cNvCxnSpPr>
          <p:nvPr/>
        </p:nvCxnSpPr>
        <p:spPr bwMode="auto">
          <a:xfrm flipV="1">
            <a:off x="2828764" y="2384884"/>
            <a:ext cx="864096" cy="427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コネクタ 41"/>
          <p:cNvCxnSpPr/>
          <p:nvPr/>
        </p:nvCxnSpPr>
        <p:spPr bwMode="auto">
          <a:xfrm flipV="1">
            <a:off x="2828764" y="3017757"/>
            <a:ext cx="864096" cy="2312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33" idx="3"/>
          </p:cNvCxnSpPr>
          <p:nvPr/>
        </p:nvCxnSpPr>
        <p:spPr bwMode="auto">
          <a:xfrm>
            <a:off x="2828764" y="3634622"/>
            <a:ext cx="864096" cy="205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2828764" y="4017462"/>
            <a:ext cx="864096" cy="563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図形グループ 31"/>
          <p:cNvGrpSpPr/>
          <p:nvPr/>
        </p:nvGrpSpPr>
        <p:grpSpPr>
          <a:xfrm rot="10800000">
            <a:off x="6177136" y="3248980"/>
            <a:ext cx="1267975" cy="411243"/>
            <a:chOff x="6969225" y="3248980"/>
            <a:chExt cx="1267975" cy="411243"/>
          </a:xfrm>
        </p:grpSpPr>
        <p:cxnSp>
          <p:nvCxnSpPr>
            <p:cNvPr id="23" name="直線コネクタ 22"/>
            <p:cNvCxnSpPr/>
            <p:nvPr/>
          </p:nvCxnSpPr>
          <p:spPr bwMode="auto">
            <a:xfrm flipV="1">
              <a:off x="6969225" y="3248980"/>
              <a:ext cx="0" cy="4112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/>
            <p:cNvCxnSpPr/>
            <p:nvPr/>
          </p:nvCxnSpPr>
          <p:spPr bwMode="auto">
            <a:xfrm rot="10800000">
              <a:off x="6969225" y="3660223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/>
            <p:cNvCxnSpPr/>
            <p:nvPr/>
          </p:nvCxnSpPr>
          <p:spPr bwMode="auto">
            <a:xfrm rot="10800000">
              <a:off x="6969225" y="3248980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3" name="直線コネクタ 52"/>
          <p:cNvCxnSpPr/>
          <p:nvPr/>
        </p:nvCxnSpPr>
        <p:spPr bwMode="auto">
          <a:xfrm>
            <a:off x="7445111" y="3429000"/>
            <a:ext cx="532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曲線コネクタ 54"/>
          <p:cNvCxnSpPr/>
          <p:nvPr/>
        </p:nvCxnSpPr>
        <p:spPr bwMode="auto">
          <a:xfrm rot="5400000" flipH="1" flipV="1">
            <a:off x="3980892" y="2384884"/>
            <a:ext cx="2196244" cy="21962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曲線コネクタ 59"/>
          <p:cNvCxnSpPr/>
          <p:nvPr/>
        </p:nvCxnSpPr>
        <p:spPr bwMode="auto">
          <a:xfrm rot="10800000" flipV="1">
            <a:off x="3980892" y="2384884"/>
            <a:ext cx="2196244" cy="205222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493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やりたいこと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ショートフローとロングフローの区別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フローの適切な割当のためのモデル式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628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1263353"/>
          </a:xfrm>
        </p:spPr>
        <p:txBody>
          <a:bodyPr/>
          <a:lstStyle/>
          <a:p>
            <a:r>
              <a:rPr kumimoji="1" lang="ja-JP" altLang="en-US" dirty="0" smtClean="0"/>
              <a:t>ベースにした手法：利用者均衡配分モデル</a:t>
            </a:r>
            <a:r>
              <a:rPr kumimoji="1" lang="en-US" altLang="ja-JP" dirty="0" smtClean="0"/>
              <a:t>(OR)</a:t>
            </a:r>
          </a:p>
          <a:p>
            <a:pPr lvl="1"/>
            <a:r>
              <a:rPr kumimoji="1" lang="ja-JP" altLang="en-US" dirty="0" smtClean="0"/>
              <a:t>「高速道路利用の選択を確率的選択とした利用者均衡配分」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913352" y="3221659"/>
            <a:ext cx="6079296" cy="469232"/>
            <a:chOff x="1755204" y="3221659"/>
            <a:chExt cx="6079296" cy="469232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14" name="直線コネクタ 13"/>
          <p:cNvCxnSpPr>
            <a:stCxn id="5" idx="3"/>
          </p:cNvCxnSpPr>
          <p:nvPr/>
        </p:nvCxnSpPr>
        <p:spPr bwMode="auto">
          <a:xfrm flipV="1">
            <a:off x="2382584" y="2240868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endCxn id="6" idx="1"/>
          </p:cNvCxnSpPr>
          <p:nvPr/>
        </p:nvCxnSpPr>
        <p:spPr bwMode="auto">
          <a:xfrm>
            <a:off x="4953000" y="2240868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>
            <a:stCxn id="5" idx="3"/>
          </p:cNvCxnSpPr>
          <p:nvPr/>
        </p:nvCxnSpPr>
        <p:spPr bwMode="auto">
          <a:xfrm>
            <a:off x="2382584" y="3456275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>
            <a:endCxn id="6" idx="1"/>
          </p:cNvCxnSpPr>
          <p:nvPr/>
        </p:nvCxnSpPr>
        <p:spPr bwMode="auto">
          <a:xfrm flipV="1">
            <a:off x="4953000" y="3456275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5" idx="3"/>
          </p:cNvCxnSpPr>
          <p:nvPr/>
        </p:nvCxnSpPr>
        <p:spPr bwMode="auto">
          <a:xfrm>
            <a:off x="2382584" y="3456275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endCxn id="6" idx="1"/>
          </p:cNvCxnSpPr>
          <p:nvPr/>
        </p:nvCxnSpPr>
        <p:spPr bwMode="auto">
          <a:xfrm flipV="1">
            <a:off x="4953000" y="3456275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stCxn id="5" idx="3"/>
          </p:cNvCxnSpPr>
          <p:nvPr/>
        </p:nvCxnSpPr>
        <p:spPr bwMode="auto">
          <a:xfrm flipV="1">
            <a:off x="2382584" y="2780928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>
            <a:endCxn id="6" idx="1"/>
          </p:cNvCxnSpPr>
          <p:nvPr/>
        </p:nvCxnSpPr>
        <p:spPr bwMode="auto">
          <a:xfrm>
            <a:off x="4953000" y="2780928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円柱 39"/>
          <p:cNvSpPr/>
          <p:nvPr/>
        </p:nvSpPr>
        <p:spPr bwMode="auto">
          <a:xfrm rot="16200000">
            <a:off x="4323990" y="1386423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円柱 40"/>
          <p:cNvSpPr/>
          <p:nvPr/>
        </p:nvSpPr>
        <p:spPr bwMode="auto">
          <a:xfrm rot="16200000">
            <a:off x="4314339" y="3023546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928538" y="3635732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538828" y="3635732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921984" y="22768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高速道経由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921984" y="4329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一般道経由</a:t>
            </a:r>
            <a:endParaRPr kumimoji="1" lang="ja-JP" altLang="en-US" dirty="0"/>
          </a:p>
        </p:txBody>
      </p:sp>
      <p:sp>
        <p:nvSpPr>
          <p:cNvPr id="46" name="コンテンツ プレースホルダー 2"/>
          <p:cNvSpPr txBox="1">
            <a:spLocks/>
          </p:cNvSpPr>
          <p:nvPr/>
        </p:nvSpPr>
        <p:spPr bwMode="auto">
          <a:xfrm>
            <a:off x="812800" y="5049082"/>
            <a:ext cx="8280400" cy="126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dirty="0" smtClean="0"/>
              <a:t>各道に対して</a:t>
            </a:r>
            <a:r>
              <a:rPr lang="en-US" altLang="ja-JP" dirty="0" err="1" smtClean="0"/>
              <a:t>Wardrop</a:t>
            </a:r>
            <a:r>
              <a:rPr lang="ja-JP" altLang="en-US" dirty="0" smtClean="0"/>
              <a:t>均衡第一則：等時間配分原理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 smtClean="0"/>
              <a:t>自分にとって最も旅行時間の短い経路を選択する。その結果、起終点間に存在する経路のうち、利用される経路の旅行時間は皆等しく、利用されていない経路の旅行時間よりも小さいか等しい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5993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捕</a:t>
            </a:r>
            <a:r>
              <a:rPr lang="en-US" altLang="ja-JP" dirty="0" smtClean="0"/>
              <a:t>)</a:t>
            </a:r>
            <a:r>
              <a:rPr lang="ja-JP" altLang="en-US" dirty="0" smtClean="0"/>
              <a:t>数式の表記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トラフィック</a:t>
            </a:r>
            <a:r>
              <a:rPr kumimoji="1" lang="ja-JP" altLang="en-US" dirty="0" smtClean="0"/>
              <a:t>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ノード</a:t>
            </a:r>
            <a:r>
              <a:rPr kumimoji="1" lang="en-US" altLang="ja-JP" dirty="0" err="1" smtClean="0"/>
              <a:t>rs</a:t>
            </a:r>
            <a:r>
              <a:rPr kumimoji="1" lang="ja-JP" altLang="en-US" dirty="0" smtClean="0"/>
              <a:t>間のルート</a:t>
            </a:r>
            <a:r>
              <a:rPr kumimoji="1" lang="en-US" altLang="ja-JP" dirty="0" smtClean="0"/>
              <a:t>k</a:t>
            </a:r>
            <a:r>
              <a:rPr kumimoji="1" lang="ja-JP" altLang="en-US" dirty="0" smtClean="0"/>
              <a:t>におけるトラフィック量</a:t>
            </a:r>
            <a:r>
              <a:rPr kumimoji="1" lang="en-US" altLang="ja-JP" dirty="0" smtClean="0"/>
              <a:t>f</a:t>
            </a:r>
          </a:p>
          <a:p>
            <a:r>
              <a:rPr lang="ja-JP" altLang="en-US" dirty="0" smtClean="0"/>
              <a:t>リンク</a:t>
            </a:r>
            <a:r>
              <a:rPr lang="en-US" altLang="ja-JP" dirty="0" smtClean="0"/>
              <a:t>a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16" y="1160748"/>
            <a:ext cx="900545" cy="60036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6500813" y="1630057"/>
            <a:ext cx="264869" cy="2648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8828591" y="1615959"/>
            <a:ext cx="264869" cy="2648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直線コネクタ 8"/>
          <p:cNvCxnSpPr>
            <a:stCxn id="6" idx="3"/>
            <a:endCxn id="7" idx="1"/>
          </p:cNvCxnSpPr>
          <p:nvPr/>
        </p:nvCxnSpPr>
        <p:spPr bwMode="auto">
          <a:xfrm flipV="1">
            <a:off x="6765682" y="1748394"/>
            <a:ext cx="2062909" cy="14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 flipV="1">
            <a:off x="6753200" y="1578698"/>
            <a:ext cx="2062909" cy="14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/>
          <p:nvPr/>
        </p:nvCxnSpPr>
        <p:spPr bwMode="auto">
          <a:xfrm flipV="1">
            <a:off x="6789204" y="1900794"/>
            <a:ext cx="2062909" cy="14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テキスト ボックス 11"/>
          <p:cNvSpPr txBox="1"/>
          <p:nvPr/>
        </p:nvSpPr>
        <p:spPr>
          <a:xfrm>
            <a:off x="6504072" y="1914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831850" y="18546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78077" y="2888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898930" y="3431934"/>
            <a:ext cx="264869" cy="26486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8828591" y="3414902"/>
            <a:ext cx="264869" cy="2648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969268" y="3448965"/>
            <a:ext cx="264869" cy="2648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8" name="直線コネクタ 17"/>
          <p:cNvCxnSpPr>
            <a:stCxn id="17" idx="3"/>
            <a:endCxn id="15" idx="1"/>
          </p:cNvCxnSpPr>
          <p:nvPr/>
        </p:nvCxnSpPr>
        <p:spPr bwMode="auto">
          <a:xfrm flipV="1">
            <a:off x="5234137" y="3564369"/>
            <a:ext cx="1664793" cy="17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>
            <a:stCxn id="15" idx="3"/>
            <a:endCxn id="16" idx="1"/>
          </p:cNvCxnSpPr>
          <p:nvPr/>
        </p:nvCxnSpPr>
        <p:spPr bwMode="auto">
          <a:xfrm flipV="1">
            <a:off x="7163799" y="3547337"/>
            <a:ext cx="1664792" cy="17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テキスト ボックス 23"/>
          <p:cNvSpPr txBox="1"/>
          <p:nvPr/>
        </p:nvSpPr>
        <p:spPr>
          <a:xfrm>
            <a:off x="4973308" y="371383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829382" y="36707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1339" y="3713834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28" name="曲線コネクタ 27"/>
          <p:cNvCxnSpPr>
            <a:stCxn id="17" idx="0"/>
            <a:endCxn id="14" idx="1"/>
          </p:cNvCxnSpPr>
          <p:nvPr/>
        </p:nvCxnSpPr>
        <p:spPr bwMode="auto">
          <a:xfrm rot="5400000" flipH="1" flipV="1">
            <a:off x="5802211" y="2373099"/>
            <a:ext cx="375359" cy="177637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曲線コネクタ 28"/>
          <p:cNvCxnSpPr>
            <a:stCxn id="16" idx="0"/>
            <a:endCxn id="14" idx="3"/>
          </p:cNvCxnSpPr>
          <p:nvPr/>
        </p:nvCxnSpPr>
        <p:spPr bwMode="auto">
          <a:xfrm rot="16200000" flipV="1">
            <a:off x="7898945" y="2352820"/>
            <a:ext cx="341296" cy="178286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テキスト ボックス 31"/>
          <p:cNvSpPr txBox="1"/>
          <p:nvPr/>
        </p:nvSpPr>
        <p:spPr>
          <a:xfrm>
            <a:off x="5853100" y="3261842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97316" y="317800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a2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16" y="2749756"/>
            <a:ext cx="1727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4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モデル化：利用者均衡条件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利用者均衡条件</a:t>
            </a:r>
            <a:r>
              <a:rPr kumimoji="1" lang="en-US" altLang="ja-JP" dirty="0" smtClean="0"/>
              <a:t>:</a:t>
            </a:r>
            <a:r>
              <a:rPr kumimoji="1" lang="en-US" altLang="ja-JP" dirty="0" err="1" smtClean="0"/>
              <a:t>Wardrop</a:t>
            </a:r>
            <a:r>
              <a:rPr kumimoji="1" lang="ja-JP" altLang="en-US" dirty="0" smtClean="0"/>
              <a:t>第一原則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等時間原則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85" y="1881188"/>
            <a:ext cx="3416300" cy="8763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022600"/>
            <a:ext cx="647700" cy="406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88" y="3111500"/>
            <a:ext cx="635000" cy="3175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064" y="3053378"/>
            <a:ext cx="495300" cy="3302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467158" y="3059668"/>
            <a:ext cx="150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トラフィック量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40188" y="3057768"/>
            <a:ext cx="27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実際にかかった経路コスト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13364" y="3053378"/>
            <a:ext cx="171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ja-JP" altLang="en-US" dirty="0" smtClean="0"/>
              <a:t>最小経路コスト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345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モデル化</a:t>
            </a:r>
            <a:r>
              <a:rPr lang="ja-JP" altLang="en-US" dirty="0" smtClean="0"/>
              <a:t>：フロー保存則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フロー保存則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20" y="1772816"/>
            <a:ext cx="3987800" cy="2374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4682604"/>
            <a:ext cx="444500" cy="3175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" y="5050289"/>
            <a:ext cx="647700" cy="4572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40" y="4627408"/>
            <a:ext cx="419100" cy="4191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461467" y="4607481"/>
            <a:ext cx="239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en-US" altLang="ja-JP" dirty="0" err="1" smtClean="0"/>
              <a:t>rs</a:t>
            </a:r>
            <a:r>
              <a:rPr kumimoji="1" lang="ja-JP" altLang="en-US" dirty="0" smtClean="0"/>
              <a:t>間の総トラフィック量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37050" y="4617453"/>
            <a:ext cx="263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リンク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でのトラフィック量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82750" y="5067949"/>
            <a:ext cx="394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経路</a:t>
            </a:r>
            <a:r>
              <a:rPr kumimoji="1" lang="en-US" altLang="ja-JP" dirty="0" smtClean="0"/>
              <a:t>k</a:t>
            </a:r>
            <a:r>
              <a:rPr kumimoji="1" lang="ja-JP" altLang="en-US" dirty="0" smtClean="0"/>
              <a:t>にリンク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が含まれているか否か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170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モデル化：仮定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経路コストのリンク加法性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ja-JP" altLang="en-US" dirty="0" smtClean="0">
                <a:solidFill>
                  <a:srgbClr val="0071BC"/>
                </a:solidFill>
              </a:rPr>
              <a:t>リンクコストの分離性</a:t>
            </a:r>
            <a:endParaRPr lang="en-US" altLang="ja-JP" dirty="0" smtClean="0">
              <a:solidFill>
                <a:srgbClr val="0071BC"/>
              </a:solidFill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旅行時間がトラフィック量のみに依存する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1736812"/>
            <a:ext cx="2832100" cy="838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0" y="3537012"/>
            <a:ext cx="1892300" cy="4699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20" y="4329100"/>
            <a:ext cx="355600" cy="3556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750031" y="4324454"/>
            <a:ext cx="369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経路コストとして旅行時間を用いる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57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モデル化：目的関数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諸々をまとめて目的関数を設定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物理的意味は見出せないが、利用者均衡条件を満たすもの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99" y="2067906"/>
            <a:ext cx="3797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重要な部分：リンクコストをどうするか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BPR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高速道路を使うという事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96" y="1875241"/>
            <a:ext cx="4394200" cy="8763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6096" t="26085" r="5493" b="6372"/>
          <a:stretch/>
        </p:blipFill>
        <p:spPr>
          <a:xfrm>
            <a:off x="5997116" y="1019331"/>
            <a:ext cx="3346484" cy="24980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2997200"/>
            <a:ext cx="546100" cy="4318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227297" y="3032956"/>
            <a:ext cx="48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：トラフィックが無い時にかかる時間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RTT_base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0" y="3594100"/>
            <a:ext cx="381000" cy="3302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367033" y="3537012"/>
            <a:ext cx="131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：リンク容量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80892" y="3554968"/>
            <a:ext cx="17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α, β : </a:t>
            </a:r>
            <a:r>
              <a:rPr kumimoji="1" lang="ja-JP" altLang="en-US" dirty="0" smtClean="0"/>
              <a:t>パラメータ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679" y="4961847"/>
            <a:ext cx="5257800" cy="8382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214" y="4803097"/>
            <a:ext cx="444500" cy="3175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22988" y="4751265"/>
            <a:ext cx="208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リンク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の道路料金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4511" y="5147900"/>
            <a:ext cx="271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ξ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料金時間換算パラメータ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602541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10327</TotalTime>
  <Words>466</Words>
  <Application>Microsoft Macintosh PowerPoint</Application>
  <PresentationFormat>A4 210x297 mm</PresentationFormat>
  <Paragraphs>123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Staff training presentation</vt:lpstr>
      <vt:lpstr>Progress report 進捗報告</vt:lpstr>
      <vt:lpstr>概要</vt:lpstr>
      <vt:lpstr>提案手法</vt:lpstr>
      <vt:lpstr>(捕)数式の表記</vt:lpstr>
      <vt:lpstr>モデル化：利用者均衡条件</vt:lpstr>
      <vt:lpstr>モデル化：フロー保存則</vt:lpstr>
      <vt:lpstr>モデル化：仮定</vt:lpstr>
      <vt:lpstr>モデル化：目的関数</vt:lpstr>
      <vt:lpstr>重要な部分：リンクコストをどうするか</vt:lpstr>
      <vt:lpstr>自身の想定環境に当てはめてみる</vt:lpstr>
      <vt:lpstr>シナリオ</vt:lpstr>
      <vt:lpstr>今後の計画</vt:lpstr>
      <vt:lpstr>ルーティング</vt:lpstr>
      <vt:lpstr>ルーティング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3488</cp:revision>
  <dcterms:created xsi:type="dcterms:W3CDTF">2013-12-01T06:00:42Z</dcterms:created>
  <dcterms:modified xsi:type="dcterms:W3CDTF">2014-10-21T16:30:17Z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