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1"/>
  </p:notesMasterIdLst>
  <p:handoutMasterIdLst>
    <p:handoutMasterId r:id="rId32"/>
  </p:handoutMasterIdLst>
  <p:sldIdLst>
    <p:sldId id="256" r:id="rId2"/>
    <p:sldId id="377" r:id="rId3"/>
    <p:sldId id="378" r:id="rId4"/>
    <p:sldId id="431" r:id="rId5"/>
    <p:sldId id="380" r:id="rId6"/>
    <p:sldId id="381" r:id="rId7"/>
    <p:sldId id="432" r:id="rId8"/>
    <p:sldId id="433" r:id="rId9"/>
    <p:sldId id="434" r:id="rId10"/>
    <p:sldId id="435" r:id="rId11"/>
    <p:sldId id="436" r:id="rId12"/>
    <p:sldId id="437" r:id="rId13"/>
    <p:sldId id="438" r:id="rId14"/>
    <p:sldId id="439" r:id="rId15"/>
    <p:sldId id="440" r:id="rId16"/>
    <p:sldId id="441" r:id="rId17"/>
    <p:sldId id="442" r:id="rId18"/>
    <p:sldId id="443" r:id="rId19"/>
    <p:sldId id="448" r:id="rId20"/>
    <p:sldId id="444" r:id="rId21"/>
    <p:sldId id="445" r:id="rId22"/>
    <p:sldId id="450" r:id="rId23"/>
    <p:sldId id="449" r:id="rId24"/>
    <p:sldId id="451" r:id="rId25"/>
    <p:sldId id="452" r:id="rId26"/>
    <p:sldId id="453" r:id="rId27"/>
    <p:sldId id="454" r:id="rId28"/>
    <p:sldId id="455" r:id="rId29"/>
    <p:sldId id="456" r:id="rId30"/>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E03253"/>
    <a:srgbClr val="4D4D4D"/>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88973" autoAdjust="0"/>
  </p:normalViewPr>
  <p:slideViewPr>
    <p:cSldViewPr snapToObjects="1">
      <p:cViewPr varScale="1">
        <p:scale>
          <a:sx n="82" d="100"/>
          <a:sy n="82" d="100"/>
        </p:scale>
        <p:origin x="-1048" y="-96"/>
      </p:cViewPr>
      <p:guideLst>
        <p:guide orient="horz" pos="1185"/>
        <p:guide orient="horz" pos="3974"/>
        <p:guide orient="horz" pos="573"/>
        <p:guide orient="horz" pos="2160"/>
        <p:guide orient="horz" pos="3135"/>
        <p:guide pos="5728"/>
        <p:guide pos="2145"/>
        <p:guide pos="512"/>
        <p:guide pos="4095"/>
        <p:guide pos="3120"/>
      </p:guideLst>
    </p:cSldViewPr>
  </p:slideViewPr>
  <p:notesTextViewPr>
    <p:cViewPr>
      <p:scale>
        <a:sx n="1" d="1"/>
        <a:sy n="1" d="1"/>
      </p:scale>
      <p:origin x="0" y="0"/>
    </p:cViewPr>
  </p:notesText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dirty="0"/>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dirty="0"/>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dirty="0"/>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dirty="0"/>
              <a:t>07/16/96</a:t>
            </a:r>
            <a:endParaRPr lang="en-US" altLang="ja-JP" sz="1200" i="0" dirty="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dirty="0"/>
              <a:t>*</a:t>
            </a:r>
            <a:endParaRPr lang="ja-JP" altLang="en-US" sz="1200" i="0" dirty="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dirty="0"/>
              <a:t>##</a:t>
            </a:r>
            <a:endParaRPr lang="en-US" altLang="ja-JP" sz="1200" i="0" dirty="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dirty="0"/>
              <a:t>*</a:t>
            </a:r>
            <a:endParaRPr lang="ja-JP" altLang="en-US" sz="1200" i="0" dirty="0"/>
          </a:p>
        </p:txBody>
      </p:sp>
      <p:sp>
        <p:nvSpPr>
          <p:cNvPr id="5" name="Rectangle 3"/>
          <p:cNvSpPr>
            <a:spLocks noGrp="1" noChangeArrowheads="1"/>
          </p:cNvSpPr>
          <p:nvPr>
            <p:ph type="dt" idx="1"/>
          </p:nvPr>
        </p:nvSpPr>
        <p:spPr>
          <a:ln/>
        </p:spPr>
        <p:txBody>
          <a:bodyPr/>
          <a:lstStyle/>
          <a:p>
            <a:r>
              <a:rPr lang="en-US" altLang="ja-JP" dirty="0"/>
              <a:t>07/16/96</a:t>
            </a:r>
            <a:endParaRPr lang="en-US" altLang="ja-JP" sz="1200" i="0" dirty="0"/>
          </a:p>
        </p:txBody>
      </p:sp>
      <p:sp>
        <p:nvSpPr>
          <p:cNvPr id="6" name="Rectangle 6"/>
          <p:cNvSpPr>
            <a:spLocks noGrp="1" noChangeArrowheads="1"/>
          </p:cNvSpPr>
          <p:nvPr>
            <p:ph type="ftr" sz="quarter" idx="4"/>
          </p:nvPr>
        </p:nvSpPr>
        <p:spPr>
          <a:ln/>
        </p:spPr>
        <p:txBody>
          <a:bodyPr/>
          <a:lstStyle/>
          <a:p>
            <a:r>
              <a:rPr lang="ja-JP" altLang="en-US" dirty="0"/>
              <a:t>*</a:t>
            </a:r>
            <a:endParaRPr lang="ja-JP" altLang="en-US" sz="1200" i="0" dirty="0"/>
          </a:p>
        </p:txBody>
      </p:sp>
      <p:sp>
        <p:nvSpPr>
          <p:cNvPr id="7" name="Rectangle 7"/>
          <p:cNvSpPr>
            <a:spLocks noGrp="1" noChangeArrowheads="1"/>
          </p:cNvSpPr>
          <p:nvPr>
            <p:ph type="sldNum" sz="quarter" idx="5"/>
          </p:nvPr>
        </p:nvSpPr>
        <p:spPr>
          <a:ln/>
        </p:spPr>
        <p:txBody>
          <a:bodyPr/>
          <a:lstStyle/>
          <a:p>
            <a:r>
              <a:rPr lang="en-US" altLang="ja-JP" dirty="0"/>
              <a:t>##</a:t>
            </a:r>
            <a:endParaRPr lang="en-US" altLang="ja-JP" sz="1200" i="0" dirty="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ビッグデータをどう活用するか、関心が高まっている。</a:t>
            </a:r>
            <a:endParaRPr lang="en-US" altLang="ja-JP" dirty="0" smtClean="0"/>
          </a:p>
          <a:p>
            <a:r>
              <a:rPr lang="ja-JP" altLang="en-US" dirty="0" smtClean="0"/>
              <a:t>取り巻く環境もデータ量の増加。</a:t>
            </a:r>
            <a:endParaRPr lang="en-US" altLang="ja-JP" dirty="0" smtClean="0"/>
          </a:p>
          <a:p>
            <a:r>
              <a:rPr lang="ja-JP" altLang="en-US" dirty="0" smtClean="0"/>
              <a:t>データセンターに着目すると、どう変わってきたか</a:t>
            </a:r>
            <a:r>
              <a:rPr lang="en-US" altLang="ja-JP" dirty="0" smtClean="0"/>
              <a:t>?</a:t>
            </a:r>
            <a:endParaRPr 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93137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Motivation:</a:t>
            </a:r>
            <a:r>
              <a:rPr kumimoji="1" lang="ja-JP" altLang="en-US" dirty="0" smtClean="0"/>
              <a:t>クラウド事業者が等で近年の大小さまざまな要素から構成されている</a:t>
            </a:r>
            <a:r>
              <a:rPr kumimoji="1" lang="en-US" altLang="ja-JP" dirty="0" smtClean="0"/>
              <a:t>Web</a:t>
            </a:r>
            <a:r>
              <a:rPr kumimoji="1" lang="ja-JP" altLang="en-US" dirty="0" smtClean="0"/>
              <a:t>ページを運営している際、表示までに掛かる時間のデッドラインを設置し品質保証すべき</a:t>
            </a:r>
            <a:endParaRPr kumimoji="1" lang="en-US" altLang="ja-JP" dirty="0" smtClean="0"/>
          </a:p>
          <a:p>
            <a:r>
              <a:rPr kumimoji="1" lang="en-US" altLang="ja-JP" dirty="0" smtClean="0"/>
              <a:t>Achievement:</a:t>
            </a:r>
            <a:r>
              <a:rPr kumimoji="1" lang="ja-JP" altLang="en-US" dirty="0" smtClean="0"/>
              <a:t>途中のルータのバッファを監視、混雑していると</a:t>
            </a:r>
            <a:r>
              <a:rPr kumimoji="1" lang="en-US" altLang="ja-JP" dirty="0" smtClean="0"/>
              <a:t>1</a:t>
            </a:r>
            <a:r>
              <a:rPr kumimoji="1" lang="ja-JP" altLang="en-US" dirty="0" smtClean="0"/>
              <a:t>ホップ前のルータにアラート。小さいサイズは優先度をつけ、複数のレイヤー韓で連携したアプローチ</a:t>
            </a:r>
            <a:endParaRPr kumimoji="1" lang="en-US" altLang="ja-JP" dirty="0" smtClean="0"/>
          </a:p>
          <a:p>
            <a:r>
              <a:rPr kumimoji="1" lang="ja-JP" altLang="en-US" dirty="0" smtClean="0"/>
              <a:t>結果、毎秒</a:t>
            </a:r>
            <a:r>
              <a:rPr kumimoji="1" lang="en-US" altLang="ja-JP" dirty="0" smtClean="0"/>
              <a:t>500~2000</a:t>
            </a:r>
            <a:r>
              <a:rPr kumimoji="1" lang="ja-JP" altLang="en-US" dirty="0" smtClean="0"/>
              <a:t>パケットが発生するバースト性のある環境下で現象を確認</a:t>
            </a:r>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79360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fld id="{CDBCC577-6976-3443-A7C6-3E78693A7E3D}" type="datetime1">
              <a:rPr lang="ja-JP" altLang="en-US" smtClean="0"/>
              <a:t>14/10/22</a:t>
            </a:fld>
            <a:endParaRPr lang="en-US" altLang="ja-JP" dirty="0"/>
          </a:p>
        </p:txBody>
      </p:sp>
      <p:sp>
        <p:nvSpPr>
          <p:cNvPr id="3" name="フッター プレースホルダー 2"/>
          <p:cNvSpPr>
            <a:spLocks noGrp="1"/>
          </p:cNvSpPr>
          <p:nvPr>
            <p:ph type="ftr" sz="quarter" idx="11"/>
          </p:nvPr>
        </p:nvSpPr>
        <p:spPr/>
        <p:txBody>
          <a:bodyPr/>
          <a:lstStyle/>
          <a:p>
            <a:r>
              <a:rPr lang="ja-JP" altLang="en-US" smtClean="0"/>
              <a:t>インターネットアーキテクチャ研究会</a:t>
            </a:r>
            <a:endParaRPr lang="en-US" altLang="ja-JP" dirty="0"/>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2BA56AD9-622D-6C41-98F8-A67E526DC2DC}" type="datetime1">
              <a:rPr lang="ja-JP" altLang="en-US" smtClean="0"/>
              <a:t>14/10/22</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dirty="0"/>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D4CE2CCE-C431-504F-BF20-D1593AF863F5}" type="datetime1">
              <a:rPr lang="ja-JP" altLang="en-US" smtClean="0"/>
              <a:t>14/10/22</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dirty="0"/>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fld id="{8A41B42A-15B6-394D-B82C-3B05C8745B20}" type="datetime1">
              <a:rPr lang="ja-JP" altLang="en-US" smtClean="0"/>
              <a:t>14/10/22</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dirty="0"/>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FC715188-5E65-C94B-9F11-1E8A1327BC4E}" type="datetime1">
              <a:rPr lang="ja-JP" altLang="en-US" smtClean="0"/>
              <a:t>14/10/22</a:t>
            </a:fld>
            <a:endParaRPr lang="en-US" altLang="ja-JP" dirty="0"/>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dirty="0"/>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0EAE8B6C-D37A-B840-807A-DC6BECEB1F00}" type="datetime1">
              <a:rPr lang="ja-JP" altLang="en-US" smtClean="0"/>
              <a:t>14/10/22</a:t>
            </a:fld>
            <a:endParaRPr lang="en-US" altLang="ja-JP" dirty="0"/>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dirty="0"/>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FB3FAC87-0A25-5342-9B15-3461DF8D6B09}" type="datetime1">
              <a:rPr lang="ja-JP" altLang="en-US" smtClean="0"/>
              <a:t>14/10/22</a:t>
            </a:fld>
            <a:endParaRPr lang="en-US" altLang="ja-JP" dirty="0"/>
          </a:p>
        </p:txBody>
      </p:sp>
      <p:sp>
        <p:nvSpPr>
          <p:cNvPr id="8" name="フッター プレースホルダー 7"/>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dirty="0"/>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47BE3321-66E6-7740-B336-4574A24D445C}" type="datetime1">
              <a:rPr lang="ja-JP" altLang="en-US" smtClean="0"/>
              <a:t>14/10/22</a:t>
            </a:fld>
            <a:endParaRPr lang="en-US" altLang="ja-JP" dirty="0"/>
          </a:p>
        </p:txBody>
      </p:sp>
      <p:sp>
        <p:nvSpPr>
          <p:cNvPr id="4" name="フッター プレースホルダー 3"/>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dirty="0"/>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E613C18F-F080-994F-A6D4-E2842252F409}" type="datetime1">
              <a:rPr lang="ja-JP" altLang="en-US" smtClean="0"/>
              <a:t>14/10/22</a:t>
            </a:fld>
            <a:endParaRPr lang="en-US" altLang="ja-JP" dirty="0"/>
          </a:p>
        </p:txBody>
      </p:sp>
      <p:sp>
        <p:nvSpPr>
          <p:cNvPr id="3" name="フッター プレースホルダー 2"/>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dirty="0"/>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7FA78F33-BDC3-7249-9F83-4F8721D54A06}" type="datetime1">
              <a:rPr lang="ja-JP" altLang="en-US" smtClean="0"/>
              <a:t>14/10/22</a:t>
            </a:fld>
            <a:endParaRPr lang="en-US" altLang="ja-JP" dirty="0"/>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dirty="0"/>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ja-JP" altLang="en-US" dirty="0"/>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51369804-01E9-104E-BACE-0FCB0856E5CA}" type="datetime1">
              <a:rPr lang="ja-JP" altLang="en-US" smtClean="0"/>
              <a:t>14/10/22</a:t>
            </a:fld>
            <a:endParaRPr lang="en-US" altLang="ja-JP" dirty="0"/>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インターネットアーキテクチャ研究会</a:t>
            </a:r>
            <a:endParaRPr lang="en-US" altLang="ja-JP" dirty="0"/>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dirty="0"/>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fld id="{2D93FC95-D655-3B41-BE60-B82C64FFD243}" type="datetime1">
              <a:rPr lang="ja-JP" altLang="en-US" smtClean="0"/>
              <a:t>14/10/22</a:t>
            </a:fld>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r>
              <a:rPr lang="ja-JP" altLang="en-US" smtClean="0"/>
              <a:t>インターネットアーキテクチャ研究会</a:t>
            </a:r>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ftr="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60203" y="2004639"/>
            <a:ext cx="9188768" cy="1208337"/>
          </a:xfrm>
        </p:spPr>
        <p:txBody>
          <a:bodyPr/>
          <a:lstStyle/>
          <a:p>
            <a:r>
              <a:rPr lang="ja-JP" altLang="en-US" dirty="0" smtClean="0">
                <a:ea typeface="ＭＳ Ｐゴシック" charset="-128"/>
              </a:rPr>
              <a:t>進捗報告</a:t>
            </a:r>
            <a:r>
              <a:rPr lang="en-US" altLang="ja-JP" dirty="0" smtClean="0">
                <a:ea typeface="ＭＳ Ｐゴシック" charset="-128"/>
              </a:rPr>
              <a:t/>
            </a:r>
            <a:br>
              <a:rPr lang="en-US" altLang="ja-JP" dirty="0" smtClean="0">
                <a:ea typeface="ＭＳ Ｐゴシック" charset="-128"/>
              </a:rPr>
            </a:br>
            <a:r>
              <a:rPr lang="ja-JP" altLang="en-US" dirty="0">
                <a:ea typeface="ＭＳ Ｐゴシック" charset="-128"/>
              </a:rPr>
              <a:t>データセンター環境におけるショートフロー通信改善手法の一提案</a:t>
            </a:r>
            <a:endParaRPr lang="en-US" altLang="ja-JP"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en-US" altLang="ja-JP" dirty="0" smtClean="0">
                <a:latin typeface="+mj-ea"/>
                <a:ea typeface="+mj-ea"/>
              </a:rPr>
              <a:t>Sekiya laboratory M2</a:t>
            </a:r>
          </a:p>
          <a:p>
            <a:r>
              <a:rPr lang="en-US" altLang="ja-JP" dirty="0" smtClean="0">
                <a:latin typeface="+mj-ea"/>
                <a:ea typeface="+mj-ea"/>
              </a:rPr>
              <a:t>Fujii Shogo</a:t>
            </a:r>
            <a:endParaRPr lang="en-US" altLang="ja-JP" dirty="0">
              <a:latin typeface="+mj-ea"/>
              <a:ea typeface="+mj-ea"/>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dirty="0"/>
          </a:p>
        </p:txBody>
      </p:sp>
      <p:sp>
        <p:nvSpPr>
          <p:cNvPr id="3" name="日付プレースホルダー 2"/>
          <p:cNvSpPr>
            <a:spLocks noGrp="1"/>
          </p:cNvSpPr>
          <p:nvPr>
            <p:ph type="dt" sz="half" idx="10"/>
          </p:nvPr>
        </p:nvSpPr>
        <p:spPr/>
        <p:txBody>
          <a:bodyPr/>
          <a:lstStyle/>
          <a:p>
            <a:fld id="{6DBA6067-13C0-7F41-A495-982B166C319D}" type="datetime1">
              <a:rPr lang="ja-JP" altLang="en-US" smtClean="0"/>
              <a:t>14/10/22</a:t>
            </a:fld>
            <a:endParaRPr lang="en-US" altLang="ja-JP"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a:t>
            </a:r>
            <a:r>
              <a:rPr kumimoji="1" lang="ja-JP" altLang="en-US" dirty="0" smtClean="0"/>
              <a:t>定常状態</a:t>
            </a:r>
            <a:endParaRPr kumimoji="1" lang="ja-JP" altLang="en-US" dirty="0"/>
          </a:p>
        </p:txBody>
      </p:sp>
      <p:sp>
        <p:nvSpPr>
          <p:cNvPr id="3" name="コンテンツ プレースホルダー 2"/>
          <p:cNvSpPr>
            <a:spLocks noGrp="1"/>
          </p:cNvSpPr>
          <p:nvPr>
            <p:ph idx="1"/>
          </p:nvPr>
        </p:nvSpPr>
        <p:spPr>
          <a:xfrm>
            <a:off x="812800" y="4833156"/>
            <a:ext cx="8280400" cy="1475569"/>
          </a:xfrm>
          <a:ln>
            <a:solidFill>
              <a:srgbClr val="0071BC"/>
            </a:solidFill>
          </a:ln>
        </p:spPr>
        <p:txBody>
          <a:bodyPr/>
          <a:lstStyle/>
          <a:p>
            <a:r>
              <a:rPr lang="en-US" altLang="ja-JP" dirty="0"/>
              <a:t>8</a:t>
            </a:r>
            <a:r>
              <a:rPr lang="en-US" altLang="ja-JP" dirty="0" smtClean="0"/>
              <a:t>0%</a:t>
            </a:r>
            <a:r>
              <a:rPr lang="ja-JP" altLang="en-US" dirty="0" smtClean="0"/>
              <a:t>以上のフローが</a:t>
            </a:r>
            <a:r>
              <a:rPr lang="en-US" altLang="ja-JP" dirty="0" smtClean="0"/>
              <a:t>10KB</a:t>
            </a:r>
            <a:r>
              <a:rPr lang="ja-JP" altLang="en-US" dirty="0" smtClean="0"/>
              <a:t>以下</a:t>
            </a:r>
            <a:endParaRPr lang="en-US" altLang="ja-JP" dirty="0" smtClean="0"/>
          </a:p>
          <a:p>
            <a:r>
              <a:rPr kumimoji="1" lang="ja-JP" altLang="en-US" dirty="0" smtClean="0"/>
              <a:t>フロー数は少ないがサイズの大きいフローが大部分の通信量を占める</a:t>
            </a:r>
            <a:endParaRPr kumimoji="1" lang="ja-JP" altLang="en-US"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10</a:t>
            </a:fld>
            <a:endParaRPr lang="en-US" altLang="ja-JP" dirty="0"/>
          </a:p>
        </p:txBody>
      </p:sp>
      <p:sp>
        <p:nvSpPr>
          <p:cNvPr id="8" name="テキスト ボックス 7"/>
          <p:cNvSpPr txBox="1"/>
          <p:nvPr/>
        </p:nvSpPr>
        <p:spPr>
          <a:xfrm>
            <a:off x="3296816" y="4556157"/>
            <a:ext cx="3300904" cy="276999"/>
          </a:xfrm>
          <a:prstGeom prst="rect">
            <a:avLst/>
          </a:prstGeom>
          <a:noFill/>
        </p:spPr>
        <p:txBody>
          <a:bodyPr wrap="none" rtlCol="0">
            <a:spAutoFit/>
          </a:bodyPr>
          <a:lstStyle/>
          <a:p>
            <a:r>
              <a:rPr kumimoji="1" lang="en-US" altLang="ja-JP" sz="1200" dirty="0" smtClean="0">
                <a:latin typeface="+mj-lt"/>
              </a:rPr>
              <a:t>Fig4. </a:t>
            </a:r>
            <a:r>
              <a:rPr lang="en-US" altLang="ja-JP" sz="1200" dirty="0"/>
              <a:t>Presto </a:t>
            </a:r>
            <a:r>
              <a:rPr lang="ja-JP" altLang="en-US" sz="1200" dirty="0"/>
              <a:t>クラスタの定常時のトラフィック分布</a:t>
            </a:r>
            <a:endParaRPr kumimoji="1" lang="ja-JP" altLang="en-US" sz="1200" dirty="0">
              <a:latin typeface="+mj-lt"/>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772" y="1016732"/>
            <a:ext cx="5882457" cy="354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コネクタ 6"/>
          <p:cNvCxnSpPr/>
          <p:nvPr/>
        </p:nvCxnSpPr>
        <p:spPr bwMode="auto">
          <a:xfrm>
            <a:off x="4953001" y="1232756"/>
            <a:ext cx="0" cy="2772308"/>
          </a:xfrm>
          <a:prstGeom prst="line">
            <a:avLst/>
          </a:prstGeom>
          <a:ln>
            <a:headEnd type="none" w="med" len="med"/>
            <a:tailEnd type="none" w="med" len="med"/>
          </a:ln>
          <a:extLst/>
        </p:spPr>
        <p:style>
          <a:lnRef idx="1">
            <a:schemeClr val="accent3"/>
          </a:lnRef>
          <a:fillRef idx="0">
            <a:schemeClr val="accent3"/>
          </a:fillRef>
          <a:effectRef idx="0">
            <a:schemeClr val="accent3"/>
          </a:effectRef>
          <a:fontRef idx="minor">
            <a:schemeClr val="tx1"/>
          </a:fontRef>
        </p:style>
      </p:cxnSp>
      <p:cxnSp>
        <p:nvCxnSpPr>
          <p:cNvPr id="12" name="直線コネクタ 11"/>
          <p:cNvCxnSpPr/>
          <p:nvPr/>
        </p:nvCxnSpPr>
        <p:spPr bwMode="auto">
          <a:xfrm flipH="1">
            <a:off x="2684748" y="1232756"/>
            <a:ext cx="2268252" cy="0"/>
          </a:xfrm>
          <a:prstGeom prst="line">
            <a:avLst/>
          </a:prstGeom>
          <a:ln>
            <a:headEnd type="none" w="med" len="med"/>
            <a:tailEnd type="none" w="med" len="med"/>
          </a:ln>
          <a:extLst/>
        </p:spPr>
        <p:style>
          <a:lnRef idx="1">
            <a:schemeClr val="accent3"/>
          </a:lnRef>
          <a:fillRef idx="0">
            <a:schemeClr val="accent3"/>
          </a:fillRef>
          <a:effectRef idx="0">
            <a:schemeClr val="accent3"/>
          </a:effectRef>
          <a:fontRef idx="minor">
            <a:schemeClr val="tx1"/>
          </a:fontRef>
        </p:style>
      </p:cxnSp>
      <p:sp>
        <p:nvSpPr>
          <p:cNvPr id="14" name="円/楕円 13"/>
          <p:cNvSpPr/>
          <p:nvPr/>
        </p:nvSpPr>
        <p:spPr bwMode="auto">
          <a:xfrm>
            <a:off x="5166557" y="1556792"/>
            <a:ext cx="1431163" cy="2348523"/>
          </a:xfrm>
          <a:prstGeom prst="ellipse">
            <a:avLst/>
          </a:prstGeom>
          <a:noFill/>
          <a:ln w="15875">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28854998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a:t>
            </a:r>
            <a:r>
              <a:rPr kumimoji="1" lang="ja-JP" altLang="en-US" dirty="0" smtClean="0"/>
              <a:t>定常状態</a:t>
            </a:r>
            <a:endParaRPr kumimoji="1" lang="ja-JP" altLang="en-US" dirty="0"/>
          </a:p>
        </p:txBody>
      </p:sp>
      <p:sp>
        <p:nvSpPr>
          <p:cNvPr id="3" name="コンテンツ プレースホルダー 2"/>
          <p:cNvSpPr>
            <a:spLocks noGrp="1"/>
          </p:cNvSpPr>
          <p:nvPr>
            <p:ph idx="1"/>
          </p:nvPr>
        </p:nvSpPr>
        <p:spPr>
          <a:xfrm>
            <a:off x="812800" y="4833156"/>
            <a:ext cx="8280400" cy="1475569"/>
          </a:xfrm>
          <a:ln>
            <a:solidFill>
              <a:srgbClr val="0071BC"/>
            </a:solidFill>
          </a:ln>
        </p:spPr>
        <p:txBody>
          <a:bodyPr/>
          <a:lstStyle/>
          <a:p>
            <a:r>
              <a:rPr lang="ja-JP" altLang="en-US" dirty="0"/>
              <a:t>管理</a:t>
            </a:r>
            <a:r>
              <a:rPr lang="ja-JP" altLang="en-US" dirty="0" smtClean="0"/>
              <a:t>ノードへのトラフィック量が多く、比較的通信時間が短いフローが存在している</a:t>
            </a:r>
            <a:endParaRPr lang="en-US" altLang="ja-JP" dirty="0" smtClean="0"/>
          </a:p>
          <a:p>
            <a:r>
              <a:rPr lang="ja-JP" altLang="en-US" dirty="0" smtClean="0"/>
              <a:t>長時間通信を行うフローが固定的に存在している</a:t>
            </a:r>
            <a:endParaRPr lang="en-US" altLang="ja-JP" dirty="0" smtClean="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11</a:t>
            </a:fld>
            <a:endParaRPr lang="en-US" altLang="ja-JP" dirty="0"/>
          </a:p>
        </p:txBody>
      </p:sp>
      <p:sp>
        <p:nvSpPr>
          <p:cNvPr id="8" name="テキスト ボックス 7"/>
          <p:cNvSpPr txBox="1"/>
          <p:nvPr/>
        </p:nvSpPr>
        <p:spPr>
          <a:xfrm>
            <a:off x="1375017" y="3962091"/>
            <a:ext cx="2930610" cy="461665"/>
          </a:xfrm>
          <a:prstGeom prst="rect">
            <a:avLst/>
          </a:prstGeom>
          <a:noFill/>
        </p:spPr>
        <p:txBody>
          <a:bodyPr wrap="none" rtlCol="0">
            <a:spAutoFit/>
          </a:bodyPr>
          <a:lstStyle/>
          <a:p>
            <a:r>
              <a:rPr kumimoji="1" lang="en-US" altLang="ja-JP" sz="1200" dirty="0" smtClean="0">
                <a:latin typeface="+mj-lt"/>
              </a:rPr>
              <a:t>Fig5.</a:t>
            </a:r>
            <a:r>
              <a:rPr lang="ja-JP" altLang="en-US" sz="1200" dirty="0"/>
              <a:t>管理ノードから見た定常時のトラフィッ</a:t>
            </a:r>
          </a:p>
          <a:p>
            <a:r>
              <a:rPr lang="ja-JP" altLang="en-US" sz="1200" dirty="0"/>
              <a:t>ク累積分布</a:t>
            </a:r>
            <a:endParaRPr kumimoji="1" lang="ja-JP" altLang="en-US" sz="1200" dirty="0">
              <a:latin typeface="+mj-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53" y="1436055"/>
            <a:ext cx="4081339" cy="2424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692" y="1465382"/>
            <a:ext cx="3973805" cy="2365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テキスト ボックス 12"/>
          <p:cNvSpPr txBox="1"/>
          <p:nvPr/>
        </p:nvSpPr>
        <p:spPr>
          <a:xfrm>
            <a:off x="5674892" y="3962091"/>
            <a:ext cx="2927404" cy="276999"/>
          </a:xfrm>
          <a:prstGeom prst="rect">
            <a:avLst/>
          </a:prstGeom>
          <a:noFill/>
        </p:spPr>
        <p:txBody>
          <a:bodyPr wrap="none" rtlCol="0">
            <a:spAutoFit/>
          </a:bodyPr>
          <a:lstStyle/>
          <a:p>
            <a:r>
              <a:rPr kumimoji="1" lang="en-US" altLang="ja-JP" sz="1200" dirty="0" smtClean="0">
                <a:latin typeface="+mj-lt"/>
              </a:rPr>
              <a:t>Fig6.</a:t>
            </a:r>
            <a:r>
              <a:rPr lang="ja-JP" altLang="en-US" sz="1200" dirty="0"/>
              <a:t>定常時トラフィック</a:t>
            </a:r>
            <a:r>
              <a:rPr lang="en-US" altLang="ja-JP" sz="1200" dirty="0"/>
              <a:t>:</a:t>
            </a:r>
            <a:r>
              <a:rPr lang="ja-JP" altLang="en-US" sz="1200" dirty="0"/>
              <a:t>同時接続数の分布</a:t>
            </a:r>
            <a:endParaRPr kumimoji="1" lang="ja-JP" altLang="en-US" sz="1200" dirty="0">
              <a:latin typeface="+mj-lt"/>
            </a:endParaRPr>
          </a:p>
        </p:txBody>
      </p:sp>
    </p:spTree>
    <p:extLst>
      <p:ext uri="{BB962C8B-B14F-4D97-AF65-F5344CB8AC3E}">
        <p14:creationId xmlns:p14="http://schemas.microsoft.com/office/powerpoint/2010/main" val="33688362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246" y="1266428"/>
            <a:ext cx="535305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ja-JP" altLang="en-US" dirty="0"/>
              <a:t>実トラフィック</a:t>
            </a:r>
            <a:r>
              <a:rPr lang="ja-JP" altLang="en-US" dirty="0" smtClean="0"/>
              <a:t>解析：並列分散処理実行時</a:t>
            </a:r>
            <a:endParaRPr kumimoji="1" lang="ja-JP" altLang="en-US" dirty="0"/>
          </a:p>
        </p:txBody>
      </p:sp>
      <p:sp>
        <p:nvSpPr>
          <p:cNvPr id="3" name="コンテンツ プレースホルダー 2"/>
          <p:cNvSpPr>
            <a:spLocks noGrp="1"/>
          </p:cNvSpPr>
          <p:nvPr>
            <p:ph idx="1"/>
          </p:nvPr>
        </p:nvSpPr>
        <p:spPr>
          <a:xfrm>
            <a:off x="812800" y="4833156"/>
            <a:ext cx="8280400" cy="1475569"/>
          </a:xfrm>
          <a:ln>
            <a:solidFill>
              <a:srgbClr val="0071BC"/>
            </a:solidFill>
          </a:ln>
        </p:spPr>
        <p:txBody>
          <a:bodyPr/>
          <a:lstStyle/>
          <a:p>
            <a:r>
              <a:rPr kumimoji="1" lang="ja-JP" altLang="en-US" dirty="0" smtClean="0"/>
              <a:t>定常時と比べ、サイズの大きいフローが増えた</a:t>
            </a:r>
            <a:endParaRPr kumimoji="1" lang="en-US" altLang="ja-JP" dirty="0" smtClean="0"/>
          </a:p>
          <a:p>
            <a:r>
              <a:rPr lang="ja-JP" altLang="en-US" dirty="0"/>
              <a:t>フローサイズの大きいフロー</a:t>
            </a:r>
            <a:r>
              <a:rPr lang="ja-JP" altLang="en-US" dirty="0" smtClean="0"/>
              <a:t>が大部分のトラフィックを占めている</a:t>
            </a:r>
            <a:endParaRPr lang="en-US" altLang="ja-JP" dirty="0" smtClean="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12</a:t>
            </a:fld>
            <a:endParaRPr lang="en-US" altLang="ja-JP" dirty="0"/>
          </a:p>
        </p:txBody>
      </p:sp>
      <p:sp>
        <p:nvSpPr>
          <p:cNvPr id="8" name="テキスト ボックス 7"/>
          <p:cNvSpPr txBox="1"/>
          <p:nvPr/>
        </p:nvSpPr>
        <p:spPr>
          <a:xfrm>
            <a:off x="3118006" y="4556157"/>
            <a:ext cx="3671198" cy="276999"/>
          </a:xfrm>
          <a:prstGeom prst="rect">
            <a:avLst/>
          </a:prstGeom>
          <a:noFill/>
        </p:spPr>
        <p:txBody>
          <a:bodyPr wrap="none" rtlCol="0">
            <a:spAutoFit/>
          </a:bodyPr>
          <a:lstStyle/>
          <a:p>
            <a:r>
              <a:rPr kumimoji="1" lang="en-US" altLang="ja-JP" sz="1200" dirty="0" smtClean="0">
                <a:latin typeface="+mj-lt"/>
              </a:rPr>
              <a:t>Fig7. </a:t>
            </a:r>
            <a:r>
              <a:rPr lang="en-US" altLang="ja-JP" sz="1200" dirty="0"/>
              <a:t>Presto </a:t>
            </a:r>
            <a:r>
              <a:rPr lang="ja-JP" altLang="en-US" sz="1200" dirty="0"/>
              <a:t>クラスタ</a:t>
            </a:r>
            <a:r>
              <a:rPr lang="ja-JP" altLang="en-US" sz="1200" dirty="0" smtClean="0"/>
              <a:t>の</a:t>
            </a:r>
            <a:r>
              <a:rPr lang="ja-JP" altLang="en-US" sz="1200" dirty="0"/>
              <a:t>ジョブ</a:t>
            </a:r>
            <a:r>
              <a:rPr lang="ja-JP" altLang="en-US" sz="1200" dirty="0" smtClean="0"/>
              <a:t>実行時</a:t>
            </a:r>
            <a:r>
              <a:rPr lang="ja-JP" altLang="en-US" sz="1200" dirty="0"/>
              <a:t>のトラフィック分布</a:t>
            </a:r>
            <a:endParaRPr kumimoji="1" lang="ja-JP" altLang="en-US" sz="1200" dirty="0">
              <a:latin typeface="+mj-lt"/>
            </a:endParaRPr>
          </a:p>
        </p:txBody>
      </p:sp>
    </p:spTree>
    <p:extLst>
      <p:ext uri="{BB962C8B-B14F-4D97-AF65-F5344CB8AC3E}">
        <p14:creationId xmlns:p14="http://schemas.microsoft.com/office/powerpoint/2010/main" val="14726207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a:t>
            </a:r>
            <a:r>
              <a:rPr lang="ja-JP" altLang="en-US" dirty="0"/>
              <a:t>並列分散処理実行時</a:t>
            </a:r>
            <a:endParaRPr kumimoji="1" lang="ja-JP" altLang="en-US" dirty="0"/>
          </a:p>
        </p:txBody>
      </p:sp>
      <p:sp>
        <p:nvSpPr>
          <p:cNvPr id="3" name="コンテンツ プレースホルダー 2"/>
          <p:cNvSpPr>
            <a:spLocks noGrp="1"/>
          </p:cNvSpPr>
          <p:nvPr>
            <p:ph idx="1"/>
          </p:nvPr>
        </p:nvSpPr>
        <p:spPr>
          <a:xfrm>
            <a:off x="812800" y="4833156"/>
            <a:ext cx="8280400" cy="1475569"/>
          </a:xfrm>
          <a:ln>
            <a:solidFill>
              <a:srgbClr val="0071BC"/>
            </a:solidFill>
          </a:ln>
        </p:spPr>
        <p:txBody>
          <a:bodyPr/>
          <a:lstStyle/>
          <a:p>
            <a:r>
              <a:rPr lang="ja-JP" altLang="en-US" dirty="0"/>
              <a:t>管理</a:t>
            </a:r>
            <a:r>
              <a:rPr lang="ja-JP" altLang="en-US" dirty="0" smtClean="0"/>
              <a:t>ノードへのトラフィック量が多く、</a:t>
            </a:r>
            <a:r>
              <a:rPr lang="ja-JP" altLang="en-US" dirty="0"/>
              <a:t>長時間通信を行うフローが固定的に存在</a:t>
            </a:r>
            <a:r>
              <a:rPr lang="ja-JP" altLang="en-US" dirty="0" smtClean="0"/>
              <a:t>している</a:t>
            </a:r>
            <a:endParaRPr lang="en-US" altLang="ja-JP" dirty="0" smtClean="0"/>
          </a:p>
          <a:p>
            <a:r>
              <a:rPr lang="ja-JP" altLang="en-US" dirty="0" smtClean="0"/>
              <a:t>ジョブ開始</a:t>
            </a:r>
            <a:r>
              <a:rPr lang="ja-JP" altLang="en-US" dirty="0"/>
              <a:t>直後</a:t>
            </a:r>
            <a:r>
              <a:rPr lang="ja-JP" altLang="en-US" dirty="0" smtClean="0"/>
              <a:t>にバースト性のあるトラフィック</a:t>
            </a:r>
            <a:endParaRPr lang="en-US" altLang="ja-JP"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13</a:t>
            </a:fld>
            <a:endParaRPr lang="en-US" altLang="ja-JP" dirty="0"/>
          </a:p>
        </p:txBody>
      </p:sp>
      <p:sp>
        <p:nvSpPr>
          <p:cNvPr id="8" name="テキスト ボックス 7"/>
          <p:cNvSpPr txBox="1"/>
          <p:nvPr/>
        </p:nvSpPr>
        <p:spPr>
          <a:xfrm>
            <a:off x="1163641" y="3962091"/>
            <a:ext cx="3300904" cy="461665"/>
          </a:xfrm>
          <a:prstGeom prst="rect">
            <a:avLst/>
          </a:prstGeom>
          <a:noFill/>
        </p:spPr>
        <p:txBody>
          <a:bodyPr wrap="none" rtlCol="0">
            <a:spAutoFit/>
          </a:bodyPr>
          <a:lstStyle/>
          <a:p>
            <a:r>
              <a:rPr kumimoji="1" lang="en-US" altLang="ja-JP" sz="1200" dirty="0" smtClean="0">
                <a:latin typeface="+mj-lt"/>
              </a:rPr>
              <a:t>Fig8.</a:t>
            </a:r>
            <a:r>
              <a:rPr lang="ja-JP" altLang="en-US" sz="1200" dirty="0"/>
              <a:t>管理ノードから</a:t>
            </a:r>
            <a:r>
              <a:rPr lang="ja-JP" altLang="en-US" sz="1200" dirty="0" smtClean="0"/>
              <a:t>見たジョブ実行時</a:t>
            </a:r>
            <a:r>
              <a:rPr lang="ja-JP" altLang="en-US" sz="1200" dirty="0"/>
              <a:t>のトラフィッ</a:t>
            </a:r>
          </a:p>
          <a:p>
            <a:r>
              <a:rPr lang="ja-JP" altLang="en-US" sz="1200" dirty="0"/>
              <a:t>ク累積分布</a:t>
            </a:r>
            <a:endParaRPr kumimoji="1" lang="ja-JP" altLang="en-US" sz="1200" dirty="0">
              <a:latin typeface="+mj-lt"/>
            </a:endParaRPr>
          </a:p>
        </p:txBody>
      </p:sp>
      <p:sp>
        <p:nvSpPr>
          <p:cNvPr id="13" name="テキスト ボックス 12"/>
          <p:cNvSpPr txBox="1"/>
          <p:nvPr/>
        </p:nvSpPr>
        <p:spPr>
          <a:xfrm>
            <a:off x="5602011" y="4054424"/>
            <a:ext cx="2927404" cy="276999"/>
          </a:xfrm>
          <a:prstGeom prst="rect">
            <a:avLst/>
          </a:prstGeom>
          <a:noFill/>
        </p:spPr>
        <p:txBody>
          <a:bodyPr wrap="none" rtlCol="0">
            <a:spAutoFit/>
          </a:bodyPr>
          <a:lstStyle/>
          <a:p>
            <a:r>
              <a:rPr kumimoji="1" lang="en-US" altLang="ja-JP" sz="1200" dirty="0" smtClean="0">
                <a:latin typeface="+mj-lt"/>
              </a:rPr>
              <a:t>Fig6.</a:t>
            </a:r>
            <a:r>
              <a:rPr lang="ja-JP" altLang="en-US" sz="1200" dirty="0"/>
              <a:t>定常時トラフィック</a:t>
            </a:r>
            <a:r>
              <a:rPr lang="en-US" altLang="ja-JP" sz="1200" dirty="0"/>
              <a:t>:</a:t>
            </a:r>
            <a:r>
              <a:rPr lang="ja-JP" altLang="en-US" sz="1200" dirty="0"/>
              <a:t>同時接続数の分布</a:t>
            </a:r>
            <a:endParaRPr kumimoji="1" lang="ja-JP" altLang="en-US" sz="12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199" y="1882190"/>
            <a:ext cx="4061789" cy="202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777" y="1787767"/>
            <a:ext cx="3665873" cy="2217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2866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解析：考察</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クラウド型サービスを想定したトラフィックの特徴</a:t>
            </a:r>
            <a:endParaRPr lang="en-US" altLang="ja-JP" dirty="0"/>
          </a:p>
          <a:p>
            <a:pPr marL="857250" lvl="1" indent="-457200">
              <a:buFont typeface="+mj-lt"/>
              <a:buAutoNum type="arabicPeriod"/>
            </a:pPr>
            <a:r>
              <a:rPr lang="ja-JP" altLang="en-US" dirty="0">
                <a:latin typeface="+mn-ea"/>
                <a:ea typeface="+mn-ea"/>
              </a:rPr>
              <a:t>定常時もジョブ実行時も同様に</a:t>
            </a:r>
            <a:r>
              <a:rPr lang="en-US" altLang="ja-JP" dirty="0">
                <a:latin typeface="+mn-ea"/>
                <a:ea typeface="+mn-ea"/>
              </a:rPr>
              <a:t>, </a:t>
            </a:r>
            <a:r>
              <a:rPr lang="ja-JP" altLang="en-US" dirty="0">
                <a:latin typeface="+mn-ea"/>
                <a:ea typeface="+mn-ea"/>
              </a:rPr>
              <a:t>管理</a:t>
            </a:r>
            <a:r>
              <a:rPr lang="ja-JP" altLang="en-US" dirty="0" smtClean="0">
                <a:latin typeface="+mn-ea"/>
                <a:ea typeface="+mn-ea"/>
              </a:rPr>
              <a:t>ノード</a:t>
            </a:r>
            <a:r>
              <a:rPr lang="ja-JP" altLang="en-US" dirty="0">
                <a:latin typeface="+mn-ea"/>
                <a:ea typeface="+mn-ea"/>
              </a:rPr>
              <a:t>へ送信されるトラフィック量は</a:t>
            </a:r>
            <a:r>
              <a:rPr lang="ja-JP" altLang="en-US" dirty="0" smtClean="0">
                <a:latin typeface="+mn-ea"/>
                <a:ea typeface="+mn-ea"/>
              </a:rPr>
              <a:t>多い</a:t>
            </a:r>
            <a:endParaRPr lang="en-US" altLang="ja-JP" dirty="0" smtClean="0">
              <a:latin typeface="+mn-ea"/>
              <a:ea typeface="+mn-ea"/>
            </a:endParaRPr>
          </a:p>
          <a:p>
            <a:pPr marL="857250" lvl="1" indent="-457200">
              <a:buFont typeface="+mj-lt"/>
              <a:buAutoNum type="arabicPeriod"/>
            </a:pPr>
            <a:r>
              <a:rPr lang="ja-JP" altLang="en-US" dirty="0">
                <a:latin typeface="+mn-ea"/>
                <a:ea typeface="+mn-ea"/>
              </a:rPr>
              <a:t>長い</a:t>
            </a:r>
            <a:r>
              <a:rPr lang="ja-JP" altLang="en-US" dirty="0" smtClean="0">
                <a:latin typeface="+mn-ea"/>
                <a:ea typeface="+mn-ea"/>
              </a:rPr>
              <a:t>時間通信を行うフローが固定的に存在している</a:t>
            </a:r>
            <a:endParaRPr lang="en-US" altLang="ja-JP" dirty="0" smtClean="0">
              <a:latin typeface="+mn-ea"/>
              <a:ea typeface="+mn-ea"/>
            </a:endParaRPr>
          </a:p>
          <a:p>
            <a:pPr marL="857250" lvl="1" indent="-457200">
              <a:buFont typeface="+mj-lt"/>
              <a:buAutoNum type="arabicPeriod"/>
            </a:pPr>
            <a:r>
              <a:rPr lang="ja-JP" altLang="en-US" dirty="0">
                <a:latin typeface="+mn-ea"/>
                <a:ea typeface="+mn-ea"/>
              </a:rPr>
              <a:t>ジョブ実行時</a:t>
            </a:r>
            <a:r>
              <a:rPr lang="ja-JP" altLang="en-US" dirty="0" smtClean="0">
                <a:latin typeface="+mn-ea"/>
                <a:ea typeface="+mn-ea"/>
              </a:rPr>
              <a:t>の管理ノードへ</a:t>
            </a:r>
            <a:r>
              <a:rPr lang="ja-JP" altLang="en-US" dirty="0">
                <a:latin typeface="+mn-ea"/>
                <a:ea typeface="+mn-ea"/>
              </a:rPr>
              <a:t>のトラフィックには</a:t>
            </a:r>
            <a:r>
              <a:rPr lang="en-US" altLang="ja-JP" dirty="0">
                <a:latin typeface="+mn-ea"/>
                <a:ea typeface="+mn-ea"/>
              </a:rPr>
              <a:t>, </a:t>
            </a:r>
            <a:r>
              <a:rPr lang="ja-JP" altLang="en-US" dirty="0">
                <a:latin typeface="+mn-ea"/>
                <a:ea typeface="+mn-ea"/>
              </a:rPr>
              <a:t>フローサイズも</a:t>
            </a:r>
            <a:r>
              <a:rPr lang="ja-JP" altLang="en-US" dirty="0" smtClean="0">
                <a:latin typeface="+mn-ea"/>
                <a:ea typeface="+mn-ea"/>
              </a:rPr>
              <a:t>小さく</a:t>
            </a:r>
            <a:r>
              <a:rPr lang="en-US" altLang="ja-JP" dirty="0">
                <a:latin typeface="+mn-ea"/>
                <a:ea typeface="+mn-ea"/>
              </a:rPr>
              <a:t>, </a:t>
            </a:r>
            <a:r>
              <a:rPr lang="ja-JP" altLang="en-US" dirty="0">
                <a:latin typeface="+mn-ea"/>
                <a:ea typeface="+mn-ea"/>
              </a:rPr>
              <a:t>バースト性が</a:t>
            </a:r>
            <a:r>
              <a:rPr lang="ja-JP" altLang="en-US" dirty="0" smtClean="0">
                <a:latin typeface="+mn-ea"/>
                <a:ea typeface="+mn-ea"/>
              </a:rPr>
              <a:t>ある</a:t>
            </a:r>
            <a:endParaRPr lang="en-US" altLang="ja-JP" dirty="0" smtClean="0">
              <a:latin typeface="+mn-ea"/>
              <a:ea typeface="+mn-ea"/>
            </a:endParaRPr>
          </a:p>
          <a:p>
            <a:pPr marL="0" indent="0">
              <a:buNone/>
            </a:pPr>
            <a:r>
              <a:rPr kumimoji="1" lang="ja-JP" altLang="en-US" dirty="0">
                <a:latin typeface="+mn-ea"/>
              </a:rPr>
              <a:t>検討す</a:t>
            </a:r>
            <a:r>
              <a:rPr kumimoji="1" lang="ja-JP" altLang="en-US" dirty="0" smtClean="0">
                <a:latin typeface="+mn-ea"/>
              </a:rPr>
              <a:t>べきトラフィックパターン</a:t>
            </a:r>
            <a:r>
              <a:rPr kumimoji="1" lang="en-US" altLang="ja-JP" dirty="0" smtClean="0">
                <a:latin typeface="+mn-ea"/>
              </a:rPr>
              <a:t>[10]</a:t>
            </a:r>
          </a:p>
          <a:p>
            <a:r>
              <a:rPr lang="ja-JP" altLang="en-US" dirty="0"/>
              <a:t>ジョブ開始時のバースト性のある</a:t>
            </a:r>
            <a:r>
              <a:rPr lang="ja-JP" altLang="en-US" dirty="0" smtClean="0"/>
              <a:t>ショートフロートラフィック</a:t>
            </a:r>
            <a:endParaRPr lang="en-US" altLang="ja-JP" dirty="0" smtClean="0"/>
          </a:p>
          <a:p>
            <a:r>
              <a:rPr lang="ja-JP" altLang="en-US" dirty="0" smtClean="0"/>
              <a:t>バックグラウンドトラフィックが</a:t>
            </a:r>
            <a:r>
              <a:rPr lang="ja-JP" altLang="en-US" dirty="0"/>
              <a:t>通信している中で</a:t>
            </a:r>
            <a:r>
              <a:rPr lang="en-US" altLang="ja-JP" dirty="0"/>
              <a:t>, </a:t>
            </a:r>
            <a:r>
              <a:rPr lang="ja-JP" altLang="en-US" dirty="0" smtClean="0"/>
              <a:t>低レイテンシ</a:t>
            </a:r>
            <a:r>
              <a:rPr lang="ja-JP" altLang="en-US" dirty="0"/>
              <a:t>通信が求められている</a:t>
            </a:r>
            <a:r>
              <a:rPr lang="ja-JP" altLang="en-US" dirty="0" smtClean="0"/>
              <a:t>ショートフロー</a:t>
            </a:r>
            <a:r>
              <a:rPr lang="ja-JP" altLang="en-US" dirty="0"/>
              <a:t>の通信</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14</a:t>
            </a:fld>
            <a:endParaRPr lang="en-US" altLang="ja-JP" dirty="0"/>
          </a:p>
        </p:txBody>
      </p:sp>
      <p:sp>
        <p:nvSpPr>
          <p:cNvPr id="6" name="正方形/長方形 5"/>
          <p:cNvSpPr/>
          <p:nvPr/>
        </p:nvSpPr>
        <p:spPr>
          <a:xfrm>
            <a:off x="2972520" y="6108670"/>
            <a:ext cx="6120680" cy="200055"/>
          </a:xfrm>
          <a:prstGeom prst="rect">
            <a:avLst/>
          </a:prstGeom>
        </p:spPr>
        <p:txBody>
          <a:bodyPr wrap="square">
            <a:spAutoFit/>
          </a:bodyPr>
          <a:lstStyle/>
          <a:p>
            <a:r>
              <a:rPr lang="en-US" altLang="ja-JP" sz="700" dirty="0"/>
              <a:t>[</a:t>
            </a:r>
            <a:r>
              <a:rPr lang="en-US" altLang="ja-JP" sz="700" dirty="0" smtClean="0"/>
              <a:t>10]</a:t>
            </a:r>
            <a:r>
              <a:rPr lang="en-US" altLang="ja-JP" sz="700" dirty="0"/>
              <a:t> </a:t>
            </a:r>
            <a:r>
              <a:rPr lang="en-US" altLang="ja-JP" sz="700" dirty="0" err="1"/>
              <a:t>Alizadeh</a:t>
            </a:r>
            <a:r>
              <a:rPr lang="en-US" altLang="ja-JP" sz="700" dirty="0"/>
              <a:t>, Mohammad, et al. "Data center </a:t>
            </a:r>
            <a:r>
              <a:rPr lang="en-US" altLang="ja-JP" sz="700" dirty="0" err="1"/>
              <a:t>tcp</a:t>
            </a:r>
            <a:r>
              <a:rPr lang="en-US" altLang="ja-JP" sz="700" dirty="0"/>
              <a:t> (</a:t>
            </a:r>
            <a:r>
              <a:rPr lang="en-US" altLang="ja-JP" sz="700" dirty="0" err="1"/>
              <a:t>dctcp</a:t>
            </a:r>
            <a:r>
              <a:rPr lang="en-US" altLang="ja-JP" sz="700" dirty="0"/>
              <a:t>)." ACM SIGCOMM computer communication review 41.4 (2011): </a:t>
            </a:r>
            <a:r>
              <a:rPr lang="en-US" altLang="ja-JP" sz="700" dirty="0" smtClean="0"/>
              <a:t>63-74</a:t>
            </a:r>
            <a:endParaRPr lang="en-US" altLang="ja-JP" sz="700" dirty="0"/>
          </a:p>
        </p:txBody>
      </p:sp>
    </p:spTree>
    <p:extLst>
      <p:ext uri="{BB962C8B-B14F-4D97-AF65-F5344CB8AC3E}">
        <p14:creationId xmlns:p14="http://schemas.microsoft.com/office/powerpoint/2010/main" val="22246223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性能障害：スイッチ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u="sng" dirty="0" smtClean="0"/>
              <a:t>並列分散処理のアーキテクチャ：マスタースレーブ</a:t>
            </a:r>
            <a:endParaRPr kumimoji="1" lang="en-US" altLang="ja-JP" b="1" u="sng" dirty="0" smtClean="0"/>
          </a:p>
          <a:p>
            <a:pPr marL="0" indent="0">
              <a:buNone/>
            </a:pPr>
            <a:r>
              <a:rPr lang="ja-JP" altLang="en-US" b="1" u="sng" dirty="0" smtClean="0"/>
              <a:t>データセンターで用いられる機器：汎用的なもの</a:t>
            </a:r>
            <a:endParaRPr lang="en-US" altLang="ja-JP" b="1" u="sng" dirty="0" smtClean="0"/>
          </a:p>
          <a:p>
            <a:pPr marL="0" indent="0" algn="ctr">
              <a:buNone/>
            </a:pPr>
            <a:r>
              <a:rPr lang="ja-JP" altLang="en-US" dirty="0" smtClean="0"/>
              <a:t>メモリ量が限られている</a:t>
            </a:r>
            <a:r>
              <a:rPr lang="en-US" altLang="ja-JP" dirty="0" smtClean="0"/>
              <a:t>[20]</a:t>
            </a:r>
          </a:p>
          <a:p>
            <a:pPr marL="0" indent="0" algn="ctr">
              <a:buNone/>
            </a:pPr>
            <a:r>
              <a:rPr lang="ja-JP" altLang="en-US" dirty="0"/>
              <a:t>基本的</a:t>
            </a:r>
            <a:r>
              <a:rPr lang="ja-JP" altLang="en-US" dirty="0" smtClean="0"/>
              <a:t>に</a:t>
            </a:r>
            <a:r>
              <a:rPr lang="en-US" altLang="ja-JP" dirty="0" smtClean="0"/>
              <a:t>1NIC, 1CPU</a:t>
            </a:r>
            <a:r>
              <a:rPr lang="ja-JP" altLang="en-US" dirty="0" smtClean="0"/>
              <a:t>で処理が行われる</a:t>
            </a:r>
            <a:r>
              <a:rPr lang="en-US" altLang="ja-JP" dirty="0" smtClean="0"/>
              <a:t>[16]</a:t>
            </a:r>
            <a:endParaRPr lang="en-US" altLang="ja-JP" dirty="0"/>
          </a:p>
          <a:p>
            <a:pPr marL="0" indent="0">
              <a:buNone/>
            </a:pPr>
            <a:r>
              <a:rPr kumimoji="1" lang="ja-JP" altLang="en-US" b="1" u="sng" dirty="0" smtClean="0"/>
              <a:t>スイッチでの性能障害</a:t>
            </a:r>
            <a:endParaRPr kumimoji="1" lang="en-US" altLang="ja-JP" b="1" u="sng" dirty="0" smtClean="0"/>
          </a:p>
          <a:p>
            <a:r>
              <a:rPr kumimoji="1" lang="en-US" altLang="ja-JP" dirty="0" err="1" smtClean="0"/>
              <a:t>Incast</a:t>
            </a:r>
            <a:r>
              <a:rPr lang="ja-JP" altLang="en-US" dirty="0" smtClean="0"/>
              <a:t>：短期間に一つの</a:t>
            </a:r>
            <a:r>
              <a:rPr lang="en-US" altLang="ja-JP" dirty="0" smtClean="0"/>
              <a:t>NIC</a:t>
            </a:r>
            <a:r>
              <a:rPr lang="ja-JP" altLang="en-US" dirty="0" smtClean="0"/>
              <a:t>に</a:t>
            </a:r>
            <a:r>
              <a:rPr lang="ja-JP" altLang="en-US" dirty="0" smtClean="0">
                <a:solidFill>
                  <a:srgbClr val="E03253"/>
                </a:solidFill>
              </a:rPr>
              <a:t>多数のフローが集中する</a:t>
            </a:r>
            <a:endParaRPr lang="en-US" altLang="ja-JP" dirty="0" smtClean="0">
              <a:solidFill>
                <a:srgbClr val="E03253"/>
              </a:solidFill>
            </a:endParaRPr>
          </a:p>
          <a:p>
            <a:r>
              <a:rPr kumimoji="1" lang="en-US" altLang="ja-JP" dirty="0" smtClean="0"/>
              <a:t>Queue buildup</a:t>
            </a:r>
            <a:r>
              <a:rPr kumimoji="1" lang="ja-JP" altLang="en-US" dirty="0" smtClean="0"/>
              <a:t>：レスポンスに影響しない</a:t>
            </a:r>
            <a:r>
              <a:rPr lang="ja-JP" altLang="en-US" dirty="0" smtClean="0">
                <a:solidFill>
                  <a:srgbClr val="E03253"/>
                </a:solidFill>
              </a:rPr>
              <a:t>バックグラウンドトラフィックが</a:t>
            </a:r>
            <a:r>
              <a:rPr lang="en-US" altLang="ja-JP" dirty="0" smtClean="0">
                <a:solidFill>
                  <a:srgbClr val="E03253"/>
                </a:solidFill>
              </a:rPr>
              <a:t>NIC</a:t>
            </a:r>
            <a:r>
              <a:rPr lang="ja-JP" altLang="en-US" dirty="0">
                <a:solidFill>
                  <a:srgbClr val="E03253"/>
                </a:solidFill>
              </a:rPr>
              <a:t>キュー</a:t>
            </a:r>
            <a:r>
              <a:rPr lang="ja-JP" altLang="en-US" dirty="0" smtClean="0">
                <a:solidFill>
                  <a:srgbClr val="E03253"/>
                </a:solidFill>
              </a:rPr>
              <a:t>を圧迫</a:t>
            </a:r>
            <a:endParaRPr kumimoji="1" lang="ja-JP" altLang="en-US" dirty="0">
              <a:solidFill>
                <a:srgbClr val="E03253"/>
              </a:solidFill>
            </a:endParaRPr>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15</a:t>
            </a:fld>
            <a:endParaRPr lang="en-US" altLang="ja-JP"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996" y="4797152"/>
            <a:ext cx="4265139" cy="1166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5722920" y="5934063"/>
            <a:ext cx="2653290" cy="276999"/>
          </a:xfrm>
          <a:prstGeom prst="rect">
            <a:avLst/>
          </a:prstGeom>
          <a:noFill/>
        </p:spPr>
        <p:txBody>
          <a:bodyPr wrap="none" rtlCol="0">
            <a:spAutoFit/>
          </a:bodyPr>
          <a:lstStyle/>
          <a:p>
            <a:r>
              <a:rPr kumimoji="1" lang="en-US" altLang="ja-JP" sz="1200" dirty="0" smtClean="0">
                <a:latin typeface="+mj-lt"/>
              </a:rPr>
              <a:t>Fig7.</a:t>
            </a:r>
            <a:r>
              <a:rPr kumimoji="1" lang="ja-JP" altLang="en-US" sz="1200" dirty="0" smtClean="0">
                <a:latin typeface="+mj-lt"/>
              </a:rPr>
              <a:t>スイッチで引き起こすボトルネック</a:t>
            </a:r>
            <a:endParaRPr kumimoji="1" lang="ja-JP" altLang="en-US" sz="1200" dirty="0">
              <a:latin typeface="+mj-lt"/>
            </a:endParaRPr>
          </a:p>
        </p:txBody>
      </p:sp>
    </p:spTree>
    <p:extLst>
      <p:ext uri="{BB962C8B-B14F-4D97-AF65-F5344CB8AC3E}">
        <p14:creationId xmlns:p14="http://schemas.microsoft.com/office/powerpoint/2010/main" val="10868215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性能障害：エンドノード</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u="sng" dirty="0" smtClean="0"/>
              <a:t>エンドノードでのボトルネック：受信処理での割り込み</a:t>
            </a:r>
            <a:endParaRPr kumimoji="1" lang="en-US" altLang="ja-JP" b="1" u="sng" dirty="0" smtClean="0"/>
          </a:p>
          <a:p>
            <a:pPr lvl="1"/>
            <a:r>
              <a:rPr lang="en-US" altLang="ja-JP" dirty="0" smtClean="0"/>
              <a:t>i.e. 1GbE</a:t>
            </a:r>
            <a:r>
              <a:rPr lang="ja-JP" altLang="en-US" dirty="0">
                <a:latin typeface="+mn-ea"/>
                <a:ea typeface="+mn-ea"/>
              </a:rPr>
              <a:t>の</a:t>
            </a:r>
            <a:r>
              <a:rPr lang="en-US" altLang="ja-JP" dirty="0" smtClean="0">
                <a:ea typeface="+mn-ea"/>
              </a:rPr>
              <a:t>64</a:t>
            </a:r>
            <a:r>
              <a:rPr lang="ja-JP" altLang="en-US" dirty="0" smtClean="0">
                <a:latin typeface="+mn-ea"/>
                <a:ea typeface="+mn-ea"/>
              </a:rPr>
              <a:t>バイトフレームの最大受信可能数：毎秒</a:t>
            </a:r>
            <a:r>
              <a:rPr lang="en-US" altLang="ja-JP" dirty="0" smtClean="0">
                <a:latin typeface="+mn-ea"/>
                <a:ea typeface="+mn-ea"/>
              </a:rPr>
              <a:t>150</a:t>
            </a:r>
            <a:r>
              <a:rPr lang="ja-JP" altLang="en-US" dirty="0" smtClean="0">
                <a:latin typeface="+mn-ea"/>
                <a:ea typeface="+mn-ea"/>
              </a:rPr>
              <a:t>万</a:t>
            </a:r>
            <a:endParaRPr lang="en-US" altLang="ja-JP" dirty="0" smtClean="0">
              <a:latin typeface="+mn-ea"/>
              <a:ea typeface="+mn-ea"/>
            </a:endParaRPr>
          </a:p>
          <a:p>
            <a:pPr marL="0" indent="0" algn="ctr">
              <a:buNone/>
            </a:pPr>
            <a:r>
              <a:rPr kumimoji="1" lang="ja-JP" altLang="en-US" dirty="0" smtClean="0">
                <a:latin typeface="+mn-ea"/>
                <a:ea typeface="+mn-ea"/>
              </a:rPr>
              <a:t>割り込み回数を抑え、</a:t>
            </a:r>
            <a:r>
              <a:rPr kumimoji="1" lang="en-US" altLang="ja-JP" dirty="0" smtClean="0">
                <a:ea typeface="+mn-ea"/>
              </a:rPr>
              <a:t>CPU</a:t>
            </a:r>
            <a:r>
              <a:rPr lang="ja-JP" altLang="en-US" dirty="0" smtClean="0">
                <a:latin typeface="+mn-ea"/>
              </a:rPr>
              <a:t>リソースを効率的に利用する</a:t>
            </a:r>
            <a:endParaRPr lang="en-US" altLang="ja-JP" dirty="0" smtClean="0">
              <a:latin typeface="+mn-ea"/>
            </a:endParaRPr>
          </a:p>
          <a:p>
            <a:r>
              <a:rPr kumimoji="1" lang="ja-JP" altLang="en-US" dirty="0" smtClean="0">
                <a:latin typeface="+mn-ea"/>
                <a:ea typeface="+mn-ea"/>
              </a:rPr>
              <a:t>割り込み処理：</a:t>
            </a:r>
            <a:r>
              <a:rPr kumimoji="1" lang="en-US" altLang="ja-JP" dirty="0" smtClean="0">
                <a:ea typeface="+mn-ea"/>
              </a:rPr>
              <a:t>interrupt coalescing</a:t>
            </a:r>
            <a:r>
              <a:rPr kumimoji="1" lang="en-US" altLang="ja-JP" dirty="0" smtClean="0">
                <a:latin typeface="+mn-ea"/>
                <a:ea typeface="+mn-ea"/>
              </a:rPr>
              <a:t>, </a:t>
            </a:r>
            <a:r>
              <a:rPr kumimoji="1" lang="ja-JP" altLang="en-US" dirty="0" smtClean="0">
                <a:latin typeface="+mn-ea"/>
                <a:ea typeface="+mn-ea"/>
              </a:rPr>
              <a:t>ポーリング</a:t>
            </a:r>
            <a:endParaRPr lang="en-US" altLang="ja-JP" dirty="0">
              <a:latin typeface="+mn-ea"/>
            </a:endParaRPr>
          </a:p>
          <a:p>
            <a:pPr lvl="1"/>
            <a:r>
              <a:rPr kumimoji="1" lang="ja-JP" altLang="en-US" dirty="0" smtClean="0">
                <a:latin typeface="+mn-ea"/>
                <a:ea typeface="+mn-ea"/>
              </a:rPr>
              <a:t>一定期間待ってからまとめて割り込ませる</a:t>
            </a:r>
            <a:endParaRPr kumimoji="1" lang="en-US" altLang="ja-JP" dirty="0" smtClean="0">
              <a:latin typeface="+mn-ea"/>
              <a:ea typeface="+mn-ea"/>
            </a:endParaRPr>
          </a:p>
          <a:p>
            <a:pPr lvl="1"/>
            <a:r>
              <a:rPr lang="ja-JP" altLang="en-US" dirty="0" smtClean="0">
                <a:solidFill>
                  <a:srgbClr val="E03253"/>
                </a:solidFill>
                <a:latin typeface="+mn-ea"/>
                <a:ea typeface="+mn-ea"/>
              </a:rPr>
              <a:t>高負荷時に即座に処理することができない</a:t>
            </a:r>
            <a:endParaRPr kumimoji="1" lang="en-US" altLang="ja-JP" dirty="0" smtClean="0">
              <a:solidFill>
                <a:srgbClr val="E03253"/>
              </a:solidFill>
              <a:latin typeface="+mn-ea"/>
              <a:ea typeface="+mn-ea"/>
            </a:endParaRPr>
          </a:p>
          <a:p>
            <a:r>
              <a:rPr lang="ja-JP" altLang="en-US" dirty="0" smtClean="0">
                <a:latin typeface="+mn-ea"/>
              </a:rPr>
              <a:t>プロトコル処理：</a:t>
            </a:r>
            <a:r>
              <a:rPr lang="en-US" altLang="ja-JP" dirty="0" smtClean="0"/>
              <a:t>Receive Side Scaling(RSS)</a:t>
            </a:r>
          </a:p>
          <a:p>
            <a:pPr lvl="1"/>
            <a:r>
              <a:rPr lang="ja-JP" altLang="en-US" dirty="0" smtClean="0">
                <a:latin typeface="+mn-ea"/>
                <a:ea typeface="+mn-ea"/>
              </a:rPr>
              <a:t>複数の受信</a:t>
            </a:r>
            <a:r>
              <a:rPr lang="ja-JP" altLang="en-US" dirty="0">
                <a:latin typeface="+mn-ea"/>
                <a:ea typeface="+mn-ea"/>
              </a:rPr>
              <a:t>キューを</a:t>
            </a:r>
            <a:r>
              <a:rPr lang="ja-JP" altLang="en-US" dirty="0" smtClean="0">
                <a:latin typeface="+mn-ea"/>
                <a:ea typeface="+mn-ea"/>
              </a:rPr>
              <a:t>持った</a:t>
            </a:r>
            <a:r>
              <a:rPr lang="en-US" altLang="ja-JP" dirty="0" smtClean="0">
                <a:ea typeface="+mn-ea"/>
              </a:rPr>
              <a:t>NIC</a:t>
            </a:r>
            <a:r>
              <a:rPr lang="ja-JP" altLang="en-US" dirty="0" smtClean="0">
                <a:latin typeface="+mn-ea"/>
                <a:ea typeface="+mn-ea"/>
              </a:rPr>
              <a:t>を用いてキューを分散させる</a:t>
            </a:r>
            <a:endParaRPr lang="en-US" altLang="ja-JP" dirty="0" smtClean="0">
              <a:latin typeface="+mn-ea"/>
              <a:ea typeface="+mn-ea"/>
            </a:endParaRPr>
          </a:p>
          <a:p>
            <a:pPr lvl="1"/>
            <a:r>
              <a:rPr kumimoji="1" lang="ja-JP" altLang="en-US" dirty="0" smtClean="0">
                <a:latin typeface="+mn-ea"/>
                <a:ea typeface="+mn-ea"/>
              </a:rPr>
              <a:t>マルチコア</a:t>
            </a:r>
            <a:r>
              <a:rPr kumimoji="1" lang="en-US" altLang="ja-JP" dirty="0" smtClean="0">
                <a:latin typeface="+mn-ea"/>
                <a:ea typeface="+mn-ea"/>
              </a:rPr>
              <a:t>CPU</a:t>
            </a:r>
            <a:r>
              <a:rPr kumimoji="1" lang="ja-JP" altLang="en-US" dirty="0" smtClean="0">
                <a:latin typeface="+mn-ea"/>
                <a:ea typeface="+mn-ea"/>
              </a:rPr>
              <a:t>環境では</a:t>
            </a:r>
            <a:r>
              <a:rPr kumimoji="1" lang="en-US" altLang="ja-JP" dirty="0" smtClean="0">
                <a:latin typeface="+mn-ea"/>
                <a:ea typeface="+mn-ea"/>
              </a:rPr>
              <a:t>CPU</a:t>
            </a:r>
            <a:r>
              <a:rPr kumimoji="1" lang="ja-JP" altLang="en-US" dirty="0" smtClean="0">
                <a:latin typeface="+mn-ea"/>
                <a:ea typeface="+mn-ea"/>
              </a:rPr>
              <a:t>を効率的に利用できる</a:t>
            </a:r>
            <a:endParaRPr kumimoji="1" lang="en-US" altLang="ja-JP" dirty="0" smtClean="0">
              <a:latin typeface="+mn-ea"/>
              <a:ea typeface="+mn-ea"/>
            </a:endParaRPr>
          </a:p>
          <a:p>
            <a:pPr lvl="1"/>
            <a:r>
              <a:rPr lang="ja-JP" altLang="en-US" dirty="0">
                <a:solidFill>
                  <a:srgbClr val="E03253"/>
                </a:solidFill>
                <a:latin typeface="+mn-ea"/>
                <a:ea typeface="+mn-ea"/>
              </a:rPr>
              <a:t>一般</a:t>
            </a:r>
            <a:r>
              <a:rPr lang="ja-JP" altLang="en-US" dirty="0" smtClean="0">
                <a:solidFill>
                  <a:srgbClr val="E03253"/>
                </a:solidFill>
                <a:latin typeface="+mn-ea"/>
                <a:ea typeface="+mn-ea"/>
              </a:rPr>
              <a:t>に</a:t>
            </a:r>
            <a:r>
              <a:rPr lang="en-US" altLang="ja-JP" dirty="0" smtClean="0">
                <a:solidFill>
                  <a:srgbClr val="E03253"/>
                </a:solidFill>
                <a:latin typeface="+mn-ea"/>
                <a:ea typeface="+mn-ea"/>
              </a:rPr>
              <a:t>RSS</a:t>
            </a:r>
            <a:r>
              <a:rPr lang="ja-JP" altLang="en-US" dirty="0" smtClean="0">
                <a:solidFill>
                  <a:srgbClr val="E03253"/>
                </a:solidFill>
                <a:latin typeface="+mn-ea"/>
                <a:ea typeface="+mn-ea"/>
              </a:rPr>
              <a:t>機能を持つ</a:t>
            </a:r>
            <a:r>
              <a:rPr lang="en-US" altLang="ja-JP" dirty="0" smtClean="0">
                <a:solidFill>
                  <a:srgbClr val="E03253"/>
                </a:solidFill>
                <a:latin typeface="+mn-ea"/>
                <a:ea typeface="+mn-ea"/>
              </a:rPr>
              <a:t>NIC</a:t>
            </a:r>
            <a:r>
              <a:rPr lang="ja-JP" altLang="en-US" dirty="0" smtClean="0">
                <a:solidFill>
                  <a:srgbClr val="E03253"/>
                </a:solidFill>
                <a:latin typeface="+mn-ea"/>
                <a:ea typeface="+mn-ea"/>
              </a:rPr>
              <a:t>は高価である</a:t>
            </a:r>
            <a:endParaRPr kumimoji="1" lang="ja-JP" altLang="en-US" dirty="0">
              <a:solidFill>
                <a:srgbClr val="E03253"/>
              </a:solidFill>
              <a:latin typeface="+mn-ea"/>
              <a:ea typeface="+mn-ea"/>
            </a:endParaRPr>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16</a:t>
            </a:fld>
            <a:endParaRPr lang="en-US" altLang="ja-JP" dirty="0"/>
          </a:p>
        </p:txBody>
      </p:sp>
    </p:spTree>
    <p:extLst>
      <p:ext uri="{BB962C8B-B14F-4D97-AF65-F5344CB8AC3E}">
        <p14:creationId xmlns:p14="http://schemas.microsoft.com/office/powerpoint/2010/main" val="29222946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提案手法</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17</a:t>
            </a:fld>
            <a:endParaRPr lang="en-US" altLang="ja-JP" dirty="0"/>
          </a:p>
        </p:txBody>
      </p:sp>
    </p:spTree>
    <p:extLst>
      <p:ext uri="{BB962C8B-B14F-4D97-AF65-F5344CB8AC3E}">
        <p14:creationId xmlns:p14="http://schemas.microsoft.com/office/powerpoint/2010/main" val="37493545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提案手法：想定環境</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u="sng" dirty="0" smtClean="0"/>
              <a:t>性能障害ボトルネック：単一</a:t>
            </a:r>
            <a:r>
              <a:rPr lang="en-US" altLang="ja-JP" b="1" u="sng" dirty="0" smtClean="0"/>
              <a:t>NIC</a:t>
            </a:r>
            <a:r>
              <a:rPr lang="ja-JP" altLang="en-US" b="1" u="sng" dirty="0" err="1" smtClean="0"/>
              <a:t>への</a:t>
            </a:r>
            <a:r>
              <a:rPr lang="ja-JP" altLang="en-US" b="1" u="sng" dirty="0" smtClean="0"/>
              <a:t>負荷集中</a:t>
            </a:r>
            <a:endParaRPr lang="en-US" altLang="ja-JP" b="1" u="sng" dirty="0" smtClean="0"/>
          </a:p>
          <a:p>
            <a:r>
              <a:rPr kumimoji="1" lang="ja-JP" altLang="en-US" dirty="0" smtClean="0"/>
              <a:t>想定環境</a:t>
            </a:r>
            <a:r>
              <a:rPr lang="ja-JP" altLang="en-US" dirty="0"/>
              <a:t>：</a:t>
            </a:r>
            <a:r>
              <a:rPr kumimoji="1" lang="ja-JP" altLang="en-US" dirty="0" smtClean="0">
                <a:latin typeface="+mn-ea"/>
                <a:ea typeface="+mn-ea"/>
              </a:rPr>
              <a:t>マルチパス環境</a:t>
            </a:r>
            <a:r>
              <a:rPr kumimoji="1" lang="en-US" altLang="ja-JP" dirty="0" smtClean="0">
                <a:latin typeface="+mn-ea"/>
                <a:ea typeface="+mn-ea"/>
              </a:rPr>
              <a:t>(i.e. Multipath TCP)</a:t>
            </a:r>
          </a:p>
          <a:p>
            <a:pPr lvl="1"/>
            <a:r>
              <a:rPr lang="ja-JP" altLang="en-US" dirty="0">
                <a:latin typeface="+mn-ea"/>
                <a:ea typeface="+mn-ea"/>
              </a:rPr>
              <a:t>複数</a:t>
            </a:r>
            <a:r>
              <a:rPr lang="ja-JP" altLang="en-US" dirty="0" smtClean="0">
                <a:latin typeface="+mn-ea"/>
                <a:ea typeface="+mn-ea"/>
              </a:rPr>
              <a:t>の</a:t>
            </a:r>
            <a:r>
              <a:rPr lang="en-US" altLang="ja-JP" dirty="0" smtClean="0">
                <a:latin typeface="+mn-ea"/>
                <a:ea typeface="+mn-ea"/>
              </a:rPr>
              <a:t>NIC</a:t>
            </a:r>
            <a:r>
              <a:rPr lang="ja-JP" altLang="en-US" dirty="0" smtClean="0">
                <a:latin typeface="+mn-ea"/>
                <a:ea typeface="+mn-ea"/>
              </a:rPr>
              <a:t>により複数の通信経路がある</a:t>
            </a:r>
            <a:endParaRPr lang="en-US" altLang="ja-JP" dirty="0" smtClean="0">
              <a:latin typeface="+mn-ea"/>
              <a:ea typeface="+mn-ea"/>
            </a:endParaRPr>
          </a:p>
          <a:p>
            <a:pPr lvl="1"/>
            <a:r>
              <a:rPr kumimoji="1" lang="ja-JP" altLang="en-US" dirty="0" smtClean="0">
                <a:latin typeface="+mn-ea"/>
                <a:ea typeface="+mn-ea"/>
              </a:rPr>
              <a:t>既存の実装ではサイズの小さいフローの場合複数経路を使えない</a:t>
            </a:r>
            <a:endParaRPr kumimoji="1" lang="en-US" altLang="ja-JP" dirty="0" smtClean="0">
              <a:latin typeface="+mn-ea"/>
              <a:ea typeface="+mn-ea"/>
            </a:endParaRPr>
          </a:p>
          <a:p>
            <a:pPr lvl="1"/>
            <a:r>
              <a:rPr lang="ja-JP" altLang="en-US" dirty="0">
                <a:latin typeface="+mn-ea"/>
                <a:ea typeface="+mn-ea"/>
              </a:rPr>
              <a:t>コネクション</a:t>
            </a:r>
            <a:r>
              <a:rPr lang="ja-JP" altLang="en-US" dirty="0" smtClean="0">
                <a:latin typeface="+mn-ea"/>
                <a:ea typeface="+mn-ea"/>
              </a:rPr>
              <a:t>を確立した経路を通信完了まで使い続ける</a:t>
            </a:r>
            <a:endParaRPr kumimoji="1" lang="en-US" altLang="ja-JP" dirty="0" smtClean="0">
              <a:latin typeface="+mn-ea"/>
              <a:ea typeface="+mn-ea"/>
            </a:endParaRPr>
          </a:p>
          <a:p>
            <a:pPr marL="0" indent="0">
              <a:buNone/>
            </a:pPr>
            <a:r>
              <a:rPr lang="ja-JP" altLang="en-US" b="1" u="sng" dirty="0" smtClean="0">
                <a:latin typeface="+mn-ea"/>
              </a:rPr>
              <a:t>仮定：</a:t>
            </a:r>
            <a:endParaRPr lang="en-US" altLang="ja-JP" b="1" u="sng" dirty="0" smtClean="0">
              <a:latin typeface="+mn-ea"/>
            </a:endParaRPr>
          </a:p>
          <a:p>
            <a:pPr marL="0" indent="0">
              <a:buNone/>
            </a:pPr>
            <a:r>
              <a:rPr lang="ja-JP" altLang="en-US" dirty="0" smtClean="0">
                <a:latin typeface="+mn-ea"/>
              </a:rPr>
              <a:t>複数の経路を利用し</a:t>
            </a:r>
            <a:r>
              <a:rPr lang="en-US" altLang="ja-JP" dirty="0" smtClean="0">
                <a:latin typeface="+mn-ea"/>
              </a:rPr>
              <a:t>, </a:t>
            </a:r>
            <a:r>
              <a:rPr lang="ja-JP" altLang="en-US" dirty="0" smtClean="0">
                <a:latin typeface="+mn-ea"/>
              </a:rPr>
              <a:t>それぞれのキューに負荷を分散させるようにトラフィック制御を行うことで</a:t>
            </a:r>
            <a:r>
              <a:rPr lang="en-US" altLang="ja-JP" dirty="0" smtClean="0">
                <a:latin typeface="+mn-ea"/>
              </a:rPr>
              <a:t>, </a:t>
            </a:r>
            <a:r>
              <a:rPr lang="ja-JP" altLang="en-US" dirty="0" smtClean="0">
                <a:latin typeface="+mn-ea"/>
              </a:rPr>
              <a:t>ショートフローの遅延を改善</a:t>
            </a:r>
            <a:endParaRPr lang="en-US" altLang="ja-JP" dirty="0" smtClean="0">
              <a:latin typeface="+mn-ea"/>
            </a:endParaRPr>
          </a:p>
          <a:p>
            <a:pPr marL="0" indent="0">
              <a:buNone/>
            </a:pPr>
            <a:r>
              <a:rPr lang="ja-JP" altLang="en-US" dirty="0"/>
              <a:t>複数</a:t>
            </a:r>
            <a:r>
              <a:rPr lang="ja-JP" altLang="en-US" dirty="0" smtClean="0"/>
              <a:t>経路</a:t>
            </a:r>
            <a:r>
              <a:rPr lang="ja-JP" altLang="en-US" dirty="0"/>
              <a:t>のうちロングフローレーン</a:t>
            </a:r>
            <a:r>
              <a:rPr lang="en-US" altLang="ja-JP" dirty="0"/>
              <a:t>(LFL), </a:t>
            </a:r>
            <a:r>
              <a:rPr lang="ja-JP" altLang="en-US" dirty="0" smtClean="0"/>
              <a:t>ショートフローレーン</a:t>
            </a:r>
            <a:r>
              <a:rPr lang="en-US" altLang="ja-JP" dirty="0"/>
              <a:t>(SFL) </a:t>
            </a:r>
            <a:r>
              <a:rPr lang="ja-JP" altLang="en-US" dirty="0"/>
              <a:t>を設置し</a:t>
            </a:r>
            <a:r>
              <a:rPr lang="en-US" altLang="ja-JP" dirty="0"/>
              <a:t>, </a:t>
            </a:r>
            <a:r>
              <a:rPr lang="ja-JP" altLang="en-US" dirty="0"/>
              <a:t>優先度に</a:t>
            </a:r>
            <a:r>
              <a:rPr lang="ja-JP" altLang="en-US" dirty="0" smtClean="0"/>
              <a:t>よって切り分けて</a:t>
            </a:r>
            <a:r>
              <a:rPr lang="ja-JP" altLang="en-US" dirty="0"/>
              <a:t>通信を行う</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18</a:t>
            </a:fld>
            <a:endParaRPr lang="en-US" altLang="ja-JP" dirty="0"/>
          </a:p>
        </p:txBody>
      </p:sp>
    </p:spTree>
    <p:extLst>
      <p:ext uri="{BB962C8B-B14F-4D97-AF65-F5344CB8AC3E}">
        <p14:creationId xmlns:p14="http://schemas.microsoft.com/office/powerpoint/2010/main" val="99575586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想定する</a:t>
            </a:r>
            <a:r>
              <a:rPr kumimoji="1" lang="ja-JP" altLang="en-US" dirty="0" smtClean="0"/>
              <a:t>シナリオ</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19</a:t>
            </a:fld>
            <a:endParaRPr lang="en-US" altLang="ja-JP" dirty="0"/>
          </a:p>
        </p:txBody>
      </p:sp>
      <p:grpSp>
        <p:nvGrpSpPr>
          <p:cNvPr id="5" name="図形グループ 4"/>
          <p:cNvGrpSpPr/>
          <p:nvPr/>
        </p:nvGrpSpPr>
        <p:grpSpPr>
          <a:xfrm>
            <a:off x="1913352" y="2050470"/>
            <a:ext cx="6079296" cy="469232"/>
            <a:chOff x="1755204" y="3221659"/>
            <a:chExt cx="6079296" cy="469232"/>
          </a:xfrm>
        </p:grpSpPr>
        <p:sp>
          <p:nvSpPr>
            <p:cNvPr id="6" name="正方形/長方形 5"/>
            <p:cNvSpPr/>
            <p:nvPr/>
          </p:nvSpPr>
          <p:spPr bwMode="auto">
            <a:xfrm>
              <a:off x="1755204"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 name="正方形/長方形 6"/>
            <p:cNvSpPr/>
            <p:nvPr/>
          </p:nvSpPr>
          <p:spPr bwMode="auto">
            <a:xfrm>
              <a:off x="7365268"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cxnSp>
        <p:nvCxnSpPr>
          <p:cNvPr id="8" name="直線コネクタ 7"/>
          <p:cNvCxnSpPr>
            <a:stCxn id="6" idx="3"/>
          </p:cNvCxnSpPr>
          <p:nvPr/>
        </p:nvCxnSpPr>
        <p:spPr bwMode="auto">
          <a:xfrm flipV="1">
            <a:off x="2382584" y="1069679"/>
            <a:ext cx="2570416" cy="121540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9" name="直線コネクタ 8"/>
          <p:cNvCxnSpPr>
            <a:endCxn id="7" idx="1"/>
          </p:cNvCxnSpPr>
          <p:nvPr/>
        </p:nvCxnSpPr>
        <p:spPr bwMode="auto">
          <a:xfrm>
            <a:off x="4953000" y="1069679"/>
            <a:ext cx="2570416" cy="121540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10" name="直線コネクタ 9"/>
          <p:cNvCxnSpPr>
            <a:stCxn id="6" idx="3"/>
          </p:cNvCxnSpPr>
          <p:nvPr/>
        </p:nvCxnSpPr>
        <p:spPr bwMode="auto">
          <a:xfrm>
            <a:off x="2382584" y="2285086"/>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コネクタ 10"/>
          <p:cNvCxnSpPr>
            <a:endCxn id="7" idx="1"/>
          </p:cNvCxnSpPr>
          <p:nvPr/>
        </p:nvCxnSpPr>
        <p:spPr bwMode="auto">
          <a:xfrm flipV="1">
            <a:off x="4953000" y="2285086"/>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p:cNvCxnSpPr>
            <a:stCxn id="6" idx="3"/>
          </p:cNvCxnSpPr>
          <p:nvPr/>
        </p:nvCxnSpPr>
        <p:spPr bwMode="auto">
          <a:xfrm>
            <a:off x="2382584" y="2285086"/>
            <a:ext cx="2570416" cy="6207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p:cNvCxnSpPr>
            <a:endCxn id="7" idx="1"/>
          </p:cNvCxnSpPr>
          <p:nvPr/>
        </p:nvCxnSpPr>
        <p:spPr bwMode="auto">
          <a:xfrm flipV="1">
            <a:off x="4953000" y="2285086"/>
            <a:ext cx="2570416" cy="6207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a:stCxn id="6" idx="3"/>
          </p:cNvCxnSpPr>
          <p:nvPr/>
        </p:nvCxnSpPr>
        <p:spPr bwMode="auto">
          <a:xfrm flipV="1">
            <a:off x="2382584" y="1609739"/>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p:cNvCxnSpPr>
            <a:endCxn id="7" idx="1"/>
          </p:cNvCxnSpPr>
          <p:nvPr/>
        </p:nvCxnSpPr>
        <p:spPr bwMode="auto">
          <a:xfrm>
            <a:off x="4953000" y="1609739"/>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円柱 15"/>
          <p:cNvSpPr/>
          <p:nvPr/>
        </p:nvSpPr>
        <p:spPr bwMode="auto">
          <a:xfrm rot="16200000">
            <a:off x="4323990" y="215234"/>
            <a:ext cx="1258019" cy="2789008"/>
          </a:xfrm>
          <a:prstGeom prst="can">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7" name="円柱 16"/>
          <p:cNvSpPr/>
          <p:nvPr/>
        </p:nvSpPr>
        <p:spPr bwMode="auto">
          <a:xfrm rot="16200000">
            <a:off x="4314339" y="1852357"/>
            <a:ext cx="1258019" cy="2789008"/>
          </a:xfrm>
          <a:prstGeom prst="can">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8" name="テキスト ボックス 17"/>
          <p:cNvSpPr txBox="1"/>
          <p:nvPr/>
        </p:nvSpPr>
        <p:spPr>
          <a:xfrm>
            <a:off x="1928538" y="2464543"/>
            <a:ext cx="454046" cy="369332"/>
          </a:xfrm>
          <a:prstGeom prst="rect">
            <a:avLst/>
          </a:prstGeom>
          <a:noFill/>
        </p:spPr>
        <p:txBody>
          <a:bodyPr wrap="none" rtlCol="0">
            <a:spAutoFit/>
          </a:bodyPr>
          <a:lstStyle/>
          <a:p>
            <a:r>
              <a:rPr kumimoji="1" lang="en-US" altLang="ja-JP" dirty="0" err="1" smtClean="0">
                <a:latin typeface="+mj-lt"/>
              </a:rPr>
              <a:t>dst</a:t>
            </a:r>
            <a:endParaRPr kumimoji="1" lang="ja-JP" altLang="en-US" dirty="0">
              <a:latin typeface="+mj-lt"/>
            </a:endParaRPr>
          </a:p>
        </p:txBody>
      </p:sp>
      <p:sp>
        <p:nvSpPr>
          <p:cNvPr id="19" name="テキスト ボックス 18"/>
          <p:cNvSpPr txBox="1"/>
          <p:nvPr/>
        </p:nvSpPr>
        <p:spPr>
          <a:xfrm>
            <a:off x="7538828" y="2464543"/>
            <a:ext cx="453820" cy="369332"/>
          </a:xfrm>
          <a:prstGeom prst="rect">
            <a:avLst/>
          </a:prstGeom>
          <a:noFill/>
        </p:spPr>
        <p:txBody>
          <a:bodyPr wrap="none" rtlCol="0">
            <a:spAutoFit/>
          </a:bodyPr>
          <a:lstStyle/>
          <a:p>
            <a:r>
              <a:rPr kumimoji="1" lang="en-US" altLang="ja-JP" dirty="0" err="1" smtClean="0">
                <a:latin typeface="+mj-lt"/>
              </a:rPr>
              <a:t>src</a:t>
            </a:r>
            <a:endParaRPr kumimoji="1" lang="ja-JP" altLang="en-US" dirty="0">
              <a:latin typeface="+mj-lt"/>
            </a:endParaRPr>
          </a:p>
        </p:txBody>
      </p:sp>
      <p:sp>
        <p:nvSpPr>
          <p:cNvPr id="20" name="テキスト ボックス 19"/>
          <p:cNvSpPr txBox="1"/>
          <p:nvPr/>
        </p:nvSpPr>
        <p:spPr>
          <a:xfrm>
            <a:off x="2551614" y="1398511"/>
            <a:ext cx="607859" cy="369332"/>
          </a:xfrm>
          <a:prstGeom prst="rect">
            <a:avLst/>
          </a:prstGeom>
          <a:noFill/>
        </p:spPr>
        <p:txBody>
          <a:bodyPr wrap="none" rtlCol="0">
            <a:spAutoFit/>
          </a:bodyPr>
          <a:lstStyle/>
          <a:p>
            <a:r>
              <a:rPr kumimoji="1" lang="en-US" altLang="ja-JP" dirty="0" smtClean="0"/>
              <a:t>SFL</a:t>
            </a:r>
            <a:endParaRPr kumimoji="1" lang="ja-JP" altLang="en-US" dirty="0"/>
          </a:p>
        </p:txBody>
      </p:sp>
      <p:sp>
        <p:nvSpPr>
          <p:cNvPr id="21" name="テキスト ボックス 20"/>
          <p:cNvSpPr txBox="1"/>
          <p:nvPr/>
        </p:nvSpPr>
        <p:spPr>
          <a:xfrm>
            <a:off x="2564438" y="3157911"/>
            <a:ext cx="582211" cy="369332"/>
          </a:xfrm>
          <a:prstGeom prst="rect">
            <a:avLst/>
          </a:prstGeom>
          <a:noFill/>
        </p:spPr>
        <p:txBody>
          <a:bodyPr wrap="none" rtlCol="0">
            <a:spAutoFit/>
          </a:bodyPr>
          <a:lstStyle/>
          <a:p>
            <a:r>
              <a:rPr kumimoji="1" lang="en-US" altLang="ja-JP" smtClean="0"/>
              <a:t>LFL</a:t>
            </a:r>
            <a:endParaRPr kumimoji="1" lang="ja-JP" altLang="en-US" dirty="0"/>
          </a:p>
        </p:txBody>
      </p:sp>
      <p:grpSp>
        <p:nvGrpSpPr>
          <p:cNvPr id="22" name="図形グループ 21"/>
          <p:cNvGrpSpPr/>
          <p:nvPr/>
        </p:nvGrpSpPr>
        <p:grpSpPr>
          <a:xfrm>
            <a:off x="1934044" y="4987975"/>
            <a:ext cx="6079296" cy="469232"/>
            <a:chOff x="1755204" y="3221659"/>
            <a:chExt cx="6079296" cy="469232"/>
          </a:xfrm>
        </p:grpSpPr>
        <p:sp>
          <p:nvSpPr>
            <p:cNvPr id="23" name="正方形/長方形 22"/>
            <p:cNvSpPr/>
            <p:nvPr/>
          </p:nvSpPr>
          <p:spPr bwMode="auto">
            <a:xfrm>
              <a:off x="1755204"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4" name="正方形/長方形 23"/>
            <p:cNvSpPr/>
            <p:nvPr/>
          </p:nvSpPr>
          <p:spPr bwMode="auto">
            <a:xfrm>
              <a:off x="7365268"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cxnSp>
        <p:nvCxnSpPr>
          <p:cNvPr id="25" name="直線コネクタ 24"/>
          <p:cNvCxnSpPr>
            <a:stCxn id="23" idx="3"/>
          </p:cNvCxnSpPr>
          <p:nvPr/>
        </p:nvCxnSpPr>
        <p:spPr bwMode="auto">
          <a:xfrm flipV="1">
            <a:off x="2403276" y="4007184"/>
            <a:ext cx="2570416" cy="12154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p:cNvCxnSpPr>
            <a:endCxn id="24" idx="1"/>
          </p:cNvCxnSpPr>
          <p:nvPr/>
        </p:nvCxnSpPr>
        <p:spPr bwMode="auto">
          <a:xfrm>
            <a:off x="4973692" y="4007184"/>
            <a:ext cx="2570416" cy="12154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p:cNvCxnSpPr>
            <a:stCxn id="23" idx="3"/>
          </p:cNvCxnSpPr>
          <p:nvPr/>
        </p:nvCxnSpPr>
        <p:spPr bwMode="auto">
          <a:xfrm>
            <a:off x="2403276" y="5222591"/>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コネクタ 27"/>
          <p:cNvCxnSpPr>
            <a:endCxn id="24" idx="1"/>
          </p:cNvCxnSpPr>
          <p:nvPr/>
        </p:nvCxnSpPr>
        <p:spPr bwMode="auto">
          <a:xfrm flipV="1">
            <a:off x="4973692" y="5222591"/>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コネクタ 28"/>
          <p:cNvCxnSpPr>
            <a:stCxn id="23" idx="3"/>
          </p:cNvCxnSpPr>
          <p:nvPr/>
        </p:nvCxnSpPr>
        <p:spPr bwMode="auto">
          <a:xfrm>
            <a:off x="2403276" y="5222591"/>
            <a:ext cx="2570416" cy="62079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30" name="直線コネクタ 29"/>
          <p:cNvCxnSpPr>
            <a:endCxn id="24" idx="1"/>
          </p:cNvCxnSpPr>
          <p:nvPr/>
        </p:nvCxnSpPr>
        <p:spPr bwMode="auto">
          <a:xfrm flipV="1">
            <a:off x="4973692" y="5222591"/>
            <a:ext cx="2570416" cy="62079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31" name="直線コネクタ 30"/>
          <p:cNvCxnSpPr>
            <a:stCxn id="23" idx="3"/>
          </p:cNvCxnSpPr>
          <p:nvPr/>
        </p:nvCxnSpPr>
        <p:spPr bwMode="auto">
          <a:xfrm flipV="1">
            <a:off x="2403276" y="4547244"/>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コネクタ 31"/>
          <p:cNvCxnSpPr>
            <a:endCxn id="24" idx="1"/>
          </p:cNvCxnSpPr>
          <p:nvPr/>
        </p:nvCxnSpPr>
        <p:spPr bwMode="auto">
          <a:xfrm>
            <a:off x="4973692" y="4547244"/>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円柱 32"/>
          <p:cNvSpPr/>
          <p:nvPr/>
        </p:nvSpPr>
        <p:spPr bwMode="auto">
          <a:xfrm rot="16200000">
            <a:off x="4344682" y="3152739"/>
            <a:ext cx="1258019" cy="2789008"/>
          </a:xfrm>
          <a:prstGeom prst="can">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4" name="円柱 33"/>
          <p:cNvSpPr/>
          <p:nvPr/>
        </p:nvSpPr>
        <p:spPr bwMode="auto">
          <a:xfrm rot="16200000">
            <a:off x="4335031" y="4789862"/>
            <a:ext cx="1258019" cy="2789008"/>
          </a:xfrm>
          <a:prstGeom prst="can">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5" name="テキスト ボックス 34"/>
          <p:cNvSpPr txBox="1"/>
          <p:nvPr/>
        </p:nvSpPr>
        <p:spPr>
          <a:xfrm>
            <a:off x="1949230" y="5402048"/>
            <a:ext cx="454046" cy="369332"/>
          </a:xfrm>
          <a:prstGeom prst="rect">
            <a:avLst/>
          </a:prstGeom>
          <a:noFill/>
        </p:spPr>
        <p:txBody>
          <a:bodyPr wrap="none" rtlCol="0">
            <a:spAutoFit/>
          </a:bodyPr>
          <a:lstStyle/>
          <a:p>
            <a:r>
              <a:rPr kumimoji="1" lang="en-US" altLang="ja-JP" dirty="0" err="1" smtClean="0">
                <a:latin typeface="+mj-lt"/>
              </a:rPr>
              <a:t>dst</a:t>
            </a:r>
            <a:endParaRPr kumimoji="1" lang="ja-JP" altLang="en-US" dirty="0">
              <a:latin typeface="+mj-lt"/>
            </a:endParaRPr>
          </a:p>
        </p:txBody>
      </p:sp>
      <p:sp>
        <p:nvSpPr>
          <p:cNvPr id="36" name="テキスト ボックス 35"/>
          <p:cNvSpPr txBox="1"/>
          <p:nvPr/>
        </p:nvSpPr>
        <p:spPr>
          <a:xfrm>
            <a:off x="7559520" y="5402048"/>
            <a:ext cx="453820" cy="369332"/>
          </a:xfrm>
          <a:prstGeom prst="rect">
            <a:avLst/>
          </a:prstGeom>
          <a:noFill/>
        </p:spPr>
        <p:txBody>
          <a:bodyPr wrap="none" rtlCol="0">
            <a:spAutoFit/>
          </a:bodyPr>
          <a:lstStyle/>
          <a:p>
            <a:r>
              <a:rPr kumimoji="1" lang="en-US" altLang="ja-JP" dirty="0" err="1" smtClean="0">
                <a:latin typeface="+mj-lt"/>
              </a:rPr>
              <a:t>src</a:t>
            </a:r>
            <a:endParaRPr kumimoji="1" lang="ja-JP" altLang="en-US" dirty="0">
              <a:latin typeface="+mj-lt"/>
            </a:endParaRPr>
          </a:p>
        </p:txBody>
      </p:sp>
      <p:sp>
        <p:nvSpPr>
          <p:cNvPr id="39" name="テキスト ボックス 38"/>
          <p:cNvSpPr txBox="1"/>
          <p:nvPr/>
        </p:nvSpPr>
        <p:spPr>
          <a:xfrm>
            <a:off x="345053" y="1475015"/>
            <a:ext cx="1107996" cy="369332"/>
          </a:xfrm>
          <a:prstGeom prst="rect">
            <a:avLst/>
          </a:prstGeom>
          <a:noFill/>
        </p:spPr>
        <p:txBody>
          <a:bodyPr wrap="none" rtlCol="0">
            <a:spAutoFit/>
          </a:bodyPr>
          <a:lstStyle/>
          <a:p>
            <a:r>
              <a:rPr kumimoji="1" lang="ja-JP" altLang="en-US" dirty="0" smtClean="0"/>
              <a:t>通信直後</a:t>
            </a:r>
            <a:endParaRPr kumimoji="1" lang="ja-JP" altLang="en-US" dirty="0"/>
          </a:p>
        </p:txBody>
      </p:sp>
      <p:sp>
        <p:nvSpPr>
          <p:cNvPr id="40" name="テキスト ボックス 39"/>
          <p:cNvSpPr txBox="1"/>
          <p:nvPr/>
        </p:nvSpPr>
        <p:spPr>
          <a:xfrm>
            <a:off x="229637" y="4607481"/>
            <a:ext cx="1338828" cy="369332"/>
          </a:xfrm>
          <a:prstGeom prst="rect">
            <a:avLst/>
          </a:prstGeom>
          <a:noFill/>
        </p:spPr>
        <p:txBody>
          <a:bodyPr wrap="none" rtlCol="0">
            <a:spAutoFit/>
          </a:bodyPr>
          <a:lstStyle/>
          <a:p>
            <a:r>
              <a:rPr kumimoji="1" lang="ja-JP" altLang="en-US" dirty="0" smtClean="0"/>
              <a:t>一定時間後</a:t>
            </a:r>
            <a:endParaRPr kumimoji="1" lang="ja-JP" altLang="en-US" dirty="0"/>
          </a:p>
        </p:txBody>
      </p:sp>
      <p:sp>
        <p:nvSpPr>
          <p:cNvPr id="41" name="テキスト ボックス 40"/>
          <p:cNvSpPr txBox="1"/>
          <p:nvPr/>
        </p:nvSpPr>
        <p:spPr>
          <a:xfrm>
            <a:off x="4124908" y="1029179"/>
            <a:ext cx="441422" cy="369332"/>
          </a:xfrm>
          <a:prstGeom prst="rect">
            <a:avLst/>
          </a:prstGeom>
          <a:noFill/>
        </p:spPr>
        <p:txBody>
          <a:bodyPr wrap="none" rtlCol="0">
            <a:spAutoFit/>
          </a:bodyPr>
          <a:lstStyle/>
          <a:p>
            <a:r>
              <a:rPr kumimoji="1" lang="en-US" altLang="ja-JP" dirty="0" smtClean="0"/>
              <a:t>10</a:t>
            </a:r>
            <a:endParaRPr kumimoji="1" lang="ja-JP" altLang="en-US" dirty="0"/>
          </a:p>
        </p:txBody>
      </p:sp>
      <p:sp>
        <p:nvSpPr>
          <p:cNvPr id="42" name="テキスト ボックス 41"/>
          <p:cNvSpPr txBox="1"/>
          <p:nvPr/>
        </p:nvSpPr>
        <p:spPr>
          <a:xfrm>
            <a:off x="4124908" y="1511856"/>
            <a:ext cx="441422" cy="369332"/>
          </a:xfrm>
          <a:prstGeom prst="rect">
            <a:avLst/>
          </a:prstGeom>
          <a:noFill/>
        </p:spPr>
        <p:txBody>
          <a:bodyPr wrap="none" rtlCol="0">
            <a:spAutoFit/>
          </a:bodyPr>
          <a:lstStyle/>
          <a:p>
            <a:r>
              <a:rPr kumimoji="1" lang="en-US" altLang="ja-JP" dirty="0" smtClean="0"/>
              <a:t>15</a:t>
            </a:r>
            <a:endParaRPr kumimoji="1" lang="ja-JP" altLang="en-US" dirty="0"/>
          </a:p>
        </p:txBody>
      </p:sp>
      <p:sp>
        <p:nvSpPr>
          <p:cNvPr id="43" name="テキスト ボックス 42"/>
          <p:cNvSpPr txBox="1"/>
          <p:nvPr/>
        </p:nvSpPr>
        <p:spPr>
          <a:xfrm>
            <a:off x="4016896" y="2708920"/>
            <a:ext cx="441422" cy="369332"/>
          </a:xfrm>
          <a:prstGeom prst="rect">
            <a:avLst/>
          </a:prstGeom>
          <a:noFill/>
        </p:spPr>
        <p:txBody>
          <a:bodyPr wrap="none" rtlCol="0">
            <a:spAutoFit/>
          </a:bodyPr>
          <a:lstStyle/>
          <a:p>
            <a:r>
              <a:rPr kumimoji="1" lang="en-US" altLang="ja-JP" dirty="0" smtClean="0"/>
              <a:t>60</a:t>
            </a:r>
            <a:endParaRPr kumimoji="1" lang="ja-JP" altLang="en-US" dirty="0"/>
          </a:p>
        </p:txBody>
      </p:sp>
      <p:sp>
        <p:nvSpPr>
          <p:cNvPr id="44" name="テキスト ボックス 43"/>
          <p:cNvSpPr txBox="1"/>
          <p:nvPr/>
        </p:nvSpPr>
        <p:spPr>
          <a:xfrm>
            <a:off x="4045477" y="3242933"/>
            <a:ext cx="441422" cy="369332"/>
          </a:xfrm>
          <a:prstGeom prst="rect">
            <a:avLst/>
          </a:prstGeom>
          <a:noFill/>
        </p:spPr>
        <p:txBody>
          <a:bodyPr wrap="none" rtlCol="0">
            <a:spAutoFit/>
          </a:bodyPr>
          <a:lstStyle/>
          <a:p>
            <a:r>
              <a:rPr kumimoji="1" lang="en-US" altLang="ja-JP" dirty="0"/>
              <a:t>7</a:t>
            </a:r>
            <a:r>
              <a:rPr kumimoji="1" lang="en-US" altLang="ja-JP" dirty="0" smtClean="0"/>
              <a:t>0</a:t>
            </a:r>
            <a:endParaRPr kumimoji="1" lang="ja-JP" altLang="en-US" dirty="0"/>
          </a:p>
        </p:txBody>
      </p:sp>
      <p:sp>
        <p:nvSpPr>
          <p:cNvPr id="45" name="テキスト ボックス 44"/>
          <p:cNvSpPr txBox="1"/>
          <p:nvPr/>
        </p:nvSpPr>
        <p:spPr>
          <a:xfrm>
            <a:off x="4193219" y="4294647"/>
            <a:ext cx="569800" cy="369332"/>
          </a:xfrm>
          <a:prstGeom prst="rect">
            <a:avLst/>
          </a:prstGeom>
          <a:noFill/>
        </p:spPr>
        <p:txBody>
          <a:bodyPr wrap="none" rtlCol="0">
            <a:spAutoFit/>
          </a:bodyPr>
          <a:lstStyle/>
          <a:p>
            <a:r>
              <a:rPr kumimoji="1" lang="en-US" altLang="ja-JP" dirty="0" smtClean="0"/>
              <a:t>100</a:t>
            </a:r>
            <a:endParaRPr kumimoji="1" lang="ja-JP" altLang="en-US" dirty="0"/>
          </a:p>
        </p:txBody>
      </p:sp>
      <p:sp>
        <p:nvSpPr>
          <p:cNvPr id="46" name="テキスト ボックス 45"/>
          <p:cNvSpPr txBox="1"/>
          <p:nvPr/>
        </p:nvSpPr>
        <p:spPr>
          <a:xfrm>
            <a:off x="4193219" y="4777324"/>
            <a:ext cx="569800" cy="369332"/>
          </a:xfrm>
          <a:prstGeom prst="rect">
            <a:avLst/>
          </a:prstGeom>
          <a:noFill/>
        </p:spPr>
        <p:txBody>
          <a:bodyPr wrap="none" rtlCol="0">
            <a:spAutoFit/>
          </a:bodyPr>
          <a:lstStyle/>
          <a:p>
            <a:r>
              <a:rPr kumimoji="1" lang="en-US" altLang="ja-JP" dirty="0" smtClean="0"/>
              <a:t>150</a:t>
            </a:r>
            <a:endParaRPr kumimoji="1" lang="ja-JP" altLang="en-US" dirty="0"/>
          </a:p>
        </p:txBody>
      </p:sp>
      <p:sp>
        <p:nvSpPr>
          <p:cNvPr id="47" name="テキスト ボックス 46"/>
          <p:cNvSpPr txBox="1"/>
          <p:nvPr/>
        </p:nvSpPr>
        <p:spPr>
          <a:xfrm>
            <a:off x="4124908" y="5730011"/>
            <a:ext cx="441422" cy="369332"/>
          </a:xfrm>
          <a:prstGeom prst="rect">
            <a:avLst/>
          </a:prstGeom>
          <a:noFill/>
        </p:spPr>
        <p:txBody>
          <a:bodyPr wrap="none" rtlCol="0">
            <a:spAutoFit/>
          </a:bodyPr>
          <a:lstStyle/>
          <a:p>
            <a:r>
              <a:rPr kumimoji="1" lang="en-US" altLang="ja-JP" dirty="0" smtClean="0"/>
              <a:t>60</a:t>
            </a:r>
            <a:endParaRPr kumimoji="1" lang="ja-JP" altLang="en-US" dirty="0"/>
          </a:p>
        </p:txBody>
      </p:sp>
      <p:sp>
        <p:nvSpPr>
          <p:cNvPr id="48" name="テキスト ボックス 47"/>
          <p:cNvSpPr txBox="1"/>
          <p:nvPr/>
        </p:nvSpPr>
        <p:spPr>
          <a:xfrm>
            <a:off x="4153489" y="6264024"/>
            <a:ext cx="441422" cy="369332"/>
          </a:xfrm>
          <a:prstGeom prst="rect">
            <a:avLst/>
          </a:prstGeom>
          <a:noFill/>
        </p:spPr>
        <p:txBody>
          <a:bodyPr wrap="none" rtlCol="0">
            <a:spAutoFit/>
          </a:bodyPr>
          <a:lstStyle/>
          <a:p>
            <a:r>
              <a:rPr kumimoji="1" lang="en-US" altLang="ja-JP" dirty="0"/>
              <a:t>7</a:t>
            </a:r>
            <a:r>
              <a:rPr kumimoji="1" lang="en-US" altLang="ja-JP" dirty="0" smtClean="0"/>
              <a:t>0</a:t>
            </a:r>
            <a:endParaRPr kumimoji="1" lang="ja-JP" altLang="en-US" dirty="0"/>
          </a:p>
        </p:txBody>
      </p:sp>
      <p:sp>
        <p:nvSpPr>
          <p:cNvPr id="49" name="テキスト ボックス 48"/>
          <p:cNvSpPr txBox="1"/>
          <p:nvPr/>
        </p:nvSpPr>
        <p:spPr>
          <a:xfrm>
            <a:off x="2551614" y="4407992"/>
            <a:ext cx="607859" cy="369332"/>
          </a:xfrm>
          <a:prstGeom prst="rect">
            <a:avLst/>
          </a:prstGeom>
          <a:noFill/>
        </p:spPr>
        <p:txBody>
          <a:bodyPr wrap="none" rtlCol="0">
            <a:spAutoFit/>
          </a:bodyPr>
          <a:lstStyle/>
          <a:p>
            <a:r>
              <a:rPr kumimoji="1" lang="en-US" altLang="ja-JP" dirty="0" smtClean="0"/>
              <a:t>SFL</a:t>
            </a:r>
            <a:endParaRPr kumimoji="1" lang="ja-JP" altLang="en-US" dirty="0"/>
          </a:p>
        </p:txBody>
      </p:sp>
      <p:sp>
        <p:nvSpPr>
          <p:cNvPr id="50" name="テキスト ボックス 49"/>
          <p:cNvSpPr txBox="1"/>
          <p:nvPr/>
        </p:nvSpPr>
        <p:spPr>
          <a:xfrm>
            <a:off x="2564438" y="6167392"/>
            <a:ext cx="582211" cy="369332"/>
          </a:xfrm>
          <a:prstGeom prst="rect">
            <a:avLst/>
          </a:prstGeom>
          <a:noFill/>
        </p:spPr>
        <p:txBody>
          <a:bodyPr wrap="none" rtlCol="0">
            <a:spAutoFit/>
          </a:bodyPr>
          <a:lstStyle/>
          <a:p>
            <a:r>
              <a:rPr kumimoji="1" lang="en-US" altLang="ja-JP" dirty="0" smtClean="0"/>
              <a:t>LFL</a:t>
            </a:r>
            <a:endParaRPr kumimoji="1" lang="ja-JP" altLang="en-US" dirty="0"/>
          </a:p>
        </p:txBody>
      </p:sp>
    </p:spTree>
    <p:extLst>
      <p:ext uri="{BB962C8B-B14F-4D97-AF65-F5344CB8AC3E}">
        <p14:creationId xmlns:p14="http://schemas.microsoft.com/office/powerpoint/2010/main" val="22032720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研究背景</a:t>
            </a:r>
            <a:endParaRPr kumimoji="1" lang="ja-JP" altLang="en-US" dirty="0"/>
          </a:p>
        </p:txBody>
      </p:sp>
      <p:sp>
        <p:nvSpPr>
          <p:cNvPr id="7" name="コンテンツ プレースホルダー 6"/>
          <p:cNvSpPr>
            <a:spLocks noGrp="1"/>
          </p:cNvSpPr>
          <p:nvPr>
            <p:ph idx="1"/>
          </p:nvPr>
        </p:nvSpPr>
        <p:spPr>
          <a:xfrm>
            <a:off x="812800" y="1157535"/>
            <a:ext cx="8280400" cy="4863753"/>
          </a:xfrm>
        </p:spPr>
        <p:txBody>
          <a:bodyPr/>
          <a:lstStyle/>
          <a:p>
            <a:pPr marL="0" indent="0">
              <a:buNone/>
            </a:pPr>
            <a:r>
              <a:rPr lang="ja-JP" altLang="en-US" b="1" dirty="0" smtClean="0"/>
              <a:t>ビッグデータ</a:t>
            </a:r>
            <a:r>
              <a:rPr lang="en-US" altLang="ja-JP" b="1" dirty="0" smtClean="0"/>
              <a:t> : </a:t>
            </a:r>
            <a:r>
              <a:rPr lang="ja-JP" altLang="en-US" b="1" dirty="0" smtClean="0"/>
              <a:t>データの爆発的増加が深刻</a:t>
            </a:r>
            <a:r>
              <a:rPr lang="en-US" altLang="ja-JP" b="1" dirty="0" smtClean="0"/>
              <a:t>..</a:t>
            </a:r>
          </a:p>
          <a:p>
            <a:pPr marL="0" indent="0">
              <a:buNone/>
            </a:pPr>
            <a:r>
              <a:rPr lang="en-US" altLang="ja-JP" sz="1800" dirty="0" smtClean="0"/>
              <a:t>Facebook</a:t>
            </a:r>
            <a:r>
              <a:rPr lang="ja-JP" altLang="en-US" sz="1800" dirty="0" smtClean="0"/>
              <a:t>では約</a:t>
            </a:r>
            <a:r>
              <a:rPr lang="en-US" altLang="ja-JP" sz="1800" dirty="0" smtClean="0"/>
              <a:t>300</a:t>
            </a:r>
            <a:r>
              <a:rPr lang="ja-JP" altLang="en-US" sz="1800" dirty="0" smtClean="0"/>
              <a:t>ペタバイトのデータを保有</a:t>
            </a:r>
            <a:endParaRPr lang="en-US" altLang="ja-JP" sz="1800" dirty="0" smtClean="0"/>
          </a:p>
          <a:p>
            <a:pPr marL="0" indent="0">
              <a:buNone/>
            </a:pPr>
            <a:r>
              <a:rPr lang="en-US" altLang="ja-JP" sz="1800" dirty="0" smtClean="0"/>
              <a:t>1</a:t>
            </a:r>
            <a:r>
              <a:rPr lang="ja-JP" altLang="en-US" sz="1800" dirty="0" smtClean="0"/>
              <a:t>日に</a:t>
            </a:r>
            <a:r>
              <a:rPr lang="en-US" altLang="ja-JP" sz="1800" dirty="0" smtClean="0"/>
              <a:t>1</a:t>
            </a:r>
            <a:r>
              <a:rPr lang="ja-JP" altLang="en-US" sz="1800" dirty="0" smtClean="0"/>
              <a:t>ペタバイトのデータを処理</a:t>
            </a:r>
            <a:r>
              <a:rPr lang="en-US" altLang="ja-JP" sz="1800" dirty="0" smtClean="0"/>
              <a:t>[3].</a:t>
            </a:r>
            <a:endParaRPr lang="en-US" altLang="ja-JP" sz="1800" dirty="0"/>
          </a:p>
          <a:p>
            <a:pPr marL="0" indent="0">
              <a:buNone/>
            </a:pPr>
            <a:r>
              <a:rPr lang="ja-JP" altLang="en-US" b="1" dirty="0" smtClean="0">
                <a:solidFill>
                  <a:srgbClr val="0071BC"/>
                </a:solidFill>
              </a:rPr>
              <a:t>データセンターでは</a:t>
            </a:r>
            <a:r>
              <a:rPr lang="en-US" altLang="ja-JP" b="1" dirty="0" smtClean="0">
                <a:solidFill>
                  <a:srgbClr val="0071BC"/>
                </a:solidFill>
              </a:rPr>
              <a:t>..</a:t>
            </a:r>
            <a:endParaRPr lang="en-US" altLang="ja-JP" b="1" dirty="0">
              <a:solidFill>
                <a:srgbClr val="0071BC"/>
              </a:solidFill>
            </a:endParaRPr>
          </a:p>
          <a:p>
            <a:pPr marL="0" indent="0">
              <a:buNone/>
            </a:pPr>
            <a:r>
              <a:rPr lang="ja-JP" altLang="en-US" sz="1800" dirty="0" smtClean="0"/>
              <a:t>スケールアウト</a:t>
            </a:r>
            <a:r>
              <a:rPr lang="en-US" altLang="ja-JP" sz="1800" dirty="0" smtClean="0"/>
              <a:t> : </a:t>
            </a:r>
            <a:r>
              <a:rPr lang="ja-JP" altLang="en-US" sz="1800" dirty="0" smtClean="0"/>
              <a:t>サーバ台数の増加</a:t>
            </a:r>
            <a:r>
              <a:rPr lang="en-US" altLang="ja-JP" sz="1800" dirty="0" smtClean="0"/>
              <a:t>, </a:t>
            </a:r>
            <a:r>
              <a:rPr lang="ja-JP" altLang="en-US" sz="1800" dirty="0" smtClean="0"/>
              <a:t>数万</a:t>
            </a:r>
            <a:r>
              <a:rPr lang="en-US" altLang="ja-JP" sz="1800" dirty="0"/>
              <a:t>~</a:t>
            </a:r>
            <a:r>
              <a:rPr lang="ja-JP" altLang="en-US" sz="1800" dirty="0" smtClean="0"/>
              <a:t>十万台規模</a:t>
            </a:r>
            <a:endParaRPr lang="en-US" altLang="ja-JP" sz="1800" dirty="0" smtClean="0"/>
          </a:p>
          <a:p>
            <a:pPr marL="0" indent="0">
              <a:buNone/>
            </a:pPr>
            <a:r>
              <a:rPr lang="ja-JP" altLang="en-US" sz="1800" dirty="0" smtClean="0"/>
              <a:t>信頼性</a:t>
            </a:r>
            <a:r>
              <a:rPr lang="en-US" altLang="ja-JP" sz="1800" dirty="0" smtClean="0"/>
              <a:t> : </a:t>
            </a:r>
            <a:r>
              <a:rPr lang="ja-JP" altLang="en-US" sz="1800" dirty="0" smtClean="0"/>
              <a:t>ホスト間通信で複数パスにより冗長化</a:t>
            </a:r>
            <a:endParaRPr lang="en-US" altLang="ja-JP" sz="1800" dirty="0" smtClean="0"/>
          </a:p>
          <a:p>
            <a:pPr marL="0" indent="0">
              <a:buNone/>
            </a:pPr>
            <a:r>
              <a:rPr lang="ja-JP" altLang="en-US" sz="1800" dirty="0" smtClean="0"/>
              <a:t>クラウドサービス</a:t>
            </a:r>
            <a:r>
              <a:rPr lang="en-US" altLang="ja-JP" sz="1800" dirty="0" smtClean="0"/>
              <a:t> : </a:t>
            </a:r>
            <a:r>
              <a:rPr lang="ja-JP" altLang="en-US" sz="1800" dirty="0" smtClean="0"/>
              <a:t>データセンター内での横のトラフィック増加</a:t>
            </a:r>
            <a:endParaRPr lang="en-US" altLang="ja-JP" sz="1800" dirty="0" smtClean="0"/>
          </a:p>
          <a:p>
            <a:pPr marL="0" indent="0">
              <a:buNone/>
            </a:pPr>
            <a:endParaRPr lang="en-US" altLang="ja-JP" sz="1800" dirty="0" smtClean="0"/>
          </a:p>
        </p:txBody>
      </p:sp>
      <p:sp>
        <p:nvSpPr>
          <p:cNvPr id="4" name="日付プレースホルダー 3"/>
          <p:cNvSpPr>
            <a:spLocks noGrp="1"/>
          </p:cNvSpPr>
          <p:nvPr>
            <p:ph type="dt" sz="half" idx="10"/>
          </p:nvPr>
        </p:nvSpPr>
        <p:spPr/>
        <p:txBody>
          <a:bodyPr/>
          <a:lstStyle/>
          <a:p>
            <a:fld id="{F114EC52-D8B1-464D-B575-3950258B5124}" type="datetime1">
              <a:rPr lang="ja-JP" altLang="en-US" smtClean="0"/>
              <a:t>14/10/22</a:t>
            </a:fld>
            <a:endParaRPr lang="en-US" altLang="ja-JP"/>
          </a:p>
        </p:txBody>
      </p:sp>
      <p:sp>
        <p:nvSpPr>
          <p:cNvPr id="5" name="スライド番号プレースホルダー 4"/>
          <p:cNvSpPr>
            <a:spLocks noGrp="1"/>
          </p:cNvSpPr>
          <p:nvPr>
            <p:ph type="sldNum" sz="quarter" idx="12"/>
          </p:nvPr>
        </p:nvSpPr>
        <p:spPr/>
        <p:txBody>
          <a:bodyPr/>
          <a:lstStyle/>
          <a:p>
            <a:fld id="{E6095C52-7FA9-489B-9C9A-63D366B5FA4B}" type="slidenum">
              <a:rPr lang="ja-JP" altLang="en-US" smtClean="0"/>
              <a:pPr/>
              <a:t>2</a:t>
            </a:fld>
            <a:endParaRPr lang="en-US" altLang="ja-JP"/>
          </a:p>
        </p:txBody>
      </p:sp>
      <p:sp>
        <p:nvSpPr>
          <p:cNvPr id="8" name="正方形/長方形 7"/>
          <p:cNvSpPr/>
          <p:nvPr/>
        </p:nvSpPr>
        <p:spPr>
          <a:xfrm>
            <a:off x="812800" y="5970766"/>
            <a:ext cx="8316664" cy="215444"/>
          </a:xfrm>
          <a:prstGeom prst="rect">
            <a:avLst/>
          </a:prstGeom>
        </p:spPr>
        <p:txBody>
          <a:bodyPr wrap="square">
            <a:spAutoFit/>
          </a:bodyPr>
          <a:lstStyle/>
          <a:p>
            <a:r>
              <a:rPr lang="en-US" altLang="ja-JP" sz="800" dirty="0" smtClean="0"/>
              <a:t>[3]https</a:t>
            </a:r>
            <a:r>
              <a:rPr lang="en-US" altLang="ja-JP" sz="800" dirty="0"/>
              <a:t>://www.facebook.com/notes/facebook-engineering/presto-interacting-with-petabytes-of-data-at-facebook/</a:t>
            </a:r>
            <a:r>
              <a:rPr lang="en-US" altLang="ja-JP" sz="800" dirty="0" smtClean="0"/>
              <a:t>10151786197628920</a:t>
            </a:r>
          </a:p>
        </p:txBody>
      </p:sp>
      <p:sp>
        <p:nvSpPr>
          <p:cNvPr id="9" name="コンテンツ プレースホルダー 6"/>
          <p:cNvSpPr txBox="1">
            <a:spLocks/>
          </p:cNvSpPr>
          <p:nvPr/>
        </p:nvSpPr>
        <p:spPr bwMode="auto">
          <a:xfrm>
            <a:off x="434524" y="4977172"/>
            <a:ext cx="9108440" cy="93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5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5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5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5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ja-JP" altLang="en-US" dirty="0" smtClean="0">
                <a:solidFill>
                  <a:srgbClr val="0071BC"/>
                </a:solidFill>
              </a:rPr>
              <a:t>高性能な機器</a:t>
            </a:r>
            <a:r>
              <a:rPr lang="en-US" altLang="ja-JP" dirty="0" smtClean="0">
                <a:solidFill>
                  <a:srgbClr val="0071BC"/>
                </a:solidFill>
              </a:rPr>
              <a:t>, </a:t>
            </a:r>
            <a:r>
              <a:rPr lang="ja-JP" altLang="en-US" dirty="0">
                <a:solidFill>
                  <a:srgbClr val="0071BC"/>
                </a:solidFill>
              </a:rPr>
              <a:t>大容量のリンク</a:t>
            </a:r>
            <a:r>
              <a:rPr lang="ja-JP" altLang="en-US" dirty="0" smtClean="0"/>
              <a:t>でデータセンターネットワークを改善</a:t>
            </a:r>
            <a:r>
              <a:rPr lang="en-US" altLang="ja-JP" dirty="0" smtClean="0"/>
              <a:t>!!</a:t>
            </a:r>
            <a:endParaRPr lang="en-US" altLang="ja-JP" sz="3200" b="1" dirty="0" smtClean="0">
              <a:solidFill>
                <a:srgbClr val="0071BC"/>
              </a:solidFill>
            </a:endParaRPr>
          </a:p>
        </p:txBody>
      </p:sp>
      <p:sp>
        <p:nvSpPr>
          <p:cNvPr id="10" name="下矢印 9"/>
          <p:cNvSpPr/>
          <p:nvPr/>
        </p:nvSpPr>
        <p:spPr bwMode="auto">
          <a:xfrm>
            <a:off x="4710684" y="4345540"/>
            <a:ext cx="484632" cy="775648"/>
          </a:xfrm>
          <a:prstGeom prst="down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3" name="爆発 2 12"/>
          <p:cNvSpPr/>
          <p:nvPr/>
        </p:nvSpPr>
        <p:spPr bwMode="auto">
          <a:xfrm>
            <a:off x="0" y="908720"/>
            <a:ext cx="9906000" cy="4500500"/>
          </a:xfrm>
          <a:prstGeom prst="irregularSeal2">
            <a:avLst/>
          </a:prstGeom>
          <a:solidFill>
            <a:srgbClr val="C0504D"/>
          </a:solidFill>
          <a:ln>
            <a:solidFill>
              <a:schemeClr val="tx1"/>
            </a:solidFill>
            <a:headEnd type="none" w="med" len="med"/>
            <a:tailEnd type="none" w="med" len="med"/>
          </a:ln>
          <a:ex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2600" b="1" dirty="0" smtClean="0">
                <a:solidFill>
                  <a:schemeClr val="tx1"/>
                </a:solidFill>
                <a:latin typeface="+mj-lt"/>
                <a:ea typeface="ＭＳ Ｐゴシック" charset="-128"/>
              </a:rPr>
              <a:t>TCP</a:t>
            </a:r>
            <a:r>
              <a:rPr lang="ja-JP" altLang="en-US" sz="2600" b="1" dirty="0" smtClean="0">
                <a:solidFill>
                  <a:schemeClr val="tx1"/>
                </a:solidFill>
                <a:latin typeface="+mj-lt"/>
                <a:ea typeface="ＭＳ Ｐゴシック" charset="-128"/>
              </a:rPr>
              <a:t>を使い続けることでサイズの小さいフローが圧迫</a:t>
            </a:r>
            <a:endParaRPr lang="en-US" altLang="ja-JP" sz="2600" b="1" dirty="0" smtClean="0">
              <a:solidFill>
                <a:schemeClr val="tx1"/>
              </a:solidFill>
              <a:latin typeface="+mj-lt"/>
              <a:ea typeface="ＭＳ Ｐゴシック" charset="-128"/>
            </a:endParaRPr>
          </a:p>
        </p:txBody>
      </p:sp>
    </p:spTree>
    <p:extLst>
      <p:ext uri="{BB962C8B-B14F-4D97-AF65-F5344CB8AC3E}">
        <p14:creationId xmlns:p14="http://schemas.microsoft.com/office/powerpoint/2010/main" val="3935238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RTT</a:t>
            </a:r>
            <a:r>
              <a:rPr kumimoji="1" lang="ja-JP" altLang="en-US" dirty="0" smtClean="0"/>
              <a:t>モデル化</a:t>
            </a:r>
            <a:endParaRPr kumimoji="1" lang="ja-JP" altLang="en-US"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20</a:t>
            </a:fld>
            <a:endParaRPr lang="en-US" altLang="ja-JP" dirty="0"/>
          </a:p>
        </p:txBody>
      </p:sp>
      <p:pic>
        <p:nvPicPr>
          <p:cNvPr id="1026" name="Picture 2"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48" y="1556792"/>
            <a:ext cx="4858504" cy="92379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616" y="2455928"/>
            <a:ext cx="542105"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126" y="2491093"/>
            <a:ext cx="742062"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540" y="2491093"/>
            <a:ext cx="790940"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0810" y="2479723"/>
            <a:ext cx="764278"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552" y="3016521"/>
            <a:ext cx="346592" cy="1732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Users\admin\Downloads\eq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457" y="4105009"/>
            <a:ext cx="3613085" cy="101617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1461336" y="2479723"/>
            <a:ext cx="1223412" cy="369332"/>
          </a:xfrm>
          <a:prstGeom prst="rect">
            <a:avLst/>
          </a:prstGeom>
          <a:noFill/>
        </p:spPr>
        <p:txBody>
          <a:bodyPr wrap="none" rtlCol="0">
            <a:spAutoFit/>
          </a:bodyPr>
          <a:lstStyle/>
          <a:p>
            <a:r>
              <a:rPr kumimoji="1" lang="ja-JP" altLang="en-US" dirty="0" smtClean="0"/>
              <a:t>：</a:t>
            </a:r>
            <a:r>
              <a:rPr kumimoji="1" lang="ja-JP" altLang="en-US" dirty="0"/>
              <a:t>伝播</a:t>
            </a:r>
            <a:r>
              <a:rPr kumimoji="1" lang="ja-JP" altLang="en-US" dirty="0" smtClean="0"/>
              <a:t>遅延</a:t>
            </a:r>
            <a:endParaRPr kumimoji="1" lang="ja-JP" altLang="en-US" dirty="0"/>
          </a:p>
        </p:txBody>
      </p:sp>
      <p:sp>
        <p:nvSpPr>
          <p:cNvPr id="16" name="テキスト ボックス 15"/>
          <p:cNvSpPr txBox="1"/>
          <p:nvPr/>
        </p:nvSpPr>
        <p:spPr>
          <a:xfrm>
            <a:off x="3260812" y="2479723"/>
            <a:ext cx="1779654" cy="369332"/>
          </a:xfrm>
          <a:prstGeom prst="rect">
            <a:avLst/>
          </a:prstGeom>
          <a:noFill/>
        </p:spPr>
        <p:txBody>
          <a:bodyPr wrap="none" rtlCol="0">
            <a:spAutoFit/>
          </a:bodyPr>
          <a:lstStyle/>
          <a:p>
            <a:r>
              <a:rPr kumimoji="1" lang="ja-JP" altLang="en-US" dirty="0" smtClean="0"/>
              <a:t>：リンク伝送遅延</a:t>
            </a:r>
            <a:endParaRPr kumimoji="1" lang="ja-JP" altLang="en-US" dirty="0"/>
          </a:p>
        </p:txBody>
      </p:sp>
      <p:sp>
        <p:nvSpPr>
          <p:cNvPr id="17" name="テキスト ボックス 16"/>
          <p:cNvSpPr txBox="1"/>
          <p:nvPr/>
        </p:nvSpPr>
        <p:spPr>
          <a:xfrm>
            <a:off x="5578220" y="2447600"/>
            <a:ext cx="1391728" cy="369332"/>
          </a:xfrm>
          <a:prstGeom prst="rect">
            <a:avLst/>
          </a:prstGeom>
          <a:noFill/>
        </p:spPr>
        <p:txBody>
          <a:bodyPr wrap="none" rtlCol="0">
            <a:spAutoFit/>
          </a:bodyPr>
          <a:lstStyle/>
          <a:p>
            <a:r>
              <a:rPr kumimoji="1" lang="ja-JP" altLang="en-US" dirty="0" smtClean="0"/>
              <a:t>：キュー遅延</a:t>
            </a:r>
            <a:endParaRPr kumimoji="1" lang="ja-JP" altLang="en-US" dirty="0"/>
          </a:p>
        </p:txBody>
      </p:sp>
      <p:sp>
        <p:nvSpPr>
          <p:cNvPr id="18" name="テキスト ボックス 17"/>
          <p:cNvSpPr txBox="1"/>
          <p:nvPr/>
        </p:nvSpPr>
        <p:spPr>
          <a:xfrm>
            <a:off x="7305688" y="2430363"/>
            <a:ext cx="1391728" cy="369332"/>
          </a:xfrm>
          <a:prstGeom prst="rect">
            <a:avLst/>
          </a:prstGeom>
          <a:noFill/>
        </p:spPr>
        <p:txBody>
          <a:bodyPr wrap="none" rtlCol="0">
            <a:spAutoFit/>
          </a:bodyPr>
          <a:lstStyle/>
          <a:p>
            <a:r>
              <a:rPr kumimoji="1" lang="ja-JP" altLang="en-US" dirty="0" smtClean="0"/>
              <a:t>：キュー遅延</a:t>
            </a:r>
            <a:endParaRPr kumimoji="1" lang="ja-JP" altLang="en-US" dirty="0"/>
          </a:p>
        </p:txBody>
      </p:sp>
      <p:sp>
        <p:nvSpPr>
          <p:cNvPr id="19" name="テキスト ボックス 18"/>
          <p:cNvSpPr txBox="1"/>
          <p:nvPr/>
        </p:nvSpPr>
        <p:spPr>
          <a:xfrm>
            <a:off x="1101296" y="2879648"/>
            <a:ext cx="1988045" cy="369332"/>
          </a:xfrm>
          <a:prstGeom prst="rect">
            <a:avLst/>
          </a:prstGeom>
          <a:noFill/>
        </p:spPr>
        <p:txBody>
          <a:bodyPr wrap="none" rtlCol="0">
            <a:spAutoFit/>
          </a:bodyPr>
          <a:lstStyle/>
          <a:p>
            <a:r>
              <a:rPr kumimoji="1" lang="ja-JP" altLang="en-US" dirty="0" smtClean="0"/>
              <a:t>：リンク上のパス数</a:t>
            </a:r>
            <a:endParaRPr kumimoji="1" lang="ja-JP" altLang="en-US" dirty="0"/>
          </a:p>
        </p:txBody>
      </p:sp>
      <p:sp>
        <p:nvSpPr>
          <p:cNvPr id="9" name="正方形/長方形 8"/>
          <p:cNvSpPr/>
          <p:nvPr/>
        </p:nvSpPr>
        <p:spPr bwMode="auto">
          <a:xfrm>
            <a:off x="4088904" y="1700808"/>
            <a:ext cx="1980220"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1" name="正方形/長方形 20"/>
          <p:cNvSpPr/>
          <p:nvPr/>
        </p:nvSpPr>
        <p:spPr bwMode="auto">
          <a:xfrm>
            <a:off x="6429164" y="1700808"/>
            <a:ext cx="792088" cy="540060"/>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0" name="下矢印 9"/>
          <p:cNvSpPr/>
          <p:nvPr/>
        </p:nvSpPr>
        <p:spPr bwMode="auto">
          <a:xfrm>
            <a:off x="3211662" y="3312921"/>
            <a:ext cx="3482676" cy="68407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dirty="0">
                <a:solidFill>
                  <a:schemeClr val="bg1"/>
                </a:solidFill>
              </a:rPr>
              <a:t>単純化</a:t>
            </a:r>
            <a:endParaRPr kumimoji="0" lang="ja-JP" altLang="en-US" sz="1800" b="0" i="0" u="none" strike="noStrike" cap="none" normalizeH="0" baseline="0" dirty="0" smtClean="0">
              <a:ln>
                <a:noFill/>
              </a:ln>
              <a:solidFill>
                <a:schemeClr val="bg1"/>
              </a:solidFill>
              <a:effectLst/>
            </a:endParaRPr>
          </a:p>
        </p:txBody>
      </p:sp>
      <p:pic>
        <p:nvPicPr>
          <p:cNvPr id="1033" name="Picture 9" descr="E:\Users\admin\Downloads\eq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8804" y="5331775"/>
            <a:ext cx="762501" cy="3812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Users\admin\Downloads\eq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3616" y="5435308"/>
            <a:ext cx="298158" cy="244392"/>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3798706" y="5337212"/>
            <a:ext cx="1160895" cy="369332"/>
          </a:xfrm>
          <a:prstGeom prst="rect">
            <a:avLst/>
          </a:prstGeom>
          <a:noFill/>
        </p:spPr>
        <p:txBody>
          <a:bodyPr wrap="none" rtlCol="0">
            <a:spAutoFit/>
          </a:bodyPr>
          <a:lstStyle/>
          <a:p>
            <a:r>
              <a:rPr kumimoji="1" lang="ja-JP" altLang="en-US" dirty="0" smtClean="0"/>
              <a:t>：キュー長</a:t>
            </a:r>
            <a:endParaRPr kumimoji="1" lang="ja-JP" altLang="en-US" dirty="0"/>
          </a:p>
        </p:txBody>
      </p:sp>
      <p:sp>
        <p:nvSpPr>
          <p:cNvPr id="26" name="テキスト ボックス 25"/>
          <p:cNvSpPr txBox="1"/>
          <p:nvPr/>
        </p:nvSpPr>
        <p:spPr>
          <a:xfrm>
            <a:off x="5130130" y="5337212"/>
            <a:ext cx="1317990" cy="369332"/>
          </a:xfrm>
          <a:prstGeom prst="rect">
            <a:avLst/>
          </a:prstGeom>
          <a:noFill/>
        </p:spPr>
        <p:txBody>
          <a:bodyPr wrap="none" rtlCol="0">
            <a:spAutoFit/>
          </a:bodyPr>
          <a:lstStyle/>
          <a:p>
            <a:r>
              <a:rPr kumimoji="1" lang="ja-JP" altLang="en-US" dirty="0" smtClean="0"/>
              <a:t>：リンク容量</a:t>
            </a:r>
            <a:endParaRPr kumimoji="1" lang="ja-JP" altLang="en-US" dirty="0"/>
          </a:p>
        </p:txBody>
      </p:sp>
      <p:sp>
        <p:nvSpPr>
          <p:cNvPr id="27" name="正方形/長方形 26"/>
          <p:cNvSpPr/>
          <p:nvPr/>
        </p:nvSpPr>
        <p:spPr bwMode="auto">
          <a:xfrm>
            <a:off x="5979838" y="4293096"/>
            <a:ext cx="779704"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8" name="正方形/長方形 27"/>
          <p:cNvSpPr/>
          <p:nvPr/>
        </p:nvSpPr>
        <p:spPr bwMode="auto">
          <a:xfrm>
            <a:off x="4788898" y="4105008"/>
            <a:ext cx="884181" cy="944171"/>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35889163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提案手法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相対キュー遅延</a:t>
            </a:r>
            <a:endParaRPr kumimoji="1" lang="en-US" altLang="ja-JP" dirty="0" smtClean="0"/>
          </a:p>
          <a:p>
            <a:endParaRPr lang="en-US" altLang="ja-JP" dirty="0"/>
          </a:p>
          <a:p>
            <a:endParaRPr lang="en-US" altLang="ja-JP" dirty="0" smtClean="0"/>
          </a:p>
          <a:p>
            <a:r>
              <a:rPr lang="ja-JP" altLang="en-US" dirty="0"/>
              <a:t>リンクコスト関数</a:t>
            </a:r>
          </a:p>
          <a:p>
            <a:endParaRPr kumimoji="1" lang="ja-JP" altLang="en-US"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21</a:t>
            </a:fld>
            <a:endParaRPr lang="en-US" altLang="ja-JP" dirty="0"/>
          </a:p>
        </p:txBody>
      </p:sp>
      <p:pic>
        <p:nvPicPr>
          <p:cNvPr id="2050" name="Picture 2"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0213" y="1671542"/>
            <a:ext cx="4335165" cy="46131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519" y="2276828"/>
            <a:ext cx="542105" cy="3465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2850" y="2312876"/>
            <a:ext cx="297714" cy="2221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3351" y="2237337"/>
            <a:ext cx="297714" cy="29771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30738" y="2240868"/>
            <a:ext cx="1454244" cy="369332"/>
          </a:xfrm>
          <a:prstGeom prst="rect">
            <a:avLst/>
          </a:prstGeom>
          <a:noFill/>
        </p:spPr>
        <p:txBody>
          <a:bodyPr wrap="none" rtlCol="0">
            <a:spAutoFit/>
          </a:bodyPr>
          <a:lstStyle/>
          <a:p>
            <a:r>
              <a:rPr kumimoji="1" lang="ja-JP" altLang="en-US" dirty="0" smtClean="0"/>
              <a:t>：</a:t>
            </a:r>
            <a:r>
              <a:rPr kumimoji="1" lang="ja-JP" altLang="en-US" dirty="0"/>
              <a:t>相対遅延量</a:t>
            </a:r>
          </a:p>
        </p:txBody>
      </p:sp>
      <p:sp>
        <p:nvSpPr>
          <p:cNvPr id="11" name="テキスト ボックス 10"/>
          <p:cNvSpPr txBox="1"/>
          <p:nvPr/>
        </p:nvSpPr>
        <p:spPr>
          <a:xfrm>
            <a:off x="4343371" y="2204864"/>
            <a:ext cx="1206421" cy="369332"/>
          </a:xfrm>
          <a:prstGeom prst="rect">
            <a:avLst/>
          </a:prstGeom>
          <a:noFill/>
        </p:spPr>
        <p:txBody>
          <a:bodyPr wrap="none" rtlCol="0">
            <a:spAutoFit/>
          </a:bodyPr>
          <a:lstStyle/>
          <a:p>
            <a:r>
              <a:rPr kumimoji="1" lang="ja-JP" altLang="en-US" dirty="0" smtClean="0"/>
              <a:t>：最小</a:t>
            </a:r>
            <a:r>
              <a:rPr kumimoji="1" lang="en-US" altLang="ja-JP" dirty="0" smtClean="0"/>
              <a:t>RTT</a:t>
            </a:r>
            <a:endParaRPr kumimoji="1" lang="ja-JP" altLang="en-US" dirty="0"/>
          </a:p>
        </p:txBody>
      </p:sp>
      <p:sp>
        <p:nvSpPr>
          <p:cNvPr id="12" name="テキスト ボックス 11"/>
          <p:cNvSpPr txBox="1"/>
          <p:nvPr/>
        </p:nvSpPr>
        <p:spPr>
          <a:xfrm>
            <a:off x="5727900" y="2195572"/>
            <a:ext cx="1853392" cy="369332"/>
          </a:xfrm>
          <a:prstGeom prst="rect">
            <a:avLst/>
          </a:prstGeom>
          <a:noFill/>
        </p:spPr>
        <p:txBody>
          <a:bodyPr wrap="none" rtlCol="0">
            <a:spAutoFit/>
          </a:bodyPr>
          <a:lstStyle/>
          <a:p>
            <a:r>
              <a:rPr kumimoji="1" lang="ja-JP" altLang="en-US" dirty="0" smtClean="0"/>
              <a:t>：最小</a:t>
            </a:r>
            <a:r>
              <a:rPr kumimoji="1" lang="ja-JP" altLang="en-US" dirty="0"/>
              <a:t>キュー遅延</a:t>
            </a:r>
          </a:p>
        </p:txBody>
      </p:sp>
      <p:pic>
        <p:nvPicPr>
          <p:cNvPr id="2055" name="Picture 7"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7627" y="3774829"/>
            <a:ext cx="4150746" cy="4462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5470" y="4365104"/>
            <a:ext cx="650082" cy="38125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E:\Users\admin\Downloads\eq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3692" y="4436278"/>
            <a:ext cx="405690" cy="29815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163338" y="3313806"/>
            <a:ext cx="1133644" cy="369332"/>
          </a:xfrm>
          <a:prstGeom prst="rect">
            <a:avLst/>
          </a:prstGeom>
          <a:noFill/>
        </p:spPr>
        <p:txBody>
          <a:bodyPr wrap="none" rtlCol="0">
            <a:spAutoFit/>
          </a:bodyPr>
          <a:lstStyle/>
          <a:p>
            <a:r>
              <a:rPr kumimoji="1" lang="en-US" altLang="ja-JP" dirty="0" smtClean="0"/>
              <a:t>For SFL</a:t>
            </a:r>
            <a:r>
              <a:rPr kumimoji="1" lang="ja-JP" altLang="en-US" dirty="0" smtClean="0"/>
              <a:t>：</a:t>
            </a:r>
            <a:endParaRPr kumimoji="1" lang="ja-JP" altLang="en-US" dirty="0"/>
          </a:p>
        </p:txBody>
      </p:sp>
      <p:sp>
        <p:nvSpPr>
          <p:cNvPr id="19" name="テキスト ボックス 18"/>
          <p:cNvSpPr txBox="1"/>
          <p:nvPr/>
        </p:nvSpPr>
        <p:spPr>
          <a:xfrm>
            <a:off x="1185875" y="3851756"/>
            <a:ext cx="1133644" cy="369332"/>
          </a:xfrm>
          <a:prstGeom prst="rect">
            <a:avLst/>
          </a:prstGeom>
          <a:noFill/>
        </p:spPr>
        <p:txBody>
          <a:bodyPr wrap="none" rtlCol="0">
            <a:spAutoFit/>
          </a:bodyPr>
          <a:lstStyle/>
          <a:p>
            <a:r>
              <a:rPr kumimoji="1" lang="en-US" altLang="ja-JP" dirty="0" smtClean="0"/>
              <a:t>For LFL</a:t>
            </a:r>
            <a:r>
              <a:rPr kumimoji="1" lang="ja-JP" altLang="en-US" dirty="0" smtClean="0"/>
              <a:t>：</a:t>
            </a:r>
            <a:endParaRPr kumimoji="1" lang="ja-JP" altLang="en-US" dirty="0"/>
          </a:p>
        </p:txBody>
      </p:sp>
      <p:sp>
        <p:nvSpPr>
          <p:cNvPr id="8" name="テキスト ボックス 7"/>
          <p:cNvSpPr txBox="1"/>
          <p:nvPr/>
        </p:nvSpPr>
        <p:spPr>
          <a:xfrm>
            <a:off x="2475552" y="4365104"/>
            <a:ext cx="1398140" cy="369332"/>
          </a:xfrm>
          <a:prstGeom prst="rect">
            <a:avLst/>
          </a:prstGeom>
          <a:noFill/>
        </p:spPr>
        <p:txBody>
          <a:bodyPr wrap="none" rtlCol="0">
            <a:spAutoFit/>
          </a:bodyPr>
          <a:lstStyle/>
          <a:p>
            <a:r>
              <a:rPr kumimoji="1" lang="ja-JP" altLang="en-US" dirty="0" smtClean="0"/>
              <a:t>：リンクコスト</a:t>
            </a:r>
            <a:endParaRPr kumimoji="1" lang="ja-JP" altLang="en-US" dirty="0"/>
          </a:p>
        </p:txBody>
      </p:sp>
      <p:sp>
        <p:nvSpPr>
          <p:cNvPr id="21" name="テキスト ボックス 20"/>
          <p:cNvSpPr txBox="1"/>
          <p:nvPr/>
        </p:nvSpPr>
        <p:spPr>
          <a:xfrm>
            <a:off x="4147179" y="4365104"/>
            <a:ext cx="1398140" cy="369332"/>
          </a:xfrm>
          <a:prstGeom prst="rect">
            <a:avLst/>
          </a:prstGeom>
          <a:noFill/>
        </p:spPr>
        <p:txBody>
          <a:bodyPr wrap="none" rtlCol="0">
            <a:spAutoFit/>
          </a:bodyPr>
          <a:lstStyle/>
          <a:p>
            <a:r>
              <a:rPr kumimoji="1" lang="ja-JP" altLang="en-US" dirty="0" smtClean="0"/>
              <a:t>：リンクコスト</a:t>
            </a:r>
            <a:endParaRPr kumimoji="1" lang="ja-JP" altLang="en-US" dirty="0"/>
          </a:p>
        </p:txBody>
      </p:sp>
      <p:pic>
        <p:nvPicPr>
          <p:cNvPr id="2058" name="Picture 10" descr="E:\Users\admin\Downloads\eq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2700" y="3284984"/>
            <a:ext cx="6383508" cy="40569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p:cNvSpPr txBox="1"/>
          <p:nvPr/>
        </p:nvSpPr>
        <p:spPr>
          <a:xfrm>
            <a:off x="5499076" y="4365104"/>
            <a:ext cx="1677062" cy="369332"/>
          </a:xfrm>
          <a:prstGeom prst="rect">
            <a:avLst/>
          </a:prstGeom>
          <a:noFill/>
        </p:spPr>
        <p:txBody>
          <a:bodyPr wrap="none" rtlCol="0">
            <a:spAutoFit/>
          </a:bodyPr>
          <a:lstStyle/>
          <a:p>
            <a:r>
              <a:rPr kumimoji="1" lang="en-US" altLang="ja-JP" dirty="0" smtClean="0"/>
              <a:t>α~δ</a:t>
            </a:r>
            <a:r>
              <a:rPr kumimoji="1" lang="ja-JP" altLang="en-US" dirty="0" smtClean="0"/>
              <a:t>：パラメータ</a:t>
            </a:r>
            <a:endParaRPr kumimoji="1" lang="ja-JP" altLang="en-US" dirty="0"/>
          </a:p>
        </p:txBody>
      </p:sp>
      <p:pic>
        <p:nvPicPr>
          <p:cNvPr id="2059" name="Picture 11" descr="E:\Users\admin\Downloads\BPR1.png"/>
          <p:cNvPicPr>
            <a:picLocks noChangeAspect="1" noChangeArrowheads="1"/>
          </p:cNvPicPr>
          <p:nvPr/>
        </p:nvPicPr>
        <p:blipFill rotWithShape="1">
          <a:blip r:embed="rId10">
            <a:extLst>
              <a:ext uri="{28A0092B-C50C-407E-A947-70E740481C1C}">
                <a14:useLocalDpi xmlns:a14="http://schemas.microsoft.com/office/drawing/2010/main" val="0"/>
              </a:ext>
            </a:extLst>
          </a:blip>
          <a:srcRect l="26235" t="30873" r="16563" b="11050"/>
          <a:stretch/>
        </p:blipFill>
        <p:spPr bwMode="auto">
          <a:xfrm>
            <a:off x="7567201" y="4255699"/>
            <a:ext cx="1789897" cy="1775552"/>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7234708" y="4176601"/>
            <a:ext cx="458780" cy="276999"/>
          </a:xfrm>
          <a:prstGeom prst="rect">
            <a:avLst/>
          </a:prstGeom>
          <a:noFill/>
        </p:spPr>
        <p:txBody>
          <a:bodyPr wrap="none" rtlCol="0">
            <a:spAutoFit/>
          </a:bodyPr>
          <a:lstStyle/>
          <a:p>
            <a:r>
              <a:rPr kumimoji="1" lang="en-US" altLang="ja-JP" sz="1200" dirty="0"/>
              <a:t>t</a:t>
            </a:r>
            <a:r>
              <a:rPr kumimoji="1" lang="en-US" altLang="ja-JP" sz="1200" dirty="0" smtClean="0"/>
              <a:t>a(t)</a:t>
            </a:r>
            <a:endParaRPr kumimoji="1" lang="ja-JP" altLang="en-US" sz="1200" dirty="0"/>
          </a:p>
        </p:txBody>
      </p:sp>
      <p:sp>
        <p:nvSpPr>
          <p:cNvPr id="26" name="テキスト ボックス 25"/>
          <p:cNvSpPr txBox="1"/>
          <p:nvPr/>
        </p:nvSpPr>
        <p:spPr>
          <a:xfrm>
            <a:off x="9028588" y="5949280"/>
            <a:ext cx="407484" cy="276999"/>
          </a:xfrm>
          <a:prstGeom prst="rect">
            <a:avLst/>
          </a:prstGeom>
          <a:noFill/>
        </p:spPr>
        <p:txBody>
          <a:bodyPr wrap="none" rtlCol="0">
            <a:spAutoFit/>
          </a:bodyPr>
          <a:lstStyle/>
          <a:p>
            <a:r>
              <a:rPr kumimoji="1" lang="en-US" altLang="ja-JP" sz="1200" dirty="0" smtClean="0"/>
              <a:t>ν(t)</a:t>
            </a:r>
            <a:endParaRPr kumimoji="1" lang="ja-JP" altLang="en-US" sz="1200" dirty="0"/>
          </a:p>
        </p:txBody>
      </p:sp>
      <p:sp>
        <p:nvSpPr>
          <p:cNvPr id="9" name="テキスト ボックス 8"/>
          <p:cNvSpPr txBox="1"/>
          <p:nvPr/>
        </p:nvSpPr>
        <p:spPr>
          <a:xfrm>
            <a:off x="1964668" y="5157192"/>
            <a:ext cx="4144083"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dirty="0" smtClean="0"/>
              <a:t>リンクコスト値によって経路を決定し、</a:t>
            </a:r>
            <a:endParaRPr kumimoji="1" lang="en-US" altLang="ja-JP" dirty="0" smtClean="0"/>
          </a:p>
          <a:p>
            <a:r>
              <a:rPr kumimoji="1" lang="ja-JP" altLang="en-US" dirty="0" smtClean="0"/>
              <a:t>ロングフローであるかどうかの判定を行う</a:t>
            </a:r>
            <a:endParaRPr kumimoji="1" lang="ja-JP" altLang="en-US" dirty="0"/>
          </a:p>
        </p:txBody>
      </p:sp>
    </p:spTree>
    <p:extLst>
      <p:ext uri="{BB962C8B-B14F-4D97-AF65-F5344CB8AC3E}">
        <p14:creationId xmlns:p14="http://schemas.microsoft.com/office/powerpoint/2010/main" val="15276086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検証実験</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22</a:t>
            </a:fld>
            <a:endParaRPr lang="en-US" altLang="ja-JP" dirty="0"/>
          </a:p>
        </p:txBody>
      </p:sp>
    </p:spTree>
    <p:extLst>
      <p:ext uri="{BB962C8B-B14F-4D97-AF65-F5344CB8AC3E}">
        <p14:creationId xmlns:p14="http://schemas.microsoft.com/office/powerpoint/2010/main" val="12237459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検証実験</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検証：バックグラウンドトラフィック</a:t>
            </a:r>
            <a:r>
              <a:rPr lang="ja-JP" altLang="en-US" dirty="0"/>
              <a:t>が</a:t>
            </a:r>
            <a:r>
              <a:rPr lang="ja-JP" altLang="en-US" dirty="0" smtClean="0"/>
              <a:t>利用</a:t>
            </a:r>
            <a:r>
              <a:rPr lang="ja-JP" altLang="en-US" dirty="0"/>
              <a:t>しているインタフェースを回避</a:t>
            </a:r>
            <a:r>
              <a:rPr lang="ja-JP" altLang="en-US" dirty="0" smtClean="0"/>
              <a:t>し</a:t>
            </a:r>
            <a:r>
              <a:rPr lang="ja-JP" altLang="en-US" dirty="0"/>
              <a:t>ショートフローのフロー完結</a:t>
            </a:r>
            <a:r>
              <a:rPr lang="ja-JP" altLang="en-US" dirty="0" smtClean="0"/>
              <a:t>時間</a:t>
            </a:r>
            <a:r>
              <a:rPr lang="en-US" altLang="ja-JP" dirty="0" smtClean="0"/>
              <a:t>(</a:t>
            </a:r>
            <a:r>
              <a:rPr lang="en-US" altLang="ja-JP" dirty="0"/>
              <a:t>FCT) </a:t>
            </a:r>
            <a:r>
              <a:rPr lang="ja-JP" altLang="en-US" dirty="0"/>
              <a:t>が改善</a:t>
            </a:r>
            <a:r>
              <a:rPr lang="ja-JP" altLang="en-US" dirty="0" smtClean="0"/>
              <a:t>できる</a:t>
            </a:r>
            <a:endParaRPr lang="en-US" altLang="ja-JP" dirty="0" smtClean="0"/>
          </a:p>
          <a:p>
            <a:r>
              <a:rPr kumimoji="1" lang="ja-JP" altLang="en-US" dirty="0" smtClean="0"/>
              <a:t>検証</a:t>
            </a:r>
            <a:r>
              <a:rPr kumimoji="1" lang="en-US" altLang="ja-JP" dirty="0" smtClean="0"/>
              <a:t>1</a:t>
            </a:r>
            <a:r>
              <a:rPr kumimoji="1" lang="ja-JP" altLang="en-US" dirty="0" smtClean="0"/>
              <a:t>：</a:t>
            </a:r>
            <a:r>
              <a:rPr lang="ja-JP" altLang="en-US" dirty="0"/>
              <a:t>中継スイッチに対する負荷</a:t>
            </a:r>
            <a:r>
              <a:rPr lang="ja-JP" altLang="en-US" dirty="0" smtClean="0"/>
              <a:t>実験</a:t>
            </a:r>
            <a:endParaRPr lang="en-US" altLang="ja-JP" dirty="0" smtClean="0"/>
          </a:p>
          <a:p>
            <a:pPr marL="0" indent="0">
              <a:buNone/>
            </a:pPr>
            <a:r>
              <a:rPr kumimoji="1" lang="ja-JP" altLang="en-US" sz="2000" dirty="0" smtClean="0"/>
              <a:t>トラフィック</a:t>
            </a:r>
            <a:endParaRPr kumimoji="1" lang="en-US" altLang="ja-JP" sz="2000" dirty="0" smtClean="0"/>
          </a:p>
          <a:p>
            <a:pPr marL="0" indent="0">
              <a:buNone/>
            </a:pPr>
            <a:r>
              <a:rPr lang="ja-JP" altLang="en-US" sz="2000" dirty="0" smtClean="0"/>
              <a:t>・ショートフロー：</a:t>
            </a:r>
            <a:r>
              <a:rPr lang="en-US" altLang="ja-JP" sz="2000" dirty="0" smtClean="0"/>
              <a:t>70KB</a:t>
            </a:r>
            <a:r>
              <a:rPr lang="ja-JP" altLang="en-US" sz="2000" dirty="0" smtClean="0"/>
              <a:t>毎</a:t>
            </a:r>
            <a:r>
              <a:rPr lang="en-US" altLang="ja-JP" sz="2000" dirty="0" smtClean="0"/>
              <a:t>10ms, 3</a:t>
            </a:r>
            <a:r>
              <a:rPr lang="ja-JP" altLang="en-US" sz="2000" dirty="0" smtClean="0"/>
              <a:t>パターン</a:t>
            </a:r>
            <a:endParaRPr lang="en-US" altLang="ja-JP" sz="2000" dirty="0" smtClean="0"/>
          </a:p>
          <a:p>
            <a:pPr marL="0" indent="0">
              <a:buNone/>
            </a:pPr>
            <a:r>
              <a:rPr kumimoji="1" lang="ja-JP" altLang="en-US" sz="2000" dirty="0" smtClean="0"/>
              <a:t>・バックグラウンドフロー：実験中継続してデータ</a:t>
            </a:r>
            <a:endParaRPr kumimoji="1" lang="en-US" altLang="ja-JP" sz="2000" dirty="0" smtClean="0"/>
          </a:p>
          <a:p>
            <a:pPr marL="0" indent="0">
              <a:buNone/>
            </a:pPr>
            <a:r>
              <a:rPr lang="ja-JP" altLang="en-US" sz="2000" dirty="0" smtClean="0"/>
              <a:t>を転送する</a:t>
            </a:r>
            <a:endParaRPr lang="en-US" altLang="ja-JP" sz="2000" dirty="0" smtClean="0"/>
          </a:p>
          <a:p>
            <a:pPr marL="0" indent="0">
              <a:buNone/>
            </a:pPr>
            <a:endParaRPr kumimoji="1" lang="ja-JP" altLang="en-US" sz="2000"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23</a:t>
            </a:fld>
            <a:endParaRPr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040" y="3140968"/>
            <a:ext cx="3118436" cy="1344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6886214" y="4304129"/>
            <a:ext cx="1584088" cy="276999"/>
          </a:xfrm>
          <a:prstGeom prst="rect">
            <a:avLst/>
          </a:prstGeom>
          <a:noFill/>
        </p:spPr>
        <p:txBody>
          <a:bodyPr wrap="none" rtlCol="0">
            <a:spAutoFit/>
          </a:bodyPr>
          <a:lstStyle/>
          <a:p>
            <a:r>
              <a:rPr kumimoji="1" lang="en-US" altLang="ja-JP" sz="1200" dirty="0" smtClean="0">
                <a:latin typeface="+mj-lt"/>
              </a:rPr>
              <a:t>Fig8.</a:t>
            </a:r>
            <a:r>
              <a:rPr kumimoji="1" lang="ja-JP" altLang="en-US" sz="1200" dirty="0" smtClean="0">
                <a:latin typeface="+mj-lt"/>
              </a:rPr>
              <a:t>検証１トポロジー</a:t>
            </a:r>
            <a:endParaRPr kumimoji="1" lang="ja-JP" altLang="en-US" sz="1200" dirty="0">
              <a:latin typeface="+mj-lt"/>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144" y="4860288"/>
            <a:ext cx="2586106" cy="141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6886214" y="4581128"/>
            <a:ext cx="1257524" cy="276999"/>
          </a:xfrm>
          <a:prstGeom prst="rect">
            <a:avLst/>
          </a:prstGeom>
          <a:noFill/>
        </p:spPr>
        <p:txBody>
          <a:bodyPr wrap="none" rtlCol="0">
            <a:spAutoFit/>
          </a:bodyPr>
          <a:lstStyle/>
          <a:p>
            <a:r>
              <a:rPr kumimoji="1" lang="en-US" altLang="ja-JP" sz="1200" dirty="0" smtClean="0">
                <a:latin typeface="+mj-lt"/>
              </a:rPr>
              <a:t>Table2.</a:t>
            </a:r>
            <a:r>
              <a:rPr kumimoji="1" lang="ja-JP" altLang="en-US" sz="1200" dirty="0" smtClean="0">
                <a:latin typeface="+mj-lt"/>
              </a:rPr>
              <a:t>実験環境</a:t>
            </a:r>
            <a:endParaRPr kumimoji="1" lang="ja-JP" altLang="en-US" sz="1200" dirty="0">
              <a:latin typeface="+mj-lt"/>
            </a:endParaRPr>
          </a:p>
        </p:txBody>
      </p:sp>
    </p:spTree>
    <p:extLst>
      <p:ext uri="{BB962C8B-B14F-4D97-AF65-F5344CB8AC3E}">
        <p14:creationId xmlns:p14="http://schemas.microsoft.com/office/powerpoint/2010/main" val="4703356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検証実験</a:t>
            </a:r>
            <a:r>
              <a:rPr kumimoji="1" lang="en-US" altLang="ja-JP" dirty="0" smtClean="0"/>
              <a:t>1</a:t>
            </a:r>
            <a:r>
              <a:rPr kumimoji="1" lang="ja-JP" altLang="en-US" dirty="0" smtClean="0"/>
              <a:t>：</a:t>
            </a:r>
            <a:r>
              <a:rPr lang="ja-JP" altLang="en-US" dirty="0"/>
              <a:t>結果</a:t>
            </a:r>
            <a:endParaRPr kumimoji="1" lang="ja-JP" altLang="en-US" dirty="0"/>
          </a:p>
        </p:txBody>
      </p:sp>
      <p:sp>
        <p:nvSpPr>
          <p:cNvPr id="3" name="コンテンツ プレースホルダー 2"/>
          <p:cNvSpPr>
            <a:spLocks noGrp="1"/>
          </p:cNvSpPr>
          <p:nvPr>
            <p:ph idx="1"/>
          </p:nvPr>
        </p:nvSpPr>
        <p:spPr>
          <a:xfrm>
            <a:off x="812800" y="4437112"/>
            <a:ext cx="8280400" cy="1871613"/>
          </a:xfrm>
          <a:ln>
            <a:solidFill>
              <a:srgbClr val="0071BC"/>
            </a:solidFill>
          </a:ln>
        </p:spPr>
        <p:txBody>
          <a:bodyPr/>
          <a:lstStyle/>
          <a:p>
            <a:r>
              <a:rPr lang="ja-JP" altLang="en-US" dirty="0" smtClean="0"/>
              <a:t>バックグラウンドフローと</a:t>
            </a:r>
            <a:r>
              <a:rPr lang="ja-JP" altLang="en-US" dirty="0"/>
              <a:t>経路およびインターフェースを共有した</a:t>
            </a:r>
            <a:r>
              <a:rPr lang="ja-JP" altLang="en-US" dirty="0" smtClean="0"/>
              <a:t>影響で一部のフローが大きく遅延</a:t>
            </a:r>
            <a:endParaRPr lang="en-US" altLang="ja-JP" dirty="0" smtClean="0"/>
          </a:p>
          <a:p>
            <a:r>
              <a:rPr lang="en-US" altLang="ja-JP" dirty="0" smtClean="0"/>
              <a:t>Path2</a:t>
            </a:r>
            <a:r>
              <a:rPr lang="ja-JP" altLang="en-US" dirty="0" smtClean="0"/>
              <a:t>ではインターフェースを共有した影響は小さい</a:t>
            </a:r>
            <a:r>
              <a:rPr lang="en-US" altLang="ja-JP" dirty="0" smtClean="0"/>
              <a:t>(</a:t>
            </a:r>
            <a:r>
              <a:rPr lang="ja-JP" altLang="en-US" dirty="0" smtClean="0"/>
              <a:t>伝送遅延は小さい</a:t>
            </a:r>
            <a:r>
              <a:rPr lang="en-US" altLang="ja-JP" dirty="0" smtClean="0"/>
              <a:t>)</a:t>
            </a:r>
          </a:p>
          <a:p>
            <a:endParaRPr lang="en-US" altLang="ja-JP" dirty="0" smtClean="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24</a:t>
            </a:fld>
            <a:endParaRPr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263" y="1088740"/>
            <a:ext cx="4912066" cy="3101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7189757" y="3645024"/>
            <a:ext cx="2122697" cy="584775"/>
          </a:xfrm>
          <a:prstGeom prst="rect">
            <a:avLst/>
          </a:prstGeom>
          <a:noFill/>
        </p:spPr>
        <p:txBody>
          <a:bodyPr wrap="none" rtlCol="0">
            <a:spAutoFit/>
          </a:bodyPr>
          <a:lstStyle/>
          <a:p>
            <a:r>
              <a:rPr kumimoji="1" lang="ja-JP" altLang="en-US" sz="1600" dirty="0" smtClean="0"/>
              <a:t>・箱</a:t>
            </a:r>
            <a:r>
              <a:rPr kumimoji="1" lang="ja-JP" altLang="en-US" sz="1600" dirty="0" err="1" smtClean="0"/>
              <a:t>ひげ</a:t>
            </a:r>
            <a:r>
              <a:rPr kumimoji="1" lang="ja-JP" altLang="en-US" sz="1600" dirty="0" smtClean="0"/>
              <a:t>図の上端</a:t>
            </a:r>
            <a:endParaRPr kumimoji="1" lang="en-US" altLang="ja-JP" sz="1600" dirty="0" smtClean="0"/>
          </a:p>
          <a:p>
            <a:r>
              <a:rPr kumimoji="1" lang="ja-JP" altLang="en-US" sz="1600" dirty="0" smtClean="0"/>
              <a:t>は</a:t>
            </a:r>
            <a:r>
              <a:rPr kumimoji="1" lang="en-US" altLang="ja-JP" sz="1600" dirty="0" smtClean="0"/>
              <a:t>95</a:t>
            </a:r>
            <a:r>
              <a:rPr kumimoji="1" lang="ja-JP" altLang="en-US" sz="1600" dirty="0" smtClean="0"/>
              <a:t>パーセンタイル値</a:t>
            </a:r>
            <a:endParaRPr kumimoji="1" lang="ja-JP" altLang="en-US" sz="1600" dirty="0"/>
          </a:p>
        </p:txBody>
      </p:sp>
    </p:spTree>
    <p:extLst>
      <p:ext uri="{BB962C8B-B14F-4D97-AF65-F5344CB8AC3E}">
        <p14:creationId xmlns:p14="http://schemas.microsoft.com/office/powerpoint/2010/main" val="20658981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検証実験</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検証</a:t>
            </a:r>
            <a:r>
              <a:rPr lang="ja-JP" altLang="en-US" dirty="0" smtClean="0"/>
              <a:t>実験</a:t>
            </a:r>
            <a:r>
              <a:rPr lang="en-US" altLang="ja-JP" dirty="0" smtClean="0"/>
              <a:t>2</a:t>
            </a:r>
            <a:r>
              <a:rPr lang="ja-JP" altLang="en-US" dirty="0" smtClean="0"/>
              <a:t>：</a:t>
            </a:r>
            <a:r>
              <a:rPr lang="ja-JP" altLang="en-US" dirty="0"/>
              <a:t>エンドノードに対する負荷</a:t>
            </a:r>
            <a:r>
              <a:rPr lang="ja-JP" altLang="en-US" dirty="0" smtClean="0"/>
              <a:t>実験</a:t>
            </a:r>
            <a:endParaRPr lang="en-US" altLang="ja-JP" dirty="0" smtClean="0"/>
          </a:p>
          <a:p>
            <a:pPr marL="0" indent="0">
              <a:buNone/>
            </a:pPr>
            <a:r>
              <a:rPr lang="ja-JP" altLang="en-US" dirty="0" smtClean="0"/>
              <a:t>トラフィック：検証</a:t>
            </a:r>
            <a:r>
              <a:rPr lang="en-US" altLang="ja-JP" dirty="0" smtClean="0"/>
              <a:t>1</a:t>
            </a:r>
            <a:r>
              <a:rPr lang="ja-JP" altLang="en-US" dirty="0" smtClean="0"/>
              <a:t>と同じ</a:t>
            </a:r>
            <a:endParaRPr lang="en-US" altLang="ja-JP" dirty="0"/>
          </a:p>
          <a:p>
            <a:pPr marL="0" indent="0">
              <a:buNone/>
            </a:pPr>
            <a:r>
              <a:rPr lang="ja-JP" altLang="en-US" dirty="0"/>
              <a:t>・ショートフロー：</a:t>
            </a:r>
            <a:r>
              <a:rPr lang="en-US" altLang="ja-JP" dirty="0"/>
              <a:t>70KB</a:t>
            </a:r>
            <a:r>
              <a:rPr lang="ja-JP" altLang="en-US" dirty="0"/>
              <a:t>毎</a:t>
            </a:r>
            <a:r>
              <a:rPr lang="en-US" altLang="ja-JP" dirty="0"/>
              <a:t>10ms, 3</a:t>
            </a:r>
            <a:r>
              <a:rPr lang="ja-JP" altLang="en-US" dirty="0"/>
              <a:t>パターン</a:t>
            </a:r>
            <a:endParaRPr lang="en-US" altLang="ja-JP" dirty="0"/>
          </a:p>
          <a:p>
            <a:pPr marL="0" indent="0">
              <a:buNone/>
            </a:pPr>
            <a:r>
              <a:rPr lang="ja-JP" altLang="en-US" dirty="0"/>
              <a:t>・バックグラウンドフロー：実験中継続してデータ</a:t>
            </a:r>
            <a:endParaRPr lang="en-US" altLang="ja-JP" dirty="0"/>
          </a:p>
          <a:p>
            <a:pPr marL="0" indent="0">
              <a:buNone/>
            </a:pPr>
            <a:r>
              <a:rPr lang="ja-JP" altLang="en-US" dirty="0"/>
              <a:t>を転送する</a:t>
            </a:r>
            <a:endParaRPr lang="en-US" altLang="ja-JP"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25</a:t>
            </a:fld>
            <a:endParaRPr lang="en-US" altLang="ja-JP"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609" y="3465004"/>
            <a:ext cx="3459851" cy="1230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6571490" y="4736177"/>
            <a:ext cx="1632178" cy="276999"/>
          </a:xfrm>
          <a:prstGeom prst="rect">
            <a:avLst/>
          </a:prstGeom>
          <a:noFill/>
        </p:spPr>
        <p:txBody>
          <a:bodyPr wrap="none" rtlCol="0">
            <a:spAutoFit/>
          </a:bodyPr>
          <a:lstStyle/>
          <a:p>
            <a:r>
              <a:rPr kumimoji="1" lang="en-US" altLang="ja-JP" sz="1200" dirty="0" smtClean="0">
                <a:latin typeface="+mj-lt"/>
              </a:rPr>
              <a:t>Fig10.</a:t>
            </a:r>
            <a:r>
              <a:rPr kumimoji="1" lang="ja-JP" altLang="en-US" sz="1200" dirty="0" smtClean="0">
                <a:latin typeface="+mj-lt"/>
              </a:rPr>
              <a:t>検証</a:t>
            </a:r>
            <a:r>
              <a:rPr kumimoji="1" lang="en-US" altLang="ja-JP" sz="1200" dirty="0" smtClean="0">
                <a:latin typeface="+mj-lt"/>
              </a:rPr>
              <a:t>2</a:t>
            </a:r>
            <a:r>
              <a:rPr kumimoji="1" lang="ja-JP" altLang="en-US" sz="1200" dirty="0" smtClean="0">
                <a:latin typeface="+mj-lt"/>
              </a:rPr>
              <a:t>トポロジー</a:t>
            </a:r>
            <a:endParaRPr kumimoji="1" lang="ja-JP" altLang="en-US" sz="1200" dirty="0">
              <a:latin typeface="+mj-lt"/>
            </a:endParaRPr>
          </a:p>
        </p:txBody>
      </p:sp>
    </p:spTree>
    <p:extLst>
      <p:ext uri="{BB962C8B-B14F-4D97-AF65-F5344CB8AC3E}">
        <p14:creationId xmlns:p14="http://schemas.microsoft.com/office/powerpoint/2010/main" val="37938954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検証実験</a:t>
            </a:r>
            <a:r>
              <a:rPr lang="en-US" altLang="ja-JP" dirty="0" smtClean="0"/>
              <a:t>2</a:t>
            </a:r>
            <a:r>
              <a:rPr lang="ja-JP" altLang="en-US" dirty="0" smtClean="0"/>
              <a:t>：結果</a:t>
            </a:r>
            <a:endParaRPr kumimoji="1" lang="ja-JP" altLang="en-US" dirty="0"/>
          </a:p>
        </p:txBody>
      </p:sp>
      <p:sp>
        <p:nvSpPr>
          <p:cNvPr id="3" name="コンテンツ プレースホルダー 2"/>
          <p:cNvSpPr>
            <a:spLocks noGrp="1"/>
          </p:cNvSpPr>
          <p:nvPr>
            <p:ph idx="1"/>
          </p:nvPr>
        </p:nvSpPr>
        <p:spPr>
          <a:xfrm>
            <a:off x="812800" y="4976813"/>
            <a:ext cx="8280400" cy="1044475"/>
          </a:xfrm>
          <a:ln>
            <a:solidFill>
              <a:srgbClr val="0071BC"/>
            </a:solidFill>
          </a:ln>
        </p:spPr>
        <p:txBody>
          <a:bodyPr/>
          <a:lstStyle/>
          <a:p>
            <a:r>
              <a:rPr lang="ja-JP" altLang="en-US" dirty="0"/>
              <a:t>単一</a:t>
            </a:r>
            <a:r>
              <a:rPr lang="en-US" altLang="ja-JP" dirty="0"/>
              <a:t>NIC </a:t>
            </a:r>
            <a:r>
              <a:rPr lang="ja-JP" altLang="en-US" dirty="0"/>
              <a:t>に対して二つのトラフィック</a:t>
            </a:r>
            <a:r>
              <a:rPr lang="ja-JP" altLang="en-US" dirty="0" smtClean="0"/>
              <a:t>が集中</a:t>
            </a:r>
            <a:r>
              <a:rPr lang="ja-JP" altLang="en-US" dirty="0"/>
              <a:t>したことによる負荷分散の効果</a:t>
            </a:r>
            <a:endParaRPr kumimoji="1" lang="ja-JP" altLang="en-US"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26</a:t>
            </a:fld>
            <a:endParaRPr lang="en-US" altLang="ja-JP"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684" y="1196752"/>
            <a:ext cx="531495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7189757" y="3645024"/>
            <a:ext cx="2122697" cy="584775"/>
          </a:xfrm>
          <a:prstGeom prst="rect">
            <a:avLst/>
          </a:prstGeom>
          <a:noFill/>
        </p:spPr>
        <p:txBody>
          <a:bodyPr wrap="none" rtlCol="0">
            <a:spAutoFit/>
          </a:bodyPr>
          <a:lstStyle/>
          <a:p>
            <a:r>
              <a:rPr kumimoji="1" lang="ja-JP" altLang="en-US" sz="1600" dirty="0" smtClean="0"/>
              <a:t>・箱</a:t>
            </a:r>
            <a:r>
              <a:rPr kumimoji="1" lang="ja-JP" altLang="en-US" sz="1600" dirty="0" err="1" smtClean="0"/>
              <a:t>ひげ</a:t>
            </a:r>
            <a:r>
              <a:rPr kumimoji="1" lang="ja-JP" altLang="en-US" sz="1600" dirty="0" smtClean="0"/>
              <a:t>図の上端</a:t>
            </a:r>
            <a:endParaRPr kumimoji="1" lang="en-US" altLang="ja-JP" sz="1600" dirty="0" smtClean="0"/>
          </a:p>
          <a:p>
            <a:r>
              <a:rPr kumimoji="1" lang="ja-JP" altLang="en-US" sz="1600" dirty="0" smtClean="0"/>
              <a:t>は</a:t>
            </a:r>
            <a:r>
              <a:rPr kumimoji="1" lang="en-US" altLang="ja-JP" sz="1600" dirty="0" smtClean="0"/>
              <a:t>95</a:t>
            </a:r>
            <a:r>
              <a:rPr kumimoji="1" lang="ja-JP" altLang="en-US" sz="1600" dirty="0" smtClean="0"/>
              <a:t>パーセンタイル値</a:t>
            </a:r>
            <a:endParaRPr kumimoji="1" lang="ja-JP" altLang="en-US" sz="1600" dirty="0"/>
          </a:p>
        </p:txBody>
      </p:sp>
    </p:spTree>
    <p:extLst>
      <p:ext uri="{BB962C8B-B14F-4D97-AF65-F5344CB8AC3E}">
        <p14:creationId xmlns:p14="http://schemas.microsoft.com/office/powerpoint/2010/main" val="3385735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データセンターにおける</a:t>
            </a:r>
            <a:r>
              <a:rPr lang="ja-JP" altLang="en-US" dirty="0" smtClean="0"/>
              <a:t>ショートフロー</a:t>
            </a:r>
            <a:r>
              <a:rPr lang="ja-JP" altLang="en-US" dirty="0"/>
              <a:t>遅延の問題を解決する為に</a:t>
            </a:r>
            <a:r>
              <a:rPr lang="en-US" altLang="ja-JP" dirty="0"/>
              <a:t>, </a:t>
            </a:r>
            <a:r>
              <a:rPr lang="ja-JP" altLang="en-US" dirty="0"/>
              <a:t>二つの</a:t>
            </a:r>
            <a:r>
              <a:rPr lang="ja-JP" altLang="en-US" dirty="0" smtClean="0"/>
              <a:t>検証を行った</a:t>
            </a:r>
            <a:endParaRPr lang="en-US" altLang="ja-JP" dirty="0" smtClean="0"/>
          </a:p>
          <a:p>
            <a:r>
              <a:rPr kumimoji="1" lang="ja-JP" altLang="en-US" dirty="0" smtClean="0"/>
              <a:t>実環境トラフィックの解析</a:t>
            </a:r>
            <a:endParaRPr kumimoji="1" lang="en-US" altLang="ja-JP" dirty="0" smtClean="0"/>
          </a:p>
          <a:p>
            <a:pPr lvl="1"/>
            <a:r>
              <a:rPr lang="ja-JP" altLang="en-US" dirty="0" smtClean="0">
                <a:latin typeface="+mn-ea"/>
                <a:ea typeface="+mn-ea"/>
              </a:rPr>
              <a:t>二種類のトラフィックパターン</a:t>
            </a:r>
            <a:r>
              <a:rPr lang="ja-JP" altLang="en-US" dirty="0">
                <a:latin typeface="+mn-ea"/>
                <a:ea typeface="+mn-ea"/>
              </a:rPr>
              <a:t>により汎用的なシングルキュー</a:t>
            </a:r>
            <a:r>
              <a:rPr lang="en-US" altLang="ja-JP" dirty="0">
                <a:latin typeface="+mn-ea"/>
                <a:ea typeface="+mn-ea"/>
              </a:rPr>
              <a:t>NIC </a:t>
            </a:r>
            <a:r>
              <a:rPr lang="ja-JP" altLang="en-US" dirty="0">
                <a:latin typeface="+mn-ea"/>
                <a:ea typeface="+mn-ea"/>
              </a:rPr>
              <a:t>を</a:t>
            </a:r>
            <a:r>
              <a:rPr lang="ja-JP" altLang="en-US" dirty="0" smtClean="0">
                <a:latin typeface="+mn-ea"/>
                <a:ea typeface="+mn-ea"/>
              </a:rPr>
              <a:t>用いた</a:t>
            </a:r>
            <a:r>
              <a:rPr lang="ja-JP" altLang="en-US" dirty="0">
                <a:latin typeface="+mn-ea"/>
                <a:ea typeface="+mn-ea"/>
              </a:rPr>
              <a:t>ネットワーク</a:t>
            </a:r>
            <a:r>
              <a:rPr lang="ja-JP" altLang="en-US" dirty="0" smtClean="0">
                <a:latin typeface="+mn-ea"/>
                <a:ea typeface="+mn-ea"/>
              </a:rPr>
              <a:t>機器で機能障害が引き起こされる</a:t>
            </a:r>
            <a:endParaRPr lang="en-US" altLang="ja-JP" dirty="0" smtClean="0">
              <a:latin typeface="+mn-ea"/>
              <a:ea typeface="+mn-ea"/>
            </a:endParaRPr>
          </a:p>
          <a:p>
            <a:r>
              <a:rPr lang="ja-JP" altLang="en-US" dirty="0">
                <a:latin typeface="+mn-ea"/>
              </a:rPr>
              <a:t>改善</a:t>
            </a:r>
            <a:r>
              <a:rPr lang="ja-JP" altLang="en-US" dirty="0" smtClean="0">
                <a:latin typeface="+mn-ea"/>
              </a:rPr>
              <a:t>手法</a:t>
            </a:r>
            <a:r>
              <a:rPr lang="ja-JP" altLang="en-US" dirty="0">
                <a:latin typeface="+mn-ea"/>
              </a:rPr>
              <a:t>に向けて</a:t>
            </a:r>
            <a:r>
              <a:rPr lang="ja-JP" altLang="en-US" dirty="0" smtClean="0">
                <a:latin typeface="+mn-ea"/>
              </a:rPr>
              <a:t>の予備実験</a:t>
            </a:r>
            <a:endParaRPr lang="en-US" altLang="ja-JP" dirty="0" smtClean="0">
              <a:latin typeface="+mn-ea"/>
            </a:endParaRPr>
          </a:p>
          <a:p>
            <a:pPr lvl="1"/>
            <a:r>
              <a:rPr lang="ja-JP" altLang="en-US" dirty="0" smtClean="0">
                <a:latin typeface="+mn-ea"/>
                <a:ea typeface="+mn-ea"/>
              </a:rPr>
              <a:t>スイッチ、エンドノードに対して複数の</a:t>
            </a:r>
            <a:r>
              <a:rPr lang="en-US" altLang="ja-JP" dirty="0" smtClean="0">
                <a:latin typeface="+mn-ea"/>
                <a:ea typeface="+mn-ea"/>
              </a:rPr>
              <a:t>NIC</a:t>
            </a:r>
            <a:r>
              <a:rPr lang="ja-JP" altLang="en-US" dirty="0" smtClean="0">
                <a:latin typeface="+mn-ea"/>
                <a:ea typeface="+mn-ea"/>
              </a:rPr>
              <a:t>を用いた負荷分散によりショートフローの</a:t>
            </a:r>
            <a:r>
              <a:rPr lang="en-US" altLang="ja-JP" dirty="0" smtClean="0">
                <a:latin typeface="+mn-ea"/>
                <a:ea typeface="+mn-ea"/>
              </a:rPr>
              <a:t>FCT</a:t>
            </a:r>
            <a:r>
              <a:rPr lang="ja-JP" altLang="en-US" dirty="0" smtClean="0">
                <a:latin typeface="+mn-ea"/>
                <a:ea typeface="+mn-ea"/>
              </a:rPr>
              <a:t>を改善できた</a:t>
            </a:r>
            <a:endParaRPr lang="en-US" altLang="ja-JP" dirty="0" smtClean="0">
              <a:latin typeface="+mn-ea"/>
              <a:ea typeface="+mn-ea"/>
            </a:endParaRPr>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27</a:t>
            </a:fld>
            <a:endParaRPr lang="en-US" altLang="ja-JP" dirty="0"/>
          </a:p>
        </p:txBody>
      </p:sp>
    </p:spTree>
    <p:extLst>
      <p:ext uri="{BB962C8B-B14F-4D97-AF65-F5344CB8AC3E}">
        <p14:creationId xmlns:p14="http://schemas.microsoft.com/office/powerpoint/2010/main" val="26320172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今後の修論までの計画</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提案手法の実装、理論解析</a:t>
            </a:r>
            <a:r>
              <a:rPr kumimoji="1" lang="ja-JP" altLang="en-US" dirty="0" err="1" smtClean="0"/>
              <a:t>ー</a:t>
            </a:r>
            <a:r>
              <a:rPr kumimoji="1" lang="en-US" altLang="ja-JP" dirty="0" smtClean="0"/>
              <a:t>11</a:t>
            </a:r>
            <a:r>
              <a:rPr kumimoji="1" lang="ja-JP" altLang="en-US" dirty="0" smtClean="0"/>
              <a:t>月上旬</a:t>
            </a:r>
            <a:endParaRPr kumimoji="1" lang="en-US" altLang="ja-JP" dirty="0" smtClean="0"/>
          </a:p>
          <a:p>
            <a:r>
              <a:rPr lang="ja-JP" altLang="en-US" dirty="0" smtClean="0"/>
              <a:t>実装、評価</a:t>
            </a:r>
            <a:r>
              <a:rPr lang="ja-JP" altLang="en-US" dirty="0" err="1" smtClean="0"/>
              <a:t>ー</a:t>
            </a:r>
            <a:r>
              <a:rPr lang="en-US" altLang="ja-JP" dirty="0" smtClean="0"/>
              <a:t>11</a:t>
            </a:r>
            <a:r>
              <a:rPr lang="ja-JP" altLang="en-US" dirty="0" smtClean="0"/>
              <a:t>月末</a:t>
            </a:r>
            <a:endParaRPr lang="en-US" altLang="ja-JP" dirty="0" smtClean="0"/>
          </a:p>
          <a:p>
            <a:r>
              <a:rPr lang="en-US" altLang="ja-JP" dirty="0" smtClean="0"/>
              <a:t>12/19α</a:t>
            </a:r>
            <a:r>
              <a:rPr lang="ja-JP" altLang="en-US" dirty="0" smtClean="0"/>
              <a:t>版提出</a:t>
            </a:r>
            <a:endParaRPr lang="en-US" altLang="ja-JP" dirty="0" smtClean="0"/>
          </a:p>
          <a:p>
            <a:r>
              <a:rPr kumimoji="1" lang="ja-JP" altLang="en-US" dirty="0" smtClean="0"/>
              <a:t>最終実験結果</a:t>
            </a:r>
            <a:r>
              <a:rPr kumimoji="1" lang="ja-JP" altLang="en-US" dirty="0" err="1" smtClean="0"/>
              <a:t>ー</a:t>
            </a:r>
            <a:r>
              <a:rPr lang="ja-JP" altLang="en-US" dirty="0" smtClean="0"/>
              <a:t>年内</a:t>
            </a:r>
            <a:endParaRPr lang="en-US" altLang="ja-JP" dirty="0" smtClean="0"/>
          </a:p>
          <a:p>
            <a:r>
              <a:rPr lang="en-US" altLang="ja-JP" dirty="0" smtClean="0"/>
              <a:t>01/16</a:t>
            </a:r>
            <a:r>
              <a:rPr lang="ja-JP" altLang="en-US" dirty="0" smtClean="0"/>
              <a:t>ベータ版</a:t>
            </a:r>
            <a:r>
              <a:rPr lang="ja-JP" altLang="en-US" dirty="0"/>
              <a:t>提出</a:t>
            </a:r>
            <a:endParaRPr lang="en-US" altLang="ja-JP" dirty="0"/>
          </a:p>
          <a:p>
            <a:r>
              <a:rPr lang="en-US" altLang="ja-JP" dirty="0" smtClean="0"/>
              <a:t>01/30</a:t>
            </a:r>
            <a:r>
              <a:rPr lang="ja-JP" altLang="en-US" dirty="0"/>
              <a:t>最終</a:t>
            </a:r>
            <a:r>
              <a:rPr lang="ja-JP" altLang="en-US" dirty="0" smtClean="0"/>
              <a:t>版</a:t>
            </a:r>
            <a:r>
              <a:rPr lang="ja-JP" altLang="en-US" dirty="0"/>
              <a:t>提出</a:t>
            </a:r>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28</a:t>
            </a:fld>
            <a:endParaRPr lang="en-US" altLang="ja-JP" dirty="0"/>
          </a:p>
        </p:txBody>
      </p:sp>
    </p:spTree>
    <p:extLst>
      <p:ext uri="{BB962C8B-B14F-4D97-AF65-F5344CB8AC3E}">
        <p14:creationId xmlns:p14="http://schemas.microsoft.com/office/powerpoint/2010/main" val="33139473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修論章立て</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pPr marL="457200" indent="-457200">
              <a:buFont typeface="+mj-lt"/>
              <a:buAutoNum type="arabicPeriod"/>
            </a:pPr>
            <a:r>
              <a:rPr kumimoji="1" lang="en-US" altLang="ja-JP" dirty="0" smtClean="0"/>
              <a:t>Introduction</a:t>
            </a:r>
          </a:p>
          <a:p>
            <a:pPr marL="457200" indent="-457200">
              <a:buFont typeface="+mj-lt"/>
              <a:buAutoNum type="arabicPeriod"/>
            </a:pPr>
            <a:r>
              <a:rPr lang="ja-JP" altLang="en-US" dirty="0"/>
              <a:t>関連</a:t>
            </a:r>
            <a:r>
              <a:rPr lang="ja-JP" altLang="en-US" dirty="0" smtClean="0"/>
              <a:t>研究</a:t>
            </a:r>
            <a:endParaRPr lang="en-US" altLang="ja-JP" dirty="0" smtClean="0"/>
          </a:p>
          <a:p>
            <a:pPr marL="457200" indent="-457200">
              <a:buFont typeface="+mj-lt"/>
              <a:buAutoNum type="arabicPeriod"/>
            </a:pPr>
            <a:r>
              <a:rPr kumimoji="1" lang="ja-JP" altLang="en-US" dirty="0" smtClean="0"/>
              <a:t>データセンターネットワーク</a:t>
            </a:r>
            <a:endParaRPr kumimoji="1" lang="en-US" altLang="ja-JP" dirty="0" smtClean="0"/>
          </a:p>
          <a:p>
            <a:pPr marL="857250" lvl="1" indent="-457200">
              <a:buFont typeface="+mj-lt"/>
              <a:buAutoNum type="arabicPeriod"/>
            </a:pPr>
            <a:r>
              <a:rPr lang="ja-JP" altLang="en-US" dirty="0" smtClean="0">
                <a:latin typeface="+mn-ea"/>
                <a:ea typeface="+mn-ea"/>
              </a:rPr>
              <a:t>トポロジー</a:t>
            </a:r>
            <a:endParaRPr lang="en-US" altLang="ja-JP" dirty="0" smtClean="0">
              <a:latin typeface="+mn-ea"/>
              <a:ea typeface="+mn-ea"/>
            </a:endParaRPr>
          </a:p>
          <a:p>
            <a:pPr marL="857250" lvl="1" indent="-457200">
              <a:buFont typeface="+mj-lt"/>
              <a:buAutoNum type="arabicPeriod"/>
            </a:pPr>
            <a:r>
              <a:rPr lang="en-US" altLang="ja-JP" dirty="0" smtClean="0">
                <a:latin typeface="+mn-ea"/>
                <a:ea typeface="+mn-ea"/>
              </a:rPr>
              <a:t>Multipath TCP</a:t>
            </a:r>
          </a:p>
          <a:p>
            <a:pPr marL="857250" lvl="1" indent="-457200">
              <a:buFont typeface="+mj-lt"/>
              <a:buAutoNum type="arabicPeriod"/>
            </a:pPr>
            <a:r>
              <a:rPr kumimoji="1" lang="ja-JP" altLang="en-US" dirty="0" smtClean="0">
                <a:latin typeface="+mn-ea"/>
                <a:ea typeface="+mn-ea"/>
              </a:rPr>
              <a:t>並列分散処理</a:t>
            </a:r>
            <a:endParaRPr kumimoji="1" lang="en-US" altLang="ja-JP" dirty="0" smtClean="0">
              <a:latin typeface="+mn-ea"/>
              <a:ea typeface="+mn-ea"/>
            </a:endParaRPr>
          </a:p>
          <a:p>
            <a:pPr marL="857250" lvl="1" indent="-457200">
              <a:buFont typeface="+mj-lt"/>
              <a:buAutoNum type="arabicPeriod"/>
            </a:pPr>
            <a:r>
              <a:rPr lang="ja-JP" altLang="en-US" dirty="0" smtClean="0">
                <a:latin typeface="+mn-ea"/>
                <a:ea typeface="+mn-ea"/>
              </a:rPr>
              <a:t>トラフィックシナリオ</a:t>
            </a:r>
            <a:endParaRPr lang="en-US" altLang="ja-JP" dirty="0" smtClean="0">
              <a:latin typeface="+mn-ea"/>
              <a:ea typeface="+mn-ea"/>
            </a:endParaRPr>
          </a:p>
          <a:p>
            <a:pPr marL="857250" lvl="1" indent="-457200">
              <a:buFont typeface="+mj-lt"/>
              <a:buAutoNum type="arabicPeriod"/>
            </a:pPr>
            <a:r>
              <a:rPr kumimoji="1" lang="ja-JP" altLang="en-US" dirty="0">
                <a:latin typeface="+mn-ea"/>
                <a:ea typeface="+mn-ea"/>
              </a:rPr>
              <a:t>実トラフィック</a:t>
            </a:r>
            <a:r>
              <a:rPr kumimoji="1" lang="ja-JP" altLang="en-US" dirty="0" smtClean="0">
                <a:latin typeface="+mn-ea"/>
                <a:ea typeface="+mn-ea"/>
              </a:rPr>
              <a:t>解析</a:t>
            </a:r>
            <a:endParaRPr kumimoji="1" lang="en-US" altLang="ja-JP" dirty="0" smtClean="0">
              <a:latin typeface="+mn-ea"/>
              <a:ea typeface="+mn-ea"/>
            </a:endParaRPr>
          </a:p>
          <a:p>
            <a:pPr marL="857250" lvl="1" indent="-457200">
              <a:buFont typeface="+mj-lt"/>
              <a:buAutoNum type="arabicPeriod"/>
            </a:pPr>
            <a:r>
              <a:rPr lang="ja-JP" altLang="en-US" dirty="0">
                <a:latin typeface="+mn-ea"/>
                <a:ea typeface="+mn-ea"/>
              </a:rPr>
              <a:t>性能</a:t>
            </a:r>
            <a:r>
              <a:rPr lang="ja-JP" altLang="en-US" dirty="0" smtClean="0">
                <a:latin typeface="+mn-ea"/>
                <a:ea typeface="+mn-ea"/>
              </a:rPr>
              <a:t>障害</a:t>
            </a:r>
            <a:endParaRPr lang="en-US" altLang="ja-JP" dirty="0" smtClean="0">
              <a:latin typeface="+mn-ea"/>
              <a:ea typeface="+mn-ea"/>
            </a:endParaRPr>
          </a:p>
          <a:p>
            <a:pPr marL="1257300" lvl="2" indent="-457200">
              <a:buFont typeface="+mj-lt"/>
              <a:buAutoNum type="arabicPeriod"/>
            </a:pPr>
            <a:r>
              <a:rPr kumimoji="1" lang="ja-JP" altLang="en-US" dirty="0" smtClean="0">
                <a:latin typeface="+mn-ea"/>
                <a:ea typeface="+mn-ea"/>
              </a:rPr>
              <a:t>スイッチ</a:t>
            </a:r>
            <a:endParaRPr kumimoji="1" lang="en-US" altLang="ja-JP" dirty="0" smtClean="0">
              <a:latin typeface="+mn-ea"/>
              <a:ea typeface="+mn-ea"/>
            </a:endParaRPr>
          </a:p>
          <a:p>
            <a:pPr marL="1257300" lvl="2" indent="-457200">
              <a:buFont typeface="+mj-lt"/>
              <a:buAutoNum type="arabicPeriod"/>
            </a:pPr>
            <a:r>
              <a:rPr lang="ja-JP" altLang="en-US" dirty="0" smtClean="0">
                <a:latin typeface="+mn-ea"/>
                <a:ea typeface="+mn-ea"/>
              </a:rPr>
              <a:t>エンドノード</a:t>
            </a:r>
            <a:endParaRPr lang="en-US" altLang="ja-JP" dirty="0" smtClean="0">
              <a:latin typeface="+mn-ea"/>
              <a:ea typeface="+mn-ea"/>
            </a:endParaRPr>
          </a:p>
          <a:p>
            <a:pPr marL="457200" indent="-457200">
              <a:buFont typeface="+mj-lt"/>
              <a:buAutoNum type="arabicPeriod"/>
            </a:pPr>
            <a:r>
              <a:rPr lang="ja-JP" altLang="en-US" dirty="0">
                <a:latin typeface="+mn-ea"/>
              </a:rPr>
              <a:t>提案</a:t>
            </a:r>
            <a:r>
              <a:rPr lang="ja-JP" altLang="en-US" dirty="0" smtClean="0">
                <a:latin typeface="+mn-ea"/>
              </a:rPr>
              <a:t>手法</a:t>
            </a:r>
            <a:endParaRPr lang="en-US" altLang="ja-JP" dirty="0" smtClean="0">
              <a:latin typeface="+mn-ea"/>
            </a:endParaRPr>
          </a:p>
          <a:p>
            <a:pPr marL="857250" lvl="1" indent="-457200">
              <a:buFont typeface="+mj-lt"/>
              <a:buAutoNum type="arabicPeriod"/>
            </a:pPr>
            <a:r>
              <a:rPr lang="ja-JP" altLang="en-US" dirty="0" smtClean="0">
                <a:latin typeface="+mn-ea"/>
                <a:ea typeface="+mn-ea"/>
              </a:rPr>
              <a:t>理論、理論評価</a:t>
            </a:r>
            <a:endParaRPr lang="en-US" altLang="ja-JP" dirty="0" smtClean="0">
              <a:latin typeface="+mn-ea"/>
              <a:ea typeface="+mn-ea"/>
            </a:endParaRPr>
          </a:p>
          <a:p>
            <a:pPr marL="857250" lvl="1" indent="-457200">
              <a:buFont typeface="+mj-lt"/>
              <a:buAutoNum type="arabicPeriod"/>
            </a:pPr>
            <a:r>
              <a:rPr lang="ja-JP" altLang="en-US" dirty="0" smtClean="0">
                <a:latin typeface="+mn-ea"/>
                <a:ea typeface="+mn-ea"/>
              </a:rPr>
              <a:t>実装：アルゴリズム（平滑化等）</a:t>
            </a:r>
            <a:endParaRPr lang="en-US" altLang="ja-JP" dirty="0" smtClean="0">
              <a:latin typeface="+mn-ea"/>
              <a:ea typeface="+mn-ea"/>
            </a:endParaRPr>
          </a:p>
          <a:p>
            <a:pPr marL="457200" indent="-457200">
              <a:buFont typeface="+mj-lt"/>
              <a:buAutoNum type="arabicPeriod"/>
            </a:pPr>
            <a:r>
              <a:rPr lang="ja-JP" altLang="en-US" dirty="0" smtClean="0">
                <a:latin typeface="+mn-ea"/>
              </a:rPr>
              <a:t>評価実験</a:t>
            </a:r>
            <a:r>
              <a:rPr lang="en-US" altLang="ja-JP" dirty="0" smtClean="0">
                <a:latin typeface="+mn-ea"/>
              </a:rPr>
              <a:t>or</a:t>
            </a:r>
            <a:r>
              <a:rPr lang="ja-JP" altLang="en-US" dirty="0" smtClean="0">
                <a:latin typeface="+mn-ea"/>
              </a:rPr>
              <a:t>シミュレーション</a:t>
            </a:r>
            <a:endParaRPr lang="en-US" altLang="ja-JP" dirty="0" smtClean="0">
              <a:latin typeface="+mn-ea"/>
            </a:endParaRPr>
          </a:p>
          <a:p>
            <a:pPr marL="457200" indent="-457200">
              <a:buFont typeface="+mj-lt"/>
              <a:buAutoNum type="arabicPeriod"/>
            </a:pPr>
            <a:r>
              <a:rPr lang="ja-JP" altLang="en-US" dirty="0">
                <a:latin typeface="+mn-ea"/>
                <a:ea typeface="+mn-ea"/>
              </a:rPr>
              <a:t>まとめ</a:t>
            </a:r>
            <a:endParaRPr lang="en-US" altLang="ja-JP" dirty="0" smtClean="0">
              <a:latin typeface="+mn-ea"/>
              <a:ea typeface="+mn-ea"/>
            </a:endParaRPr>
          </a:p>
          <a:p>
            <a:pPr marL="1257300" lvl="2" indent="-457200">
              <a:buFont typeface="+mj-lt"/>
              <a:buAutoNum type="arabicPeriod"/>
            </a:pP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29</a:t>
            </a:fld>
            <a:endParaRPr lang="en-US" altLang="ja-JP" dirty="0"/>
          </a:p>
        </p:txBody>
      </p:sp>
    </p:spTree>
    <p:extLst>
      <p:ext uri="{BB962C8B-B14F-4D97-AF65-F5344CB8AC3E}">
        <p14:creationId xmlns:p14="http://schemas.microsoft.com/office/powerpoint/2010/main" val="35023330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研究背景</a:t>
            </a:r>
            <a:endParaRPr kumimoji="1" lang="ja-JP" altLang="en-US" dirty="0"/>
          </a:p>
        </p:txBody>
      </p:sp>
      <p:sp>
        <p:nvSpPr>
          <p:cNvPr id="5" name="コンテンツ プレースホルダー 4"/>
          <p:cNvSpPr>
            <a:spLocks noGrp="1"/>
          </p:cNvSpPr>
          <p:nvPr>
            <p:ph idx="1"/>
          </p:nvPr>
        </p:nvSpPr>
        <p:spPr>
          <a:xfrm>
            <a:off x="704528" y="1157535"/>
            <a:ext cx="8460940" cy="4813231"/>
          </a:xfrm>
        </p:spPr>
        <p:txBody>
          <a:bodyPr/>
          <a:lstStyle/>
          <a:p>
            <a:pPr marL="0" indent="0">
              <a:buNone/>
            </a:pPr>
            <a:r>
              <a:rPr lang="ja-JP" altLang="en-US" b="1" dirty="0" smtClean="0">
                <a:solidFill>
                  <a:srgbClr val="E03253"/>
                </a:solidFill>
              </a:rPr>
              <a:t>なぜ、ショートフローに着目するのか</a:t>
            </a:r>
            <a:r>
              <a:rPr lang="en-US" altLang="ja-JP" b="1" dirty="0" smtClean="0">
                <a:solidFill>
                  <a:srgbClr val="E03253"/>
                </a:solidFill>
              </a:rPr>
              <a:t>?</a:t>
            </a:r>
            <a:endParaRPr kumimoji="1" lang="en-US" altLang="ja-JP" b="1" dirty="0" smtClean="0">
              <a:solidFill>
                <a:srgbClr val="E03253"/>
              </a:solidFill>
            </a:endParaRPr>
          </a:p>
          <a:p>
            <a:pPr marL="0" indent="0">
              <a:buNone/>
            </a:pPr>
            <a:r>
              <a:rPr lang="ja-JP" altLang="en-US" sz="2000" dirty="0" smtClean="0">
                <a:solidFill>
                  <a:srgbClr val="0071BC"/>
                </a:solidFill>
              </a:rPr>
              <a:t>分散・並列処理技術</a:t>
            </a:r>
            <a:r>
              <a:rPr lang="en-US" altLang="ja-JP" sz="2000" dirty="0" smtClean="0">
                <a:solidFill>
                  <a:srgbClr val="0071BC"/>
                </a:solidFill>
              </a:rPr>
              <a:t> </a:t>
            </a:r>
            <a:r>
              <a:rPr lang="en-US" altLang="ja-JP" sz="2000" dirty="0" smtClean="0"/>
              <a:t>: </a:t>
            </a:r>
            <a:r>
              <a:rPr lang="ja-JP" altLang="en-US" sz="2000" dirty="0" smtClean="0"/>
              <a:t>ビッグデータ、大量の計算資源の活用</a:t>
            </a:r>
            <a:endParaRPr lang="en-US" altLang="ja-JP" sz="2000" dirty="0" smtClean="0"/>
          </a:p>
          <a:p>
            <a:pPr marL="0" indent="0">
              <a:buNone/>
            </a:pPr>
            <a:r>
              <a:rPr lang="ja-JP" altLang="en-US" dirty="0" smtClean="0"/>
              <a:t>分散・並列処理では大量のショートフローを生成してしまう</a:t>
            </a:r>
            <a:r>
              <a:rPr lang="en-US" altLang="ja-JP" dirty="0" smtClean="0"/>
              <a:t>!! </a:t>
            </a:r>
          </a:p>
          <a:p>
            <a:pPr marL="0" indent="0" algn="ctr">
              <a:buNone/>
            </a:pPr>
            <a:r>
              <a:rPr lang="ja-JP" altLang="en-US" sz="2000" dirty="0" smtClean="0"/>
              <a:t>データセンタートラフィックの</a:t>
            </a:r>
            <a:r>
              <a:rPr lang="en-US" altLang="ja-JP" sz="2000" dirty="0" smtClean="0"/>
              <a:t>80%</a:t>
            </a:r>
            <a:r>
              <a:rPr lang="ja-JP" altLang="en-US" sz="2000" dirty="0" smtClean="0"/>
              <a:t>がショートフロー</a:t>
            </a:r>
            <a:r>
              <a:rPr lang="en-US" altLang="ja-JP" sz="1800" dirty="0" smtClean="0"/>
              <a:t>[16].</a:t>
            </a:r>
          </a:p>
          <a:p>
            <a:pPr marL="0" indent="0" algn="ctr">
              <a:buNone/>
            </a:pPr>
            <a:r>
              <a:rPr lang="ja-JP" altLang="en-US" sz="1800" dirty="0" smtClean="0"/>
              <a:t>ショートフローは大規模計算処理の高速化のために極めて重要な要素</a:t>
            </a:r>
            <a:endParaRPr lang="en-US" altLang="ja-JP" sz="1800" dirty="0" smtClean="0"/>
          </a:p>
          <a:p>
            <a:pPr marL="0" indent="0" algn="ctr">
              <a:buNone/>
            </a:pPr>
            <a:endParaRPr kumimoji="1" lang="en-US" altLang="ja-JP" sz="2200" b="1" dirty="0" smtClean="0">
              <a:solidFill>
                <a:srgbClr val="0071BC"/>
              </a:solidFill>
            </a:endParaRPr>
          </a:p>
          <a:p>
            <a:pPr marL="0" indent="0" algn="ctr">
              <a:buNone/>
            </a:pPr>
            <a:r>
              <a:rPr lang="ja-JP" altLang="en-US" b="1" dirty="0">
                <a:solidFill>
                  <a:srgbClr val="0071BC"/>
                </a:solidFill>
              </a:rPr>
              <a:t>既存の</a:t>
            </a:r>
            <a:r>
              <a:rPr kumimoji="1" lang="ja-JP" altLang="en-US" b="1" dirty="0" smtClean="0">
                <a:solidFill>
                  <a:srgbClr val="0071BC"/>
                </a:solidFill>
              </a:rPr>
              <a:t>データセンターネットワーク</a:t>
            </a:r>
            <a:r>
              <a:rPr lang="ja-JP" altLang="en-US" b="1" dirty="0" smtClean="0">
                <a:solidFill>
                  <a:srgbClr val="0071BC"/>
                </a:solidFill>
              </a:rPr>
              <a:t>を改善する上で</a:t>
            </a:r>
            <a:endParaRPr lang="en-US" altLang="ja-JP" b="1" dirty="0" smtClean="0">
              <a:solidFill>
                <a:srgbClr val="0071BC"/>
              </a:solidFill>
            </a:endParaRPr>
          </a:p>
          <a:p>
            <a:pPr marL="0" indent="0" algn="ctr">
              <a:buNone/>
            </a:pPr>
            <a:r>
              <a:rPr lang="ja-JP" altLang="en-US" b="1" dirty="0" smtClean="0">
                <a:solidFill>
                  <a:srgbClr val="0071BC"/>
                </a:solidFill>
              </a:rPr>
              <a:t>ショートフロー遅延の問題は重要な問題</a:t>
            </a:r>
            <a:endParaRPr lang="en-US" altLang="ja-JP" sz="2200" b="1" dirty="0" smtClean="0">
              <a:solidFill>
                <a:srgbClr val="0071BC"/>
              </a:solidFill>
            </a:endParaRPr>
          </a:p>
          <a:p>
            <a:pPr marL="0" indent="0">
              <a:buNone/>
            </a:pPr>
            <a:endParaRPr kumimoji="1" lang="ja-JP" altLang="en-US" dirty="0"/>
          </a:p>
        </p:txBody>
      </p:sp>
      <p:sp>
        <p:nvSpPr>
          <p:cNvPr id="2" name="日付プレースホルダー 1"/>
          <p:cNvSpPr>
            <a:spLocks noGrp="1"/>
          </p:cNvSpPr>
          <p:nvPr>
            <p:ph type="dt" sz="half" idx="10"/>
          </p:nvPr>
        </p:nvSpPr>
        <p:spPr/>
        <p:txBody>
          <a:bodyPr/>
          <a:lstStyle/>
          <a:p>
            <a:fld id="{EA363E18-CE06-0A4D-ABD7-4B6FACE066E0}" type="datetime1">
              <a:rPr lang="ja-JP" altLang="en-US" smtClean="0"/>
              <a:t>14/10/22</a:t>
            </a:fld>
            <a:endParaRPr lang="en-US" altLang="ja-JP"/>
          </a:p>
        </p:txBody>
      </p:sp>
      <p:sp>
        <p:nvSpPr>
          <p:cNvPr id="3" name="スライド番号プレースホルダー 2"/>
          <p:cNvSpPr>
            <a:spLocks noGrp="1"/>
          </p:cNvSpPr>
          <p:nvPr>
            <p:ph type="sldNum" sz="quarter" idx="12"/>
          </p:nvPr>
        </p:nvSpPr>
        <p:spPr/>
        <p:txBody>
          <a:bodyPr/>
          <a:lstStyle/>
          <a:p>
            <a:fld id="{5C5C2A6E-2954-4E38-AD66-154544EB6822}" type="slidenum">
              <a:rPr lang="ja-JP" altLang="en-US" smtClean="0"/>
              <a:pPr/>
              <a:t>3</a:t>
            </a:fld>
            <a:endParaRPr lang="en-US" altLang="ja-JP"/>
          </a:p>
        </p:txBody>
      </p:sp>
      <p:sp>
        <p:nvSpPr>
          <p:cNvPr id="7" name="正方形/長方形 6"/>
          <p:cNvSpPr/>
          <p:nvPr/>
        </p:nvSpPr>
        <p:spPr>
          <a:xfrm>
            <a:off x="4124908" y="5970766"/>
            <a:ext cx="4953000" cy="338554"/>
          </a:xfrm>
          <a:prstGeom prst="rect">
            <a:avLst/>
          </a:prstGeom>
        </p:spPr>
        <p:txBody>
          <a:bodyPr>
            <a:spAutoFit/>
          </a:bodyPr>
          <a:lstStyle/>
          <a:p>
            <a:r>
              <a:rPr lang="en-US" altLang="ja-JP" sz="800" dirty="0" smtClean="0"/>
              <a:t>[16]Benson</a:t>
            </a:r>
            <a:r>
              <a:rPr lang="en-US" altLang="ja-JP" sz="800" dirty="0"/>
              <a:t>, </a:t>
            </a:r>
            <a:r>
              <a:rPr lang="en-US" altLang="ja-JP" sz="800" dirty="0" err="1"/>
              <a:t>Theophilus</a:t>
            </a:r>
            <a:r>
              <a:rPr lang="en-US" altLang="ja-JP" sz="800" dirty="0"/>
              <a:t>, </a:t>
            </a:r>
            <a:r>
              <a:rPr lang="en-US" altLang="ja-JP" sz="800" dirty="0" err="1"/>
              <a:t>Aditya</a:t>
            </a:r>
            <a:r>
              <a:rPr lang="en-US" altLang="ja-JP" sz="800" dirty="0"/>
              <a:t> </a:t>
            </a:r>
            <a:r>
              <a:rPr lang="en-US" altLang="ja-JP" sz="800" dirty="0" err="1"/>
              <a:t>Akella</a:t>
            </a:r>
            <a:r>
              <a:rPr lang="en-US" altLang="ja-JP" sz="800" dirty="0"/>
              <a:t>, and David A. </a:t>
            </a:r>
            <a:r>
              <a:rPr lang="en-US" altLang="ja-JP" sz="800" dirty="0" err="1"/>
              <a:t>Maltz</a:t>
            </a:r>
            <a:r>
              <a:rPr lang="en-US" altLang="ja-JP" sz="800" dirty="0"/>
              <a:t>. "Network </a:t>
            </a:r>
            <a:r>
              <a:rPr lang="en-US" altLang="ja-JP" sz="800" dirty="0" smtClean="0"/>
              <a:t>traffic characteristics </a:t>
            </a:r>
            <a:r>
              <a:rPr lang="en-US" altLang="ja-JP" sz="800" dirty="0"/>
              <a:t>of data centers in the wild." Proceedings of the 10th ACM SIGCOMM conference on Internet measurement. ACM, 2010.</a:t>
            </a:r>
            <a:endParaRPr lang="ja-JP" altLang="en-US" sz="800" dirty="0"/>
          </a:p>
        </p:txBody>
      </p:sp>
    </p:spTree>
    <p:extLst>
      <p:ext uri="{BB962C8B-B14F-4D97-AF65-F5344CB8AC3E}">
        <p14:creationId xmlns:p14="http://schemas.microsoft.com/office/powerpoint/2010/main" val="59239507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Motivated work</a:t>
            </a:r>
            <a:endParaRPr kumimoji="1" lang="ja-JP" altLang="en-US" dirty="0"/>
          </a:p>
        </p:txBody>
      </p:sp>
      <p:sp>
        <p:nvSpPr>
          <p:cNvPr id="3" name="コンテンツ プレースホルダー 2"/>
          <p:cNvSpPr>
            <a:spLocks noGrp="1"/>
          </p:cNvSpPr>
          <p:nvPr>
            <p:ph idx="1"/>
          </p:nvPr>
        </p:nvSpPr>
        <p:spPr>
          <a:xfrm>
            <a:off x="812800" y="1121171"/>
            <a:ext cx="8280400" cy="723653"/>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a:t>Alizadeh</a:t>
            </a:r>
            <a:r>
              <a:rPr lang="en-US" altLang="ja-JP" sz="1600" dirty="0"/>
              <a:t>, Mohammad, et al. "Data center </a:t>
            </a:r>
            <a:r>
              <a:rPr lang="en-US" altLang="ja-JP" sz="1600" dirty="0" err="1"/>
              <a:t>tcp</a:t>
            </a:r>
            <a:r>
              <a:rPr lang="en-US" altLang="ja-JP" sz="1600" dirty="0"/>
              <a:t> (</a:t>
            </a:r>
            <a:r>
              <a:rPr lang="en-US" altLang="ja-JP" sz="1600" dirty="0" err="1"/>
              <a:t>dctcp</a:t>
            </a:r>
            <a:r>
              <a:rPr lang="en-US" altLang="ja-JP" sz="1600" dirty="0"/>
              <a:t>)." ACM SIGCOMM computer communication review 41.4 (2011): 63-74.</a:t>
            </a:r>
          </a:p>
        </p:txBody>
      </p:sp>
      <p:sp>
        <p:nvSpPr>
          <p:cNvPr id="4" name="日付プレースホルダー 3"/>
          <p:cNvSpPr>
            <a:spLocks noGrp="1"/>
          </p:cNvSpPr>
          <p:nvPr>
            <p:ph type="dt" sz="half" idx="10"/>
          </p:nvPr>
        </p:nvSpPr>
        <p:spPr/>
        <p:txBody>
          <a:bodyPr/>
          <a:lstStyle/>
          <a:p>
            <a:fld id="{C2CE7C80-2939-BD4B-A5CB-AB16028595DC}"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a:t>
            </a:fld>
            <a:endParaRPr lang="en-US" altLang="ja-JP"/>
          </a:p>
        </p:txBody>
      </p:sp>
      <p:sp>
        <p:nvSpPr>
          <p:cNvPr id="6" name="テキスト ボックス 5"/>
          <p:cNvSpPr txBox="1"/>
          <p:nvPr/>
        </p:nvSpPr>
        <p:spPr>
          <a:xfrm>
            <a:off x="827938" y="1881188"/>
            <a:ext cx="8265262" cy="1661993"/>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dirty="0" smtClean="0">
              <a:latin typeface="+mj-lt"/>
            </a:endParaRPr>
          </a:p>
          <a:p>
            <a:pPr marL="742950" lvl="1" indent="-285750">
              <a:buFont typeface="Arial"/>
              <a:buChar char="•"/>
            </a:pPr>
            <a:r>
              <a:rPr kumimoji="1" lang="ja-JP" altLang="en-US" dirty="0" smtClean="0">
                <a:solidFill>
                  <a:srgbClr val="4D4D4D"/>
                </a:solidFill>
                <a:latin typeface="+mj-lt"/>
              </a:rPr>
              <a:t>汎用的なスイッチの限られたバッファの有効活用</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ja-JP" altLang="en-US" dirty="0" smtClean="0">
                <a:solidFill>
                  <a:srgbClr val="4D4D4D"/>
                </a:solidFill>
              </a:rPr>
              <a:t>キュー長にしきい値</a:t>
            </a:r>
            <a:r>
              <a:rPr kumimoji="1" lang="ja-JP" altLang="en-US" dirty="0">
                <a:solidFill>
                  <a:srgbClr val="4D4D4D"/>
                </a:solidFill>
              </a:rPr>
              <a:t>を用い</a:t>
            </a:r>
            <a:r>
              <a:rPr kumimoji="1" lang="en-US" altLang="ja-JP" dirty="0" smtClean="0">
                <a:solidFill>
                  <a:srgbClr val="4D4D4D"/>
                </a:solidFill>
                <a:latin typeface="+mj-lt"/>
              </a:rPr>
              <a:t>Explicit Congestion Notification(ECN)</a:t>
            </a:r>
            <a:r>
              <a:rPr kumimoji="1" lang="ja-JP" altLang="en-US" dirty="0">
                <a:solidFill>
                  <a:srgbClr val="4D4D4D"/>
                </a:solidFill>
                <a:latin typeface="+mj-lt"/>
              </a:rPr>
              <a:t>で</a:t>
            </a:r>
            <a:r>
              <a:rPr kumimoji="1" lang="ja-JP" altLang="en-US" dirty="0" smtClean="0">
                <a:solidFill>
                  <a:srgbClr val="4D4D4D"/>
                </a:solidFill>
                <a:latin typeface="+mj-lt"/>
              </a:rPr>
              <a:t>、</a:t>
            </a:r>
            <a:r>
              <a:rPr kumimoji="1" lang="ja-JP" altLang="en-US" dirty="0" smtClean="0">
                <a:solidFill>
                  <a:srgbClr val="E03253"/>
                </a:solidFill>
                <a:latin typeface="+mj-lt"/>
              </a:rPr>
              <a:t>スイッチ</a:t>
            </a:r>
            <a:r>
              <a:rPr kumimoji="1" lang="ja-JP" altLang="en-US" dirty="0" smtClean="0">
                <a:solidFill>
                  <a:srgbClr val="4D4D4D"/>
                </a:solidFill>
                <a:latin typeface="+mj-lt"/>
              </a:rPr>
              <a:t>からエンドホストに輻輳を通知し、</a:t>
            </a:r>
            <a:r>
              <a:rPr kumimoji="1" lang="ja-JP" altLang="en-US" dirty="0" smtClean="0">
                <a:solidFill>
                  <a:srgbClr val="E03253"/>
                </a:solidFill>
                <a:latin typeface="+mj-lt"/>
              </a:rPr>
              <a:t>流量を抑える</a:t>
            </a:r>
            <a:endParaRPr kumimoji="1" lang="en-US" altLang="ja-JP" dirty="0">
              <a:solidFill>
                <a:srgbClr val="E03253"/>
              </a:solidFill>
              <a:latin typeface="+mj-lt"/>
            </a:endParaRPr>
          </a:p>
        </p:txBody>
      </p:sp>
      <p:sp>
        <p:nvSpPr>
          <p:cNvPr id="9" name="正方形/長方形 8"/>
          <p:cNvSpPr/>
          <p:nvPr/>
        </p:nvSpPr>
        <p:spPr>
          <a:xfrm>
            <a:off x="836318" y="3430588"/>
            <a:ext cx="4116682" cy="954107"/>
          </a:xfrm>
          <a:prstGeom prst="rect">
            <a:avLst/>
          </a:prstGeom>
        </p:spPr>
        <p:txBody>
          <a:bodyPr wrap="square">
            <a:spAutoFit/>
          </a:bodyPr>
          <a:lstStyle/>
          <a:p>
            <a:r>
              <a:rPr kumimoji="1" lang="en-US" altLang="ja-JP" sz="2000" dirty="0" smtClean="0">
                <a:solidFill>
                  <a:srgbClr val="0071BC"/>
                </a:solidFill>
                <a:latin typeface="+mj-lt"/>
              </a:rPr>
              <a:t>Achievement </a:t>
            </a:r>
            <a:r>
              <a:rPr kumimoji="1" lang="en-US" altLang="ja-JP" sz="2000" dirty="0">
                <a:solidFill>
                  <a:srgbClr val="0071BC"/>
                </a:solidFill>
                <a:latin typeface="+mj-lt"/>
              </a:rPr>
              <a:t>: </a:t>
            </a:r>
          </a:p>
          <a:p>
            <a:r>
              <a:rPr kumimoji="1" lang="ja-JP" altLang="en-US" dirty="0" smtClean="0">
                <a:solidFill>
                  <a:srgbClr val="4D4D4D"/>
                </a:solidFill>
                <a:latin typeface="+mj-lt"/>
              </a:rPr>
              <a:t>大部分のショートフロー</a:t>
            </a:r>
            <a:r>
              <a:rPr kumimoji="1" lang="en-US" altLang="ja-JP" dirty="0" smtClean="0">
                <a:solidFill>
                  <a:srgbClr val="4D4D4D"/>
                </a:solidFill>
                <a:latin typeface="+mj-lt"/>
              </a:rPr>
              <a:t>(10KB)</a:t>
            </a:r>
            <a:r>
              <a:rPr kumimoji="1" lang="ja-JP" altLang="en-US" dirty="0" smtClean="0">
                <a:solidFill>
                  <a:srgbClr val="4D4D4D"/>
                </a:solidFill>
                <a:latin typeface="+mj-lt"/>
              </a:rPr>
              <a:t>の遅延が抑えられた</a:t>
            </a:r>
            <a:endParaRPr kumimoji="1" lang="en-US" altLang="ja-JP" dirty="0">
              <a:solidFill>
                <a:srgbClr val="4D4D4D"/>
              </a:solidFill>
              <a:latin typeface="+mj-lt"/>
            </a:endParaRPr>
          </a:p>
        </p:txBody>
      </p:sp>
      <p:sp>
        <p:nvSpPr>
          <p:cNvPr id="10" name="テキスト ボックス 9"/>
          <p:cNvSpPr txBox="1"/>
          <p:nvPr/>
        </p:nvSpPr>
        <p:spPr>
          <a:xfrm>
            <a:off x="1281319" y="5877272"/>
            <a:ext cx="3461204" cy="276999"/>
          </a:xfrm>
          <a:prstGeom prst="rect">
            <a:avLst/>
          </a:prstGeom>
          <a:noFill/>
        </p:spPr>
        <p:txBody>
          <a:bodyPr wrap="none" rtlCol="0">
            <a:spAutoFit/>
          </a:bodyPr>
          <a:lstStyle/>
          <a:p>
            <a:r>
              <a:rPr kumimoji="1" lang="en-US" altLang="ja-JP" sz="1200" dirty="0" smtClean="0">
                <a:latin typeface="+mj-lt"/>
              </a:rPr>
              <a:t>Fig1</a:t>
            </a:r>
            <a:r>
              <a:rPr kumimoji="1" lang="en-US" altLang="ja-JP" sz="1200" dirty="0">
                <a:latin typeface="+mj-lt"/>
              </a:rPr>
              <a:t>. </a:t>
            </a:r>
            <a:r>
              <a:rPr kumimoji="1" lang="en-US" altLang="ja-JP" sz="1200" dirty="0" smtClean="0">
                <a:latin typeface="+mj-lt"/>
              </a:rPr>
              <a:t>10KB transfers</a:t>
            </a:r>
            <a:r>
              <a:rPr kumimoji="1" lang="ja-JP" altLang="en-US" sz="1200" dirty="0" smtClean="0">
                <a:latin typeface="+mj-lt"/>
              </a:rPr>
              <a:t> </a:t>
            </a:r>
            <a:r>
              <a:rPr kumimoji="1" lang="en-US" altLang="ja-JP" sz="1200" dirty="0" smtClean="0">
                <a:latin typeface="+mj-lt"/>
              </a:rPr>
              <a:t>see </a:t>
            </a:r>
            <a:r>
              <a:rPr kumimoji="1" lang="en-US" altLang="ja-JP" sz="1200" dirty="0">
                <a:latin typeface="+mj-lt"/>
              </a:rPr>
              <a:t>low delay with DCTCP[10</a:t>
            </a:r>
            <a:r>
              <a:rPr kumimoji="1" lang="en-US" altLang="ja-JP" sz="1200" dirty="0" smtClean="0">
                <a:latin typeface="+mj-lt"/>
              </a:rPr>
              <a:t>]</a:t>
            </a:r>
            <a:endParaRPr kumimoji="1" lang="ja-JP" altLang="en-US" sz="1200" dirty="0">
              <a:latin typeface="+mj-lt"/>
            </a:endParaRPr>
          </a:p>
        </p:txBody>
      </p:sp>
      <p:sp>
        <p:nvSpPr>
          <p:cNvPr id="11" name="正方形/長方形 10"/>
          <p:cNvSpPr/>
          <p:nvPr/>
        </p:nvSpPr>
        <p:spPr>
          <a:xfrm>
            <a:off x="4976518" y="3423326"/>
            <a:ext cx="4116682" cy="677108"/>
          </a:xfrm>
          <a:prstGeom prst="rect">
            <a:avLst/>
          </a:prstGeom>
        </p:spPr>
        <p:txBody>
          <a:bodyPr wrap="square">
            <a:spAutoFit/>
          </a:bodyPr>
          <a:lstStyle/>
          <a:p>
            <a:r>
              <a:rPr kumimoji="1" lang="en-US" altLang="ja-JP" sz="2000" dirty="0" smtClean="0">
                <a:solidFill>
                  <a:srgbClr val="0071BC"/>
                </a:solidFill>
                <a:latin typeface="+mj-lt"/>
              </a:rPr>
              <a:t>Achievement2 :</a:t>
            </a:r>
            <a:endParaRPr kumimoji="1" lang="en-US" altLang="ja-JP" dirty="0" smtClean="0">
              <a:solidFill>
                <a:srgbClr val="4D4D4D"/>
              </a:solidFill>
              <a:latin typeface="+mj-lt"/>
            </a:endParaRPr>
          </a:p>
          <a:p>
            <a:r>
              <a:rPr kumimoji="1" lang="ja-JP" altLang="en-US" dirty="0" smtClean="0">
                <a:solidFill>
                  <a:srgbClr val="4D4D4D"/>
                </a:solidFill>
                <a:latin typeface="+mj-lt"/>
              </a:rPr>
              <a:t>特に遅延した割合も</a:t>
            </a:r>
            <a:endParaRPr kumimoji="1" lang="en-US" altLang="ja-JP" dirty="0" smtClean="0">
              <a:solidFill>
                <a:srgbClr val="4D4D4D"/>
              </a:solidFill>
              <a:latin typeface="+mj-lt"/>
            </a:endParaRPr>
          </a:p>
        </p:txBody>
      </p:sp>
      <p:sp>
        <p:nvSpPr>
          <p:cNvPr id="13" name="テキスト ボックス 12"/>
          <p:cNvSpPr txBox="1"/>
          <p:nvPr/>
        </p:nvSpPr>
        <p:spPr>
          <a:xfrm>
            <a:off x="5205028" y="4340133"/>
            <a:ext cx="3168303" cy="276999"/>
          </a:xfrm>
          <a:prstGeom prst="rect">
            <a:avLst/>
          </a:prstGeom>
          <a:noFill/>
        </p:spPr>
        <p:txBody>
          <a:bodyPr wrap="none" rtlCol="0">
            <a:spAutoFit/>
          </a:bodyPr>
          <a:lstStyle/>
          <a:p>
            <a:r>
              <a:rPr kumimoji="1" lang="en-US" altLang="ja-JP" sz="1200" dirty="0" smtClean="0">
                <a:latin typeface="+mj-lt"/>
              </a:rPr>
              <a:t>Table1. 95</a:t>
            </a:r>
            <a:r>
              <a:rPr kumimoji="1" lang="en-US" altLang="ja-JP" sz="1200" baseline="30000" dirty="0" smtClean="0">
                <a:latin typeface="+mj-lt"/>
              </a:rPr>
              <a:t>th</a:t>
            </a:r>
            <a:r>
              <a:rPr kumimoji="1" lang="en-US" altLang="ja-JP" sz="1200" dirty="0" smtClean="0">
                <a:latin typeface="+mj-lt"/>
              </a:rPr>
              <a:t> percentile of query completion time</a:t>
            </a:r>
            <a:endParaRPr kumimoji="1" lang="ja-JP" altLang="en-US" sz="1200" dirty="0">
              <a:latin typeface="+mj-lt"/>
            </a:endParaRPr>
          </a:p>
        </p:txBody>
      </p:sp>
      <p:sp>
        <p:nvSpPr>
          <p:cNvPr id="14" name="正方形/長方形 13"/>
          <p:cNvSpPr/>
          <p:nvPr/>
        </p:nvSpPr>
        <p:spPr>
          <a:xfrm>
            <a:off x="3440473" y="6108670"/>
            <a:ext cx="6120680" cy="200055"/>
          </a:xfrm>
          <a:prstGeom prst="rect">
            <a:avLst/>
          </a:prstGeom>
        </p:spPr>
        <p:txBody>
          <a:bodyPr wrap="square">
            <a:spAutoFit/>
          </a:bodyPr>
          <a:lstStyle/>
          <a:p>
            <a:r>
              <a:rPr lang="en-US" altLang="ja-JP" sz="700" dirty="0"/>
              <a:t>[</a:t>
            </a:r>
            <a:r>
              <a:rPr lang="en-US" altLang="ja-JP" sz="700" dirty="0" smtClean="0"/>
              <a:t>10]</a:t>
            </a:r>
            <a:r>
              <a:rPr lang="en-US" altLang="ja-JP" sz="700" dirty="0"/>
              <a:t> </a:t>
            </a:r>
            <a:r>
              <a:rPr lang="en-US" altLang="ja-JP" sz="700" dirty="0" err="1"/>
              <a:t>Alizadeh</a:t>
            </a:r>
            <a:r>
              <a:rPr lang="en-US" altLang="ja-JP" sz="700" dirty="0"/>
              <a:t>, Mohammad, et al. "Data center </a:t>
            </a:r>
            <a:r>
              <a:rPr lang="en-US" altLang="ja-JP" sz="700" dirty="0" err="1"/>
              <a:t>tcp</a:t>
            </a:r>
            <a:r>
              <a:rPr lang="en-US" altLang="ja-JP" sz="700" dirty="0"/>
              <a:t> (</a:t>
            </a:r>
            <a:r>
              <a:rPr lang="en-US" altLang="ja-JP" sz="700" dirty="0" err="1"/>
              <a:t>dctcp</a:t>
            </a:r>
            <a:r>
              <a:rPr lang="en-US" altLang="ja-JP" sz="700" dirty="0"/>
              <a:t>)." ACM SIGCOMM computer communication review 41.4 (2011): </a:t>
            </a:r>
            <a:r>
              <a:rPr lang="en-US" altLang="ja-JP" sz="700" dirty="0" smtClean="0"/>
              <a:t>63-74</a:t>
            </a:r>
            <a:endParaRPr lang="en-US" altLang="ja-JP" sz="700" dirty="0"/>
          </a:p>
        </p:txBody>
      </p:sp>
      <p:graphicFrame>
        <p:nvGraphicFramePr>
          <p:cNvPr id="15" name="表 14"/>
          <p:cNvGraphicFramePr>
            <a:graphicFrameLocks noGrp="1"/>
          </p:cNvGraphicFramePr>
          <p:nvPr>
            <p:extLst>
              <p:ext uri="{D42A27DB-BD31-4B8C-83A1-F6EECF244321}">
                <p14:modId xmlns:p14="http://schemas.microsoft.com/office/powerpoint/2010/main" val="364070341"/>
              </p:ext>
            </p:extLst>
          </p:nvPr>
        </p:nvGraphicFramePr>
        <p:xfrm>
          <a:off x="5421262" y="4689139"/>
          <a:ext cx="3116175" cy="1224137"/>
        </p:xfrm>
        <a:graphic>
          <a:graphicData uri="http://schemas.openxmlformats.org/drawingml/2006/table">
            <a:tbl>
              <a:tblPr firstRow="1" bandRow="1">
                <a:tableStyleId>{21E4AEA4-8DFA-4A89-87EB-49C32662AFE0}</a:tableStyleId>
              </a:tblPr>
              <a:tblGrid>
                <a:gridCol w="1568003"/>
                <a:gridCol w="1548172"/>
              </a:tblGrid>
              <a:tr h="536737">
                <a:tc>
                  <a:txBody>
                    <a:bodyPr/>
                    <a:lstStyle/>
                    <a:p>
                      <a:r>
                        <a:rPr kumimoji="1" lang="en-US" altLang="ja-JP" sz="1200" dirty="0" smtClean="0"/>
                        <a:t>Algorithm</a:t>
                      </a:r>
                      <a:endParaRPr kumimoji="1" lang="ja-JP" altLang="en-US" sz="1200"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r>
                        <a:rPr kumimoji="1" lang="ja-JP" altLang="en-US" sz="1200" baseline="0" dirty="0" smtClean="0"/>
                        <a:t>フロー完結時間</a:t>
                      </a:r>
                      <a:r>
                        <a:rPr kumimoji="1" lang="en-US" altLang="ja-JP" sz="1200" baseline="0" dirty="0" smtClean="0"/>
                        <a:t>(with long flow / without)</a:t>
                      </a:r>
                      <a:endParaRPr kumimoji="1" lang="ja-JP" alt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43700">
                <a:tc>
                  <a:txBody>
                    <a:bodyPr/>
                    <a:lstStyle/>
                    <a:p>
                      <a:r>
                        <a:rPr kumimoji="1" lang="en-US" altLang="ja-JP" sz="1200" u="none" strike="noStrike" kern="1200" baseline="0" dirty="0" smtClean="0"/>
                        <a:t>TCP</a:t>
                      </a:r>
                      <a:endParaRPr kumimoji="1" lang="ja-JP" altLang="en-US" sz="1200" dirty="0"/>
                    </a:p>
                  </a:txBody>
                  <a:tcPr>
                    <a:lnL w="12700" cap="flat" cmpd="sng" algn="ctr">
                      <a:solidFill>
                        <a:scrgbClr r="0" g="0" b="0"/>
                      </a:solidFill>
                      <a:prstDash val="solid"/>
                      <a:round/>
                      <a:headEnd type="none" w="med" len="med"/>
                      <a:tailEnd type="none" w="med" len="med"/>
                    </a:lnL>
                  </a:tcPr>
                </a:tc>
                <a:tc>
                  <a:txBody>
                    <a:bodyPr/>
                    <a:lstStyle/>
                    <a:p>
                      <a:r>
                        <a:rPr kumimoji="1" lang="en-US" altLang="ja-JP" sz="1200" b="1" dirty="0" smtClean="0">
                          <a:solidFill>
                            <a:srgbClr val="E03253"/>
                          </a:solidFill>
                        </a:rPr>
                        <a:t>46.94 </a:t>
                      </a:r>
                      <a:r>
                        <a:rPr kumimoji="1" lang="en-US" altLang="ja-JP" sz="1200" b="1" dirty="0" err="1" smtClean="0">
                          <a:solidFill>
                            <a:srgbClr val="E03253"/>
                          </a:solidFill>
                        </a:rPr>
                        <a:t>ms</a:t>
                      </a:r>
                      <a:r>
                        <a:rPr kumimoji="1" lang="en-US" altLang="ja-JP" sz="1200" b="1" dirty="0" smtClean="0">
                          <a:solidFill>
                            <a:srgbClr val="E03253"/>
                          </a:solidFill>
                        </a:rPr>
                        <a:t> /</a:t>
                      </a:r>
                      <a:r>
                        <a:rPr kumimoji="1" lang="en-US" altLang="ja-JP" sz="1200" b="1" baseline="0" dirty="0" smtClean="0">
                          <a:solidFill>
                            <a:srgbClr val="E03253"/>
                          </a:solidFill>
                        </a:rPr>
                        <a:t> 9.87ms</a:t>
                      </a:r>
                      <a:endParaRPr kumimoji="1" lang="ja-JP" altLang="en-US" sz="1200" b="1" dirty="0">
                        <a:solidFill>
                          <a:srgbClr val="E03253"/>
                        </a:solidFill>
                      </a:endParaRPr>
                    </a:p>
                  </a:txBody>
                  <a:tcPr>
                    <a:lnR w="12700" cap="flat" cmpd="sng" algn="ctr">
                      <a:solidFill>
                        <a:scrgbClr r="0" g="0" b="0"/>
                      </a:solidFill>
                      <a:prstDash val="solid"/>
                      <a:round/>
                      <a:headEnd type="none" w="med" len="med"/>
                      <a:tailEnd type="none" w="med" len="med"/>
                    </a:lnR>
                  </a:tcPr>
                </a:tc>
              </a:tr>
              <a:tr h="343700">
                <a:tc>
                  <a:txBody>
                    <a:bodyPr/>
                    <a:lstStyle/>
                    <a:p>
                      <a:r>
                        <a:rPr kumimoji="1" lang="en-US" altLang="ja-JP" sz="1200" u="none" strike="noStrike" kern="1200" baseline="0" dirty="0" smtClean="0"/>
                        <a:t>DCTCP</a:t>
                      </a:r>
                      <a:endParaRPr kumimoji="1" lang="ja-JP" altLang="en-US" sz="1200"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r>
                        <a:rPr kumimoji="1" lang="en-US" altLang="ja-JP" sz="1400" b="1" u="none" strike="noStrike" kern="1200" baseline="0" dirty="0" smtClean="0">
                          <a:solidFill>
                            <a:srgbClr val="0071BC"/>
                          </a:solidFill>
                        </a:rPr>
                        <a:t>9.09 </a:t>
                      </a:r>
                      <a:r>
                        <a:rPr kumimoji="1" lang="en-US" altLang="ja-JP" sz="1400" b="1" u="none" strike="noStrike" kern="1200" baseline="0" dirty="0" err="1" smtClean="0">
                          <a:solidFill>
                            <a:srgbClr val="0071BC"/>
                          </a:solidFill>
                        </a:rPr>
                        <a:t>ms</a:t>
                      </a:r>
                      <a:r>
                        <a:rPr kumimoji="1" lang="en-US" altLang="ja-JP" sz="1400" b="1" u="none" strike="noStrike" kern="1200" baseline="0" dirty="0" smtClean="0">
                          <a:solidFill>
                            <a:srgbClr val="0071BC"/>
                          </a:solidFill>
                        </a:rPr>
                        <a:t> / 9.17ms</a:t>
                      </a:r>
                      <a:endParaRPr kumimoji="1" lang="ja-JP" altLang="en-US" sz="1200" dirty="0">
                        <a:solidFill>
                          <a:srgbClr val="0071BC"/>
                        </a:solidFill>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002" y="4365104"/>
            <a:ext cx="2159894" cy="151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9171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812800" y="1088740"/>
            <a:ext cx="8280400" cy="723654"/>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smtClean="0"/>
              <a:t>Zats</a:t>
            </a:r>
            <a:r>
              <a:rPr lang="en-US" altLang="ja-JP" sz="1600" dirty="0"/>
              <a:t>, David, et al. "</a:t>
            </a:r>
            <a:r>
              <a:rPr lang="en-US" altLang="ja-JP" sz="1600" dirty="0" err="1"/>
              <a:t>DeTail</a:t>
            </a:r>
            <a:r>
              <a:rPr lang="en-US" altLang="ja-JP" sz="1600" dirty="0"/>
              <a:t>: Reducing the flow completion time tail in datacenter networks." </a:t>
            </a:r>
            <a:r>
              <a:rPr lang="en-US" altLang="ja-JP" sz="1600" i="1" dirty="0"/>
              <a:t>ACM SIGCOMM Computer Communication Review</a:t>
            </a:r>
            <a:r>
              <a:rPr lang="en-US" altLang="ja-JP" sz="1600" dirty="0"/>
              <a:t> 42.4 (2012): 139-150.</a:t>
            </a:r>
          </a:p>
        </p:txBody>
      </p:sp>
      <p:sp>
        <p:nvSpPr>
          <p:cNvPr id="4" name="日付プレースホルダー 3"/>
          <p:cNvSpPr>
            <a:spLocks noGrp="1"/>
          </p:cNvSpPr>
          <p:nvPr>
            <p:ph type="dt" sz="half" idx="10"/>
          </p:nvPr>
        </p:nvSpPr>
        <p:spPr/>
        <p:txBody>
          <a:bodyPr/>
          <a:lstStyle/>
          <a:p>
            <a:fld id="{FA4D8BED-C1BC-F645-90E9-FA175FF69E92}"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sz="2400" dirty="0" smtClean="0">
              <a:latin typeface="+mj-lt"/>
            </a:endParaRPr>
          </a:p>
          <a:p>
            <a:pPr marL="742950" lvl="1" indent="-285750">
              <a:buFont typeface="Arial"/>
              <a:buChar char="•"/>
            </a:pPr>
            <a:r>
              <a:rPr kumimoji="1" lang="ja-JP" altLang="en-US" dirty="0" smtClean="0">
                <a:solidFill>
                  <a:srgbClr val="4D4D4D"/>
                </a:solidFill>
                <a:latin typeface="+mj-lt"/>
              </a:rPr>
              <a:t>ユーザエクスペリエンスのために</a:t>
            </a:r>
            <a:r>
              <a:rPr kumimoji="1" lang="en-US" altLang="ja-JP" dirty="0" smtClean="0">
                <a:solidFill>
                  <a:srgbClr val="4D4D4D"/>
                </a:solidFill>
                <a:latin typeface="+mj-lt"/>
              </a:rPr>
              <a:t>, Web</a:t>
            </a:r>
            <a:r>
              <a:rPr kumimoji="1" lang="ja-JP" altLang="en-US" dirty="0" smtClean="0">
                <a:solidFill>
                  <a:srgbClr val="4D4D4D"/>
                </a:solidFill>
                <a:latin typeface="+mj-lt"/>
              </a:rPr>
              <a:t>ページ表示時間を保証する</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ja-JP" altLang="en-US" dirty="0" smtClean="0">
                <a:solidFill>
                  <a:srgbClr val="4D4D4D"/>
                </a:solidFill>
                <a:latin typeface="+mj-lt"/>
              </a:rPr>
              <a:t>ショートフローのバースト性によるパケットロスを減らし</a:t>
            </a:r>
            <a:r>
              <a:rPr kumimoji="1" lang="en-US" altLang="ja-JP" dirty="0" smtClean="0">
                <a:solidFill>
                  <a:srgbClr val="4D4D4D"/>
                </a:solidFill>
                <a:latin typeface="+mj-lt"/>
              </a:rPr>
              <a:t>, </a:t>
            </a:r>
            <a:r>
              <a:rPr kumimoji="1" lang="ja-JP" altLang="en-US" dirty="0" smtClean="0">
                <a:solidFill>
                  <a:srgbClr val="4D4D4D"/>
                </a:solidFill>
                <a:latin typeface="+mj-lt"/>
              </a:rPr>
              <a:t>遅延を抑える</a:t>
            </a:r>
            <a:endParaRPr kumimoji="1" lang="en-US" altLang="ja-JP" dirty="0">
              <a:solidFill>
                <a:srgbClr val="4D4D4D"/>
              </a:solidFill>
              <a:latin typeface="+mj-lt"/>
            </a:endParaRPr>
          </a:p>
        </p:txBody>
      </p:sp>
      <p:pic>
        <p:nvPicPr>
          <p:cNvPr id="7" name="図 6"/>
          <p:cNvPicPr>
            <a:picLocks noChangeAspect="1"/>
          </p:cNvPicPr>
          <p:nvPr/>
        </p:nvPicPr>
        <p:blipFill rotWithShape="1">
          <a:blip r:embed="rId3"/>
          <a:srcRect b="16643"/>
          <a:stretch/>
        </p:blipFill>
        <p:spPr>
          <a:xfrm>
            <a:off x="1460612" y="4348202"/>
            <a:ext cx="2988332" cy="1637082"/>
          </a:xfrm>
          <a:prstGeom prst="rect">
            <a:avLst/>
          </a:prstGeom>
          <a:ln>
            <a:noFill/>
          </a:ln>
        </p:spPr>
      </p:pic>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66" r="4284" b="31979"/>
          <a:stretch/>
        </p:blipFill>
        <p:spPr bwMode="auto">
          <a:xfrm>
            <a:off x="5205028" y="4504995"/>
            <a:ext cx="3755702" cy="138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a:xfrm>
            <a:off x="836318" y="3485694"/>
            <a:ext cx="4116682" cy="954107"/>
          </a:xfrm>
          <a:prstGeom prst="rect">
            <a:avLst/>
          </a:prstGeom>
        </p:spPr>
        <p:txBody>
          <a:bodyPr wrap="square">
            <a:spAutoFit/>
          </a:bodyPr>
          <a:lstStyle/>
          <a:p>
            <a:r>
              <a:rPr kumimoji="1" lang="en-US" altLang="ja-JP" sz="2000" dirty="0" smtClean="0">
                <a:solidFill>
                  <a:srgbClr val="0071BC"/>
                </a:solidFill>
                <a:latin typeface="+mj-lt"/>
              </a:rPr>
              <a:t>Achievement </a:t>
            </a:r>
            <a:r>
              <a:rPr kumimoji="1" lang="en-US" altLang="ja-JP" sz="2000" dirty="0">
                <a:solidFill>
                  <a:srgbClr val="0071BC"/>
                </a:solidFill>
                <a:latin typeface="+mj-lt"/>
              </a:rPr>
              <a:t>: </a:t>
            </a:r>
          </a:p>
          <a:p>
            <a:r>
              <a:rPr kumimoji="1" lang="ja-JP" altLang="en-US" dirty="0" smtClean="0">
                <a:solidFill>
                  <a:srgbClr val="E03253"/>
                </a:solidFill>
                <a:latin typeface="+mj-lt"/>
              </a:rPr>
              <a:t>実装したスイッチ</a:t>
            </a:r>
            <a:r>
              <a:rPr kumimoji="1" lang="ja-JP" altLang="en-US" dirty="0" smtClean="0">
                <a:solidFill>
                  <a:srgbClr val="4D4D4D"/>
                </a:solidFill>
                <a:latin typeface="+mj-lt"/>
              </a:rPr>
              <a:t>でトラフィックを監視しバッファを動的制御</a:t>
            </a:r>
            <a:endParaRPr kumimoji="1" lang="en-US" altLang="ja-JP" sz="2000" dirty="0">
              <a:solidFill>
                <a:srgbClr val="4D4D4D"/>
              </a:solidFill>
              <a:latin typeface="+mj-lt"/>
            </a:endParaRPr>
          </a:p>
        </p:txBody>
      </p:sp>
      <p:sp>
        <p:nvSpPr>
          <p:cNvPr id="10" name="テキスト ボックス 9"/>
          <p:cNvSpPr txBox="1"/>
          <p:nvPr/>
        </p:nvSpPr>
        <p:spPr>
          <a:xfrm>
            <a:off x="1766329" y="5882789"/>
            <a:ext cx="2563547" cy="276999"/>
          </a:xfrm>
          <a:prstGeom prst="rect">
            <a:avLst/>
          </a:prstGeom>
          <a:noFill/>
        </p:spPr>
        <p:txBody>
          <a:bodyPr wrap="none" rtlCol="0">
            <a:spAutoFit/>
          </a:bodyPr>
          <a:lstStyle/>
          <a:p>
            <a:r>
              <a:rPr kumimoji="1" lang="en-US" altLang="ja-JP" sz="1200" dirty="0" smtClean="0">
                <a:latin typeface="+mj-lt"/>
              </a:rPr>
              <a:t>Fig2. proposed switch architecture[11]</a:t>
            </a:r>
            <a:endParaRPr kumimoji="1" lang="ja-JP" altLang="en-US" sz="1200" dirty="0">
              <a:latin typeface="+mj-lt"/>
            </a:endParaRPr>
          </a:p>
        </p:txBody>
      </p:sp>
      <p:sp>
        <p:nvSpPr>
          <p:cNvPr id="11" name="正方形/長方形 10"/>
          <p:cNvSpPr/>
          <p:nvPr/>
        </p:nvSpPr>
        <p:spPr>
          <a:xfrm>
            <a:off x="4976518" y="3483005"/>
            <a:ext cx="4116682" cy="954107"/>
          </a:xfrm>
          <a:prstGeom prst="rect">
            <a:avLst/>
          </a:prstGeom>
        </p:spPr>
        <p:txBody>
          <a:bodyPr wrap="square">
            <a:spAutoFit/>
          </a:bodyPr>
          <a:lstStyle/>
          <a:p>
            <a:r>
              <a:rPr kumimoji="1" lang="en-US" altLang="ja-JP" sz="2000" dirty="0" smtClean="0">
                <a:solidFill>
                  <a:srgbClr val="0071BC"/>
                </a:solidFill>
                <a:latin typeface="+mj-lt"/>
              </a:rPr>
              <a:t>Resu</a:t>
            </a:r>
            <a:r>
              <a:rPr kumimoji="1" lang="en-US" altLang="ja-JP" sz="2000" dirty="0">
                <a:solidFill>
                  <a:srgbClr val="0071BC"/>
                </a:solidFill>
                <a:latin typeface="+mj-lt"/>
              </a:rPr>
              <a:t>l</a:t>
            </a:r>
            <a:r>
              <a:rPr kumimoji="1" lang="en-US" altLang="ja-JP" sz="2000" dirty="0" smtClean="0">
                <a:solidFill>
                  <a:srgbClr val="0071BC"/>
                </a:solidFill>
                <a:latin typeface="+mj-lt"/>
              </a:rPr>
              <a:t>t </a:t>
            </a:r>
            <a:r>
              <a:rPr kumimoji="1" lang="en-US" altLang="ja-JP" sz="2000" dirty="0">
                <a:solidFill>
                  <a:srgbClr val="0071BC"/>
                </a:solidFill>
                <a:latin typeface="+mj-lt"/>
              </a:rPr>
              <a:t>: </a:t>
            </a:r>
          </a:p>
          <a:p>
            <a:r>
              <a:rPr kumimoji="1" lang="ja-JP" altLang="en-US" dirty="0" smtClean="0">
                <a:solidFill>
                  <a:srgbClr val="4D4D4D"/>
                </a:solidFill>
                <a:latin typeface="+mj-lt"/>
              </a:rPr>
              <a:t>ショートフローに対し</a:t>
            </a:r>
            <a:r>
              <a:rPr kumimoji="1" lang="en-US" altLang="ja-JP" dirty="0" smtClean="0">
                <a:solidFill>
                  <a:srgbClr val="4D4D4D"/>
                </a:solidFill>
                <a:latin typeface="+mj-lt"/>
              </a:rPr>
              <a:t>99</a:t>
            </a:r>
            <a:r>
              <a:rPr kumimoji="1" lang="ja-JP" altLang="en-US" dirty="0" smtClean="0">
                <a:solidFill>
                  <a:srgbClr val="4D4D4D"/>
                </a:solidFill>
                <a:latin typeface="+mj-lt"/>
              </a:rPr>
              <a:t>パーセンタイルの完結時間を</a:t>
            </a:r>
            <a:r>
              <a:rPr kumimoji="1" lang="en-US" altLang="ja-JP" dirty="0" smtClean="0">
                <a:solidFill>
                  <a:srgbClr val="4D4D4D"/>
                </a:solidFill>
                <a:latin typeface="+mj-lt"/>
              </a:rPr>
              <a:t>40%</a:t>
            </a:r>
            <a:r>
              <a:rPr kumimoji="1" lang="ja-JP" altLang="en-US" dirty="0" smtClean="0">
                <a:solidFill>
                  <a:srgbClr val="4D4D4D"/>
                </a:solidFill>
                <a:latin typeface="+mj-lt"/>
              </a:rPr>
              <a:t>改善</a:t>
            </a:r>
            <a:endParaRPr kumimoji="1" lang="en-US" altLang="ja-JP" dirty="0">
              <a:solidFill>
                <a:srgbClr val="4D4D4D"/>
              </a:solidFill>
              <a:latin typeface="+mj-lt"/>
            </a:endParaRPr>
          </a:p>
        </p:txBody>
      </p:sp>
      <p:sp>
        <p:nvSpPr>
          <p:cNvPr id="13" name="テキスト ボックス 12"/>
          <p:cNvSpPr txBox="1"/>
          <p:nvPr/>
        </p:nvSpPr>
        <p:spPr>
          <a:xfrm>
            <a:off x="5586316" y="5882789"/>
            <a:ext cx="3070071" cy="276999"/>
          </a:xfrm>
          <a:prstGeom prst="rect">
            <a:avLst/>
          </a:prstGeom>
          <a:noFill/>
        </p:spPr>
        <p:txBody>
          <a:bodyPr wrap="none" rtlCol="0">
            <a:spAutoFit/>
          </a:bodyPr>
          <a:lstStyle/>
          <a:p>
            <a:r>
              <a:rPr kumimoji="1" lang="en-US" altLang="ja-JP" sz="1200" dirty="0" smtClean="0">
                <a:latin typeface="+mj-lt"/>
              </a:rPr>
              <a:t>Fig3. </a:t>
            </a:r>
            <a:r>
              <a:rPr kumimoji="1" lang="en-US" altLang="ja-JP" sz="1200" dirty="0" err="1" smtClean="0">
                <a:latin typeface="+mj-lt"/>
              </a:rPr>
              <a:t>Microbenchmarks</a:t>
            </a:r>
            <a:r>
              <a:rPr kumimoji="1" lang="en-US" altLang="ja-JP" sz="1200" dirty="0" smtClean="0">
                <a:latin typeface="+mj-lt"/>
              </a:rPr>
              <a:t> for all-to-all workload</a:t>
            </a:r>
            <a:endParaRPr kumimoji="1" lang="ja-JP" altLang="en-US" sz="1200" dirty="0">
              <a:latin typeface="+mj-lt"/>
            </a:endParaRPr>
          </a:p>
        </p:txBody>
      </p:sp>
      <p:sp>
        <p:nvSpPr>
          <p:cNvPr id="14" name="正方形/長方形 13"/>
          <p:cNvSpPr/>
          <p:nvPr/>
        </p:nvSpPr>
        <p:spPr>
          <a:xfrm>
            <a:off x="3188804" y="6129300"/>
            <a:ext cx="5940660" cy="184666"/>
          </a:xfrm>
          <a:prstGeom prst="rect">
            <a:avLst/>
          </a:prstGeom>
        </p:spPr>
        <p:txBody>
          <a:bodyPr wrap="square">
            <a:spAutoFit/>
          </a:bodyPr>
          <a:lstStyle/>
          <a:p>
            <a:r>
              <a:rPr lang="en-US" altLang="ja-JP" sz="600" dirty="0"/>
              <a:t>[</a:t>
            </a:r>
            <a:r>
              <a:rPr lang="en-US" altLang="ja-JP" sz="600" dirty="0" smtClean="0"/>
              <a:t>11]</a:t>
            </a:r>
            <a:r>
              <a:rPr lang="en-US" altLang="ja-JP" sz="600" dirty="0" err="1" smtClean="0"/>
              <a:t>Zats</a:t>
            </a:r>
            <a:r>
              <a:rPr lang="en-US" altLang="ja-JP" sz="600" dirty="0"/>
              <a:t>, David, et al. "</a:t>
            </a:r>
            <a:r>
              <a:rPr lang="en-US" altLang="ja-JP" sz="600" dirty="0" err="1"/>
              <a:t>DeTail</a:t>
            </a:r>
            <a:r>
              <a:rPr lang="en-US" altLang="ja-JP" sz="600" dirty="0"/>
              <a:t>: Reducing the flow completion time tail in datacenter networks." </a:t>
            </a:r>
            <a:r>
              <a:rPr lang="en-US" altLang="ja-JP" sz="600" i="1" dirty="0"/>
              <a:t>ACM SIGCOMM Computer Communication Review</a:t>
            </a:r>
            <a:r>
              <a:rPr lang="en-US" altLang="ja-JP" sz="600" dirty="0"/>
              <a:t> 42.4 (2012): 139-150.</a:t>
            </a:r>
          </a:p>
        </p:txBody>
      </p:sp>
    </p:spTree>
    <p:extLst>
      <p:ext uri="{BB962C8B-B14F-4D97-AF65-F5344CB8AC3E}">
        <p14:creationId xmlns:p14="http://schemas.microsoft.com/office/powerpoint/2010/main" val="1283926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研究について</a:t>
            </a:r>
            <a:endParaRPr kumimoji="1" lang="ja-JP" altLang="en-US" dirty="0"/>
          </a:p>
        </p:txBody>
      </p:sp>
      <p:sp>
        <p:nvSpPr>
          <p:cNvPr id="3" name="コンテンツ プレースホルダー 2"/>
          <p:cNvSpPr>
            <a:spLocks noGrp="1"/>
          </p:cNvSpPr>
          <p:nvPr>
            <p:ph idx="1"/>
          </p:nvPr>
        </p:nvSpPr>
        <p:spPr>
          <a:xfrm>
            <a:off x="812800" y="944724"/>
            <a:ext cx="8280400" cy="3819278"/>
          </a:xfrm>
        </p:spPr>
        <p:txBody>
          <a:bodyPr/>
          <a:lstStyle/>
          <a:p>
            <a:pPr marL="0" indent="0">
              <a:lnSpc>
                <a:spcPct val="120000"/>
              </a:lnSpc>
              <a:buNone/>
            </a:pPr>
            <a:r>
              <a:rPr lang="ja-JP" altLang="en-US" sz="2000" u="sng" dirty="0" smtClean="0"/>
              <a:t>想定</a:t>
            </a:r>
            <a:r>
              <a:rPr lang="en-US" altLang="ja-JP" sz="2000" u="sng" dirty="0" smtClean="0"/>
              <a:t>: </a:t>
            </a:r>
            <a:r>
              <a:rPr lang="ja-JP" altLang="en-US" sz="2000" u="sng" dirty="0" smtClean="0"/>
              <a:t>既存のネットワークと大量の計算資源でビッグデータを処理する</a:t>
            </a:r>
            <a:endParaRPr lang="en-US" altLang="ja-JP" u="sng" dirty="0" smtClean="0"/>
          </a:p>
          <a:p>
            <a:pPr marL="0" indent="0">
              <a:lnSpc>
                <a:spcPct val="120000"/>
              </a:lnSpc>
              <a:buNone/>
            </a:pPr>
            <a:r>
              <a:rPr lang="ja-JP" altLang="en-US" dirty="0" smtClean="0">
                <a:solidFill>
                  <a:srgbClr val="0071BC"/>
                </a:solidFill>
              </a:rPr>
              <a:t>データセンターネットワークの</a:t>
            </a:r>
            <a:r>
              <a:rPr lang="ja-JP" altLang="en-US" b="1" dirty="0" smtClean="0">
                <a:solidFill>
                  <a:srgbClr val="0071BC"/>
                </a:solidFill>
              </a:rPr>
              <a:t>要求案件</a:t>
            </a:r>
            <a:endParaRPr lang="en-US" altLang="ja-JP" b="1" dirty="0" smtClean="0">
              <a:solidFill>
                <a:srgbClr val="0071BC"/>
              </a:solidFill>
            </a:endParaRPr>
          </a:p>
          <a:p>
            <a:pPr marL="457200" indent="-457200">
              <a:lnSpc>
                <a:spcPct val="120000"/>
              </a:lnSpc>
              <a:buFont typeface="+mj-lt"/>
              <a:buAutoNum type="arabicPeriod"/>
            </a:pPr>
            <a:r>
              <a:rPr lang="ja-JP" altLang="en-US" sz="2000" dirty="0" smtClean="0"/>
              <a:t>大量の計算資源を有効活用するトポロジー</a:t>
            </a:r>
            <a:endParaRPr lang="en-US" altLang="ja-JP" sz="2000" dirty="0" smtClean="0"/>
          </a:p>
          <a:p>
            <a:pPr marL="457200" indent="-457200">
              <a:buFont typeface="+mj-lt"/>
              <a:buAutoNum type="arabicPeriod"/>
            </a:pPr>
            <a:r>
              <a:rPr lang="ja-JP" altLang="en-US" sz="2000" dirty="0" smtClean="0"/>
              <a:t>シームレス性</a:t>
            </a:r>
            <a:r>
              <a:rPr lang="en-US" altLang="ja-JP" sz="2000" dirty="0" smtClean="0"/>
              <a:t> : </a:t>
            </a:r>
            <a:r>
              <a:rPr lang="ja-JP" altLang="en-US" sz="2000" dirty="0" smtClean="0"/>
              <a:t>特殊な実装、デバイスを用いずに性能向上</a:t>
            </a:r>
            <a:endParaRPr lang="en-US" altLang="ja-JP" sz="2000" dirty="0" smtClean="0"/>
          </a:p>
          <a:p>
            <a:pPr marL="457200" indent="-457200">
              <a:lnSpc>
                <a:spcPct val="120000"/>
              </a:lnSpc>
              <a:buFont typeface="+mj-lt"/>
              <a:buAutoNum type="arabicPeriod"/>
            </a:pPr>
            <a:r>
              <a:rPr lang="ja-JP" altLang="en-US" sz="2000" dirty="0" smtClean="0"/>
              <a:t>アプリケーション性能向上を目的とした改善</a:t>
            </a:r>
            <a:endParaRPr lang="en-US" altLang="ja-JP" sz="2000" dirty="0" smtClean="0"/>
          </a:p>
          <a:p>
            <a:pPr marL="0" indent="0">
              <a:lnSpc>
                <a:spcPct val="120000"/>
              </a:lnSpc>
              <a:buNone/>
            </a:pPr>
            <a:r>
              <a:rPr lang="ja-JP" altLang="en-US" b="1" dirty="0" smtClean="0">
                <a:solidFill>
                  <a:srgbClr val="0071BC"/>
                </a:solidFill>
              </a:rPr>
              <a:t>アプローチ</a:t>
            </a:r>
            <a:r>
              <a:rPr lang="en-US" altLang="ja-JP" b="1" dirty="0" smtClean="0">
                <a:solidFill>
                  <a:srgbClr val="0071BC"/>
                </a:solidFill>
              </a:rPr>
              <a:t>: </a:t>
            </a:r>
          </a:p>
          <a:p>
            <a:pPr marL="457200" indent="-457200">
              <a:lnSpc>
                <a:spcPct val="120000"/>
              </a:lnSpc>
              <a:buFont typeface="+mj-lt"/>
              <a:buAutoNum type="arabicPeriod"/>
            </a:pPr>
            <a:r>
              <a:rPr lang="en-US" altLang="ja-JP" sz="2000" b="1" dirty="0" smtClean="0"/>
              <a:t>FatTree</a:t>
            </a:r>
            <a:r>
              <a:rPr lang="ja-JP" altLang="en-US" sz="2000" b="1" dirty="0" smtClean="0"/>
              <a:t>トポロジー</a:t>
            </a:r>
            <a:endParaRPr kumimoji="1" lang="en-US" altLang="ja-JP" sz="2000" b="1" dirty="0" smtClean="0"/>
          </a:p>
          <a:p>
            <a:pPr marL="457200" indent="-457200">
              <a:lnSpc>
                <a:spcPct val="120000"/>
              </a:lnSpc>
              <a:buFont typeface="+mj-lt"/>
              <a:buAutoNum type="arabicPeriod"/>
            </a:pPr>
            <a:r>
              <a:rPr lang="en-US" altLang="ja-JP" sz="2000" b="1" dirty="0" smtClean="0"/>
              <a:t>MPTCP</a:t>
            </a:r>
            <a:r>
              <a:rPr lang="ja-JP" altLang="en-US" sz="2000" b="1" dirty="0" smtClean="0"/>
              <a:t>を利用</a:t>
            </a:r>
            <a:r>
              <a:rPr lang="en-US" altLang="ja-JP" sz="2000" b="1" dirty="0" smtClean="0"/>
              <a:t>(</a:t>
            </a:r>
            <a:r>
              <a:rPr lang="ja-JP" altLang="en-US" sz="2000" b="1" dirty="0" smtClean="0"/>
              <a:t>エンドノードのみ改良</a:t>
            </a:r>
            <a:r>
              <a:rPr lang="en-US" altLang="ja-JP" sz="2000" b="1" dirty="0" smtClean="0"/>
              <a:t>)</a:t>
            </a:r>
          </a:p>
          <a:p>
            <a:pPr marL="457200" indent="-457200">
              <a:lnSpc>
                <a:spcPct val="120000"/>
              </a:lnSpc>
              <a:buFont typeface="+mj-lt"/>
              <a:buAutoNum type="arabicPeriod"/>
            </a:pPr>
            <a:r>
              <a:rPr kumimoji="1" lang="ja-JP" altLang="en-US" sz="2000" b="1" dirty="0" smtClean="0"/>
              <a:t>ショートフローの完結時間を改善</a:t>
            </a:r>
            <a:endParaRPr kumimoji="1" lang="en-US" altLang="ja-JP" sz="2000" b="1" dirty="0" smtClean="0"/>
          </a:p>
        </p:txBody>
      </p:sp>
      <p:sp>
        <p:nvSpPr>
          <p:cNvPr id="4" name="日付プレースホルダー 3"/>
          <p:cNvSpPr>
            <a:spLocks noGrp="1"/>
          </p:cNvSpPr>
          <p:nvPr>
            <p:ph type="dt" sz="half" idx="10"/>
          </p:nvPr>
        </p:nvSpPr>
        <p:spPr/>
        <p:txBody>
          <a:bodyPr/>
          <a:lstStyle/>
          <a:p>
            <a:fld id="{7985469C-3BAB-CF48-8257-AC54EF2E2BA5}" type="datetime1">
              <a:rPr lang="ja-JP" altLang="en-US" smtClean="0"/>
              <a:t>14/10/22</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6</a:t>
            </a:fld>
            <a:endParaRPr lang="en-US" altLang="ja-JP"/>
          </a:p>
        </p:txBody>
      </p:sp>
      <p:sp>
        <p:nvSpPr>
          <p:cNvPr id="6" name="コンテンツ プレースホルダー 4"/>
          <p:cNvSpPr txBox="1">
            <a:spLocks/>
          </p:cNvSpPr>
          <p:nvPr/>
        </p:nvSpPr>
        <p:spPr bwMode="auto">
          <a:xfrm>
            <a:off x="380492" y="5193926"/>
            <a:ext cx="9108440" cy="107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ja-JP" altLang="en-US" b="1" dirty="0" smtClean="0"/>
              <a:t>コンスタントに性能の出せるデータセンターネットワークを目指す</a:t>
            </a:r>
          </a:p>
        </p:txBody>
      </p:sp>
    </p:spTree>
    <p:extLst>
      <p:ext uri="{BB962C8B-B14F-4D97-AF65-F5344CB8AC3E}">
        <p14:creationId xmlns:p14="http://schemas.microsoft.com/office/powerpoint/2010/main" val="2633484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前回からのアップデート</a:t>
            </a:r>
            <a:endParaRPr kumimoji="1" lang="ja-JP" altLang="en-US" dirty="0"/>
          </a:p>
        </p:txBody>
      </p:sp>
      <p:sp>
        <p:nvSpPr>
          <p:cNvPr id="3" name="コンテンツ プレースホルダー 2"/>
          <p:cNvSpPr>
            <a:spLocks noGrp="1"/>
          </p:cNvSpPr>
          <p:nvPr>
            <p:ph idx="1"/>
          </p:nvPr>
        </p:nvSpPr>
        <p:spPr/>
        <p:txBody>
          <a:bodyPr/>
          <a:lstStyle/>
          <a:p>
            <a:pPr marL="0" indent="0" algn="ctr">
              <a:buNone/>
            </a:pPr>
            <a:r>
              <a:rPr kumimoji="1" lang="ja-JP" altLang="en-US" dirty="0" smtClean="0"/>
              <a:t>データセンターショートフロー遅延問題の解消に向けて</a:t>
            </a:r>
            <a:endParaRPr kumimoji="1" lang="en-US" altLang="ja-JP" dirty="0" smtClean="0"/>
          </a:p>
          <a:p>
            <a:pPr marL="457200" indent="-457200">
              <a:buFont typeface="+mj-lt"/>
              <a:buAutoNum type="arabicPeriod"/>
            </a:pPr>
            <a:r>
              <a:rPr kumimoji="1" lang="ja-JP" altLang="en-US" dirty="0" smtClean="0"/>
              <a:t>実環境での並列分散処理が生成するトラフィックの解析</a:t>
            </a:r>
            <a:endParaRPr kumimoji="1" lang="en-US" altLang="ja-JP" dirty="0" smtClean="0"/>
          </a:p>
          <a:p>
            <a:pPr marL="857250" lvl="1" indent="-457200"/>
            <a:r>
              <a:rPr lang="ja-JP" altLang="en-US" dirty="0" smtClean="0">
                <a:latin typeface="+mn-ea"/>
                <a:ea typeface="+mn-ea"/>
              </a:rPr>
              <a:t>定常時とジョブ実行時の二種類のトラフィックを解析</a:t>
            </a:r>
            <a:endParaRPr lang="en-US" altLang="ja-JP" dirty="0" smtClean="0">
              <a:latin typeface="+mn-ea"/>
              <a:ea typeface="+mn-ea"/>
            </a:endParaRPr>
          </a:p>
          <a:p>
            <a:pPr marL="857250" lvl="1" indent="-457200"/>
            <a:r>
              <a:rPr lang="ja-JP" altLang="en-US" dirty="0">
                <a:latin typeface="+mn-ea"/>
                <a:ea typeface="+mn-ea"/>
              </a:rPr>
              <a:t>トラフィックパターンの</a:t>
            </a:r>
            <a:r>
              <a:rPr lang="ja-JP" altLang="en-US" dirty="0" smtClean="0">
                <a:latin typeface="+mn-ea"/>
                <a:ea typeface="+mn-ea"/>
              </a:rPr>
              <a:t>特徴</a:t>
            </a:r>
            <a:endParaRPr lang="en-US" altLang="ja-JP" dirty="0" smtClean="0">
              <a:latin typeface="+mn-ea"/>
              <a:ea typeface="+mn-ea"/>
            </a:endParaRPr>
          </a:p>
          <a:p>
            <a:pPr marL="857250" lvl="1" indent="-457200"/>
            <a:r>
              <a:rPr lang="ja-JP" altLang="en-US" dirty="0" smtClean="0">
                <a:latin typeface="+mn-ea"/>
                <a:ea typeface="+mn-ea"/>
              </a:rPr>
              <a:t>ショートフロー遅延</a:t>
            </a:r>
            <a:r>
              <a:rPr lang="ja-JP" altLang="en-US" dirty="0">
                <a:latin typeface="+mn-ea"/>
                <a:ea typeface="+mn-ea"/>
              </a:rPr>
              <a:t>が</a:t>
            </a:r>
            <a:r>
              <a:rPr lang="ja-JP" altLang="en-US" dirty="0" smtClean="0">
                <a:latin typeface="+mn-ea"/>
                <a:ea typeface="+mn-ea"/>
              </a:rPr>
              <a:t>生じる背景の検討</a:t>
            </a:r>
            <a:endParaRPr lang="en-US" altLang="ja-JP" dirty="0">
              <a:latin typeface="+mn-ea"/>
              <a:ea typeface="+mn-ea"/>
            </a:endParaRPr>
          </a:p>
          <a:p>
            <a:pPr marL="457200" indent="-457200">
              <a:buFont typeface="+mj-lt"/>
              <a:buAutoNum type="arabicPeriod"/>
            </a:pPr>
            <a:r>
              <a:rPr kumimoji="1" lang="ja-JP" altLang="en-US" dirty="0" smtClean="0"/>
              <a:t>マルチパス環境における複数の</a:t>
            </a:r>
            <a:r>
              <a:rPr kumimoji="1" lang="en-US" altLang="ja-JP" dirty="0" smtClean="0"/>
              <a:t>NIC, </a:t>
            </a:r>
            <a:r>
              <a:rPr kumimoji="1" lang="ja-JP" altLang="en-US" dirty="0" smtClean="0"/>
              <a:t>複数の経路を利用した改善手法</a:t>
            </a:r>
            <a:endParaRPr kumimoji="1" lang="en-US" altLang="ja-JP" dirty="0" smtClean="0"/>
          </a:p>
          <a:p>
            <a:pPr lvl="1"/>
            <a:r>
              <a:rPr lang="ja-JP" altLang="en-US" dirty="0" smtClean="0">
                <a:latin typeface="+mn-ea"/>
                <a:ea typeface="+mn-ea"/>
              </a:rPr>
              <a:t>仮定：</a:t>
            </a:r>
            <a:r>
              <a:rPr lang="ja-JP" altLang="en-US" dirty="0">
                <a:latin typeface="+mn-ea"/>
                <a:ea typeface="+mn-ea"/>
              </a:rPr>
              <a:t>複数の経路を</a:t>
            </a:r>
            <a:r>
              <a:rPr lang="ja-JP" altLang="en-US" dirty="0" smtClean="0">
                <a:latin typeface="+mn-ea"/>
                <a:ea typeface="+mn-ea"/>
              </a:rPr>
              <a:t>利用し</a:t>
            </a:r>
            <a:r>
              <a:rPr lang="en-US" altLang="ja-JP" dirty="0">
                <a:latin typeface="+mn-ea"/>
                <a:ea typeface="+mn-ea"/>
              </a:rPr>
              <a:t>, </a:t>
            </a:r>
            <a:r>
              <a:rPr lang="ja-JP" altLang="en-US" dirty="0">
                <a:latin typeface="+mn-ea"/>
                <a:ea typeface="+mn-ea"/>
              </a:rPr>
              <a:t>スイッチやエンドノードの持つ複数の</a:t>
            </a:r>
            <a:r>
              <a:rPr lang="ja-JP" altLang="en-US" dirty="0" smtClean="0">
                <a:latin typeface="+mn-ea"/>
                <a:ea typeface="+mn-ea"/>
              </a:rPr>
              <a:t>キューへ</a:t>
            </a:r>
            <a:r>
              <a:rPr lang="ja-JP" altLang="en-US" dirty="0">
                <a:latin typeface="+mn-ea"/>
                <a:ea typeface="+mn-ea"/>
              </a:rPr>
              <a:t>と負荷を分散させることで</a:t>
            </a:r>
            <a:r>
              <a:rPr lang="en-US" altLang="ja-JP" dirty="0">
                <a:latin typeface="+mn-ea"/>
                <a:ea typeface="+mn-ea"/>
              </a:rPr>
              <a:t>, </a:t>
            </a:r>
            <a:r>
              <a:rPr lang="ja-JP" altLang="en-US" dirty="0">
                <a:latin typeface="+mn-ea"/>
                <a:ea typeface="+mn-ea"/>
              </a:rPr>
              <a:t>単一のキュー</a:t>
            </a:r>
            <a:r>
              <a:rPr lang="ja-JP" altLang="en-US" dirty="0" smtClean="0">
                <a:latin typeface="+mn-ea"/>
                <a:ea typeface="+mn-ea"/>
              </a:rPr>
              <a:t>へ負荷</a:t>
            </a:r>
            <a:r>
              <a:rPr lang="ja-JP" altLang="en-US" dirty="0">
                <a:latin typeface="+mn-ea"/>
                <a:ea typeface="+mn-ea"/>
              </a:rPr>
              <a:t>が集中することで生じていた</a:t>
            </a:r>
            <a:r>
              <a:rPr lang="ja-JP" altLang="en-US" dirty="0" smtClean="0">
                <a:latin typeface="+mn-ea"/>
                <a:ea typeface="+mn-ea"/>
              </a:rPr>
              <a:t>キューイングやプロトコル処理</a:t>
            </a:r>
            <a:r>
              <a:rPr lang="ja-JP" altLang="en-US" dirty="0">
                <a:latin typeface="+mn-ea"/>
                <a:ea typeface="+mn-ea"/>
              </a:rPr>
              <a:t>の遅延を</a:t>
            </a:r>
            <a:r>
              <a:rPr lang="ja-JP" altLang="en-US" dirty="0" smtClean="0">
                <a:latin typeface="+mn-ea"/>
                <a:ea typeface="+mn-ea"/>
              </a:rPr>
              <a:t>抑えられる</a:t>
            </a:r>
            <a:endParaRPr lang="en-US" altLang="ja-JP" dirty="0" smtClean="0">
              <a:latin typeface="+mn-ea"/>
              <a:ea typeface="+mn-ea"/>
            </a:endParaRPr>
          </a:p>
          <a:p>
            <a:pPr lvl="1"/>
            <a:r>
              <a:rPr kumimoji="1" lang="ja-JP" altLang="en-US" dirty="0">
                <a:latin typeface="+mn-ea"/>
                <a:ea typeface="+mn-ea"/>
              </a:rPr>
              <a:t>期待する</a:t>
            </a:r>
            <a:r>
              <a:rPr kumimoji="1" lang="ja-JP" altLang="en-US" dirty="0" smtClean="0">
                <a:latin typeface="+mn-ea"/>
                <a:ea typeface="+mn-ea"/>
              </a:rPr>
              <a:t>結果：余分な遅延なくフローが完結する</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7</a:t>
            </a:fld>
            <a:endParaRPr lang="en-US" altLang="ja-JP" dirty="0"/>
          </a:p>
        </p:txBody>
      </p:sp>
    </p:spTree>
    <p:extLst>
      <p:ext uri="{BB962C8B-B14F-4D97-AF65-F5344CB8AC3E}">
        <p14:creationId xmlns:p14="http://schemas.microsoft.com/office/powerpoint/2010/main" val="7875578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実トラフィック解析</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F22A373D-495B-D34C-AEE3-05EBD38618F4}" type="datetime1">
              <a:rPr lang="ja-JP" altLang="en-US" smtClean="0"/>
              <a:t>14/10/22</a:t>
            </a:fld>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8</a:t>
            </a:fld>
            <a:endParaRPr lang="en-US" altLang="ja-JP"/>
          </a:p>
        </p:txBody>
      </p:sp>
    </p:spTree>
    <p:extLst>
      <p:ext uri="{BB962C8B-B14F-4D97-AF65-F5344CB8AC3E}">
        <p14:creationId xmlns:p14="http://schemas.microsoft.com/office/powerpoint/2010/main" val="225050844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実トラフィック解析環境</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u="sng" dirty="0" smtClean="0"/>
              <a:t>解析環境</a:t>
            </a:r>
            <a:endParaRPr kumimoji="1" lang="en-US" altLang="ja-JP" b="1" u="sng" dirty="0" smtClean="0"/>
          </a:p>
          <a:p>
            <a:pPr marL="0" indent="0">
              <a:buNone/>
            </a:pPr>
            <a:r>
              <a:rPr lang="ja-JP" altLang="en-US" dirty="0" smtClean="0"/>
              <a:t>管理ノード</a:t>
            </a:r>
            <a:r>
              <a:rPr lang="en-US" altLang="ja-JP" dirty="0" smtClean="0"/>
              <a:t>1</a:t>
            </a:r>
            <a:r>
              <a:rPr lang="ja-JP" altLang="en-US" dirty="0" smtClean="0"/>
              <a:t>台</a:t>
            </a:r>
            <a:r>
              <a:rPr lang="en-US" altLang="ja-JP" dirty="0" smtClean="0"/>
              <a:t>, </a:t>
            </a:r>
            <a:r>
              <a:rPr lang="ja-JP" altLang="en-US" dirty="0" smtClean="0"/>
              <a:t>処理ノード</a:t>
            </a:r>
            <a:r>
              <a:rPr lang="en-US" altLang="ja-JP" dirty="0" smtClean="0"/>
              <a:t>10</a:t>
            </a:r>
            <a:r>
              <a:rPr lang="ja-JP" altLang="en-US" dirty="0" smtClean="0"/>
              <a:t>台のクラスター</a:t>
            </a:r>
            <a:r>
              <a:rPr lang="en-US" altLang="ja-JP" dirty="0" smtClean="0"/>
              <a:t>PC</a:t>
            </a:r>
            <a:endParaRPr lang="en-US" altLang="ja-JP" dirty="0"/>
          </a:p>
          <a:p>
            <a:pPr marL="0" indent="0">
              <a:buNone/>
            </a:pPr>
            <a:r>
              <a:rPr kumimoji="1" lang="ja-JP" altLang="en-US" dirty="0" smtClean="0"/>
              <a:t>管理ノードは</a:t>
            </a:r>
            <a:r>
              <a:rPr kumimoji="1" lang="en-US" altLang="ja-JP" dirty="0" smtClean="0"/>
              <a:t>10Gbps</a:t>
            </a:r>
            <a:r>
              <a:rPr lang="ja-JP" altLang="en-US" dirty="0"/>
              <a:t>イーサネットリンク</a:t>
            </a:r>
            <a:r>
              <a:rPr lang="ja-JP" altLang="en-US" dirty="0" smtClean="0"/>
              <a:t>で</a:t>
            </a:r>
            <a:r>
              <a:rPr lang="ja-JP" altLang="en-US" dirty="0"/>
              <a:t>スイッチに</a:t>
            </a:r>
            <a:r>
              <a:rPr lang="ja-JP" altLang="en-US" dirty="0" smtClean="0"/>
              <a:t>接続</a:t>
            </a:r>
            <a:endParaRPr lang="en-US" altLang="ja-JP" dirty="0" smtClean="0"/>
          </a:p>
          <a:p>
            <a:pPr marL="0" indent="0">
              <a:buNone/>
            </a:pPr>
            <a:r>
              <a:rPr kumimoji="1" lang="ja-JP" altLang="en-US" b="1" u="sng" dirty="0" smtClean="0"/>
              <a:t>並列分散アプリケーション</a:t>
            </a:r>
            <a:endParaRPr kumimoji="1" lang="en-US" altLang="ja-JP" b="1" u="sng" dirty="0" smtClean="0"/>
          </a:p>
          <a:p>
            <a:pPr marL="0" indent="0">
              <a:buNone/>
            </a:pPr>
            <a:r>
              <a:rPr lang="en-US" altLang="ja-JP" dirty="0" smtClean="0"/>
              <a:t>Presto : </a:t>
            </a:r>
            <a:r>
              <a:rPr lang="ja-JP" altLang="en-US" dirty="0" smtClean="0"/>
              <a:t>分散</a:t>
            </a:r>
            <a:r>
              <a:rPr lang="en-US" altLang="ja-JP" dirty="0" smtClean="0"/>
              <a:t>SQL</a:t>
            </a:r>
            <a:r>
              <a:rPr lang="ja-JP" altLang="en-US" dirty="0" smtClean="0"/>
              <a:t>データベース</a:t>
            </a:r>
            <a:endParaRPr lang="en-US" altLang="ja-JP" dirty="0" smtClean="0"/>
          </a:p>
          <a:p>
            <a:pPr marL="0" indent="0">
              <a:buNone/>
            </a:pPr>
            <a:r>
              <a:rPr lang="en-US" altLang="ja-JP" dirty="0" smtClean="0"/>
              <a:t>SQL</a:t>
            </a:r>
            <a:r>
              <a:rPr lang="ja-JP" altLang="en-US" dirty="0" smtClean="0"/>
              <a:t>ジョブ：</a:t>
            </a:r>
            <a:r>
              <a:rPr lang="en-US" altLang="ja-JP" dirty="0"/>
              <a:t> " </a:t>
            </a:r>
            <a:r>
              <a:rPr lang="en-US" altLang="ja-JP" dirty="0" smtClean="0"/>
              <a:t>\</a:t>
            </a:r>
            <a:r>
              <a:rPr lang="en-US" altLang="ja-JP" i="1" dirty="0"/>
              <a:t>select  from</a:t>
            </a:r>
            <a:r>
              <a:rPr lang="en-US" altLang="ja-JP" dirty="0"/>
              <a:t>$</a:t>
            </a:r>
            <a:r>
              <a:rPr lang="ja-JP" altLang="en-US" dirty="0"/>
              <a:t>テーブル</a:t>
            </a:r>
            <a:r>
              <a:rPr lang="en-US" altLang="ja-JP" i="1" dirty="0"/>
              <a:t>where </a:t>
            </a:r>
            <a:r>
              <a:rPr lang="en-US" altLang="ja-JP" dirty="0"/>
              <a:t>$</a:t>
            </a:r>
            <a:r>
              <a:rPr lang="ja-JP" altLang="en-US" dirty="0"/>
              <a:t>条件</a:t>
            </a:r>
            <a:r>
              <a:rPr lang="en-US" altLang="ja-JP" dirty="0"/>
              <a:t>"</a:t>
            </a:r>
            <a:endParaRPr lang="ja-JP" altLang="en-US" dirty="0"/>
          </a:p>
          <a:p>
            <a:pPr marL="0" indent="0">
              <a:buNone/>
            </a:pPr>
            <a:r>
              <a:rPr lang="ja-JP" altLang="en-US" b="1" u="sng" dirty="0" smtClean="0"/>
              <a:t>測定</a:t>
            </a:r>
            <a:endParaRPr lang="en-US" altLang="ja-JP" b="1" u="sng" dirty="0" smtClean="0"/>
          </a:p>
          <a:p>
            <a:pPr marL="0" indent="0">
              <a:buNone/>
            </a:pPr>
            <a:r>
              <a:rPr lang="ja-JP" altLang="en-US" dirty="0" smtClean="0"/>
              <a:t>定常状態：ジョブ命令を与えていない中で約</a:t>
            </a:r>
            <a:r>
              <a:rPr lang="en-US" altLang="ja-JP" dirty="0" smtClean="0"/>
              <a:t>10</a:t>
            </a:r>
            <a:r>
              <a:rPr lang="ja-JP" altLang="en-US" dirty="0" smtClean="0"/>
              <a:t>時間程度</a:t>
            </a:r>
            <a:endParaRPr lang="en-US" altLang="ja-JP" dirty="0" smtClean="0"/>
          </a:p>
          <a:p>
            <a:pPr marL="0" indent="0">
              <a:buNone/>
            </a:pPr>
            <a:r>
              <a:rPr lang="ja-JP" altLang="en-US" dirty="0" smtClean="0"/>
              <a:t>ジョブ実行：処理ノード全体に対し１分程度で完了する</a:t>
            </a:r>
            <a:r>
              <a:rPr lang="ja-JP" altLang="en-US" dirty="0"/>
              <a:t>ジョブ</a:t>
            </a:r>
            <a:endParaRPr lang="en-US" altLang="ja-JP" dirty="0" smtClean="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14/10/22</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9</a:t>
            </a:fld>
            <a:endParaRPr lang="en-US" altLang="ja-JP" dirty="0"/>
          </a:p>
        </p:txBody>
      </p:sp>
    </p:spTree>
    <p:extLst>
      <p:ext uri="{BB962C8B-B14F-4D97-AF65-F5344CB8AC3E}">
        <p14:creationId xmlns:p14="http://schemas.microsoft.com/office/powerpoint/2010/main" val="15075604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8345</TotalTime>
  <Words>2114</Words>
  <Application>Microsoft Macintosh PowerPoint</Application>
  <PresentationFormat>A4 210x297 mm</PresentationFormat>
  <Paragraphs>323</Paragraphs>
  <Slides>29</Slides>
  <Notes>3</Notes>
  <HiddenSlides>0</HiddenSlides>
  <MMClips>0</MMClips>
  <ScaleCrop>false</ScaleCrop>
  <HeadingPairs>
    <vt:vector size="4" baseType="variant">
      <vt:variant>
        <vt:lpstr>テーマ</vt:lpstr>
      </vt:variant>
      <vt:variant>
        <vt:i4>1</vt:i4>
      </vt:variant>
      <vt:variant>
        <vt:lpstr>スライド タイトル</vt:lpstr>
      </vt:variant>
      <vt:variant>
        <vt:i4>29</vt:i4>
      </vt:variant>
    </vt:vector>
  </HeadingPairs>
  <TitlesOfParts>
    <vt:vector size="30" baseType="lpstr">
      <vt:lpstr>Staff training presentation</vt:lpstr>
      <vt:lpstr>進捗報告 データセンター環境におけるショートフロー通信改善手法の一提案</vt:lpstr>
      <vt:lpstr>研究背景</vt:lpstr>
      <vt:lpstr>研究背景</vt:lpstr>
      <vt:lpstr>Motivated work</vt:lpstr>
      <vt:lpstr>関連研究</vt:lpstr>
      <vt:lpstr>研究について</vt:lpstr>
      <vt:lpstr>前回からのアップデート</vt:lpstr>
      <vt:lpstr>実トラフィック解析</vt:lpstr>
      <vt:lpstr>実トラフィック解析環境</vt:lpstr>
      <vt:lpstr>実トラフィック解析：定常状態</vt:lpstr>
      <vt:lpstr>実トラフィック解析：定常状態</vt:lpstr>
      <vt:lpstr>実トラフィック解析：並列分散処理実行時</vt:lpstr>
      <vt:lpstr>実トラフィック解析：並列分散処理実行時</vt:lpstr>
      <vt:lpstr>実トラフィック解析：考察</vt:lpstr>
      <vt:lpstr>性能障害：スイッチ</vt:lpstr>
      <vt:lpstr>性能障害：エンドノード</vt:lpstr>
      <vt:lpstr>提案手法</vt:lpstr>
      <vt:lpstr>提案手法：想定環境</vt:lpstr>
      <vt:lpstr>想定するシナリオ</vt:lpstr>
      <vt:lpstr>提案手法</vt:lpstr>
      <vt:lpstr>提案手法</vt:lpstr>
      <vt:lpstr>検証実験</vt:lpstr>
      <vt:lpstr>検証実験</vt:lpstr>
      <vt:lpstr>検証実験1：結果</vt:lpstr>
      <vt:lpstr>検証実験2</vt:lpstr>
      <vt:lpstr>検証実験2：結果</vt:lpstr>
      <vt:lpstr>結論</vt:lpstr>
      <vt:lpstr>今後の修論までの計画</vt:lpstr>
      <vt:lpstr>修論章立て</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3004</cp:revision>
  <dcterms:created xsi:type="dcterms:W3CDTF">2013-12-01T06:00:42Z</dcterms:created>
  <dcterms:modified xsi:type="dcterms:W3CDTF">2014-10-22T02:54:57Z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