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262" r:id="rId4"/>
    <p:sldId id="296" r:id="rId5"/>
    <p:sldId id="277" r:id="rId6"/>
    <p:sldId id="274" r:id="rId7"/>
    <p:sldId id="275" r:id="rId8"/>
    <p:sldId id="273" r:id="rId9"/>
    <p:sldId id="267" r:id="rId10"/>
    <p:sldId id="313" r:id="rId11"/>
    <p:sldId id="266" r:id="rId12"/>
    <p:sldId id="282" r:id="rId13"/>
    <p:sldId id="283" r:id="rId14"/>
    <p:sldId id="293" r:id="rId15"/>
    <p:sldId id="287" r:id="rId16"/>
    <p:sldId id="285" r:id="rId17"/>
    <p:sldId id="288" r:id="rId18"/>
    <p:sldId id="306" r:id="rId19"/>
    <p:sldId id="291" r:id="rId20"/>
    <p:sldId id="284" r:id="rId21"/>
    <p:sldId id="309" r:id="rId22"/>
    <p:sldId id="311" r:id="rId23"/>
    <p:sldId id="305" r:id="rId24"/>
    <p:sldId id="308" r:id="rId25"/>
    <p:sldId id="290" r:id="rId26"/>
    <p:sldId id="292" r:id="rId27"/>
    <p:sldId id="314" r:id="rId28"/>
    <p:sldId id="315" r:id="rId29"/>
    <p:sldId id="312" r:id="rId30"/>
    <p:sldId id="302" r:id="rId31"/>
    <p:sldId id="304" r:id="rId32"/>
    <p:sldId id="294" r:id="rId33"/>
    <p:sldId id="301" r:id="rId34"/>
    <p:sldId id="307" r:id="rId35"/>
    <p:sldId id="303" r:id="rId36"/>
    <p:sldId id="297" r:id="rId37"/>
    <p:sldId id="298" r:id="rId38"/>
    <p:sldId id="299" r:id="rId39"/>
    <p:sldId id="278" r:id="rId40"/>
    <p:sldId id="286" r:id="rId41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130" d="100"/>
          <a:sy n="130" d="100"/>
        </p:scale>
        <p:origin x="-2320" y="-112"/>
      </p:cViewPr>
      <p:guideLst>
        <p:guide orient="horz" pos="1208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ShortFlow:MPTCP_&#24615;&#3302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accent1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1"/>
            <c:invertIfNegative val="0"/>
            <c:bubble3D val="0"/>
            <c:spPr>
              <a:pattFill prst="ltVert">
                <a:fgClr>
                  <a:schemeClr val="accent1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2"/>
            <c:invertIfNegative val="0"/>
            <c:bubble3D val="0"/>
            <c:spPr>
              <a:pattFill prst="dashDnDiag">
                <a:fgClr>
                  <a:schemeClr val="accent1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dPt>
            <c:idx val="3"/>
            <c:invertIfNegative val="0"/>
            <c:bubble3D val="0"/>
            <c:spPr>
              <a:pattFill prst="lgGrid">
                <a:fgClr>
                  <a:schemeClr val="tx2"/>
                </a:fgClr>
                <a:bgClr>
                  <a:prstClr val="white"/>
                </a:bgClr>
              </a:pattFill>
              <a:ln>
                <a:solidFill>
                  <a:schemeClr val="accent1"/>
                </a:solidFill>
              </a:ln>
            </c:spPr>
          </c:dPt>
          <c:errBars>
            <c:errBarType val="both"/>
            <c:errValType val="cust"/>
            <c:noEndCap val="0"/>
            <c:plus>
              <c:numRef>
                <c:f>FatTree_スループット_detail!$C$10:$C$13</c:f>
                <c:numCache>
                  <c:formatCode>General</c:formatCode>
                  <c:ptCount val="4"/>
                  <c:pt idx="0">
                    <c:v>8.0</c:v>
                  </c:pt>
                  <c:pt idx="1">
                    <c:v>5.0</c:v>
                  </c:pt>
                  <c:pt idx="2">
                    <c:v>3.0</c:v>
                  </c:pt>
                  <c:pt idx="3">
                    <c:v>2.0</c:v>
                  </c:pt>
                </c:numCache>
              </c:numRef>
            </c:plus>
            <c:minus>
              <c:numRef>
                <c:f>FatTree_スループット_detail!$C$10:$C$13</c:f>
                <c:numCache>
                  <c:formatCode>General</c:formatCode>
                  <c:ptCount val="4"/>
                  <c:pt idx="0">
                    <c:v>8.0</c:v>
                  </c:pt>
                  <c:pt idx="1">
                    <c:v>5.0</c:v>
                  </c:pt>
                  <c:pt idx="2">
                    <c:v>3.0</c:v>
                  </c:pt>
                  <c:pt idx="3">
                    <c:v>2.0</c:v>
                  </c:pt>
                </c:numCache>
              </c:numRef>
            </c:minus>
          </c:errBars>
          <c:cat>
            <c:strRef>
              <c:f>FatTree_スループット_detail!$A$10:$A$13</c:f>
              <c:strCache>
                <c:ptCount val="4"/>
                <c:pt idx="0">
                  <c:v>Single-Path TCP</c:v>
                </c:pt>
                <c:pt idx="1">
                  <c:v>MPTCP-2</c:v>
                </c:pt>
                <c:pt idx="2">
                  <c:v>MPTCP-3</c:v>
                </c:pt>
                <c:pt idx="3">
                  <c:v>MPTCP-4</c:v>
                </c:pt>
              </c:strCache>
            </c:strRef>
          </c:cat>
          <c:val>
            <c:numRef>
              <c:f>FatTree_スループット_detail!$B$10:$B$13</c:f>
              <c:numCache>
                <c:formatCode>General</c:formatCode>
                <c:ptCount val="4"/>
                <c:pt idx="0">
                  <c:v>36.7</c:v>
                </c:pt>
                <c:pt idx="1">
                  <c:v>52.40000000000001</c:v>
                </c:pt>
                <c:pt idx="2">
                  <c:v>57.7</c:v>
                </c:pt>
                <c:pt idx="3">
                  <c:v>62.9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669512"/>
        <c:axId val="2136728616"/>
      </c:barChart>
      <c:catAx>
        <c:axId val="21366695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6728616"/>
        <c:crosses val="autoZero"/>
        <c:auto val="1"/>
        <c:lblAlgn val="ctr"/>
        <c:lblOffset val="100"/>
        <c:noMultiLvlLbl val="0"/>
      </c:catAx>
      <c:valAx>
        <c:axId val="2136728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Throughput[%]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6669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>
          <a:latin typeface="Times New Roman"/>
          <a:cs typeface="Times New Roman"/>
        </a:defRPr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17F3E-29CB-7C40-8166-99A4F8D3301C}" type="doc">
      <dgm:prSet loTypeId="urn:microsoft.com/office/officeart/2005/8/layout/vList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0AFDABE5-BDAA-644E-8A59-E813CD29154A}">
      <dgm:prSet phldrT="[テキスト]"/>
      <dgm:spPr/>
      <dgm:t>
        <a:bodyPr/>
        <a:lstStyle/>
        <a:p>
          <a:r>
            <a:rPr kumimoji="1" lang="en-US" altLang="ja-JP" dirty="0" smtClean="0"/>
            <a:t>1</a:t>
          </a:r>
          <a:r>
            <a:rPr kumimoji="1" lang="en-US" altLang="ja-JP" baseline="30000" dirty="0" smtClean="0"/>
            <a:t>st</a:t>
          </a:r>
          <a:r>
            <a:rPr kumimoji="1" lang="en-US" altLang="ja-JP" dirty="0" smtClean="0"/>
            <a:t> Very Large Data center</a:t>
          </a:r>
          <a:endParaRPr kumimoji="1" lang="ja-JP" altLang="en-US" dirty="0"/>
        </a:p>
      </dgm:t>
    </dgm:pt>
    <dgm:pt modelId="{C1F07DBE-3212-7649-B024-328A068C08D9}" type="parTrans" cxnId="{F58F0F33-6083-6845-8B81-09BFC9537EB4}">
      <dgm:prSet/>
      <dgm:spPr/>
      <dgm:t>
        <a:bodyPr/>
        <a:lstStyle/>
        <a:p>
          <a:endParaRPr kumimoji="1" lang="ja-JP" altLang="en-US"/>
        </a:p>
      </dgm:t>
    </dgm:pt>
    <dgm:pt modelId="{4CDDA13D-0DCA-0D4B-9BC1-CAE5521F5EF0}" type="sibTrans" cxnId="{F58F0F33-6083-6845-8B81-09BFC9537EB4}">
      <dgm:prSet/>
      <dgm:spPr/>
      <dgm:t>
        <a:bodyPr/>
        <a:lstStyle/>
        <a:p>
          <a:endParaRPr kumimoji="1" lang="ja-JP" altLang="en-US"/>
        </a:p>
      </dgm:t>
    </dgm:pt>
    <dgm:pt modelId="{426ACF7E-95F7-FD45-8447-084151D137C5}">
      <dgm:prSet phldrT="[テキスト]"/>
      <dgm:spPr/>
      <dgm:t>
        <a:bodyPr/>
        <a:lstStyle/>
        <a:p>
          <a:r>
            <a:rPr kumimoji="1" lang="en-US" altLang="ja-JP" dirty="0" smtClean="0"/>
            <a:t>Throughput </a:t>
          </a:r>
          <a:endParaRPr kumimoji="1" lang="ja-JP" altLang="en-US" dirty="0"/>
        </a:p>
      </dgm:t>
    </dgm:pt>
    <dgm:pt modelId="{A9EB16CA-C35B-9047-BD28-042D1919DE3E}" type="parTrans" cxnId="{02208D39-AA0C-134C-9536-CDAAAC370937}">
      <dgm:prSet/>
      <dgm:spPr/>
      <dgm:t>
        <a:bodyPr/>
        <a:lstStyle/>
        <a:p>
          <a:endParaRPr kumimoji="1" lang="ja-JP" altLang="en-US"/>
        </a:p>
      </dgm:t>
    </dgm:pt>
    <dgm:pt modelId="{EC57E6BA-7480-0B40-958F-E43469AE9371}" type="sibTrans" cxnId="{02208D39-AA0C-134C-9536-CDAAAC370937}">
      <dgm:prSet/>
      <dgm:spPr/>
      <dgm:t>
        <a:bodyPr/>
        <a:lstStyle/>
        <a:p>
          <a:endParaRPr kumimoji="1" lang="ja-JP" altLang="en-US"/>
        </a:p>
      </dgm:t>
    </dgm:pt>
    <dgm:pt modelId="{39E11453-6AD3-6144-BF1D-9D97B83D2351}">
      <dgm:prSet phldrT="[テキスト]"/>
      <dgm:spPr/>
      <dgm:t>
        <a:bodyPr/>
        <a:lstStyle/>
        <a:p>
          <a:r>
            <a:rPr kumimoji="1" lang="en-US" altLang="ja-JP" dirty="0" smtClean="0"/>
            <a:t>2</a:t>
          </a:r>
          <a:r>
            <a:rPr kumimoji="1" lang="en-US" altLang="ja-JP" baseline="30000" dirty="0" smtClean="0"/>
            <a:t>nd</a:t>
          </a:r>
          <a:r>
            <a:rPr kumimoji="1" lang="en-US" altLang="ja-JP" dirty="0" smtClean="0"/>
            <a:t> Distributed DC</a:t>
          </a:r>
          <a:endParaRPr kumimoji="1" lang="ja-JP" altLang="en-US" dirty="0"/>
        </a:p>
      </dgm:t>
    </dgm:pt>
    <dgm:pt modelId="{424FF9C2-79A7-4641-961A-BBFFF60D1225}" type="parTrans" cxnId="{384C2A46-D87B-404B-81BB-402B6AC6F233}">
      <dgm:prSet/>
      <dgm:spPr/>
      <dgm:t>
        <a:bodyPr/>
        <a:lstStyle/>
        <a:p>
          <a:endParaRPr kumimoji="1" lang="ja-JP" altLang="en-US"/>
        </a:p>
      </dgm:t>
    </dgm:pt>
    <dgm:pt modelId="{A311E37B-93E3-0949-A6DA-B79F0B84D271}" type="sibTrans" cxnId="{384C2A46-D87B-404B-81BB-402B6AC6F233}">
      <dgm:prSet/>
      <dgm:spPr/>
      <dgm:t>
        <a:bodyPr/>
        <a:lstStyle/>
        <a:p>
          <a:endParaRPr kumimoji="1" lang="ja-JP" altLang="en-US"/>
        </a:p>
      </dgm:t>
    </dgm:pt>
    <dgm:pt modelId="{A7D87134-9670-BC44-B307-7B09DC0BF823}">
      <dgm:prSet phldrT="[テキスト]"/>
      <dgm:spPr/>
      <dgm:t>
        <a:bodyPr/>
        <a:lstStyle/>
        <a:p>
          <a:r>
            <a:rPr kumimoji="1" lang="en-US" altLang="ja-JP" dirty="0" smtClean="0"/>
            <a:t>Scalability</a:t>
          </a:r>
          <a:endParaRPr kumimoji="1" lang="ja-JP" altLang="en-US" dirty="0"/>
        </a:p>
      </dgm:t>
    </dgm:pt>
    <dgm:pt modelId="{F9E37845-DC0C-9C4D-A4FB-4C22BE745028}" type="parTrans" cxnId="{06033696-D94F-4843-8B45-359C1F46C350}">
      <dgm:prSet/>
      <dgm:spPr/>
      <dgm:t>
        <a:bodyPr/>
        <a:lstStyle/>
        <a:p>
          <a:endParaRPr kumimoji="1" lang="ja-JP" altLang="en-US"/>
        </a:p>
      </dgm:t>
    </dgm:pt>
    <dgm:pt modelId="{AD8E63C4-83D0-AD46-AE2C-E84E0BEBD5DA}" type="sibTrans" cxnId="{06033696-D94F-4843-8B45-359C1F46C350}">
      <dgm:prSet/>
      <dgm:spPr/>
      <dgm:t>
        <a:bodyPr/>
        <a:lstStyle/>
        <a:p>
          <a:endParaRPr kumimoji="1" lang="ja-JP" altLang="en-US"/>
        </a:p>
      </dgm:t>
    </dgm:pt>
    <dgm:pt modelId="{03A50E57-44CC-184A-BC7A-F1D4A6771D5F}">
      <dgm:prSet phldrT="[テキスト]"/>
      <dgm:spPr/>
      <dgm:t>
        <a:bodyPr/>
        <a:lstStyle/>
        <a:p>
          <a:r>
            <a:rPr kumimoji="1" lang="en-US" altLang="ja-JP" dirty="0" smtClean="0"/>
            <a:t>3</a:t>
          </a:r>
          <a:r>
            <a:rPr kumimoji="1" lang="en-US" altLang="ja-JP" baseline="30000" dirty="0" smtClean="0"/>
            <a:t>rd</a:t>
          </a:r>
          <a:r>
            <a:rPr kumimoji="1" lang="en-US" altLang="ja-JP" dirty="0" smtClean="0"/>
            <a:t> Interconnected DC</a:t>
          </a:r>
          <a:endParaRPr kumimoji="1" lang="ja-JP" altLang="en-US" dirty="0"/>
        </a:p>
      </dgm:t>
    </dgm:pt>
    <dgm:pt modelId="{812D4F65-36DE-3647-BA87-EE0D3FE67185}" type="parTrans" cxnId="{85E43C67-3085-7047-B146-8FAC26A40AD2}">
      <dgm:prSet/>
      <dgm:spPr/>
      <dgm:t>
        <a:bodyPr/>
        <a:lstStyle/>
        <a:p>
          <a:endParaRPr kumimoji="1" lang="ja-JP" altLang="en-US"/>
        </a:p>
      </dgm:t>
    </dgm:pt>
    <dgm:pt modelId="{2B9C4994-5D8F-2745-A500-B37C8E81E494}" type="sibTrans" cxnId="{85E43C67-3085-7047-B146-8FAC26A40AD2}">
      <dgm:prSet/>
      <dgm:spPr/>
      <dgm:t>
        <a:bodyPr/>
        <a:lstStyle/>
        <a:p>
          <a:endParaRPr kumimoji="1" lang="ja-JP" altLang="en-US"/>
        </a:p>
      </dgm:t>
    </dgm:pt>
    <dgm:pt modelId="{01FBA4F4-2614-E841-8C23-6DA050F76CAC}">
      <dgm:prSet phldrT="[テキスト]"/>
      <dgm:spPr/>
      <dgm:t>
        <a:bodyPr/>
        <a:lstStyle/>
        <a:p>
          <a:r>
            <a:rPr kumimoji="1" lang="en-US" altLang="ja-JP" dirty="0" smtClean="0"/>
            <a:t>Optimization</a:t>
          </a:r>
          <a:endParaRPr kumimoji="1" lang="ja-JP" altLang="en-US" dirty="0"/>
        </a:p>
      </dgm:t>
    </dgm:pt>
    <dgm:pt modelId="{7DAA4F2B-4392-C141-97C1-81A44E01F9DA}" type="parTrans" cxnId="{83EF9873-5AC1-F149-A1E0-BE17F07FA96B}">
      <dgm:prSet/>
      <dgm:spPr/>
      <dgm:t>
        <a:bodyPr/>
        <a:lstStyle/>
        <a:p>
          <a:endParaRPr kumimoji="1" lang="ja-JP" altLang="en-US"/>
        </a:p>
      </dgm:t>
    </dgm:pt>
    <dgm:pt modelId="{EF4361DD-4ECF-224E-979F-0C0DE1681668}" type="sibTrans" cxnId="{83EF9873-5AC1-F149-A1E0-BE17F07FA96B}">
      <dgm:prSet/>
      <dgm:spPr/>
      <dgm:t>
        <a:bodyPr/>
        <a:lstStyle/>
        <a:p>
          <a:endParaRPr kumimoji="1" lang="ja-JP" altLang="en-US"/>
        </a:p>
      </dgm:t>
    </dgm:pt>
    <dgm:pt modelId="{4A7B4402-F7D5-CE4B-B259-9F351C307B04}">
      <dgm:prSet phldrT="[テキスト]"/>
      <dgm:spPr/>
      <dgm:t>
        <a:bodyPr/>
        <a:lstStyle/>
        <a:p>
          <a:r>
            <a:rPr kumimoji="1" lang="en-US" altLang="ja-JP" dirty="0" smtClean="0"/>
            <a:t>Utilization</a:t>
          </a:r>
          <a:endParaRPr kumimoji="1" lang="ja-JP" altLang="en-US" dirty="0"/>
        </a:p>
      </dgm:t>
    </dgm:pt>
    <dgm:pt modelId="{C7AFE988-BA4C-104C-8682-DB284B5731A4}" type="parTrans" cxnId="{D1235E72-CAAD-1845-A3B7-0DD410BEEC3B}">
      <dgm:prSet/>
      <dgm:spPr/>
      <dgm:t>
        <a:bodyPr/>
        <a:lstStyle/>
        <a:p>
          <a:endParaRPr kumimoji="1" lang="ja-JP" altLang="en-US"/>
        </a:p>
      </dgm:t>
    </dgm:pt>
    <dgm:pt modelId="{FBB2C494-ACC3-1844-8630-1F3111E7FB9D}" type="sibTrans" cxnId="{D1235E72-CAAD-1845-A3B7-0DD410BEEC3B}">
      <dgm:prSet/>
      <dgm:spPr/>
      <dgm:t>
        <a:bodyPr/>
        <a:lstStyle/>
        <a:p>
          <a:endParaRPr kumimoji="1" lang="ja-JP" altLang="en-US"/>
        </a:p>
      </dgm:t>
    </dgm:pt>
    <dgm:pt modelId="{2FAAE17E-E579-F449-BE04-65AE293C048A}">
      <dgm:prSet phldrT="[テキスト]"/>
      <dgm:spPr/>
      <dgm:t>
        <a:bodyPr/>
        <a:lstStyle/>
        <a:p>
          <a:r>
            <a:rPr kumimoji="1" lang="en-US" altLang="ja-JP" dirty="0" smtClean="0"/>
            <a:t>Availability</a:t>
          </a:r>
          <a:endParaRPr kumimoji="1" lang="ja-JP" altLang="en-US" dirty="0"/>
        </a:p>
      </dgm:t>
    </dgm:pt>
    <dgm:pt modelId="{59BCCBAB-85CE-A444-97FE-1C89E97B5A3F}" type="parTrans" cxnId="{431B721D-4FB9-5146-99B2-FA41E02DF843}">
      <dgm:prSet/>
      <dgm:spPr/>
      <dgm:t>
        <a:bodyPr/>
        <a:lstStyle/>
        <a:p>
          <a:endParaRPr kumimoji="1" lang="ja-JP" altLang="en-US"/>
        </a:p>
      </dgm:t>
    </dgm:pt>
    <dgm:pt modelId="{E3CE6BCE-9247-104F-8FC7-436031635743}" type="sibTrans" cxnId="{431B721D-4FB9-5146-99B2-FA41E02DF843}">
      <dgm:prSet/>
      <dgm:spPr/>
      <dgm:t>
        <a:bodyPr/>
        <a:lstStyle/>
        <a:p>
          <a:endParaRPr kumimoji="1" lang="ja-JP" altLang="en-US"/>
        </a:p>
      </dgm:t>
    </dgm:pt>
    <dgm:pt modelId="{ED93CE1E-B621-5E49-8F67-C06E66EAA612}">
      <dgm:prSet phldrT="[テキスト]"/>
      <dgm:spPr/>
      <dgm:t>
        <a:bodyPr/>
        <a:lstStyle/>
        <a:p>
          <a:r>
            <a:rPr kumimoji="1" lang="en-US" altLang="ja-JP" dirty="0" smtClean="0"/>
            <a:t>Flexibility</a:t>
          </a:r>
          <a:endParaRPr kumimoji="1" lang="ja-JP" altLang="en-US" dirty="0"/>
        </a:p>
      </dgm:t>
    </dgm:pt>
    <dgm:pt modelId="{A827FD22-0CFC-3142-BB7E-A68B7A07A382}" type="parTrans" cxnId="{7B8D0A80-A17A-1A46-AEF4-4775DF859837}">
      <dgm:prSet/>
      <dgm:spPr/>
      <dgm:t>
        <a:bodyPr/>
        <a:lstStyle/>
        <a:p>
          <a:endParaRPr kumimoji="1" lang="ja-JP" altLang="en-US"/>
        </a:p>
      </dgm:t>
    </dgm:pt>
    <dgm:pt modelId="{353399F7-2C2D-1843-89F6-F3C6BE2F7AF6}" type="sibTrans" cxnId="{7B8D0A80-A17A-1A46-AEF4-4775DF859837}">
      <dgm:prSet/>
      <dgm:spPr/>
      <dgm:t>
        <a:bodyPr/>
        <a:lstStyle/>
        <a:p>
          <a:endParaRPr kumimoji="1" lang="ja-JP" altLang="en-US"/>
        </a:p>
      </dgm:t>
    </dgm:pt>
    <dgm:pt modelId="{0CE457E5-79B7-8F44-B870-E7D9F9A65E6B}" type="pres">
      <dgm:prSet presAssocID="{55117F3E-29CB-7C40-8166-99A4F8D330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C63582-5781-D747-8B1A-4D487C2D5D2C}" type="pres">
      <dgm:prSet presAssocID="{0AFDABE5-BDAA-644E-8A59-E813CD29154A}" presName="linNode" presStyleCnt="0"/>
      <dgm:spPr/>
    </dgm:pt>
    <dgm:pt modelId="{43CB114D-8650-1845-AA4B-7841D48BDD43}" type="pres">
      <dgm:prSet presAssocID="{0AFDABE5-BDAA-644E-8A59-E813CD29154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BF578A6-E233-4A4E-BADC-E3B19ED616D9}" type="pres">
      <dgm:prSet presAssocID="{0AFDABE5-BDAA-644E-8A59-E813CD29154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68EF95-FE6E-B84B-815F-858F99991345}" type="pres">
      <dgm:prSet presAssocID="{4CDDA13D-0DCA-0D4B-9BC1-CAE5521F5EF0}" presName="sp" presStyleCnt="0"/>
      <dgm:spPr/>
    </dgm:pt>
    <dgm:pt modelId="{5DD6DC75-3630-5641-BBE5-945BEAF6A3D0}" type="pres">
      <dgm:prSet presAssocID="{39E11453-6AD3-6144-BF1D-9D97B83D2351}" presName="linNode" presStyleCnt="0"/>
      <dgm:spPr/>
    </dgm:pt>
    <dgm:pt modelId="{ED1F4F7F-8DF6-F24C-BAEB-B8F610EC9021}" type="pres">
      <dgm:prSet presAssocID="{39E11453-6AD3-6144-BF1D-9D97B83D235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12A189B-3882-914C-B8C3-96E6ABA811C3}" type="pres">
      <dgm:prSet presAssocID="{39E11453-6AD3-6144-BF1D-9D97B83D235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F3BD348-4849-7D45-9E42-8FACCD7389D6}" type="pres">
      <dgm:prSet presAssocID="{A311E37B-93E3-0949-A6DA-B79F0B84D271}" presName="sp" presStyleCnt="0"/>
      <dgm:spPr/>
    </dgm:pt>
    <dgm:pt modelId="{385CF0B6-7DC6-3F42-90EC-B5409B11C8C5}" type="pres">
      <dgm:prSet presAssocID="{03A50E57-44CC-184A-BC7A-F1D4A6771D5F}" presName="linNode" presStyleCnt="0"/>
      <dgm:spPr/>
    </dgm:pt>
    <dgm:pt modelId="{F964C582-902D-AE46-8DB3-E639981CF271}" type="pres">
      <dgm:prSet presAssocID="{03A50E57-44CC-184A-BC7A-F1D4A6771D5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4CA398D-AD46-894D-9A09-BC06F4A8D348}" type="pres">
      <dgm:prSet presAssocID="{03A50E57-44CC-184A-BC7A-F1D4A6771D5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6C1EACD-87C0-9F4A-B9CE-2F20FF8408DE}" type="presOf" srcId="{ED93CE1E-B621-5E49-8F67-C06E66EAA612}" destId="{74CA398D-AD46-894D-9A09-BC06F4A8D348}" srcOrd="0" destOrd="1" presId="urn:microsoft.com/office/officeart/2005/8/layout/vList5"/>
    <dgm:cxn modelId="{85E43C67-3085-7047-B146-8FAC26A40AD2}" srcId="{55117F3E-29CB-7C40-8166-99A4F8D3301C}" destId="{03A50E57-44CC-184A-BC7A-F1D4A6771D5F}" srcOrd="2" destOrd="0" parTransId="{812D4F65-36DE-3647-BA87-EE0D3FE67185}" sibTransId="{2B9C4994-5D8F-2745-A500-B37C8E81E494}"/>
    <dgm:cxn modelId="{06033696-D94F-4843-8B45-359C1F46C350}" srcId="{39E11453-6AD3-6144-BF1D-9D97B83D2351}" destId="{A7D87134-9670-BC44-B307-7B09DC0BF823}" srcOrd="0" destOrd="0" parTransId="{F9E37845-DC0C-9C4D-A4FB-4C22BE745028}" sibTransId="{AD8E63C4-83D0-AD46-AE2C-E84E0BEBD5DA}"/>
    <dgm:cxn modelId="{F58F0F33-6083-6845-8B81-09BFC9537EB4}" srcId="{55117F3E-29CB-7C40-8166-99A4F8D3301C}" destId="{0AFDABE5-BDAA-644E-8A59-E813CD29154A}" srcOrd="0" destOrd="0" parTransId="{C1F07DBE-3212-7649-B024-328A068C08D9}" sibTransId="{4CDDA13D-0DCA-0D4B-9BC1-CAE5521F5EF0}"/>
    <dgm:cxn modelId="{384C2A46-D87B-404B-81BB-402B6AC6F233}" srcId="{55117F3E-29CB-7C40-8166-99A4F8D3301C}" destId="{39E11453-6AD3-6144-BF1D-9D97B83D2351}" srcOrd="1" destOrd="0" parTransId="{424FF9C2-79A7-4641-961A-BBFFF60D1225}" sibTransId="{A311E37B-93E3-0949-A6DA-B79F0B84D271}"/>
    <dgm:cxn modelId="{EE138935-17B0-2F4F-B495-C211B5A97197}" type="presOf" srcId="{03A50E57-44CC-184A-BC7A-F1D4A6771D5F}" destId="{F964C582-902D-AE46-8DB3-E639981CF271}" srcOrd="0" destOrd="0" presId="urn:microsoft.com/office/officeart/2005/8/layout/vList5"/>
    <dgm:cxn modelId="{02208D39-AA0C-134C-9536-CDAAAC370937}" srcId="{0AFDABE5-BDAA-644E-8A59-E813CD29154A}" destId="{426ACF7E-95F7-FD45-8447-084151D137C5}" srcOrd="0" destOrd="0" parTransId="{A9EB16CA-C35B-9047-BD28-042D1919DE3E}" sibTransId="{EC57E6BA-7480-0B40-958F-E43469AE9371}"/>
    <dgm:cxn modelId="{431B721D-4FB9-5146-99B2-FA41E02DF843}" srcId="{39E11453-6AD3-6144-BF1D-9D97B83D2351}" destId="{2FAAE17E-E579-F449-BE04-65AE293C048A}" srcOrd="1" destOrd="0" parTransId="{59BCCBAB-85CE-A444-97FE-1C89E97B5A3F}" sibTransId="{E3CE6BCE-9247-104F-8FC7-436031635743}"/>
    <dgm:cxn modelId="{83EF9873-5AC1-F149-A1E0-BE17F07FA96B}" srcId="{03A50E57-44CC-184A-BC7A-F1D4A6771D5F}" destId="{01FBA4F4-2614-E841-8C23-6DA050F76CAC}" srcOrd="0" destOrd="0" parTransId="{7DAA4F2B-4392-C141-97C1-81A44E01F9DA}" sibTransId="{EF4361DD-4ECF-224E-979F-0C0DE1681668}"/>
    <dgm:cxn modelId="{A6465624-D182-194D-A5AB-BF23E27C32C9}" type="presOf" srcId="{2FAAE17E-E579-F449-BE04-65AE293C048A}" destId="{C12A189B-3882-914C-B8C3-96E6ABA811C3}" srcOrd="0" destOrd="1" presId="urn:microsoft.com/office/officeart/2005/8/layout/vList5"/>
    <dgm:cxn modelId="{7C16A5B4-C150-5945-B6B4-384986A45B50}" type="presOf" srcId="{55117F3E-29CB-7C40-8166-99A4F8D3301C}" destId="{0CE457E5-79B7-8F44-B870-E7D9F9A65E6B}" srcOrd="0" destOrd="0" presId="urn:microsoft.com/office/officeart/2005/8/layout/vList5"/>
    <dgm:cxn modelId="{C0CD57B5-031A-2246-BACD-0A1608074EA0}" type="presOf" srcId="{0AFDABE5-BDAA-644E-8A59-E813CD29154A}" destId="{43CB114D-8650-1845-AA4B-7841D48BDD43}" srcOrd="0" destOrd="0" presId="urn:microsoft.com/office/officeart/2005/8/layout/vList5"/>
    <dgm:cxn modelId="{883B7E62-6DC2-FA45-8A3B-CA8ABA944629}" type="presOf" srcId="{A7D87134-9670-BC44-B307-7B09DC0BF823}" destId="{C12A189B-3882-914C-B8C3-96E6ABA811C3}" srcOrd="0" destOrd="0" presId="urn:microsoft.com/office/officeart/2005/8/layout/vList5"/>
    <dgm:cxn modelId="{D1235E72-CAAD-1845-A3B7-0DD410BEEC3B}" srcId="{0AFDABE5-BDAA-644E-8A59-E813CD29154A}" destId="{4A7B4402-F7D5-CE4B-B259-9F351C307B04}" srcOrd="1" destOrd="0" parTransId="{C7AFE988-BA4C-104C-8682-DB284B5731A4}" sibTransId="{FBB2C494-ACC3-1844-8630-1F3111E7FB9D}"/>
    <dgm:cxn modelId="{6BA36709-7A36-C244-AA92-9E6595321D50}" type="presOf" srcId="{4A7B4402-F7D5-CE4B-B259-9F351C307B04}" destId="{BBF578A6-E233-4A4E-BADC-E3B19ED616D9}" srcOrd="0" destOrd="1" presId="urn:microsoft.com/office/officeart/2005/8/layout/vList5"/>
    <dgm:cxn modelId="{6DA73859-B2FF-1E47-B422-EA3401EEC0B0}" type="presOf" srcId="{426ACF7E-95F7-FD45-8447-084151D137C5}" destId="{BBF578A6-E233-4A4E-BADC-E3B19ED616D9}" srcOrd="0" destOrd="0" presId="urn:microsoft.com/office/officeart/2005/8/layout/vList5"/>
    <dgm:cxn modelId="{7B8D0A80-A17A-1A46-AEF4-4775DF859837}" srcId="{03A50E57-44CC-184A-BC7A-F1D4A6771D5F}" destId="{ED93CE1E-B621-5E49-8F67-C06E66EAA612}" srcOrd="1" destOrd="0" parTransId="{A827FD22-0CFC-3142-BB7E-A68B7A07A382}" sibTransId="{353399F7-2C2D-1843-89F6-F3C6BE2F7AF6}"/>
    <dgm:cxn modelId="{03C98980-4865-2348-A435-281C7D21AB76}" type="presOf" srcId="{39E11453-6AD3-6144-BF1D-9D97B83D2351}" destId="{ED1F4F7F-8DF6-F24C-BAEB-B8F610EC9021}" srcOrd="0" destOrd="0" presId="urn:microsoft.com/office/officeart/2005/8/layout/vList5"/>
    <dgm:cxn modelId="{7AB88CD3-EBDF-6A4D-8173-FF485F631B12}" type="presOf" srcId="{01FBA4F4-2614-E841-8C23-6DA050F76CAC}" destId="{74CA398D-AD46-894D-9A09-BC06F4A8D348}" srcOrd="0" destOrd="0" presId="urn:microsoft.com/office/officeart/2005/8/layout/vList5"/>
    <dgm:cxn modelId="{5FB8579D-AC9F-D64C-9D11-D1A82C9CB8D1}" type="presParOf" srcId="{0CE457E5-79B7-8F44-B870-E7D9F9A65E6B}" destId="{5DC63582-5781-D747-8B1A-4D487C2D5D2C}" srcOrd="0" destOrd="0" presId="urn:microsoft.com/office/officeart/2005/8/layout/vList5"/>
    <dgm:cxn modelId="{C1CD8071-FF7C-8F4A-ABBB-FB8A31535F69}" type="presParOf" srcId="{5DC63582-5781-D747-8B1A-4D487C2D5D2C}" destId="{43CB114D-8650-1845-AA4B-7841D48BDD43}" srcOrd="0" destOrd="0" presId="urn:microsoft.com/office/officeart/2005/8/layout/vList5"/>
    <dgm:cxn modelId="{A65DF810-45C9-9348-B20D-29FD6BD507BE}" type="presParOf" srcId="{5DC63582-5781-D747-8B1A-4D487C2D5D2C}" destId="{BBF578A6-E233-4A4E-BADC-E3B19ED616D9}" srcOrd="1" destOrd="0" presId="urn:microsoft.com/office/officeart/2005/8/layout/vList5"/>
    <dgm:cxn modelId="{F299A8A6-6B95-504B-9AD9-3C80DB1D070A}" type="presParOf" srcId="{0CE457E5-79B7-8F44-B870-E7D9F9A65E6B}" destId="{6468EF95-FE6E-B84B-815F-858F99991345}" srcOrd="1" destOrd="0" presId="urn:microsoft.com/office/officeart/2005/8/layout/vList5"/>
    <dgm:cxn modelId="{09564B1D-9635-7747-BCCF-31E9D55E86E7}" type="presParOf" srcId="{0CE457E5-79B7-8F44-B870-E7D9F9A65E6B}" destId="{5DD6DC75-3630-5641-BBE5-945BEAF6A3D0}" srcOrd="2" destOrd="0" presId="urn:microsoft.com/office/officeart/2005/8/layout/vList5"/>
    <dgm:cxn modelId="{43F154F4-DD7D-6247-ACE3-26293441A45F}" type="presParOf" srcId="{5DD6DC75-3630-5641-BBE5-945BEAF6A3D0}" destId="{ED1F4F7F-8DF6-F24C-BAEB-B8F610EC9021}" srcOrd="0" destOrd="0" presId="urn:microsoft.com/office/officeart/2005/8/layout/vList5"/>
    <dgm:cxn modelId="{ED6474D8-AB14-B349-8BD7-5A3837243CF1}" type="presParOf" srcId="{5DD6DC75-3630-5641-BBE5-945BEAF6A3D0}" destId="{C12A189B-3882-914C-B8C3-96E6ABA811C3}" srcOrd="1" destOrd="0" presId="urn:microsoft.com/office/officeart/2005/8/layout/vList5"/>
    <dgm:cxn modelId="{ABAA46AA-6866-A249-96B8-1EC2DBBB326D}" type="presParOf" srcId="{0CE457E5-79B7-8F44-B870-E7D9F9A65E6B}" destId="{1F3BD348-4849-7D45-9E42-8FACCD7389D6}" srcOrd="3" destOrd="0" presId="urn:microsoft.com/office/officeart/2005/8/layout/vList5"/>
    <dgm:cxn modelId="{C035DFCA-DCBE-F84E-975D-620DA1A8D218}" type="presParOf" srcId="{0CE457E5-79B7-8F44-B870-E7D9F9A65E6B}" destId="{385CF0B6-7DC6-3F42-90EC-B5409B11C8C5}" srcOrd="4" destOrd="0" presId="urn:microsoft.com/office/officeart/2005/8/layout/vList5"/>
    <dgm:cxn modelId="{BF68D6A9-6ACC-5C42-8119-D731A433A44D}" type="presParOf" srcId="{385CF0B6-7DC6-3F42-90EC-B5409B11C8C5}" destId="{F964C582-902D-AE46-8DB3-E639981CF271}" srcOrd="0" destOrd="0" presId="urn:microsoft.com/office/officeart/2005/8/layout/vList5"/>
    <dgm:cxn modelId="{9BB1C850-BFEB-FC4C-AED0-4D301ABA33DE}" type="presParOf" srcId="{385CF0B6-7DC6-3F42-90EC-B5409B11C8C5}" destId="{74CA398D-AD46-894D-9A09-BC06F4A8D3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578A6-E233-4A4E-BADC-E3B19ED616D9}">
      <dsp:nvSpPr>
        <dsp:cNvPr id="0" name=""/>
        <dsp:cNvSpPr/>
      </dsp:nvSpPr>
      <dsp:spPr>
        <a:xfrm rot="5400000">
          <a:off x="2170569" y="-630696"/>
          <a:ext cx="997824" cy="251245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Throughput </a:t>
          </a:r>
          <a:endParaRPr kumimoji="1" lang="ja-JP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Utilization</a:t>
          </a:r>
          <a:endParaRPr kumimoji="1" lang="ja-JP" altLang="en-US" sz="2600" kern="1200" dirty="0"/>
        </a:p>
      </dsp:txBody>
      <dsp:txXfrm rot="-5400000">
        <a:off x="1413255" y="175328"/>
        <a:ext cx="2463743" cy="900404"/>
      </dsp:txXfrm>
    </dsp:sp>
    <dsp:sp modelId="{43CB114D-8650-1845-AA4B-7841D48BDD43}">
      <dsp:nvSpPr>
        <dsp:cNvPr id="0" name=""/>
        <dsp:cNvSpPr/>
      </dsp:nvSpPr>
      <dsp:spPr>
        <a:xfrm>
          <a:off x="0" y="1889"/>
          <a:ext cx="1413254" cy="12472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1</a:t>
          </a:r>
          <a:r>
            <a:rPr kumimoji="1" lang="en-US" altLang="ja-JP" sz="1500" kern="1200" baseline="30000" dirty="0" smtClean="0"/>
            <a:t>st</a:t>
          </a:r>
          <a:r>
            <a:rPr kumimoji="1" lang="en-US" altLang="ja-JP" sz="1500" kern="1200" dirty="0" smtClean="0"/>
            <a:t> Very Large Data center</a:t>
          </a:r>
          <a:endParaRPr kumimoji="1" lang="ja-JP" altLang="en-US" sz="1500" kern="1200" dirty="0"/>
        </a:p>
      </dsp:txBody>
      <dsp:txXfrm>
        <a:off x="60887" y="62776"/>
        <a:ext cx="1291480" cy="1125507"/>
      </dsp:txXfrm>
    </dsp:sp>
    <dsp:sp modelId="{C12A189B-3882-914C-B8C3-96E6ABA811C3}">
      <dsp:nvSpPr>
        <dsp:cNvPr id="0" name=""/>
        <dsp:cNvSpPr/>
      </dsp:nvSpPr>
      <dsp:spPr>
        <a:xfrm rot="5400000">
          <a:off x="2170569" y="678948"/>
          <a:ext cx="997824" cy="2512453"/>
        </a:xfrm>
        <a:prstGeom prst="round2SameRect">
          <a:avLst/>
        </a:prstGeom>
        <a:solidFill>
          <a:schemeClr val="accent2">
            <a:tint val="40000"/>
            <a:alpha val="90000"/>
            <a:hueOff val="-2737845"/>
            <a:satOff val="-2274"/>
            <a:lumOff val="16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2737845"/>
              <a:satOff val="-2274"/>
              <a:lumOff val="1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Scalability</a:t>
          </a:r>
          <a:endParaRPr kumimoji="1" lang="ja-JP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Availability</a:t>
          </a:r>
          <a:endParaRPr kumimoji="1" lang="ja-JP" altLang="en-US" sz="2600" kern="1200" dirty="0"/>
        </a:p>
      </dsp:txBody>
      <dsp:txXfrm rot="-5400000">
        <a:off x="1413255" y="1484972"/>
        <a:ext cx="2463743" cy="900404"/>
      </dsp:txXfrm>
    </dsp:sp>
    <dsp:sp modelId="{ED1F4F7F-8DF6-F24C-BAEB-B8F610EC9021}">
      <dsp:nvSpPr>
        <dsp:cNvPr id="0" name=""/>
        <dsp:cNvSpPr/>
      </dsp:nvSpPr>
      <dsp:spPr>
        <a:xfrm>
          <a:off x="0" y="1311534"/>
          <a:ext cx="1413254" cy="1247281"/>
        </a:xfrm>
        <a:prstGeom prst="roundRect">
          <a:avLst/>
        </a:prstGeom>
        <a:solidFill>
          <a:schemeClr val="accent2">
            <a:hueOff val="-2355276"/>
            <a:satOff val="-3145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2</a:t>
          </a:r>
          <a:r>
            <a:rPr kumimoji="1" lang="en-US" altLang="ja-JP" sz="1500" kern="1200" baseline="30000" dirty="0" smtClean="0"/>
            <a:t>nd</a:t>
          </a:r>
          <a:r>
            <a:rPr kumimoji="1" lang="en-US" altLang="ja-JP" sz="1500" kern="1200" dirty="0" smtClean="0"/>
            <a:t> Distributed DC</a:t>
          </a:r>
          <a:endParaRPr kumimoji="1" lang="ja-JP" altLang="en-US" sz="1500" kern="1200" dirty="0"/>
        </a:p>
      </dsp:txBody>
      <dsp:txXfrm>
        <a:off x="60887" y="1372421"/>
        <a:ext cx="1291480" cy="1125507"/>
      </dsp:txXfrm>
    </dsp:sp>
    <dsp:sp modelId="{74CA398D-AD46-894D-9A09-BC06F4A8D348}">
      <dsp:nvSpPr>
        <dsp:cNvPr id="0" name=""/>
        <dsp:cNvSpPr/>
      </dsp:nvSpPr>
      <dsp:spPr>
        <a:xfrm rot="5400000">
          <a:off x="2170569" y="1988594"/>
          <a:ext cx="997824" cy="2512453"/>
        </a:xfrm>
        <a:prstGeom prst="round2SameRect">
          <a:avLst/>
        </a:prstGeom>
        <a:solidFill>
          <a:schemeClr val="accent2">
            <a:tint val="40000"/>
            <a:alpha val="90000"/>
            <a:hueOff val="-5475690"/>
            <a:satOff val="-4549"/>
            <a:lumOff val="31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5475690"/>
              <a:satOff val="-4549"/>
              <a:lumOff val="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Optimization</a:t>
          </a:r>
          <a:endParaRPr kumimoji="1" lang="ja-JP" alt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600" kern="1200" dirty="0" smtClean="0"/>
            <a:t>Flexibility</a:t>
          </a:r>
          <a:endParaRPr kumimoji="1" lang="ja-JP" altLang="en-US" sz="2600" kern="1200" dirty="0"/>
        </a:p>
      </dsp:txBody>
      <dsp:txXfrm rot="-5400000">
        <a:off x="1413255" y="2794618"/>
        <a:ext cx="2463743" cy="900404"/>
      </dsp:txXfrm>
    </dsp:sp>
    <dsp:sp modelId="{F964C582-902D-AE46-8DB3-E639981CF271}">
      <dsp:nvSpPr>
        <dsp:cNvPr id="0" name=""/>
        <dsp:cNvSpPr/>
      </dsp:nvSpPr>
      <dsp:spPr>
        <a:xfrm>
          <a:off x="0" y="2621180"/>
          <a:ext cx="1413254" cy="1247281"/>
        </a:xfrm>
        <a:prstGeom prst="roundRect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3</a:t>
          </a:r>
          <a:r>
            <a:rPr kumimoji="1" lang="en-US" altLang="ja-JP" sz="1500" kern="1200" baseline="30000" dirty="0" smtClean="0"/>
            <a:t>rd</a:t>
          </a:r>
          <a:r>
            <a:rPr kumimoji="1" lang="en-US" altLang="ja-JP" sz="1500" kern="1200" dirty="0" smtClean="0"/>
            <a:t> Interconnected DC</a:t>
          </a:r>
          <a:endParaRPr kumimoji="1" lang="ja-JP" altLang="en-US" sz="1500" kern="1200" dirty="0"/>
        </a:p>
      </dsp:txBody>
      <dsp:txXfrm>
        <a:off x="60887" y="2682067"/>
        <a:ext cx="1291480" cy="1125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ビッグデータをどう活用するか、関心が高まっている。</a:t>
            </a:r>
            <a:endParaRPr lang="en-US" altLang="ja-JP" dirty="0" smtClean="0"/>
          </a:p>
          <a:p>
            <a:r>
              <a:rPr lang="ja-JP" altLang="en-US" dirty="0" smtClean="0"/>
              <a:t>取り巻く環境もデータ量の増加。</a:t>
            </a:r>
            <a:endParaRPr lang="en-US" altLang="ja-JP" dirty="0" smtClean="0"/>
          </a:p>
          <a:p>
            <a:r>
              <a:rPr lang="ja-JP" altLang="en-US" dirty="0" smtClean="0"/>
              <a:t>データセンターに着目すると、どう変わってきたか</a:t>
            </a:r>
            <a:r>
              <a:rPr lang="en-US" altLang="ja-JP" dirty="0" smtClean="0"/>
              <a:t>?</a:t>
            </a:r>
            <a:endParaRPr 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3137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26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MultiPath</a:t>
            </a:r>
            <a:r>
              <a:rPr lang="en-US" altLang="ja-JP" dirty="0"/>
              <a:t> TCP</a:t>
            </a:r>
            <a:r>
              <a:rPr lang="ja-JP" altLang="en-US" dirty="0"/>
              <a:t>適用時のデータセンターネットワークで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フローサイズ</a:t>
            </a:r>
            <a:r>
              <a:rPr lang="ja-JP" altLang="en-US" dirty="0"/>
              <a:t>が与える影響に関する一</a:t>
            </a:r>
            <a:r>
              <a:rPr lang="ja-JP" altLang="en-US" dirty="0" smtClean="0"/>
              <a:t>考察</a:t>
            </a:r>
            <a:endParaRPr lang="en-US" altLang="ja-JP" sz="3200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東京大学修士過程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1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年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関谷研究室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藤居翔吾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2013/12/20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データセンターネットワーク構成要素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b="1" dirty="0" smtClean="0">
                <a:solidFill>
                  <a:srgbClr val="0071BC"/>
                </a:solidFill>
              </a:rPr>
              <a:t>プロトコル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13713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dirty="0"/>
              <a:t>Multipath TCP(2011)</a:t>
            </a:r>
          </a:p>
          <a:p>
            <a:r>
              <a:rPr lang="ja-JP" altLang="en-US" sz="1800" b="1" dirty="0" smtClean="0"/>
              <a:t>シームレス性</a:t>
            </a:r>
            <a:r>
              <a:rPr lang="en-US" altLang="ja-JP" sz="1800" b="1" dirty="0" smtClean="0"/>
              <a:t> 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既存の</a:t>
            </a:r>
            <a:r>
              <a:rPr lang="en-US" altLang="ja-JP" sz="1800" dirty="0" smtClean="0"/>
              <a:t>TCP</a:t>
            </a:r>
            <a:r>
              <a:rPr lang="ja-JP" altLang="en-US" sz="1800" dirty="0" smtClean="0"/>
              <a:t>を拡張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一つのコネクションで複数の経路を利用</a:t>
            </a:r>
          </a:p>
          <a:p>
            <a:r>
              <a:rPr lang="ja-JP" altLang="en-US" sz="1800" dirty="0" smtClean="0"/>
              <a:t>複数の経路を同時に利用する事で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スループットを改善</a:t>
            </a: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92560" y="2630525"/>
            <a:ext cx="8100640" cy="1734579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8" name="図 7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52" y="2913427"/>
            <a:ext cx="294907" cy="1915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36" y="3273467"/>
            <a:ext cx="589814" cy="191537"/>
          </a:xfrm>
          <a:prstGeom prst="rect">
            <a:avLst/>
          </a:prstGeom>
        </p:spPr>
      </p:pic>
      <p:cxnSp>
        <p:nvCxnSpPr>
          <p:cNvPr id="10" name="直線矢印コネクタ 9"/>
          <p:cNvCxnSpPr>
            <a:stCxn id="14" idx="3"/>
            <a:endCxn id="13" idx="1"/>
          </p:cNvCxnSpPr>
          <p:nvPr/>
        </p:nvCxnSpPr>
        <p:spPr bwMode="auto">
          <a:xfrm>
            <a:off x="3852288" y="3232922"/>
            <a:ext cx="452819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7" idx="3"/>
            <a:endCxn id="16" idx="1"/>
          </p:cNvCxnSpPr>
          <p:nvPr/>
        </p:nvCxnSpPr>
        <p:spPr bwMode="auto">
          <a:xfrm>
            <a:off x="3860242" y="3911152"/>
            <a:ext cx="105639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図形グループ 11"/>
          <p:cNvGrpSpPr/>
          <p:nvPr/>
        </p:nvGrpSpPr>
        <p:grpSpPr>
          <a:xfrm>
            <a:off x="3527890" y="2918557"/>
            <a:ext cx="2613242" cy="628730"/>
            <a:chOff x="3923934" y="2752349"/>
            <a:chExt cx="2613242" cy="628730"/>
          </a:xfrm>
        </p:grpSpPr>
        <p:pic>
          <p:nvPicPr>
            <p:cNvPr id="13" name="図 12" descr="eq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151" y="2752349"/>
              <a:ext cx="1836025" cy="628730"/>
            </a:xfrm>
            <a:prstGeom prst="rect">
              <a:avLst/>
            </a:prstGeom>
          </p:spPr>
        </p:pic>
        <p:pic>
          <p:nvPicPr>
            <p:cNvPr id="14" name="図 13" descr="eq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34" y="2961368"/>
              <a:ext cx="324398" cy="210692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1270910" y="3027450"/>
            <a:ext cx="197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ACK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を受ける毎に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634" y="3643607"/>
            <a:ext cx="324398" cy="535090"/>
          </a:xfrm>
          <a:prstGeom prst="rect">
            <a:avLst/>
          </a:prstGeom>
        </p:spPr>
      </p:pic>
      <p:pic>
        <p:nvPicPr>
          <p:cNvPr id="17" name="図 16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4" y="3805806"/>
            <a:ext cx="324398" cy="21069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270910" y="3665349"/>
            <a:ext cx="158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パケットロス時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06832" y="3701515"/>
            <a:ext cx="131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4D4D4D"/>
                </a:solidFill>
                <a:latin typeface="+mj-lt"/>
              </a:rPr>
              <a:t>A</a:t>
            </a:r>
            <a:r>
              <a:rPr kumimoji="1" lang="en-US" altLang="ja-JP" sz="1400" dirty="0" smtClean="0">
                <a:solidFill>
                  <a:srgbClr val="4D4D4D"/>
                </a:solidFill>
                <a:latin typeface="+mj-lt"/>
              </a:rPr>
              <a:t>ggressiveness </a:t>
            </a:r>
            <a:endParaRPr kumimoji="1" lang="ja-JP" altLang="en-US" sz="1400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694" y="3503074"/>
            <a:ext cx="1781682" cy="761401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7624171" y="2780928"/>
            <a:ext cx="146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サブフロー</a:t>
            </a:r>
            <a:r>
              <a:rPr kumimoji="1" lang="en-US" altLang="ja-JP" sz="1100" dirty="0" smtClean="0">
                <a:solidFill>
                  <a:srgbClr val="4D4D4D"/>
                </a:solidFill>
                <a:latin typeface="+mj-lt"/>
              </a:rPr>
              <a:t>r</a:t>
            </a:r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におけるウィンドウサイズ</a:t>
            </a:r>
            <a:endParaRPr kumimoji="1" lang="ja-JP" altLang="en-US" sz="11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624171" y="3229816"/>
            <a:ext cx="146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4D4D4D"/>
                </a:solidFill>
                <a:latin typeface="+mj-lt"/>
              </a:rPr>
              <a:t>総ウィンドウサイズ</a:t>
            </a:r>
            <a:endParaRPr kumimoji="1" lang="ja-JP" altLang="en-US" sz="11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32488" y="2384884"/>
            <a:ext cx="225316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000" b="1" dirty="0" smtClean="0">
                <a:solidFill>
                  <a:srgbClr val="4D4D4D"/>
                </a:solidFill>
                <a:latin typeface="+mj-lt"/>
              </a:rPr>
              <a:t>Congestion control</a:t>
            </a:r>
            <a:endParaRPr kumimoji="1" lang="en-US" altLang="ja-JP" sz="2000" b="1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992560" y="2594521"/>
            <a:ext cx="8100639" cy="1770583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196" y="2831741"/>
            <a:ext cx="2155835" cy="921295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884548" y="2348880"/>
            <a:ext cx="318065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000" b="1" dirty="0" smtClean="0">
                <a:solidFill>
                  <a:srgbClr val="4D4D4D"/>
                </a:solidFill>
                <a:latin typeface="+mj-lt"/>
              </a:rPr>
              <a:t>RTT, MSS</a:t>
            </a:r>
            <a:r>
              <a:rPr kumimoji="1" lang="ja-JP" altLang="en-US" sz="2000" b="1" dirty="0" smtClean="0">
                <a:solidFill>
                  <a:srgbClr val="4D4D4D"/>
                </a:solidFill>
                <a:latin typeface="+mj-lt"/>
              </a:rPr>
              <a:t>に差がない場合</a:t>
            </a:r>
            <a:endParaRPr kumimoji="1" lang="en-US" altLang="ja-JP" sz="2000" b="1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755" y="2893371"/>
            <a:ext cx="1130377" cy="230757"/>
          </a:xfrm>
          <a:prstGeom prst="rect">
            <a:avLst/>
          </a:prstGeom>
        </p:spPr>
      </p:pic>
      <p:grpSp>
        <p:nvGrpSpPr>
          <p:cNvPr id="31" name="図形グループ 30"/>
          <p:cNvGrpSpPr/>
          <p:nvPr/>
        </p:nvGrpSpPr>
        <p:grpSpPr>
          <a:xfrm>
            <a:off x="2212888" y="2830590"/>
            <a:ext cx="1576048" cy="369332"/>
            <a:chOff x="1288720" y="1695302"/>
            <a:chExt cx="1576048" cy="369332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1756772" y="16953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4D4D4D"/>
                  </a:solidFill>
                  <a:latin typeface="+mj-lt"/>
                </a:rPr>
                <a:t>の増加量</a:t>
              </a:r>
              <a:endParaRPr kumimoji="1" lang="ja-JP" altLang="en-US" dirty="0">
                <a:solidFill>
                  <a:srgbClr val="4D4D4D"/>
                </a:solidFill>
                <a:latin typeface="+mj-lt"/>
              </a:endParaRPr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720" y="1797303"/>
              <a:ext cx="589814" cy="191537"/>
            </a:xfrm>
            <a:prstGeom prst="rect">
              <a:avLst/>
            </a:prstGeom>
          </p:spPr>
        </p:pic>
      </p:grpSp>
      <p:sp>
        <p:nvSpPr>
          <p:cNvPr id="34" name="正方形/長方形 33"/>
          <p:cNvSpPr/>
          <p:nvPr/>
        </p:nvSpPr>
        <p:spPr>
          <a:xfrm>
            <a:off x="3892786" y="27449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4D4D4D"/>
                </a:solidFill>
                <a:latin typeface="ＭＳ ゴシック"/>
                <a:ea typeface="ＭＳ ゴシック"/>
                <a:cs typeface="ＭＳ ゴシック"/>
              </a:rPr>
              <a:t>≈</a:t>
            </a:r>
            <a:endParaRPr lang="ja-JP" altLang="en-US" sz="3600" dirty="0">
              <a:solidFill>
                <a:srgbClr val="4D4D4D"/>
              </a:solidFill>
            </a:endParaRP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2403409" y="3284168"/>
            <a:ext cx="3131095" cy="540876"/>
            <a:chOff x="2145941" y="2293712"/>
            <a:chExt cx="3131095" cy="540876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0136" y="2312876"/>
              <a:ext cx="1086900" cy="521712"/>
            </a:xfrm>
            <a:prstGeom prst="rect">
              <a:avLst/>
            </a:prstGeom>
          </p:spPr>
        </p:pic>
        <p:grpSp>
          <p:nvGrpSpPr>
            <p:cNvPr id="37" name="図形グループ 36"/>
            <p:cNvGrpSpPr/>
            <p:nvPr/>
          </p:nvGrpSpPr>
          <p:grpSpPr>
            <a:xfrm>
              <a:off x="2145941" y="2375592"/>
              <a:ext cx="1402903" cy="369332"/>
              <a:chOff x="1497869" y="2375592"/>
              <a:chExt cx="1402903" cy="369332"/>
            </a:xfrm>
          </p:grpSpPr>
          <p:sp>
            <p:nvSpPr>
              <p:cNvPr id="39" name="テキスト ボックス 38"/>
              <p:cNvSpPr txBox="1"/>
              <p:nvPr/>
            </p:nvSpPr>
            <p:spPr>
              <a:xfrm>
                <a:off x="1792776" y="237559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>
                    <a:solidFill>
                      <a:srgbClr val="4D4D4D"/>
                    </a:solidFill>
                    <a:latin typeface="+mj-lt"/>
                  </a:rPr>
                  <a:t>の増加量</a:t>
                </a:r>
                <a:endParaRPr kumimoji="1" lang="ja-JP" altLang="en-US" dirty="0">
                  <a:solidFill>
                    <a:srgbClr val="4D4D4D"/>
                  </a:solidFill>
                  <a:latin typeface="+mj-lt"/>
                </a:endParaRPr>
              </a:p>
            </p:txBody>
          </p:sp>
          <p:pic>
            <p:nvPicPr>
              <p:cNvPr id="40" name="図 39" descr="eq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869" y="2481379"/>
                <a:ext cx="294907" cy="191537"/>
              </a:xfrm>
              <a:prstGeom prst="rect">
                <a:avLst/>
              </a:prstGeom>
            </p:spPr>
          </p:pic>
        </p:grpSp>
        <p:sp>
          <p:nvSpPr>
            <p:cNvPr id="38" name="正方形/長方形 37"/>
            <p:cNvSpPr/>
            <p:nvPr/>
          </p:nvSpPr>
          <p:spPr>
            <a:xfrm>
              <a:off x="3656856" y="229371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800" dirty="0">
                  <a:solidFill>
                    <a:srgbClr val="4D4D4D"/>
                  </a:solidFill>
                  <a:latin typeface="ＭＳ ゴシック"/>
                  <a:ea typeface="ＭＳ ゴシック"/>
                  <a:cs typeface="ＭＳ ゴシック"/>
                </a:rPr>
                <a:t>≈</a:t>
              </a:r>
              <a:endParaRPr lang="ja-JP" altLang="en-US" sz="3600" dirty="0">
                <a:solidFill>
                  <a:srgbClr val="4D4D4D"/>
                </a:solidFill>
              </a:endParaRPr>
            </a:p>
          </p:txBody>
        </p:sp>
      </p:grpSp>
      <p:sp>
        <p:nvSpPr>
          <p:cNvPr id="41" name="正方形/長方形 40"/>
          <p:cNvSpPr/>
          <p:nvPr/>
        </p:nvSpPr>
        <p:spPr bwMode="auto">
          <a:xfrm>
            <a:off x="4374950" y="2882394"/>
            <a:ext cx="314086" cy="294578"/>
          </a:xfrm>
          <a:prstGeom prst="rect">
            <a:avLst/>
          </a:prstGeom>
          <a:noFill/>
          <a:ln w="2540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365000" y="3392996"/>
            <a:ext cx="345495" cy="294578"/>
          </a:xfrm>
          <a:prstGeom prst="rect">
            <a:avLst/>
          </a:prstGeom>
          <a:noFill/>
          <a:ln w="25400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7205120" y="2780928"/>
            <a:ext cx="1084316" cy="474421"/>
          </a:xfrm>
          <a:prstGeom prst="rect">
            <a:avLst/>
          </a:prstGeom>
          <a:noFill/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コンテンツ プレースホルダー 2"/>
          <p:cNvSpPr txBox="1">
            <a:spLocks/>
          </p:cNvSpPr>
          <p:nvPr/>
        </p:nvSpPr>
        <p:spPr bwMode="auto">
          <a:xfrm>
            <a:off x="812540" y="5009963"/>
            <a:ext cx="8280400" cy="137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sz="1800" dirty="0" smtClean="0"/>
              <a:t>データ送信量は最も性能の良い経路に依存し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各サブフローのウィンドウサイズを増加させていく</a:t>
            </a:r>
            <a:endParaRPr lang="en-US" altLang="ja-JP" sz="1800" dirty="0" smtClean="0"/>
          </a:p>
          <a:p>
            <a:r>
              <a:rPr lang="ja-JP" altLang="en-US" sz="1800" b="1" dirty="0" smtClean="0"/>
              <a:t>ロードバランス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性能の低い経路の増加量は抑えられる</a:t>
            </a:r>
            <a:endParaRPr lang="en-US" altLang="ja-JP" sz="1800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4176464" y="4365104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900" dirty="0"/>
              <a:t>[1]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Raiciu</a:t>
            </a:r>
            <a:r>
              <a:rPr lang="en-US" altLang="ja-JP" sz="900" dirty="0"/>
              <a:t>, C., M. Handley, and D. </a:t>
            </a:r>
            <a:r>
              <a:rPr lang="en-US" altLang="ja-JP" sz="900" dirty="0" err="1"/>
              <a:t>Wischik</a:t>
            </a:r>
            <a:r>
              <a:rPr lang="en-US" altLang="ja-JP" sz="900" dirty="0"/>
              <a:t>. "Coupled congestion control for multipath transport protocols." draft-ietf-mptcp-congestion-01 (work in progress) (2011).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702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データセンターネットワーク構成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b="1" dirty="0" smtClean="0">
                <a:solidFill>
                  <a:srgbClr val="0071BC"/>
                </a:solidFill>
              </a:rPr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分散処理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700" dirty="0" smtClean="0"/>
              <a:t>大半の分散処理技術は</a:t>
            </a:r>
            <a:r>
              <a:rPr lang="en-US" altLang="ja-JP" sz="1700" dirty="0" smtClean="0"/>
              <a:t>Partition-aggregate</a:t>
            </a:r>
            <a:r>
              <a:rPr lang="ja-JP" altLang="en-US" sz="1700" dirty="0" smtClean="0"/>
              <a:t>計算モデルに従う</a:t>
            </a:r>
            <a:endParaRPr kumimoji="1" lang="en-US" altLang="ja-JP" sz="1700" dirty="0" smtClean="0"/>
          </a:p>
          <a:p>
            <a:pPr marL="0" indent="0">
              <a:buNone/>
            </a:pPr>
            <a:r>
              <a:rPr kumimoji="1" lang="ja-JP" altLang="en-US" sz="1700" dirty="0" smtClean="0"/>
              <a:t>大量の処理ノードと数台の管理ノードから構成される</a:t>
            </a:r>
            <a:endParaRPr kumimoji="1" lang="ja-JP" altLang="en-US" sz="17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202094" y="3392996"/>
            <a:ext cx="5703234" cy="2475947"/>
            <a:chOff x="1306488" y="2535552"/>
            <a:chExt cx="8030724" cy="4218522"/>
          </a:xfrm>
        </p:grpSpPr>
        <p:sp>
          <p:nvSpPr>
            <p:cNvPr id="7" name="角丸四角形 6"/>
            <p:cNvSpPr/>
            <p:nvPr/>
          </p:nvSpPr>
          <p:spPr>
            <a:xfrm>
              <a:off x="1306488" y="508518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306488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Client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012160" y="2924944"/>
              <a:ext cx="2066528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Coordinator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012160" y="4005064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012160" y="4701141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012160" y="5397218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6012160" y="6093296"/>
              <a:ext cx="2066528" cy="50405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Worker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4" name="右中かっこ 13"/>
            <p:cNvSpPr/>
            <p:nvPr/>
          </p:nvSpPr>
          <p:spPr>
            <a:xfrm>
              <a:off x="7956376" y="3789040"/>
              <a:ext cx="504056" cy="2965034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Times New Roman"/>
                <a:cs typeface="Times New Roman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707904" y="4725144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3707904" y="5421221"/>
              <a:ext cx="2066528" cy="5040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latin typeface="Times New Roman"/>
                  <a:cs typeface="Times New Roman"/>
                </a:rPr>
                <a:t>Aggregator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3347864" y="3176972"/>
              <a:ext cx="26642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464036" y="2596896"/>
              <a:ext cx="1199018" cy="6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Times New Roman"/>
                  <a:cs typeface="Times New Roman"/>
                </a:rPr>
                <a:t>request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カギ線コネクタ 18"/>
            <p:cNvCxnSpPr>
              <a:stCxn id="9" idx="3"/>
            </p:cNvCxnSpPr>
            <p:nvPr/>
          </p:nvCxnSpPr>
          <p:spPr>
            <a:xfrm>
              <a:off x="8078688" y="3176972"/>
              <a:ext cx="453752" cy="212423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10" idx="1"/>
              <a:endCxn id="15" idx="3"/>
            </p:cNvCxnSpPr>
            <p:nvPr/>
          </p:nvCxnSpPr>
          <p:spPr>
            <a:xfrm flipH="1">
              <a:off x="5774432" y="4257092"/>
              <a:ext cx="237728" cy="7200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1" idx="1"/>
              <a:endCxn id="15" idx="3"/>
            </p:cNvCxnSpPr>
            <p:nvPr/>
          </p:nvCxnSpPr>
          <p:spPr>
            <a:xfrm flipH="1">
              <a:off x="5774432" y="4953169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2" idx="1"/>
              <a:endCxn id="16" idx="3"/>
            </p:cNvCxnSpPr>
            <p:nvPr/>
          </p:nvCxnSpPr>
          <p:spPr>
            <a:xfrm flipH="1">
              <a:off x="5774432" y="5649246"/>
              <a:ext cx="237728" cy="2400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13" idx="1"/>
              <a:endCxn id="16" idx="3"/>
            </p:cNvCxnSpPr>
            <p:nvPr/>
          </p:nvCxnSpPr>
          <p:spPr>
            <a:xfrm flipH="1" flipV="1">
              <a:off x="5774432" y="5673249"/>
              <a:ext cx="237728" cy="67207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5" idx="1"/>
              <a:endCxn id="7" idx="3"/>
            </p:cNvCxnSpPr>
            <p:nvPr/>
          </p:nvCxnSpPr>
          <p:spPr>
            <a:xfrm flipH="1">
              <a:off x="3373016" y="4977172"/>
              <a:ext cx="334888" cy="36004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 flipV="1">
              <a:off x="3347864" y="5301208"/>
              <a:ext cx="334888" cy="3360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 flipV="1">
              <a:off x="2314600" y="3429000"/>
              <a:ext cx="50304" cy="1656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8264596" y="2535552"/>
              <a:ext cx="1072616" cy="629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E03253"/>
                  </a:solidFill>
                  <a:latin typeface="Times New Roman"/>
                  <a:cs typeface="Times New Roman"/>
                </a:rPr>
                <a:t>query</a:t>
              </a:r>
              <a:endParaRPr kumimoji="1" lang="ja-JP" altLang="en-US" b="1" dirty="0">
                <a:solidFill>
                  <a:srgbClr val="E03253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3088340" y="3032956"/>
            <a:ext cx="37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partition-aggregate model of Presto[1]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805373" y="6082353"/>
            <a:ext cx="12490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[1] http</a:t>
            </a:r>
            <a:r>
              <a:rPr lang="en-US" altLang="ja-JP" sz="900" dirty="0"/>
              <a:t>://</a:t>
            </a:r>
            <a:r>
              <a:rPr lang="en-US" altLang="ja-JP" sz="900" dirty="0" err="1"/>
              <a:t>prestodb.io</a:t>
            </a:r>
            <a:r>
              <a:rPr lang="en-US" altLang="ja-JP" sz="900" dirty="0"/>
              <a:t>/</a:t>
            </a:r>
            <a:endParaRPr lang="ja-JP" altLang="en-US" sz="900" dirty="0"/>
          </a:p>
        </p:txBody>
      </p:sp>
      <p:sp>
        <p:nvSpPr>
          <p:cNvPr id="30" name="フッター プレースホルダー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60133" y="2746665"/>
            <a:ext cx="185358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処理の開始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サイズが小さい</a:t>
            </a:r>
            <a:endParaRPr kumimoji="1" lang="en-US" altLang="ja-JP" dirty="0" smtClean="0"/>
          </a:p>
        </p:txBody>
      </p:sp>
      <p:cxnSp>
        <p:nvCxnSpPr>
          <p:cNvPr id="33" name="直線コネクタ 32"/>
          <p:cNvCxnSpPr>
            <a:stCxn id="31" idx="2"/>
            <a:endCxn id="27" idx="3"/>
          </p:cNvCxnSpPr>
          <p:nvPr/>
        </p:nvCxnSpPr>
        <p:spPr bwMode="auto">
          <a:xfrm flipH="1">
            <a:off x="7905328" y="3392996"/>
            <a:ext cx="381598" cy="18466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7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再現シミュレーション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635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再現実験環境</a:t>
            </a:r>
            <a:endParaRPr lang="en-US" altLang="ja-JP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400" dirty="0" smtClean="0"/>
              <a:t>トポロジー</a:t>
            </a:r>
            <a:r>
              <a:rPr lang="en-US" altLang="ja-JP" sz="1400" dirty="0" smtClean="0"/>
              <a:t>: FatTree, oversubscripted 4 : 1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400" dirty="0" smtClean="0"/>
              <a:t>トラフィック</a:t>
            </a:r>
            <a:r>
              <a:rPr kumimoji="1" lang="en-US" altLang="ja-JP" sz="1400" dirty="0" smtClean="0"/>
              <a:t>:33%</a:t>
            </a:r>
            <a:r>
              <a:rPr kumimoji="1" lang="ja-JP" altLang="en-US" sz="1400" dirty="0" smtClean="0"/>
              <a:t>のノードがデータを流し続ける</a:t>
            </a:r>
            <a:r>
              <a:rPr lang="en-US" altLang="ja-JP" sz="1400" dirty="0" smtClean="0"/>
              <a:t>background traffic (</a:t>
            </a:r>
            <a:r>
              <a:rPr lang="en-US" altLang="ja-JP" sz="1400" dirty="0" smtClean="0">
                <a:solidFill>
                  <a:srgbClr val="E03253"/>
                </a:solidFill>
              </a:rPr>
              <a:t>TCP or MPTCP</a:t>
            </a:r>
            <a:r>
              <a:rPr lang="en-US" altLang="ja-JP" sz="1400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400" dirty="0" smtClean="0"/>
              <a:t>残りのノードが</a:t>
            </a:r>
            <a:r>
              <a:rPr lang="en-US" altLang="ja-JP" sz="1400" dirty="0" smtClean="0"/>
              <a:t>70KB</a:t>
            </a:r>
            <a:r>
              <a:rPr lang="ja-JP" altLang="en-US" sz="1400" dirty="0" smtClean="0"/>
              <a:t>の通信を平均</a:t>
            </a:r>
            <a:r>
              <a:rPr lang="en-US" altLang="ja-JP" sz="1400" dirty="0" smtClean="0"/>
              <a:t>200ms</a:t>
            </a:r>
            <a:r>
              <a:rPr lang="ja-JP" altLang="en-US" sz="1400" dirty="0" smtClean="0"/>
              <a:t>ポアソン生起</a:t>
            </a:r>
            <a:r>
              <a:rPr lang="en-US" altLang="ja-JP" sz="1400" dirty="0" smtClean="0"/>
              <a:t> </a:t>
            </a:r>
            <a:r>
              <a:rPr lang="en-US" altLang="ja-JP" sz="1400" dirty="0" smtClean="0">
                <a:solidFill>
                  <a:srgbClr val="E03253"/>
                </a:solidFill>
              </a:rPr>
              <a:t> </a:t>
            </a:r>
            <a:r>
              <a:rPr lang="en-US" altLang="ja-JP" sz="1400" dirty="0" smtClean="0"/>
              <a:t>(</a:t>
            </a:r>
            <a:r>
              <a:rPr lang="en-US" altLang="ja-JP" sz="1400" dirty="0" smtClean="0">
                <a:solidFill>
                  <a:srgbClr val="E03253"/>
                </a:solidFill>
              </a:rPr>
              <a:t>TCP</a:t>
            </a:r>
            <a:r>
              <a:rPr lang="en-US" altLang="ja-JP" sz="1400" dirty="0" smtClean="0"/>
              <a:t>)</a:t>
            </a:r>
            <a:endParaRPr lang="en-US" altLang="ja-JP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400" dirty="0" smtClean="0"/>
              <a:t>70KB</a:t>
            </a:r>
            <a:r>
              <a:rPr lang="ja-JP" altLang="en-US" sz="1400" dirty="0" smtClean="0"/>
              <a:t>の通信の完結時間を測定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シミュレーション</a:t>
            </a:r>
            <a:r>
              <a:rPr lang="en-US" altLang="ja-JP" sz="1400" dirty="0" smtClean="0"/>
              <a:t>: </a:t>
            </a:r>
            <a:r>
              <a:rPr lang="en-US" altLang="ja-JP" sz="1400" u="sng" dirty="0" smtClean="0"/>
              <a:t>ns-3 </a:t>
            </a:r>
            <a:r>
              <a:rPr lang="en-US" altLang="ja-JP" sz="1400" u="sng" dirty="0" err="1" smtClean="0"/>
              <a:t>dce</a:t>
            </a:r>
            <a:r>
              <a:rPr lang="ja-JP" altLang="en-US" sz="1400" u="sng" dirty="0" smtClean="0"/>
              <a:t>を使用</a:t>
            </a:r>
            <a:r>
              <a:rPr lang="en-US" altLang="ja-JP" sz="1400" dirty="0" smtClean="0"/>
              <a:t>, motivated work</a:t>
            </a:r>
            <a:r>
              <a:rPr lang="ja-JP" altLang="en-US" sz="1400" dirty="0" smtClean="0"/>
              <a:t>では</a:t>
            </a:r>
            <a:r>
              <a:rPr lang="en-US" altLang="ja-JP" sz="1400" dirty="0" smtClean="0"/>
              <a:t> </a:t>
            </a:r>
            <a:r>
              <a:rPr lang="en-US" altLang="ja-JP" sz="1400" u="sng" dirty="0" err="1" smtClean="0"/>
              <a:t>htsim</a:t>
            </a:r>
            <a:r>
              <a:rPr lang="ja-JP" altLang="en-US" sz="1400" u="sng" dirty="0" smtClean="0"/>
              <a:t>あるいは</a:t>
            </a:r>
            <a:r>
              <a:rPr lang="en-US" altLang="ja-JP" sz="1400" u="sng" dirty="0" smtClean="0"/>
              <a:t>flow-level simulator</a:t>
            </a:r>
            <a:r>
              <a:rPr lang="ja-JP" altLang="en-US" sz="1400" u="sng" dirty="0" smtClean="0"/>
              <a:t>を使用</a:t>
            </a:r>
            <a:endParaRPr lang="en-US" altLang="ja-JP" sz="1400" u="sng" dirty="0" smtClean="0"/>
          </a:p>
          <a:p>
            <a:pPr marL="0" indent="0">
              <a:buNone/>
            </a:pPr>
            <a:r>
              <a:rPr lang="ja-JP" altLang="en-US" sz="1600" b="1" dirty="0" smtClean="0"/>
              <a:t>ランダム性</a:t>
            </a:r>
            <a:endParaRPr lang="en-US" altLang="ja-JP" sz="1600" b="1" dirty="0"/>
          </a:p>
          <a:p>
            <a:r>
              <a:rPr lang="ja-JP" altLang="en-US" sz="1600" dirty="0" smtClean="0"/>
              <a:t>通信ノードをどう選ぶか</a:t>
            </a:r>
            <a:endParaRPr lang="en-US" altLang="ja-JP" sz="1600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067947" y="3229341"/>
            <a:ext cx="4493565" cy="1963855"/>
            <a:chOff x="395536" y="2708920"/>
            <a:chExt cx="8572500" cy="3746500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41111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1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688230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>
                  <a:latin typeface="Times New Roman"/>
                  <a:cs typeface="Times New Roman"/>
                </a:rPr>
                <a:t>2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335350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982466" y="2798588"/>
              <a:ext cx="544683" cy="497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8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800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12699"/>
              </p:ext>
            </p:extLst>
          </p:nvPr>
        </p:nvGraphicFramePr>
        <p:xfrm>
          <a:off x="823946" y="4833156"/>
          <a:ext cx="4129054" cy="148336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2064527"/>
                <a:gridCol w="2064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nodes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core-</a:t>
                      </a:r>
                      <a:r>
                        <a:rPr kumimoji="1" lang="en-US" altLang="ja-JP" sz="1400" baseline="0" dirty="0" err="1" smtClean="0"/>
                        <a:t>aggr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82781"/>
              </p:ext>
            </p:extLst>
          </p:nvPr>
        </p:nvGraphicFramePr>
        <p:xfrm>
          <a:off x="4953000" y="5196800"/>
          <a:ext cx="4129054" cy="111252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064527"/>
                <a:gridCol w="2064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0.5ms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812540" y="4401108"/>
            <a:ext cx="3082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sz="20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27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</a:t>
            </a:r>
            <a:r>
              <a:rPr lang="ja-JP" altLang="en-US" dirty="0" smtClean="0"/>
              <a:t>シミュレーション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パラメータの検証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Round Trip Time(RTT) : 0.5ms</a:t>
            </a:r>
          </a:p>
          <a:p>
            <a:pPr marL="0" indent="0">
              <a:buNone/>
            </a:pPr>
            <a:r>
              <a:rPr lang="ja-JP" altLang="en-US" sz="1800" dirty="0" smtClean="0"/>
              <a:t>同データセンター内の</a:t>
            </a:r>
            <a:r>
              <a:rPr lang="en-US" altLang="ja-JP" sz="1800" dirty="0" smtClean="0"/>
              <a:t>RTT</a:t>
            </a:r>
            <a:r>
              <a:rPr lang="ja-JP" altLang="en-US" sz="1800" dirty="0" smtClean="0"/>
              <a:t>は一般的に</a:t>
            </a:r>
            <a:r>
              <a:rPr lang="en-US" altLang="ja-JP" sz="1800" dirty="0" smtClean="0"/>
              <a:t>1</a:t>
            </a:r>
            <a:r>
              <a:rPr lang="en-US" altLang="ja-JP" sz="1800" dirty="0" smtClean="0"/>
              <a:t>ms</a:t>
            </a:r>
            <a:r>
              <a:rPr lang="ja-JP" altLang="en-US" sz="1800" dirty="0" smtClean="0"/>
              <a:t>以下</a:t>
            </a:r>
            <a:r>
              <a:rPr lang="en-US" altLang="ja-JP" sz="1800" dirty="0" smtClean="0"/>
              <a:t>[</a:t>
            </a:r>
            <a:r>
              <a:rPr lang="en-US" altLang="ja-JP" sz="1800" dirty="0" smtClean="0"/>
              <a:t>1]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b="1" dirty="0" smtClean="0"/>
              <a:t>Buffer: 100KB</a:t>
            </a:r>
            <a:r>
              <a:rPr lang="en-US" altLang="ja-JP" sz="2000" dirty="0" smtClean="0"/>
              <a:t>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 algn="ctr">
              <a:buNone/>
            </a:pPr>
            <a:r>
              <a:rPr lang="en-US" altLang="ja-JP" sz="2000" dirty="0" smtClean="0"/>
              <a:t>100[KB] = 400[Mbps] × 0.5[</a:t>
            </a:r>
            <a:r>
              <a:rPr lang="en-US" altLang="ja-JP" sz="2000" dirty="0" err="1" smtClean="0"/>
              <a:t>ms</a:t>
            </a:r>
            <a:r>
              <a:rPr lang="en-US" altLang="ja-JP" sz="2000" dirty="0" smtClean="0"/>
              <a:t>] ÷ 8 </a:t>
            </a:r>
            <a:r>
              <a:rPr lang="en-US" altLang="ja-JP" sz="2000" dirty="0" smtClean="0">
                <a:solidFill>
                  <a:srgbClr val="E03253"/>
                </a:solidFill>
              </a:rPr>
              <a:t>× 4</a:t>
            </a:r>
            <a:endParaRPr lang="en-US" altLang="ja-JP" sz="2000" dirty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ja-JP" altLang="en-US" sz="2000" b="1" dirty="0" smtClean="0"/>
              <a:t>帯域とノード数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lang="ja-JP" altLang="en-US" sz="2000" dirty="0" smtClean="0"/>
              <a:t>今のデータセンターネットワークでは</a:t>
            </a:r>
            <a:r>
              <a:rPr lang="en-US" altLang="ja-JP" sz="2000" dirty="0" smtClean="0"/>
              <a:t>400Mbps</a:t>
            </a:r>
            <a:r>
              <a:rPr lang="ja-JP" altLang="en-US" sz="2000" dirty="0" smtClean="0"/>
              <a:t>よりも広帯域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今回のシミュレーションでは</a:t>
            </a:r>
            <a:r>
              <a:rPr kumimoji="1" lang="en-US" altLang="ja-JP" sz="2000" dirty="0" smtClean="0"/>
              <a:t>16</a:t>
            </a:r>
            <a:r>
              <a:rPr kumimoji="1" lang="ja-JP" altLang="en-US" sz="2000" dirty="0" smtClean="0"/>
              <a:t>ノードに対し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帯域をチューニングし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結果を再現した　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28" y="3077951"/>
            <a:ext cx="5083345" cy="33433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87518" y="6047710"/>
            <a:ext cx="2492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[1]http</a:t>
            </a:r>
            <a:r>
              <a:rPr lang="en-US" altLang="ja-JP" sz="1100" dirty="0"/>
              <a:t>://</a:t>
            </a:r>
            <a:r>
              <a:rPr lang="en-US" altLang="ja-JP" sz="1100" dirty="0" err="1"/>
              <a:t>www.linux-mag.com</a:t>
            </a:r>
            <a:r>
              <a:rPr lang="en-US" altLang="ja-JP" sz="1100" dirty="0"/>
              <a:t>/id/7589/</a:t>
            </a:r>
            <a:endParaRPr lang="ja-JP" altLang="en-US" sz="110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0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再現シミュレーション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TCP vs. MPTCP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7875" y="5347222"/>
            <a:ext cx="8351589" cy="7820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sz="1800" dirty="0" smtClean="0"/>
              <a:t>MPTCP</a:t>
            </a:r>
            <a:r>
              <a:rPr lang="ja-JP" altLang="en-US" sz="1800" dirty="0" smtClean="0"/>
              <a:t>による</a:t>
            </a:r>
            <a:r>
              <a:rPr kumimoji="1" lang="en-US" altLang="ja-JP" sz="1800" dirty="0" smtClean="0"/>
              <a:t>background traffic</a:t>
            </a:r>
            <a:r>
              <a:rPr kumimoji="1" lang="ja-JP" altLang="en-US" sz="1800" dirty="0" smtClean="0"/>
              <a:t>がバッファを圧迫し</a:t>
            </a:r>
            <a:r>
              <a:rPr kumimoji="1" lang="en-US" altLang="ja-JP" sz="1800" dirty="0" smtClean="0"/>
              <a:t>, 70KB</a:t>
            </a:r>
            <a:r>
              <a:rPr lang="ja-JP" altLang="en-US" sz="1800" dirty="0" smtClean="0"/>
              <a:t>フローでの遅延を引き起こした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/>
          </a:p>
        </p:txBody>
      </p:sp>
      <p:pic>
        <p:nvPicPr>
          <p:cNvPr id="6" name="図 5" descr="reprp_c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51" y="2596305"/>
            <a:ext cx="5587618" cy="2668899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99733"/>
              </p:ext>
            </p:extLst>
          </p:nvPr>
        </p:nvGraphicFramePr>
        <p:xfrm>
          <a:off x="1288016" y="1128192"/>
          <a:ext cx="4735247" cy="1127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073975"/>
                <a:gridCol w="1220424"/>
                <a:gridCol w="1220424"/>
                <a:gridCol w="1220424"/>
              </a:tblGrid>
              <a:tr h="359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Algorithm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Short</a:t>
                      </a:r>
                      <a:r>
                        <a:rPr kumimoji="1" lang="en-US" altLang="ja-JP" sz="1100" baseline="0" dirty="0" smtClean="0"/>
                        <a:t> Flow Finish Time[</a:t>
                      </a:r>
                      <a:r>
                        <a:rPr kumimoji="1" lang="en-US" altLang="ja-JP" sz="1100" baseline="0" dirty="0" err="1" smtClean="0"/>
                        <a:t>ms</a:t>
                      </a:r>
                      <a:r>
                        <a:rPr kumimoji="1" lang="en-US" altLang="ja-JP" sz="1100" baseline="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Stdev</a:t>
                      </a:r>
                      <a:r>
                        <a:rPr kumimoji="1" lang="en-US" altLang="ja-JP" sz="1100" dirty="0" smtClean="0"/>
                        <a:t>[</a:t>
                      </a:r>
                      <a:r>
                        <a:rPr kumimoji="1" lang="en-US" altLang="ja-JP" sz="1100" dirty="0" err="1" smtClean="0"/>
                        <a:t>ms</a:t>
                      </a:r>
                      <a:r>
                        <a:rPr kumimoji="1" lang="en-US" altLang="ja-JP" sz="110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99</a:t>
                      </a:r>
                      <a:r>
                        <a:rPr kumimoji="1" lang="en-US" altLang="ja-JP" sz="1100" baseline="30000" dirty="0" smtClean="0"/>
                        <a:t>th</a:t>
                      </a:r>
                      <a:r>
                        <a:rPr kumimoji="1" lang="en-US" altLang="ja-JP" sz="1100" dirty="0" smtClean="0"/>
                        <a:t> percentile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SINGLE-PATH TCP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78.4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122.5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E03253"/>
                          </a:solidFill>
                        </a:rPr>
                        <a:t>266.7</a:t>
                      </a:r>
                      <a:endParaRPr kumimoji="1" lang="ja-JP" altLang="en-US" sz="1200" b="1" dirty="0">
                        <a:solidFill>
                          <a:srgbClr val="E0325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9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MPTCP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91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140.6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E03253"/>
                          </a:solidFill>
                        </a:rPr>
                        <a:t>510.5</a:t>
                      </a:r>
                      <a:endParaRPr kumimoji="1" lang="ja-JP" altLang="en-US" sz="1200" b="1" dirty="0">
                        <a:solidFill>
                          <a:srgbClr val="E0325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39888"/>
              </p:ext>
            </p:extLst>
          </p:nvPr>
        </p:nvGraphicFramePr>
        <p:xfrm>
          <a:off x="6076548" y="1121140"/>
          <a:ext cx="2440848" cy="1123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0424"/>
                <a:gridCol w="1220424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Short</a:t>
                      </a:r>
                      <a:r>
                        <a:rPr kumimoji="1" lang="en-US" altLang="ja-JP" sz="1100" baseline="0" dirty="0" smtClean="0"/>
                        <a:t> Flow Finish Time[</a:t>
                      </a:r>
                      <a:r>
                        <a:rPr kumimoji="1" lang="en-US" altLang="ja-JP" sz="1100" baseline="0" dirty="0" err="1" smtClean="0"/>
                        <a:t>ms</a:t>
                      </a:r>
                      <a:r>
                        <a:rPr kumimoji="1" lang="en-US" altLang="ja-JP" sz="1100" baseline="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Stdev</a:t>
                      </a:r>
                      <a:r>
                        <a:rPr kumimoji="1" lang="en-US" altLang="ja-JP" sz="1100" dirty="0" smtClean="0"/>
                        <a:t>[</a:t>
                      </a:r>
                      <a:r>
                        <a:rPr kumimoji="1" lang="en-US" altLang="ja-JP" sz="1100" dirty="0" err="1" smtClean="0"/>
                        <a:t>ms</a:t>
                      </a:r>
                      <a:r>
                        <a:rPr kumimoji="1" lang="en-US" altLang="ja-JP" sz="1100" dirty="0" smtClean="0"/>
                        <a:t>]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78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108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u="none" strike="noStrike" kern="1200" baseline="0" dirty="0" smtClean="0"/>
                        <a:t>97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106</a:t>
                      </a: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603058" y="2221123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Table1. Reproducing result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49144" y="2208312"/>
            <a:ext cx="1957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/>
                <a:cs typeface="Times New Roman"/>
              </a:rPr>
              <a:t>Table2.  Motivated work</a:t>
            </a:r>
            <a:endParaRPr kumimoji="1" lang="ja-JP" altLang="en-US" sz="1400" dirty="0">
              <a:latin typeface="Times New Roman"/>
              <a:cs typeface="Times New Roman"/>
            </a:endParaRPr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999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- </a:t>
            </a:r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完結時間の分布から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つのパターンに分類できた</a:t>
            </a:r>
            <a:endParaRPr lang="en-US" altLang="ja-JP" dirty="0" smtClean="0"/>
          </a:p>
          <a:p>
            <a:r>
              <a:rPr lang="en-US" altLang="ja-JP" dirty="0" smtClean="0"/>
              <a:t>MPTCP</a:t>
            </a:r>
            <a:r>
              <a:rPr lang="ja-JP" altLang="en-US" dirty="0" smtClean="0"/>
              <a:t>はパケットロスを生じる割合が大きかった</a:t>
            </a:r>
            <a:endParaRPr lang="en-US" altLang="ja-JP" dirty="0" smtClean="0"/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3263758" y="1484784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 bwMode="auto">
          <a:xfrm>
            <a:off x="3263758" y="1484784"/>
            <a:ext cx="42910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696552" y="1304764"/>
            <a:ext cx="220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パケットロスが生じた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11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 smtClean="0"/>
              <a:t>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- </a:t>
            </a:r>
            <a:r>
              <a:rPr lang="ja-JP" altLang="en-US" dirty="0" smtClean="0"/>
              <a:t>パケットロスが生じたトラフィック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545054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Delay with loss vs. Extreme delay</a:t>
            </a:r>
            <a:endParaRPr lang="ja-JP" altLang="en-US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848544" y="4792453"/>
            <a:ext cx="8280400" cy="14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sz="1900" dirty="0" smtClean="0"/>
              <a:t>トラフィックが数</a:t>
            </a:r>
            <a:r>
              <a:rPr lang="en-US" altLang="ja-JP" sz="1900" dirty="0" smtClean="0"/>
              <a:t>10[</a:t>
            </a:r>
            <a:r>
              <a:rPr lang="en-US" altLang="ja-JP" sz="1900" dirty="0" err="1" smtClean="0"/>
              <a:t>ms</a:t>
            </a:r>
            <a:r>
              <a:rPr lang="en-US" altLang="ja-JP" sz="1900" dirty="0" smtClean="0"/>
              <a:t>]</a:t>
            </a:r>
            <a:r>
              <a:rPr lang="ja-JP" altLang="en-US" sz="1900" dirty="0" smtClean="0"/>
              <a:t>間隔で発生したとき</a:t>
            </a:r>
            <a:r>
              <a:rPr lang="en-US" altLang="ja-JP" sz="1900" dirty="0" smtClean="0"/>
              <a:t>, </a:t>
            </a:r>
            <a:r>
              <a:rPr lang="ja-JP" altLang="en-US" sz="1900" dirty="0" smtClean="0"/>
              <a:t>パケットロスを起こしていた</a:t>
            </a:r>
            <a:r>
              <a:rPr lang="en-US" altLang="ja-JP" sz="1900" dirty="0" smtClean="0"/>
              <a:t>. </a:t>
            </a:r>
          </a:p>
          <a:p>
            <a:r>
              <a:rPr lang="en-US" altLang="ja-JP" sz="1900" dirty="0" smtClean="0"/>
              <a:t>MPTCP</a:t>
            </a:r>
            <a:r>
              <a:rPr lang="ja-JP" altLang="en-US" sz="1900" dirty="0" smtClean="0"/>
              <a:t>では特にコネクション確立直後にパケットロスを起こし</a:t>
            </a:r>
            <a:r>
              <a:rPr lang="en-US" altLang="ja-JP" sz="1900" dirty="0" smtClean="0"/>
              <a:t>, </a:t>
            </a:r>
            <a:r>
              <a:rPr lang="ja-JP" altLang="en-US" sz="1900" dirty="0" smtClean="0"/>
              <a:t>送信量を減らす制御が発生した</a:t>
            </a:r>
            <a:endParaRPr lang="en-US" altLang="ja-JP" sz="1900" dirty="0" smtClean="0"/>
          </a:p>
          <a:p>
            <a:pPr marL="0" indent="0">
              <a:buFont typeface="Wingdings" pitchFamily="2" charset="2"/>
              <a:buNone/>
            </a:pPr>
            <a:endParaRPr lang="en-US" altLang="ja-JP" sz="1900" dirty="0" smtClean="0"/>
          </a:p>
        </p:txBody>
      </p:sp>
      <p:pic>
        <p:nvPicPr>
          <p:cNvPr id="6" name="図 5" descr="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52" y="1666753"/>
            <a:ext cx="5151571" cy="305839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614879" y="1880828"/>
            <a:ext cx="595085" cy="276999"/>
          </a:xfrm>
          <a:prstGeom prst="rect">
            <a:avLst/>
          </a:prstGeom>
          <a:ln w="12700">
            <a:solidFill>
              <a:srgbClr val="0071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262ms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97216" y="1891861"/>
            <a:ext cx="595085" cy="276999"/>
          </a:xfrm>
          <a:prstGeom prst="rect">
            <a:avLst/>
          </a:prstGeom>
          <a:noFill/>
          <a:ln w="12700"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632ms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07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200" b="1" dirty="0" smtClean="0"/>
              <a:t>TCP</a:t>
            </a:r>
            <a:r>
              <a:rPr kumimoji="1" lang="ja-JP" altLang="en-US" sz="2200" b="1" dirty="0" smtClean="0"/>
              <a:t>と</a:t>
            </a:r>
            <a:r>
              <a:rPr kumimoji="1" lang="en-US" altLang="ja-JP" sz="2200" b="1" dirty="0" smtClean="0"/>
              <a:t>MPTCP</a:t>
            </a:r>
            <a:r>
              <a:rPr kumimoji="1" lang="ja-JP" altLang="en-US" sz="2200" b="1" dirty="0" smtClean="0"/>
              <a:t>による</a:t>
            </a:r>
            <a:r>
              <a:rPr kumimoji="1" lang="en-US" altLang="ja-JP" sz="2200" b="1" dirty="0" smtClean="0"/>
              <a:t>background traffic</a:t>
            </a:r>
            <a:r>
              <a:rPr kumimoji="1" lang="ja-JP" altLang="en-US" sz="2200" b="1" dirty="0" smtClean="0"/>
              <a:t>の影響の比較</a:t>
            </a:r>
            <a:endParaRPr kumimoji="1" lang="en-US" altLang="ja-JP" sz="2200" b="1" dirty="0" smtClean="0"/>
          </a:p>
          <a:p>
            <a:r>
              <a:rPr lang="en-US" altLang="ja-JP" sz="2000" dirty="0" smtClean="0"/>
              <a:t>MPTCP</a:t>
            </a:r>
            <a:r>
              <a:rPr lang="ja-JP" altLang="en-US" sz="2000" dirty="0" smtClean="0"/>
              <a:t>による</a:t>
            </a:r>
            <a:r>
              <a:rPr lang="en-US" altLang="ja-JP" sz="2000" dirty="0" smtClean="0"/>
              <a:t>background traffic</a:t>
            </a:r>
            <a:r>
              <a:rPr lang="ja-JP" altLang="en-US" sz="2000" dirty="0" smtClean="0"/>
              <a:t>がパケットロスを多く引き起こした</a:t>
            </a:r>
            <a:endParaRPr lang="en-US" altLang="ja-JP" sz="2000" dirty="0" smtClean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は混雑していない経路ではウィンドウサイズをより増加させる</a:t>
            </a:r>
            <a:endParaRPr lang="en-US" altLang="ja-JP" dirty="0"/>
          </a:p>
          <a:p>
            <a:pPr lvl="1"/>
            <a:r>
              <a:rPr lang="ja-JP" altLang="en-US" dirty="0" smtClean="0"/>
              <a:t>短い間隔でショートフローが発生したとき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バッファの圧迫を促進させた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398520" y="4257092"/>
            <a:ext cx="9108440" cy="144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sz="2200" b="1" dirty="0" smtClean="0"/>
              <a:t>ショートフローに</a:t>
            </a:r>
            <a:r>
              <a:rPr lang="ja-JP" altLang="en-US" sz="2200" b="1" dirty="0" smtClean="0"/>
              <a:t>対し</a:t>
            </a:r>
            <a:r>
              <a:rPr lang="en-US" altLang="ja-JP" sz="2200" b="1" dirty="0" smtClean="0"/>
              <a:t>MPTCP</a:t>
            </a:r>
            <a:r>
              <a:rPr lang="ja-JP" altLang="en-US" sz="2200" b="1" dirty="0"/>
              <a:t>を直接適用</a:t>
            </a:r>
            <a:r>
              <a:rPr lang="ja-JP" altLang="en-US" sz="2200" b="1" dirty="0" smtClean="0"/>
              <a:t>すれば</a:t>
            </a:r>
            <a:r>
              <a:rPr lang="en-US" altLang="ja-JP" sz="2200" b="1" dirty="0" smtClean="0"/>
              <a:t>, </a:t>
            </a:r>
            <a:r>
              <a:rPr lang="ja-JP" altLang="en-US" sz="2200" b="1" dirty="0" smtClean="0"/>
              <a:t>ロードバランスによりボトルネックを回避できるのでは</a:t>
            </a:r>
            <a:r>
              <a:rPr lang="en-US" altLang="ja-JP" sz="2200" b="1" dirty="0" smtClean="0"/>
              <a:t>?</a:t>
            </a: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179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追加シミュレーション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52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 bwMode="auto">
          <a:xfrm>
            <a:off x="-15552" y="4081"/>
            <a:ext cx="2094778" cy="6853919"/>
          </a:xfrm>
          <a:prstGeom prst="rect">
            <a:avLst/>
          </a:prstGeom>
          <a:solidFill>
            <a:srgbClr val="0071BC"/>
          </a:solidFill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0071BC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EAEAEA"/>
                </a:solidFill>
              </a:rPr>
              <a:t>2013/12/20</a:t>
            </a:r>
            <a:endParaRPr lang="en-US" altLang="ja-JP" dirty="0">
              <a:solidFill>
                <a:srgbClr val="EAEAEA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777874" y="297690"/>
            <a:ext cx="8370565" cy="5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altLang="ja-JP" dirty="0" smtClean="0">
                <a:solidFill>
                  <a:srgbClr val="EAEAEA"/>
                </a:solidFill>
              </a:rPr>
              <a:t>Outline</a:t>
            </a:r>
            <a:endParaRPr lang="ja-JP" altLang="en-US" dirty="0">
              <a:solidFill>
                <a:srgbClr val="EAEAEA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360712" y="1157535"/>
            <a:ext cx="7020780" cy="6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altLang="ja-JP" dirty="0" err="1">
                <a:solidFill>
                  <a:srgbClr val="0071BC"/>
                </a:solidFill>
              </a:rPr>
              <a:t>MultiPath</a:t>
            </a:r>
            <a:r>
              <a:rPr lang="en-US" altLang="ja-JP" dirty="0">
                <a:solidFill>
                  <a:srgbClr val="0071BC"/>
                </a:solidFill>
              </a:rPr>
              <a:t> TCP</a:t>
            </a:r>
            <a:r>
              <a:rPr lang="ja-JP" altLang="en-US" dirty="0">
                <a:solidFill>
                  <a:srgbClr val="0071BC"/>
                </a:solidFill>
              </a:rPr>
              <a:t>適用時のデータセンターネットワークでの</a:t>
            </a:r>
            <a:r>
              <a:rPr lang="en-US" altLang="ja-JP" dirty="0">
                <a:solidFill>
                  <a:srgbClr val="0071BC"/>
                </a:solidFill>
              </a:rPr>
              <a:t/>
            </a:r>
            <a:br>
              <a:rPr lang="en-US" altLang="ja-JP" dirty="0">
                <a:solidFill>
                  <a:srgbClr val="0071BC"/>
                </a:solidFill>
              </a:rPr>
            </a:br>
            <a:r>
              <a:rPr lang="ja-JP" altLang="en-US" dirty="0">
                <a:solidFill>
                  <a:srgbClr val="0071BC"/>
                </a:solidFill>
              </a:rPr>
              <a:t>フローサイズが与える影響に関する一考察</a:t>
            </a:r>
            <a:endParaRPr lang="en-US" altLang="ja-JP" b="1" dirty="0" smtClean="0">
              <a:solidFill>
                <a:srgbClr val="0071BC"/>
              </a:solidFill>
              <a:cs typeface="Times New Roman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2360712" y="1874153"/>
            <a:ext cx="6390887" cy="394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研究背景</a:t>
            </a:r>
            <a:endParaRPr lang="en-US" altLang="ja-JP" b="1" dirty="0" smtClean="0"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/>
              <a:t>関連研究</a:t>
            </a:r>
            <a:endParaRPr lang="en-US" altLang="ja-JP" b="1" dirty="0" smtClean="0"/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データセンターネットワーク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再現シミュレーション</a:t>
            </a:r>
            <a:endParaRPr lang="en-US" altLang="ja-JP" b="1" dirty="0" smtClean="0"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en-US" b="1" dirty="0" smtClean="0">
                <a:latin typeface="+mn-ea"/>
                <a:cs typeface="Times New Roman"/>
              </a:rPr>
              <a:t>追加シミュレーション　</a:t>
            </a:r>
            <a:endParaRPr lang="en-US" altLang="ja-JP" b="1" dirty="0" smtClean="0">
              <a:latin typeface="+mn-ea"/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結論</a:t>
            </a:r>
            <a:endParaRPr lang="en-US" altLang="ja-JP" b="1" dirty="0" smtClean="0">
              <a:cs typeface="Times New Roman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17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ea"/>
                <a:cs typeface="Times New Roman"/>
              </a:rPr>
              <a:t>追加シミュレーション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 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21860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b="1" dirty="0" smtClean="0"/>
              <a:t>シミュレーション環境</a:t>
            </a:r>
            <a:r>
              <a:rPr lang="en-US" altLang="ja-JP" sz="2000" b="1" dirty="0" smtClean="0"/>
              <a:t> – </a:t>
            </a:r>
            <a:r>
              <a:rPr lang="ja-JP" altLang="en-US" sz="2000" b="1" dirty="0" smtClean="0"/>
              <a:t>トラフィック</a:t>
            </a:r>
            <a:endParaRPr lang="en-US" altLang="ja-JP" sz="2000" b="1" dirty="0" smtClean="0"/>
          </a:p>
          <a:p>
            <a:pPr marL="0" indent="0">
              <a:buNone/>
            </a:pPr>
            <a:r>
              <a:rPr lang="en-US" altLang="ja-JP" sz="2000" u="sng" dirty="0" smtClean="0"/>
              <a:t>Background  </a:t>
            </a:r>
            <a:r>
              <a:rPr lang="en-US" altLang="ja-JP" sz="2000" u="sng" dirty="0" smtClean="0"/>
              <a:t>traffic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50% </a:t>
            </a:r>
            <a:r>
              <a:rPr kumimoji="1" lang="ja-JP" altLang="en-US" sz="1800" dirty="0" smtClean="0"/>
              <a:t>処理ノードに対し</a:t>
            </a:r>
            <a:r>
              <a:rPr kumimoji="1" lang="en-US" altLang="ja-JP" sz="1800" dirty="0" smtClean="0"/>
              <a:t>, </a:t>
            </a:r>
            <a:r>
              <a:rPr kumimoji="1" lang="ja-JP" altLang="en-US" sz="1800" dirty="0" smtClean="0"/>
              <a:t>データを流し続ける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2000" u="sng" dirty="0" smtClean="0"/>
              <a:t>ショートフロー</a:t>
            </a:r>
            <a:endParaRPr lang="en-US" altLang="ja-JP" sz="2000" u="sng" dirty="0" smtClean="0"/>
          </a:p>
          <a:p>
            <a:pPr marL="0" indent="0">
              <a:buNone/>
            </a:pPr>
            <a:endParaRPr lang="en-US" altLang="ja-JP" sz="2000" dirty="0">
              <a:solidFill>
                <a:srgbClr val="0071BC"/>
              </a:solidFill>
            </a:endParaRPr>
          </a:p>
          <a:p>
            <a:endParaRPr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5169024" y="4268125"/>
            <a:ext cx="4432935" cy="1761234"/>
            <a:chOff x="4289239" y="4113076"/>
            <a:chExt cx="4876229" cy="2344202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239" y="4113076"/>
              <a:ext cx="4876229" cy="234420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278059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214977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151895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8812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828088" y="2898809"/>
            <a:ext cx="8265111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Query traffic </a:t>
            </a:r>
            <a:r>
              <a:rPr lang="en-US" altLang="ja-JP" dirty="0" smtClean="0">
                <a:solidFill>
                  <a:srgbClr val="0071BC"/>
                </a:solidFill>
                <a:latin typeface="Times New Roman"/>
                <a:cs typeface="Times New Roman"/>
              </a:rPr>
              <a:t>: 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全ての処理ノードに対し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, 16KB~2KB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のデータを平均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200[</a:t>
            </a:r>
            <a:r>
              <a:rPr lang="en-US" altLang="ja-JP" dirty="0" err="1" smtClean="0">
                <a:solidFill>
                  <a:srgbClr val="4D4D4D"/>
                </a:solidFill>
                <a:latin typeface="Times New Roman"/>
                <a:cs typeface="Times New Roman"/>
              </a:rPr>
              <a:t>ms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]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でポアソン生起</a:t>
            </a:r>
            <a:endParaRPr lang="en-US" altLang="ja-JP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Short message </a:t>
            </a:r>
            <a:r>
              <a:rPr lang="en-US" altLang="ja-JP" dirty="0" smtClean="0">
                <a:solidFill>
                  <a:srgbClr val="0071BC"/>
                </a:solidFill>
                <a:latin typeface="Times New Roman"/>
                <a:cs typeface="Times New Roman"/>
              </a:rPr>
              <a:t>:</a:t>
            </a:r>
            <a:r>
              <a:rPr lang="ja-JP" altLang="en-US" dirty="0">
                <a:solidFill>
                  <a:srgbClr val="4D4D4D"/>
                </a:solidFill>
                <a:latin typeface="Times New Roman"/>
                <a:cs typeface="Times New Roman"/>
              </a:rPr>
              <a:t>全ての処理ノードに対し</a:t>
            </a:r>
            <a:r>
              <a:rPr lang="en-US" altLang="ja-JP" dirty="0">
                <a:solidFill>
                  <a:srgbClr val="4D4D4D"/>
                </a:solidFill>
                <a:latin typeface="Times New Roman"/>
                <a:cs typeface="Times New Roman"/>
              </a:rPr>
              <a:t>, 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1MB~50KB</a:t>
            </a:r>
            <a:r>
              <a:rPr lang="ja-JP" altLang="en-US" dirty="0">
                <a:solidFill>
                  <a:srgbClr val="4D4D4D"/>
                </a:solidFill>
                <a:latin typeface="Times New Roman"/>
                <a:cs typeface="Times New Roman"/>
              </a:rPr>
              <a:t>のデータを</a:t>
            </a:r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平均</a:t>
            </a:r>
            <a:r>
              <a:rPr lang="en-US" altLang="ja-JP" dirty="0" smtClean="0">
                <a:solidFill>
                  <a:srgbClr val="4D4D4D"/>
                </a:solidFill>
                <a:latin typeface="Times New Roman"/>
                <a:cs typeface="Times New Roman"/>
              </a:rPr>
              <a:t>500</a:t>
            </a:r>
            <a:r>
              <a:rPr lang="en-US" altLang="ja-JP" dirty="0">
                <a:solidFill>
                  <a:srgbClr val="4D4D4D"/>
                </a:solidFill>
                <a:latin typeface="Times New Roman"/>
                <a:cs typeface="Times New Roman"/>
              </a:rPr>
              <a:t>[</a:t>
            </a:r>
            <a:r>
              <a:rPr lang="en-US" altLang="ja-JP" dirty="0" err="1">
                <a:solidFill>
                  <a:srgbClr val="4D4D4D"/>
                </a:solidFill>
                <a:latin typeface="Times New Roman"/>
                <a:cs typeface="Times New Roman"/>
              </a:rPr>
              <a:t>ms</a:t>
            </a:r>
            <a:r>
              <a:rPr lang="en-US" altLang="ja-JP" dirty="0">
                <a:solidFill>
                  <a:srgbClr val="4D4D4D"/>
                </a:solidFill>
                <a:latin typeface="Times New Roman"/>
                <a:cs typeface="Times New Roman"/>
              </a:rPr>
              <a:t>]</a:t>
            </a:r>
            <a:r>
              <a:rPr lang="ja-JP" altLang="en-US" dirty="0">
                <a:solidFill>
                  <a:srgbClr val="4D4D4D"/>
                </a:solidFill>
                <a:latin typeface="Times New Roman"/>
                <a:cs typeface="Times New Roman"/>
              </a:rPr>
              <a:t>でポアソン生起</a:t>
            </a:r>
            <a:endParaRPr lang="en-US" altLang="ja-JP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591676" y="4990477"/>
            <a:ext cx="1005840" cy="1005840"/>
          </a:xfrm>
          <a:prstGeom prst="rect">
            <a:avLst/>
          </a:prstGeom>
          <a:noFill/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12792" y="599631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Times New Roman"/>
                <a:cs typeface="Times New Roman"/>
              </a:rPr>
              <a:t>管理ノード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754759" y="5728519"/>
            <a:ext cx="2772248" cy="267798"/>
          </a:xfrm>
          <a:prstGeom prst="rect">
            <a:avLst/>
          </a:prstGeom>
          <a:noFill/>
          <a:ln w="9525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05214" y="599631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Times New Roman"/>
                <a:cs typeface="Times New Roman"/>
              </a:rPr>
              <a:t>処理ノード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28093" y="4617132"/>
            <a:ext cx="4953000" cy="11203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4D4D4D"/>
                </a:solidFill>
                <a:latin typeface="+mj-lt"/>
              </a:rPr>
              <a:t>ランダム性</a:t>
            </a:r>
            <a:endParaRPr lang="en-US" altLang="ja-JP" sz="2000" b="1" dirty="0" smtClean="0">
              <a:solidFill>
                <a:srgbClr val="4D4D4D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 smtClean="0">
                <a:solidFill>
                  <a:srgbClr val="4D4D4D"/>
                </a:solidFill>
                <a:latin typeface="+mj-lt"/>
              </a:rPr>
              <a:t>Background traffic</a:t>
            </a:r>
            <a:r>
              <a:rPr lang="ja-JP" altLang="en-US" sz="1600" dirty="0" smtClean="0">
                <a:solidFill>
                  <a:srgbClr val="4D4D4D"/>
                </a:solidFill>
                <a:latin typeface="+mj-lt"/>
              </a:rPr>
              <a:t>を通信するノードの選び方</a:t>
            </a:r>
            <a:endParaRPr lang="en-US" altLang="ja-JP" sz="1600" dirty="0" smtClean="0">
              <a:solidFill>
                <a:srgbClr val="4D4D4D"/>
              </a:solidFill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 smtClean="0">
                <a:solidFill>
                  <a:srgbClr val="4D4D4D"/>
                </a:solidFill>
                <a:latin typeface="+mj-lt"/>
              </a:rPr>
              <a:t>1000 </a:t>
            </a:r>
            <a:r>
              <a:rPr lang="ja-JP" altLang="en-US" sz="1600" dirty="0" smtClean="0">
                <a:solidFill>
                  <a:srgbClr val="4D4D4D"/>
                </a:solidFill>
                <a:latin typeface="+mj-lt"/>
              </a:rPr>
              <a:t>回のシミュレーション</a:t>
            </a:r>
            <a:endParaRPr lang="en-US" altLang="ja-JP" sz="16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07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ea"/>
                <a:ea typeface="+mn-ea"/>
                <a:cs typeface="Times New Roman"/>
              </a:rPr>
              <a:t>追加シミュレーション</a:t>
            </a:r>
            <a:r>
              <a:rPr lang="en-US" altLang="ja-JP" dirty="0" smtClean="0">
                <a:latin typeface="+mn-ea"/>
                <a:ea typeface="+mn-ea"/>
                <a:cs typeface="Times New Roman"/>
              </a:rPr>
              <a:t/>
            </a:r>
            <a:br>
              <a:rPr lang="en-US" altLang="ja-JP" dirty="0" smtClean="0">
                <a:latin typeface="+mn-ea"/>
                <a:ea typeface="+mn-ea"/>
                <a:cs typeface="Times New Roman"/>
              </a:rPr>
            </a:br>
            <a:r>
              <a:rPr lang="en-US" altLang="ja-JP" sz="2000" dirty="0" smtClean="0">
                <a:latin typeface="+mn-ea"/>
                <a:ea typeface="+mn-ea"/>
                <a:cs typeface="Times New Roman"/>
              </a:rPr>
              <a:t>- </a:t>
            </a:r>
            <a:r>
              <a:rPr lang="en-US" altLang="ja-JP" sz="2000" dirty="0" smtClean="0">
                <a:ea typeface="+mn-ea"/>
                <a:cs typeface="Times New Roman"/>
              </a:rPr>
              <a:t>background traffic </a:t>
            </a:r>
            <a:r>
              <a:rPr lang="en-US" altLang="en-US" sz="2000" dirty="0" smtClean="0">
                <a:latin typeface="+mn-ea"/>
                <a:ea typeface="+mn-ea"/>
                <a:cs typeface="Times New Roman"/>
              </a:rPr>
              <a:t>なし</a:t>
            </a:r>
            <a:endParaRPr kumimoji="1" lang="ja-JP" altLang="en-US" dirty="0">
              <a:latin typeface="+mn-ea"/>
              <a:ea typeface="+mn-ea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2"/>
            <a:ext cx="8280400" cy="1692188"/>
          </a:xfrm>
        </p:spPr>
        <p:txBody>
          <a:bodyPr/>
          <a:lstStyle/>
          <a:p>
            <a:r>
              <a:rPr lang="en-US" altLang="ja-JP" dirty="0" smtClean="0"/>
              <a:t>50KB</a:t>
            </a:r>
            <a:r>
              <a:rPr lang="ja-JP" altLang="en-US" dirty="0" smtClean="0"/>
              <a:t>より大きいフローでは</a:t>
            </a:r>
            <a:r>
              <a:rPr lang="en-US" altLang="ja-JP" dirty="0" smtClean="0"/>
              <a:t>, MPTCP</a:t>
            </a:r>
            <a:r>
              <a:rPr lang="ja-JP" altLang="en-US" dirty="0" smtClean="0"/>
              <a:t>の効果が出た</a:t>
            </a:r>
            <a:endParaRPr lang="en-US" altLang="ja-JP" dirty="0" smtClean="0"/>
          </a:p>
          <a:p>
            <a:r>
              <a:rPr kumimoji="1" lang="en-US" altLang="ja-JP" dirty="0" smtClean="0"/>
              <a:t>50KB</a:t>
            </a:r>
            <a:r>
              <a:rPr kumimoji="1" lang="ja-JP" altLang="en-US" dirty="0" smtClean="0"/>
              <a:t>より小さいフローでは</a:t>
            </a:r>
            <a:r>
              <a:rPr kumimoji="1" lang="en-US" altLang="ja-JP" dirty="0" smtClean="0"/>
              <a:t>, TCP</a:t>
            </a:r>
            <a:r>
              <a:rPr kumimoji="1" lang="ja-JP" altLang="en-US" dirty="0" smtClean="0"/>
              <a:t>と同じ挙動だった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/>
          </a:p>
        </p:txBody>
      </p:sp>
      <p:pic>
        <p:nvPicPr>
          <p:cNvPr id="9" name="図 8" descr="pure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570398"/>
            <a:ext cx="4376368" cy="2524467"/>
          </a:xfrm>
          <a:prstGeom prst="rect">
            <a:avLst/>
          </a:prstGeom>
        </p:spPr>
      </p:pic>
      <p:pic>
        <p:nvPicPr>
          <p:cNvPr id="10" name="図 9" descr="pure_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7" y="1570500"/>
            <a:ext cx="3866469" cy="2521339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 bwMode="auto">
          <a:xfrm>
            <a:off x="4016896" y="2564904"/>
            <a:ext cx="0" cy="127650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 bwMode="auto">
          <a:xfrm>
            <a:off x="4016896" y="1153771"/>
            <a:ext cx="0" cy="65504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 bwMode="auto">
          <a:xfrm>
            <a:off x="4016896" y="1304764"/>
            <a:ext cx="61206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28964" y="1153771"/>
            <a:ext cx="39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latin typeface="+mj-lt"/>
              </a:rPr>
              <a:t>50KB</a:t>
            </a:r>
            <a:r>
              <a:rPr kumimoji="1" lang="ja-JP" altLang="en-US" u="sng" dirty="0" smtClean="0"/>
              <a:t>以下のフローはほとんど変化なし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0235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+mn-ea"/>
                <a:ea typeface="+mn-ea"/>
                <a:cs typeface="Times New Roman"/>
              </a:rPr>
              <a:t>追加シミュレーション</a:t>
            </a:r>
            <a:r>
              <a:rPr lang="en-US" altLang="ja-JP" dirty="0" smtClean="0">
                <a:latin typeface="+mn-ea"/>
                <a:ea typeface="+mn-ea"/>
                <a:cs typeface="Times New Roman"/>
              </a:rPr>
              <a:t/>
            </a:r>
            <a:br>
              <a:rPr lang="en-US" altLang="ja-JP" dirty="0" smtClean="0">
                <a:latin typeface="+mn-ea"/>
                <a:ea typeface="+mn-ea"/>
                <a:cs typeface="Times New Roman"/>
              </a:rPr>
            </a:br>
            <a:r>
              <a:rPr lang="en-US" altLang="ja-JP" sz="2000" dirty="0" smtClean="0">
                <a:latin typeface="+mn-ea"/>
                <a:ea typeface="+mn-ea"/>
                <a:cs typeface="Times New Roman"/>
              </a:rPr>
              <a:t>- </a:t>
            </a:r>
            <a:r>
              <a:rPr lang="en-US" altLang="ja-JP" sz="2000" dirty="0" smtClean="0">
                <a:ea typeface="+mn-ea"/>
                <a:cs typeface="Times New Roman"/>
              </a:rPr>
              <a:t>background traffic </a:t>
            </a:r>
            <a:r>
              <a:rPr lang="ja-JP" altLang="en-US" sz="2000" dirty="0" smtClean="0">
                <a:ea typeface="+mn-ea"/>
                <a:cs typeface="Times New Roman"/>
              </a:rPr>
              <a:t>あり</a:t>
            </a:r>
            <a:endParaRPr kumimoji="1" lang="ja-JP" altLang="en-US" dirty="0">
              <a:latin typeface="+mn-ea"/>
              <a:ea typeface="+mn-ea"/>
              <a:cs typeface="Times New Roman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73116"/>
            <a:ext cx="8280400" cy="1656184"/>
          </a:xfrm>
        </p:spPr>
        <p:txBody>
          <a:bodyPr/>
          <a:lstStyle/>
          <a:p>
            <a:r>
              <a:rPr lang="en-US" altLang="ja-JP" dirty="0" smtClean="0"/>
              <a:t>50KB</a:t>
            </a:r>
            <a:r>
              <a:rPr lang="ja-JP" altLang="en-US" dirty="0" smtClean="0"/>
              <a:t>より小さいフローでは</a:t>
            </a:r>
            <a:r>
              <a:rPr lang="en-US" altLang="ja-JP" dirty="0" smtClean="0"/>
              <a:t>, MPTCP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>background traffic</a:t>
            </a:r>
            <a:r>
              <a:rPr lang="ja-JP" altLang="en-US" dirty="0" smtClean="0"/>
              <a:t>の影響を受け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遅延を生じた</a:t>
            </a:r>
            <a:r>
              <a:rPr lang="en-US" altLang="ja-JP" dirty="0" smtClean="0"/>
              <a:t>. 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1014523" y="1591737"/>
            <a:ext cx="3866469" cy="2521339"/>
            <a:chOff x="2124873" y="1177668"/>
            <a:chExt cx="5660898" cy="3691492"/>
          </a:xfrm>
        </p:grpSpPr>
        <p:pic>
          <p:nvPicPr>
            <p:cNvPr id="11" name="図 10" descr="mix_sh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73" y="1177668"/>
              <a:ext cx="5660898" cy="3691492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 bwMode="auto">
            <a:xfrm>
              <a:off x="3224808" y="1556792"/>
              <a:ext cx="712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線矢印コネクタ 12"/>
            <p:cNvCxnSpPr/>
            <p:nvPr/>
          </p:nvCxnSpPr>
          <p:spPr bwMode="auto">
            <a:xfrm flipV="1">
              <a:off x="3872880" y="1592796"/>
              <a:ext cx="0" cy="13861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テキスト ボックス 13"/>
            <p:cNvSpPr txBox="1"/>
            <p:nvPr/>
          </p:nvSpPr>
          <p:spPr>
            <a:xfrm>
              <a:off x="3620853" y="1917207"/>
              <a:ext cx="492443" cy="25181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54%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直線コネクタ 14"/>
            <p:cNvCxnSpPr/>
            <p:nvPr/>
          </p:nvCxnSpPr>
          <p:spPr bwMode="auto">
            <a:xfrm>
              <a:off x="4448944" y="26729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線矢印コネクタ 15"/>
            <p:cNvCxnSpPr/>
            <p:nvPr/>
          </p:nvCxnSpPr>
          <p:spPr bwMode="auto">
            <a:xfrm flipV="1">
              <a:off x="5061012" y="2672916"/>
              <a:ext cx="0" cy="7113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テキスト ボックス 16"/>
            <p:cNvSpPr txBox="1"/>
            <p:nvPr/>
          </p:nvSpPr>
          <p:spPr>
            <a:xfrm>
              <a:off x="4781104" y="228620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28%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 bwMode="auto">
            <a:xfrm>
              <a:off x="564067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矢印コネクタ 18"/>
            <p:cNvCxnSpPr/>
            <p:nvPr/>
          </p:nvCxnSpPr>
          <p:spPr bwMode="auto">
            <a:xfrm flipV="1">
              <a:off x="6249144" y="3508292"/>
              <a:ext cx="0" cy="301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テキスト ボックス 19"/>
            <p:cNvSpPr txBox="1"/>
            <p:nvPr/>
          </p:nvSpPr>
          <p:spPr>
            <a:xfrm>
              <a:off x="5853100" y="3129616"/>
              <a:ext cx="483952" cy="171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11%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 bwMode="auto">
            <a:xfrm>
              <a:off x="6825208" y="36090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矢印コネクタ 21"/>
            <p:cNvCxnSpPr/>
            <p:nvPr/>
          </p:nvCxnSpPr>
          <p:spPr bwMode="auto">
            <a:xfrm flipV="1">
              <a:off x="7437276" y="3598396"/>
              <a:ext cx="0" cy="22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テキスト ボックス 22"/>
            <p:cNvSpPr txBox="1"/>
            <p:nvPr/>
          </p:nvSpPr>
          <p:spPr>
            <a:xfrm>
              <a:off x="7129790" y="3237782"/>
              <a:ext cx="415498" cy="2081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>
                  <a:latin typeface="Times New Roman"/>
                  <a:cs typeface="Times New Roman"/>
                </a:rPr>
                <a:t>8</a:t>
              </a:r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62" name="図 61" descr="mix_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65" y="1574847"/>
            <a:ext cx="4376368" cy="2521339"/>
          </a:xfrm>
          <a:prstGeom prst="rect">
            <a:avLst/>
          </a:prstGeom>
        </p:spPr>
      </p:pic>
      <p:cxnSp>
        <p:nvCxnSpPr>
          <p:cNvPr id="63" name="直線コネクタ 62"/>
          <p:cNvCxnSpPr/>
          <p:nvPr/>
        </p:nvCxnSpPr>
        <p:spPr bwMode="auto">
          <a:xfrm flipH="1">
            <a:off x="5518716" y="1952836"/>
            <a:ext cx="51440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矢印コネクタ 63"/>
          <p:cNvCxnSpPr/>
          <p:nvPr/>
        </p:nvCxnSpPr>
        <p:spPr bwMode="auto">
          <a:xfrm flipV="1">
            <a:off x="5529064" y="1976309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/>
          <p:cNvCxnSpPr/>
          <p:nvPr/>
        </p:nvCxnSpPr>
        <p:spPr bwMode="auto">
          <a:xfrm flipH="1">
            <a:off x="6439384" y="2348880"/>
            <a:ext cx="5658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矢印コネクタ 66"/>
          <p:cNvCxnSpPr/>
          <p:nvPr/>
        </p:nvCxnSpPr>
        <p:spPr bwMode="auto">
          <a:xfrm flipV="1">
            <a:off x="6465168" y="2311460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 flipH="1">
            <a:off x="7388677" y="2492896"/>
            <a:ext cx="5658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矢印コネクタ 69"/>
          <p:cNvCxnSpPr/>
          <p:nvPr/>
        </p:nvCxnSpPr>
        <p:spPr bwMode="auto">
          <a:xfrm flipV="1">
            <a:off x="7437276" y="2500950"/>
            <a:ext cx="0" cy="38799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 flipH="1">
            <a:off x="8373380" y="2600908"/>
            <a:ext cx="5658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矢印コネクタ 72"/>
          <p:cNvCxnSpPr/>
          <p:nvPr/>
        </p:nvCxnSpPr>
        <p:spPr bwMode="auto">
          <a:xfrm flipV="1">
            <a:off x="8373380" y="2636912"/>
            <a:ext cx="0" cy="2915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テキスト ボックス 74"/>
          <p:cNvSpPr txBox="1"/>
          <p:nvPr/>
        </p:nvSpPr>
        <p:spPr>
          <a:xfrm>
            <a:off x="5349044" y="167583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6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321152" y="207188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5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293260" y="22519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5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81918" y="234888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5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911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1871" y="332458"/>
            <a:ext cx="8495605" cy="576262"/>
          </a:xfrm>
        </p:spPr>
        <p:txBody>
          <a:bodyPr/>
          <a:lstStyle/>
          <a:p>
            <a:r>
              <a:rPr lang="en-US" altLang="en-US" dirty="0" smtClean="0">
                <a:latin typeface="+mn-ea"/>
                <a:cs typeface="Times New Roman"/>
              </a:rPr>
              <a:t>追加</a:t>
            </a:r>
            <a:r>
              <a:rPr lang="en-US" altLang="en-US" dirty="0">
                <a:latin typeface="+mn-ea"/>
                <a:cs typeface="Times New Roman"/>
              </a:rPr>
              <a:t>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-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50KB</a:t>
            </a:r>
            <a:r>
              <a:rPr kumimoji="1" lang="ja-JP" altLang="en-US" dirty="0" smtClean="0"/>
              <a:t>より大きいフローに対し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複数の経路を用いたロードバランスにより完結時間を短縮できた</a:t>
            </a:r>
            <a:endParaRPr kumimoji="1" lang="en-US" altLang="ja-JP" dirty="0" smtClean="0"/>
          </a:p>
          <a:p>
            <a:r>
              <a:rPr lang="ja-JP" altLang="en-US" dirty="0" smtClean="0"/>
              <a:t>小さいフローに対しては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と同じ挙動だった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が働くしきい値のようなものがあるのか</a:t>
            </a:r>
            <a:endParaRPr lang="en-US" altLang="ja-JP" dirty="0" smtClean="0"/>
          </a:p>
          <a:p>
            <a:r>
              <a:rPr lang="ja-JP" altLang="en-US" dirty="0" smtClean="0"/>
              <a:t>結果的に</a:t>
            </a:r>
            <a:r>
              <a:rPr lang="en-US" altLang="ja-JP" dirty="0" smtClean="0"/>
              <a:t>Background traffic </a:t>
            </a:r>
            <a:r>
              <a:rPr lang="ja-JP" altLang="en-US" dirty="0" smtClean="0"/>
              <a:t>の影響を受けて遅延を生じた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655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24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598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 </a:t>
            </a:r>
            <a:r>
              <a:rPr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25</a:t>
            </a:fld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再現実験から</a:t>
            </a:r>
            <a:r>
              <a:rPr kumimoji="1" lang="en-US" altLang="ja-JP" dirty="0" smtClean="0"/>
              <a:t>background traffic</a:t>
            </a:r>
            <a:r>
              <a:rPr kumimoji="1" lang="ja-JP" altLang="en-US" dirty="0" smtClean="0"/>
              <a:t>に対し</a:t>
            </a:r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を適用し、そのショートフローに対する影響を検証した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による</a:t>
            </a:r>
            <a:r>
              <a:rPr lang="en-US" altLang="ja-JP" dirty="0"/>
              <a:t>b</a:t>
            </a:r>
            <a:r>
              <a:rPr lang="en-US" altLang="ja-JP" dirty="0" smtClean="0"/>
              <a:t>ackground traffic</a:t>
            </a:r>
            <a:r>
              <a:rPr lang="ja-JP" altLang="en-US" dirty="0" smtClean="0"/>
              <a:t>では、ウィンドウサイズをより増加させ、バッファを圧迫した結果、パケットロスを生じ</a:t>
            </a:r>
            <a:r>
              <a:rPr lang="ja-JP" altLang="en-US" dirty="0" smtClean="0"/>
              <a:t>た</a:t>
            </a:r>
            <a:r>
              <a:rPr lang="en-US" altLang="ja-JP" dirty="0" smtClean="0"/>
              <a:t> </a:t>
            </a:r>
            <a:endParaRPr lang="en-US" altLang="ja-JP" dirty="0" smtClean="0"/>
          </a:p>
          <a:p>
            <a:r>
              <a:rPr kumimoji="1" lang="ja-JP" altLang="en-US" dirty="0" smtClean="0"/>
              <a:t>追加実験で</a:t>
            </a:r>
            <a:r>
              <a:rPr kumimoji="1" lang="en-US" altLang="ja-JP" dirty="0" smtClean="0"/>
              <a:t>MPTCP</a:t>
            </a:r>
            <a:r>
              <a:rPr kumimoji="1" lang="ja-JP" altLang="en-US" dirty="0" smtClean="0"/>
              <a:t>が直接ショートフローを改善するのか検証した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50KB</a:t>
            </a:r>
            <a:r>
              <a:rPr lang="ja-JP" altLang="en-US" dirty="0" smtClean="0"/>
              <a:t>より大きいフローに対して改善した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50KB</a:t>
            </a:r>
            <a:r>
              <a:rPr kumimoji="1" lang="ja-JP" altLang="en-US" dirty="0" smtClean="0"/>
              <a:t>より小さいフローには</a:t>
            </a:r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と同じ挙動を示し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background traffic</a:t>
            </a:r>
            <a:r>
              <a:rPr kumimoji="1" lang="ja-JP" altLang="en-US" dirty="0" smtClean="0"/>
              <a:t>の影響を受け、遅延した</a:t>
            </a:r>
            <a:endParaRPr kumimoji="1" lang="en-US" altLang="ja-JP" dirty="0" smtClean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50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MPTCP</a:t>
            </a:r>
            <a:r>
              <a:rPr lang="ja-JP" altLang="en-US" dirty="0" smtClean="0"/>
              <a:t>による</a:t>
            </a:r>
            <a:r>
              <a:rPr lang="en-US" altLang="ja-JP" dirty="0"/>
              <a:t>background </a:t>
            </a:r>
            <a:r>
              <a:rPr lang="en-US" altLang="ja-JP" dirty="0" smtClean="0"/>
              <a:t>traffic</a:t>
            </a:r>
            <a:r>
              <a:rPr lang="ja-JP" altLang="en-US" dirty="0" smtClean="0"/>
              <a:t>が帯域を占有し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遅延を引き起こす問題を解決する必要がある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 smtClean="0"/>
              <a:t>プロトコルレベルでのアプローチ</a:t>
            </a:r>
            <a:endParaRPr lang="en-US" altLang="ja-JP" b="1" dirty="0" smtClean="0"/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71BC"/>
                </a:solidFill>
              </a:rPr>
              <a:t>Priority queuing 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優先度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71BC"/>
                </a:solidFill>
              </a:rPr>
              <a:t>Bandwidth control </a:t>
            </a:r>
            <a:r>
              <a:rPr lang="en-US" altLang="ja-JP" sz="2000" dirty="0" smtClean="0"/>
              <a:t>: congestion control </a:t>
            </a:r>
          </a:p>
          <a:p>
            <a:pPr marL="0" indent="0">
              <a:buNone/>
            </a:pPr>
            <a:r>
              <a:rPr lang="en-US" altLang="ja-JP" b="1" dirty="0" smtClean="0"/>
              <a:t>Proposed method: </a:t>
            </a:r>
          </a:p>
          <a:p>
            <a:pPr marL="0" indent="0">
              <a:buNone/>
            </a:pPr>
            <a:r>
              <a:rPr lang="ja-JP" altLang="en-US" sz="2000" dirty="0" smtClean="0"/>
              <a:t>ショートフローが圧迫されないための</a:t>
            </a:r>
            <a:r>
              <a:rPr lang="en-US" altLang="ja-JP" sz="2000" dirty="0" err="1" smtClean="0"/>
              <a:t>QoS</a:t>
            </a:r>
            <a:r>
              <a:rPr lang="ja-JP" altLang="en-US" sz="2000" dirty="0" smtClean="0"/>
              <a:t>制御をするシステムの考案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ショートフローか</a:t>
            </a:r>
            <a:r>
              <a:rPr lang="en-US" altLang="ja-JP" sz="2000" dirty="0" smtClean="0"/>
              <a:t>background traffic</a:t>
            </a:r>
            <a:r>
              <a:rPr lang="ja-JP" altLang="en-US" sz="2000" dirty="0" smtClean="0"/>
              <a:t>なのかを識別する必要がある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26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385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Notification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Research</a:t>
            </a:r>
          </a:p>
          <a:p>
            <a:pPr lvl="1"/>
            <a:r>
              <a:rPr lang="en-US" altLang="ja-JP" dirty="0" smtClean="0"/>
              <a:t>MPTCP</a:t>
            </a:r>
            <a:r>
              <a:rPr lang="ja-JP" altLang="en-US" dirty="0" smtClean="0"/>
              <a:t>の動作を理解する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TCP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option</a:t>
            </a:r>
            <a:r>
              <a:rPr lang="ja-JP" altLang="en-US" dirty="0" smtClean="0"/>
              <a:t>でかなり頑張っている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50KB</a:t>
            </a:r>
            <a:r>
              <a:rPr lang="ja-JP" altLang="en-US" dirty="0" smtClean="0"/>
              <a:t>より小さいフローに直接</a:t>
            </a:r>
            <a:r>
              <a:rPr lang="en-US" altLang="ja-JP" dirty="0" smtClean="0"/>
              <a:t>MPTCP</a:t>
            </a:r>
            <a:r>
              <a:rPr lang="ja-JP" altLang="en-US" dirty="0" smtClean="0"/>
              <a:t>効かない原因を究明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Linux </a:t>
            </a:r>
            <a:r>
              <a:rPr lang="ja-JP" altLang="en-US" dirty="0" smtClean="0"/>
              <a:t>のコードを追っています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改善へ</a:t>
            </a:r>
            <a:r>
              <a:rPr lang="en-US" altLang="ja-JP" dirty="0" smtClean="0"/>
              <a:t>…</a:t>
            </a:r>
          </a:p>
          <a:p>
            <a:pPr lvl="3"/>
            <a:r>
              <a:rPr lang="ja-JP" altLang="en-US" dirty="0" smtClean="0"/>
              <a:t>ソケットプログラミング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ja-JP" altLang="en-US" dirty="0" smtClean="0"/>
              <a:t>事務的な事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銀行口座の書類を秘書さんに提出しました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その他予約に関して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領収書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7179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Components of data center network</a:t>
            </a:r>
            <a:br>
              <a:rPr kumimoji="1" lang="en-US" altLang="ja-JP" dirty="0" smtClean="0"/>
            </a:br>
            <a:r>
              <a:rPr lang="en-US" altLang="ja-JP" b="1" dirty="0" smtClean="0">
                <a:solidFill>
                  <a:srgbClr val="0071BC"/>
                </a:solidFill>
              </a:rPr>
              <a:t>Routing for multipath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Equal Cost Multi Path(ECMP)</a:t>
            </a:r>
          </a:p>
          <a:p>
            <a:pPr marL="0" indent="0">
              <a:buNone/>
            </a:pPr>
            <a:r>
              <a:rPr kumimoji="1" lang="en-US" altLang="ja-JP" sz="2000" dirty="0"/>
              <a:t> </a:t>
            </a:r>
            <a:r>
              <a:rPr kumimoji="1" lang="en-US" altLang="ja-JP" sz="2000" dirty="0" smtClean="0"/>
              <a:t>For paths with </a:t>
            </a:r>
            <a:r>
              <a:rPr lang="en-US" altLang="ja-JP" sz="2000" dirty="0"/>
              <a:t>equal-</a:t>
            </a:r>
            <a:r>
              <a:rPr lang="en-US" altLang="ja-JP" sz="2000" dirty="0" smtClean="0"/>
              <a:t>hop,  balancing multiple flows with round-robin or hash</a:t>
            </a:r>
          </a:p>
          <a:p>
            <a:pPr marL="0" indent="0">
              <a:buNone/>
            </a:pPr>
            <a:r>
              <a:rPr lang="en-US" altLang="ja-JP" b="1" dirty="0" smtClean="0"/>
              <a:t>Multipath TCP(2011)</a:t>
            </a:r>
            <a:endParaRPr lang="en-US" altLang="ja-JP" sz="2000" b="1" dirty="0"/>
          </a:p>
          <a:p>
            <a:r>
              <a:rPr lang="en-US" altLang="ja-JP" sz="2000" dirty="0" smtClean="0">
                <a:solidFill>
                  <a:srgbClr val="0071BC"/>
                </a:solidFill>
              </a:rPr>
              <a:t>Extending TCP </a:t>
            </a:r>
            <a:r>
              <a:rPr lang="en-US" altLang="ja-JP" sz="2000" dirty="0" smtClean="0"/>
              <a:t>to use multiple paths by a single connection</a:t>
            </a:r>
          </a:p>
          <a:p>
            <a:r>
              <a:rPr lang="en-US" altLang="ja-JP" sz="2000" dirty="0" smtClean="0"/>
              <a:t>Using multiple-paths </a:t>
            </a:r>
            <a:r>
              <a:rPr lang="en-US" altLang="ja-JP" sz="2000" dirty="0" smtClean="0">
                <a:solidFill>
                  <a:srgbClr val="0071BC"/>
                </a:solidFill>
              </a:rPr>
              <a:t>simultaneously</a:t>
            </a:r>
            <a:r>
              <a:rPr lang="en-US" altLang="ja-JP" sz="2000" dirty="0" smtClean="0"/>
              <a:t>, improving the throughput</a:t>
            </a: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28</a:t>
            </a:fld>
            <a:endParaRPr lang="en-US" altLang="ja-JP"/>
          </a:p>
        </p:txBody>
      </p:sp>
      <p:pic>
        <p:nvPicPr>
          <p:cNvPr id="22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59" y="5549822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stCxn id="222" idx="0"/>
            <a:endCxn id="51" idx="0"/>
          </p:cNvCxnSpPr>
          <p:nvPr/>
        </p:nvCxnSpPr>
        <p:spPr bwMode="auto">
          <a:xfrm flipV="1">
            <a:off x="3682066" y="4386842"/>
            <a:ext cx="1156993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22" idx="0"/>
            <a:endCxn id="51" idx="2"/>
          </p:cNvCxnSpPr>
          <p:nvPr/>
        </p:nvCxnSpPr>
        <p:spPr bwMode="auto">
          <a:xfrm flipH="1" flipV="1">
            <a:off x="2691436" y="4386842"/>
            <a:ext cx="990630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雲 50"/>
          <p:cNvSpPr/>
          <p:nvPr/>
        </p:nvSpPr>
        <p:spPr bwMode="auto">
          <a:xfrm>
            <a:off x="2684748" y="3929642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2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40" y="5524704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6" name="直線コネクタ 225"/>
          <p:cNvCxnSpPr>
            <a:stCxn id="225" idx="0"/>
            <a:endCxn id="228" idx="0"/>
          </p:cNvCxnSpPr>
          <p:nvPr/>
        </p:nvCxnSpPr>
        <p:spPr bwMode="auto">
          <a:xfrm flipV="1">
            <a:off x="7759247" y="4314834"/>
            <a:ext cx="1076256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225" idx="0"/>
            <a:endCxn id="228" idx="2"/>
          </p:cNvCxnSpPr>
          <p:nvPr/>
        </p:nvCxnSpPr>
        <p:spPr bwMode="auto">
          <a:xfrm flipH="1" flipV="1">
            <a:off x="6687880" y="4314834"/>
            <a:ext cx="1071367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8" name="雲 227"/>
          <p:cNvSpPr/>
          <p:nvPr/>
        </p:nvSpPr>
        <p:spPr bwMode="auto">
          <a:xfrm>
            <a:off x="6681192" y="3857634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900772" y="5009762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3177918" y="5364000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4155109" y="5009762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1" name="正方形/長方形 230"/>
          <p:cNvSpPr/>
          <p:nvPr/>
        </p:nvSpPr>
        <p:spPr bwMode="auto">
          <a:xfrm>
            <a:off x="3908884" y="5358502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60" name="図形グループ 59"/>
          <p:cNvGrpSpPr/>
          <p:nvPr/>
        </p:nvGrpSpPr>
        <p:grpSpPr>
          <a:xfrm>
            <a:off x="956556" y="4401108"/>
            <a:ext cx="738205" cy="648072"/>
            <a:chOff x="979770" y="3429000"/>
            <a:chExt cx="738205" cy="648072"/>
          </a:xfrm>
        </p:grpSpPr>
        <p:sp>
          <p:nvSpPr>
            <p:cNvPr id="232" name="正方形/長方形 231"/>
            <p:cNvSpPr/>
            <p:nvPr/>
          </p:nvSpPr>
          <p:spPr bwMode="auto">
            <a:xfrm>
              <a:off x="979770" y="3553404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 bwMode="auto">
            <a:xfrm>
              <a:off x="979770" y="3887527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064568" y="3429000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:flow1</a:t>
              </a:r>
              <a:endParaRPr kumimoji="1" lang="ja-JP" altLang="en-US" sz="1400" dirty="0">
                <a:latin typeface="+mj-lt"/>
              </a:endParaRPr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1064568" y="3769295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:flow2</a:t>
              </a:r>
              <a:endParaRPr kumimoji="1" lang="ja-JP" altLang="en-US" sz="1400" dirty="0">
                <a:latin typeface="+mj-lt"/>
              </a:endParaRPr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812800" y="395976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ECMP</a:t>
            </a:r>
            <a:endParaRPr lang="ja-JP" altLang="en-US" dirty="0">
              <a:latin typeface="+mj-lt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4953000" y="3959768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MPTCP</a:t>
            </a:r>
            <a:endParaRPr lang="ja-JP" altLang="en-US" dirty="0">
              <a:latin typeface="+mj-lt"/>
            </a:endParaRPr>
          </a:p>
        </p:txBody>
      </p:sp>
      <p:sp>
        <p:nvSpPr>
          <p:cNvPr id="236" name="正方形/長方形 235"/>
          <p:cNvSpPr/>
          <p:nvPr/>
        </p:nvSpPr>
        <p:spPr bwMode="auto">
          <a:xfrm>
            <a:off x="6939023" y="4865746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7" name="正方形/長方形 236"/>
          <p:cNvSpPr/>
          <p:nvPr/>
        </p:nvSpPr>
        <p:spPr bwMode="auto">
          <a:xfrm>
            <a:off x="8240250" y="488207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8" name="正方形/長方形 237"/>
          <p:cNvSpPr/>
          <p:nvPr/>
        </p:nvSpPr>
        <p:spPr bwMode="auto">
          <a:xfrm>
            <a:off x="7358895" y="5161250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9" name="正方形/長方形 238"/>
          <p:cNvSpPr/>
          <p:nvPr/>
        </p:nvSpPr>
        <p:spPr bwMode="auto">
          <a:xfrm>
            <a:off x="7869324" y="5159221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12800" y="5373216"/>
            <a:ext cx="236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ECMP assign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a path</a:t>
            </a:r>
            <a:r>
              <a:rPr lang="en-US" altLang="ja-JP" dirty="0" smtClean="0">
                <a:latin typeface="+mj-lt"/>
              </a:rPr>
              <a:t> each flow </a:t>
            </a:r>
            <a:endParaRPr lang="ja-JP" altLang="en-US" dirty="0">
              <a:latin typeface="+mj-lt"/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953000" y="5301208"/>
            <a:ext cx="226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MPTCP can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distribute</a:t>
            </a:r>
            <a:r>
              <a:rPr lang="en-US" altLang="ja-JP" dirty="0" smtClean="0">
                <a:latin typeface="+mj-lt"/>
              </a:rPr>
              <a:t> packets for a flow </a:t>
            </a:r>
            <a:endParaRPr lang="ja-JP" altLang="en-US" dirty="0"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0552" y="3435387"/>
            <a:ext cx="230558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 smtClean="0">
                <a:solidFill>
                  <a:srgbClr val="E03253"/>
                </a:solidFill>
                <a:latin typeface="+mj-lt"/>
              </a:rPr>
              <a:t>Load  balancing</a:t>
            </a:r>
            <a:endParaRPr kumimoji="1" lang="en-US" altLang="ja-JP" sz="2800" b="1" dirty="0">
              <a:solidFill>
                <a:srgbClr val="E03253"/>
              </a:solidFill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609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Additional </a:t>
            </a:r>
            <a:r>
              <a:rPr lang="en-US" altLang="ja-JP" dirty="0"/>
              <a:t>simulation</a:t>
            </a:r>
            <a:br>
              <a:rPr lang="en-US" altLang="ja-JP" dirty="0"/>
            </a:br>
            <a:r>
              <a:rPr lang="en-US" altLang="ja-JP" dirty="0"/>
              <a:t>- Query traffic </a:t>
            </a:r>
            <a:r>
              <a:rPr lang="en-US" altLang="ja-JP" dirty="0" smtClean="0"/>
              <a:t>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29</a:t>
            </a:fld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69160"/>
            <a:ext cx="8280400" cy="1440160"/>
          </a:xfrm>
        </p:spPr>
        <p:txBody>
          <a:bodyPr/>
          <a:lstStyle/>
          <a:p>
            <a:r>
              <a:rPr lang="en-US" altLang="ja-JP" dirty="0" smtClean="0"/>
              <a:t>Background traffic</a:t>
            </a:r>
            <a:r>
              <a:rPr lang="en-US" altLang="ja-JP" dirty="0" smtClean="0">
                <a:solidFill>
                  <a:srgbClr val="0071BC"/>
                </a:solidFill>
              </a:rPr>
              <a:t> </a:t>
            </a:r>
            <a:r>
              <a:rPr lang="en-US" altLang="ja-JP" dirty="0" smtClean="0"/>
              <a:t>with MPTCP causes the delay of flow completion time. </a:t>
            </a:r>
            <a:endParaRPr kumimoji="1" lang="ja-JP" altLang="en-US" dirty="0"/>
          </a:p>
        </p:txBody>
      </p:sp>
      <p:pic>
        <p:nvPicPr>
          <p:cNvPr id="9" name="図 8" descr="mix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78" y="989770"/>
            <a:ext cx="6407442" cy="369149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 flipH="1">
            <a:off x="2576736" y="1520788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/>
          <p:nvPr/>
        </p:nvCxnSpPr>
        <p:spPr bwMode="auto">
          <a:xfrm flipV="1">
            <a:off x="2648744" y="1520788"/>
            <a:ext cx="0" cy="7560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テキスト ボックス 10"/>
          <p:cNvSpPr txBox="1"/>
          <p:nvPr/>
        </p:nvSpPr>
        <p:spPr>
          <a:xfrm>
            <a:off x="2443210" y="1724432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6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3980532" y="209685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/>
          <p:cNvCxnSpPr/>
          <p:nvPr/>
        </p:nvCxnSpPr>
        <p:spPr bwMode="auto">
          <a:xfrm flipV="1">
            <a:off x="4052540" y="2096852"/>
            <a:ext cx="0" cy="68734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847006" y="2287905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 flipH="1">
            <a:off x="5374558" y="227687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 flipV="1">
            <a:off x="5446566" y="2300081"/>
            <a:ext cx="0" cy="6248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テキスト ボックス 16"/>
          <p:cNvSpPr txBox="1"/>
          <p:nvPr/>
        </p:nvSpPr>
        <p:spPr>
          <a:xfrm>
            <a:off x="5241032" y="2462151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 flipH="1">
            <a:off x="6824848" y="245689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/>
          <p:cNvCxnSpPr/>
          <p:nvPr/>
        </p:nvCxnSpPr>
        <p:spPr bwMode="auto">
          <a:xfrm flipV="1">
            <a:off x="6896856" y="2455476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6691322" y="2600908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4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795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ビッグデータ</a:t>
            </a:r>
            <a:r>
              <a:rPr lang="en-US" altLang="ja-JP" b="1" dirty="0" smtClean="0"/>
              <a:t> : </a:t>
            </a:r>
            <a:r>
              <a:rPr lang="ja-JP" altLang="en-US" b="1" dirty="0" smtClean="0"/>
              <a:t>データの爆発的増加が深刻</a:t>
            </a:r>
            <a:r>
              <a:rPr lang="en-US" altLang="ja-JP" b="1" dirty="0" smtClean="0"/>
              <a:t>..</a:t>
            </a:r>
          </a:p>
          <a:p>
            <a:pPr marL="0" indent="0">
              <a:buNone/>
            </a:pPr>
            <a:r>
              <a:rPr lang="en-US" altLang="ja-JP" sz="1800" dirty="0" smtClean="0"/>
              <a:t>Facebook</a:t>
            </a:r>
            <a:r>
              <a:rPr lang="ja-JP" altLang="en-US" sz="1800" dirty="0" smtClean="0"/>
              <a:t>では約</a:t>
            </a:r>
            <a:r>
              <a:rPr lang="en-US" altLang="ja-JP" sz="1800" dirty="0" smtClean="0"/>
              <a:t>300</a:t>
            </a:r>
            <a:r>
              <a:rPr lang="ja-JP" altLang="en-US" sz="1800" dirty="0" smtClean="0"/>
              <a:t>ペタバイトのデータを保有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</a:t>
            </a:r>
            <a:r>
              <a:rPr lang="ja-JP" altLang="en-US" sz="1800" dirty="0" smtClean="0"/>
              <a:t>日に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ペタバイトのデータを処理</a:t>
            </a:r>
            <a:r>
              <a:rPr lang="en-US" altLang="ja-JP" sz="1800" dirty="0" smtClean="0"/>
              <a:t>[1].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データセンターでは</a:t>
            </a:r>
            <a:r>
              <a:rPr lang="en-US" altLang="ja-JP" b="1" dirty="0" smtClean="0">
                <a:solidFill>
                  <a:srgbClr val="0071BC"/>
                </a:solidFill>
              </a:rPr>
              <a:t>..</a:t>
            </a:r>
            <a:endParaRPr lang="en-US" altLang="ja-JP" b="1" dirty="0">
              <a:solidFill>
                <a:srgbClr val="0071BC"/>
              </a:solidFill>
            </a:endParaRPr>
          </a:p>
          <a:p>
            <a:pPr marL="0" indent="0">
              <a:buNone/>
            </a:pPr>
            <a:r>
              <a:rPr lang="ja-JP" altLang="en-US" sz="1800" dirty="0" smtClean="0"/>
              <a:t>スケールアウト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サーバ台数の増加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数万台、数十万台規模での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信頼性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ホスト間通信で複数経路により冗長化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クラウドサービス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データセンター内での横のトラフィック増加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817186" y="5970766"/>
            <a:ext cx="831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[1]https</a:t>
            </a:r>
            <a:r>
              <a:rPr lang="en-US" altLang="ja-JP" sz="800" dirty="0"/>
              <a:t>://www.facebook.com/notes/facebook-engineering/presto-interacting-with-petabytes-of-data-at-facebook/</a:t>
            </a:r>
            <a:r>
              <a:rPr lang="en-US" altLang="ja-JP" sz="800" dirty="0" smtClean="0"/>
              <a:t>10151786197628920</a:t>
            </a:r>
          </a:p>
          <a:p>
            <a:r>
              <a:rPr lang="en-US" altLang="ja-JP" sz="800" dirty="0" smtClean="0"/>
              <a:t>[2]http</a:t>
            </a:r>
            <a:r>
              <a:rPr lang="en-US" altLang="ja-JP" sz="800" dirty="0"/>
              <a:t>://</a:t>
            </a:r>
            <a:r>
              <a:rPr lang="en-US" altLang="ja-JP" sz="800" dirty="0" err="1"/>
              <a:t>blog.gigaspaces.com</a:t>
            </a:r>
            <a:r>
              <a:rPr lang="en-US" altLang="ja-JP" sz="800" dirty="0"/>
              <a:t>/amazon-found-every-100ms-of-latency-cost-them-1-in-sales/</a:t>
            </a:r>
            <a:endParaRPr lang="ja-JP" altLang="en-US" sz="800" dirty="0"/>
          </a:p>
        </p:txBody>
      </p:sp>
      <p:sp>
        <p:nvSpPr>
          <p:cNvPr id="9" name="コンテンツ プレースホルダー 6"/>
          <p:cNvSpPr txBox="1">
            <a:spLocks/>
          </p:cNvSpPr>
          <p:nvPr/>
        </p:nvSpPr>
        <p:spPr bwMode="auto">
          <a:xfrm>
            <a:off x="848544" y="4973957"/>
            <a:ext cx="8280400" cy="93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b="1" dirty="0" smtClean="0">
                <a:solidFill>
                  <a:srgbClr val="0071BC"/>
                </a:solidFill>
              </a:rPr>
              <a:t>Multipath TCP</a:t>
            </a:r>
            <a:r>
              <a:rPr lang="ja-JP" altLang="en-US" dirty="0" smtClean="0"/>
              <a:t>でデータセンターネットワークを改善</a:t>
            </a:r>
            <a:r>
              <a:rPr lang="en-US" altLang="ja-JP" dirty="0" smtClean="0"/>
              <a:t>!!</a:t>
            </a:r>
            <a:endParaRPr lang="en-US" altLang="ja-JP" sz="3200" b="1" dirty="0" smtClean="0">
              <a:solidFill>
                <a:srgbClr val="0071BC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4710684" y="4345540"/>
            <a:ext cx="484632" cy="7756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爆発 2 1"/>
          <p:cNvSpPr/>
          <p:nvPr/>
        </p:nvSpPr>
        <p:spPr bwMode="auto">
          <a:xfrm>
            <a:off x="0" y="908720"/>
            <a:ext cx="9906000" cy="4500500"/>
          </a:xfrm>
          <a:prstGeom prst="irregularSeal2">
            <a:avLst/>
          </a:prstGeom>
          <a:solidFill>
            <a:srgbClr val="C0504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MPTCP</a:t>
            </a:r>
            <a:r>
              <a:rPr lang="ja-JP" altLang="en-US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はサイズの小さいフローには改善されない</a:t>
            </a:r>
            <a:r>
              <a:rPr lang="en-US" altLang="ja-JP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!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947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smtClean="0"/>
              <a:t>Query traffic without 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653136"/>
            <a:ext cx="8280400" cy="1368152"/>
          </a:xfrm>
        </p:spPr>
        <p:txBody>
          <a:bodyPr/>
          <a:lstStyle/>
          <a:p>
            <a:r>
              <a:rPr lang="en-US" altLang="ja-JP" dirty="0" smtClean="0"/>
              <a:t>MPTCP does not effect query traffic directly. </a:t>
            </a:r>
          </a:p>
          <a:p>
            <a:r>
              <a:rPr lang="en-US" altLang="ja-JP" dirty="0" smtClean="0">
                <a:solidFill>
                  <a:srgbClr val="E03253"/>
                </a:solidFill>
              </a:rPr>
              <a:t>Requires consideration ….</a:t>
            </a:r>
            <a:endParaRPr kumimoji="1" lang="ja-JP" altLang="en-US" dirty="0">
              <a:solidFill>
                <a:srgbClr val="E03253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30</a:t>
            </a:fld>
            <a:endParaRPr lang="en-US" altLang="ja-JP"/>
          </a:p>
        </p:txBody>
      </p:sp>
      <p:pic>
        <p:nvPicPr>
          <p:cNvPr id="6" name="図 5" descr="pure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61" y="1152598"/>
            <a:ext cx="5824947" cy="3360066"/>
          </a:xfrm>
          <a:prstGeom prst="rect">
            <a:avLst/>
          </a:prstGeom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415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Short message traffic without 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2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MPTCP improve the traffic larger than 50KB.</a:t>
            </a:r>
          </a:p>
          <a:p>
            <a:r>
              <a:rPr lang="en-US" altLang="ja-JP" dirty="0" smtClean="0">
                <a:solidFill>
                  <a:srgbClr val="E03253"/>
                </a:solidFill>
              </a:rPr>
              <a:t>Requires </a:t>
            </a:r>
            <a:r>
              <a:rPr lang="en-US" altLang="ja-JP" dirty="0">
                <a:solidFill>
                  <a:srgbClr val="E03253"/>
                </a:solidFill>
              </a:rPr>
              <a:t>consideration ….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31</a:t>
            </a:fld>
            <a:endParaRPr lang="en-US" altLang="ja-JP"/>
          </a:p>
        </p:txBody>
      </p:sp>
      <p:pic>
        <p:nvPicPr>
          <p:cNvPr id="7" name="図 6" descr="pure_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02" y="985423"/>
            <a:ext cx="5660898" cy="3691492"/>
          </a:xfrm>
          <a:prstGeom prst="rect">
            <a:avLst/>
          </a:prstGeom>
        </p:spPr>
      </p:pic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112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smtClean="0"/>
              <a:t>Short message traffic 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sz="2000" dirty="0" smtClean="0"/>
              <a:t>MPTCP improve th</a:t>
            </a:r>
            <a:r>
              <a:rPr lang="en-US" altLang="ja-JP" sz="2000" dirty="0" smtClean="0"/>
              <a:t>e flow completion time of short message traffic. </a:t>
            </a:r>
          </a:p>
          <a:p>
            <a:r>
              <a:rPr lang="en-US" altLang="ja-JP" sz="2000" dirty="0" smtClean="0"/>
              <a:t>Short message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traffic is effected by background traffic. </a:t>
            </a:r>
          </a:p>
          <a:p>
            <a:pPr lvl="1"/>
            <a:r>
              <a:rPr lang="en-US" altLang="ja-JP" sz="1600" dirty="0" smtClean="0"/>
              <a:t>Load balancing of MPTCP improves short message traffic.  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32</a:t>
            </a:fld>
            <a:endParaRPr lang="en-US" altLang="ja-JP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2124873" y="1016732"/>
            <a:ext cx="5660898" cy="3691492"/>
            <a:chOff x="2124873" y="1177668"/>
            <a:chExt cx="5660898" cy="3691492"/>
          </a:xfrm>
        </p:grpSpPr>
        <p:pic>
          <p:nvPicPr>
            <p:cNvPr id="6" name="図 5" descr="mix_sh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73" y="1177668"/>
              <a:ext cx="5660898" cy="3691492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/>
          </p:nvCxnSpPr>
          <p:spPr bwMode="auto">
            <a:xfrm>
              <a:off x="3224808" y="1556792"/>
              <a:ext cx="712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矢印コネクタ 9"/>
            <p:cNvCxnSpPr/>
            <p:nvPr/>
          </p:nvCxnSpPr>
          <p:spPr bwMode="auto">
            <a:xfrm flipV="1">
              <a:off x="3872880" y="1592796"/>
              <a:ext cx="0" cy="13861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テキスト ボックス 11"/>
            <p:cNvSpPr txBox="1"/>
            <p:nvPr/>
          </p:nvSpPr>
          <p:spPr>
            <a:xfrm>
              <a:off x="3620852" y="1988840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54%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>
              <a:off x="4448944" y="26729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矢印コネクタ 13"/>
            <p:cNvCxnSpPr/>
            <p:nvPr/>
          </p:nvCxnSpPr>
          <p:spPr bwMode="auto">
            <a:xfrm flipV="1">
              <a:off x="5061012" y="2672916"/>
              <a:ext cx="0" cy="7113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/>
            <p:cNvSpPr txBox="1"/>
            <p:nvPr/>
          </p:nvSpPr>
          <p:spPr>
            <a:xfrm>
              <a:off x="4820597" y="297198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28%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 bwMode="auto">
            <a:xfrm>
              <a:off x="564067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矢印コネクタ 16"/>
            <p:cNvCxnSpPr/>
            <p:nvPr/>
          </p:nvCxnSpPr>
          <p:spPr bwMode="auto">
            <a:xfrm flipV="1">
              <a:off x="6249144" y="3508292"/>
              <a:ext cx="0" cy="301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テキスト ボックス 17"/>
            <p:cNvSpPr txBox="1"/>
            <p:nvPr/>
          </p:nvSpPr>
          <p:spPr>
            <a:xfrm>
              <a:off x="5853100" y="3248980"/>
              <a:ext cx="483952" cy="171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11%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 bwMode="auto">
            <a:xfrm>
              <a:off x="6825208" y="36090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矢印コネクタ 19"/>
            <p:cNvCxnSpPr/>
            <p:nvPr/>
          </p:nvCxnSpPr>
          <p:spPr bwMode="auto">
            <a:xfrm flipV="1">
              <a:off x="7437276" y="3598396"/>
              <a:ext cx="0" cy="22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テキスト ボックス 20"/>
            <p:cNvSpPr txBox="1"/>
            <p:nvPr/>
          </p:nvSpPr>
          <p:spPr>
            <a:xfrm>
              <a:off x="7129790" y="3356992"/>
              <a:ext cx="415498" cy="2081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>
                  <a:latin typeface="Times New Roman"/>
                  <a:cs typeface="Times New Roman"/>
                </a:rPr>
                <a:t>8</a:t>
              </a:r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763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Traffic patterns in today’s DC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12800" y="4041068"/>
            <a:ext cx="8280400" cy="1980220"/>
          </a:xfrm>
        </p:spPr>
        <p:txBody>
          <a:bodyPr/>
          <a:lstStyle/>
          <a:p>
            <a:r>
              <a:rPr kumimoji="1" lang="en-US" altLang="ja-JP" dirty="0" smtClean="0"/>
              <a:t>Mix these traffic patterns comparing between TCP and MPTCP. </a:t>
            </a:r>
          </a:p>
          <a:p>
            <a:r>
              <a:rPr lang="en-US" altLang="ja-JP" dirty="0" smtClean="0"/>
              <a:t>Verify the effect of MPTCP for short flow directly.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graphicFrame>
        <p:nvGraphicFramePr>
          <p:cNvPr id="8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289245"/>
              </p:ext>
            </p:extLst>
          </p:nvPr>
        </p:nvGraphicFramePr>
        <p:xfrm>
          <a:off x="1410283" y="2377688"/>
          <a:ext cx="7085435" cy="148336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1641731"/>
                <a:gridCol w="1641731"/>
                <a:gridCol w="1641731"/>
                <a:gridCol w="216024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frequency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size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metric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Background traffic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 order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1MB-50MB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throughput</a:t>
                      </a:r>
                      <a:r>
                        <a:rPr kumimoji="1" lang="en-US" altLang="ja-JP" sz="14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[bytes/sec]</a:t>
                      </a:r>
                      <a:endParaRPr kumimoji="1" lang="ja-JP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Short message </a:t>
                      </a:r>
                      <a:endParaRPr kumimoji="1" lang="ja-JP" altLang="en-US" sz="1400" dirty="0" smtClean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sec-</a:t>
                      </a:r>
                      <a:r>
                        <a:rPr kumimoji="1" lang="en-US" altLang="ja-JP" sz="1400" dirty="0" err="1" smtClean="0"/>
                        <a:t>msec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50KB-1MB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flow</a:t>
                      </a:r>
                      <a:r>
                        <a:rPr kumimoji="1" lang="en-US" altLang="ja-JP" sz="1400" baseline="0" dirty="0" smtClean="0"/>
                        <a:t> completion time[sec]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Query traffic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msec</a:t>
                      </a:r>
                      <a:r>
                        <a:rPr kumimoji="1" lang="en-US" altLang="ja-JP" sz="1400" dirty="0" smtClean="0"/>
                        <a:t>-µsec order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2KB-50KB</a:t>
                      </a:r>
                      <a:endParaRPr kumimoji="1" lang="ja-JP" altLang="en-US" sz="1400" dirty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flow</a:t>
                      </a:r>
                      <a:r>
                        <a:rPr kumimoji="1" lang="en-US" altLang="ja-JP" sz="1400" baseline="0" dirty="0" smtClean="0"/>
                        <a:t> completion time[sec]</a:t>
                      </a:r>
                      <a:endParaRPr kumimoji="1" lang="ja-JP" altLang="en-US" sz="1400" dirty="0" smtClean="0"/>
                    </a:p>
                  </a:txBody>
                  <a:tcPr marL="99060" marR="9906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087496" y="1844824"/>
            <a:ext cx="373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/>
                <a:cs typeface="Times New Roman"/>
              </a:rPr>
              <a:t>Characteristics of three traffic patterns</a:t>
            </a:r>
            <a:endParaRPr kumimoji="1" lang="ja-JP" altLang="en-US" dirty="0">
              <a:latin typeface="Times New Roman"/>
              <a:cs typeface="Times New Roman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25294" y="1124744"/>
            <a:ext cx="67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>
                <a:solidFill>
                  <a:srgbClr val="4D4D4D"/>
                </a:solidFill>
                <a:latin typeface="Times New Roman"/>
                <a:cs typeface="Times New Roman"/>
              </a:rPr>
              <a:t>Distributed processing has three traffic patterns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111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 flow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34</a:t>
            </a:fld>
            <a:endParaRPr lang="en-US" altLang="ja-JP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207036421"/>
              </p:ext>
            </p:extLst>
          </p:nvPr>
        </p:nvGraphicFramePr>
        <p:xfrm>
          <a:off x="804039" y="1160748"/>
          <a:ext cx="8325425" cy="499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555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Components of data center network</a:t>
            </a:r>
            <a:br>
              <a:rPr lang="en-US" altLang="ja-JP" dirty="0"/>
            </a:br>
            <a:r>
              <a:rPr lang="en-US" altLang="ja-JP" b="1" dirty="0">
                <a:solidFill>
                  <a:srgbClr val="0071BC"/>
                </a:solidFill>
              </a:rPr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67562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Distributed processing has three traffic patterns</a:t>
            </a:r>
          </a:p>
          <a:p>
            <a:pPr marL="0" indent="0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1. Query traffic</a:t>
            </a:r>
          </a:p>
          <a:p>
            <a:pPr marL="0" indent="0">
              <a:buNone/>
            </a:pPr>
            <a:r>
              <a:rPr lang="en-US" altLang="ja-JP" sz="2000" dirty="0"/>
              <a:t>C</a:t>
            </a:r>
            <a:r>
              <a:rPr lang="en-US" altLang="ja-JP" sz="2000" dirty="0" smtClean="0"/>
              <a:t>ommanding to process partitioned tasks </a:t>
            </a:r>
            <a:r>
              <a:rPr lang="en-US" altLang="ja-JP" sz="2000" dirty="0" smtClean="0">
                <a:solidFill>
                  <a:srgbClr val="0071BC"/>
                </a:solidFill>
              </a:rPr>
              <a:t>at the beginning of processing</a:t>
            </a:r>
          </a:p>
          <a:p>
            <a:pPr marL="0" indent="0">
              <a:buNone/>
            </a:pPr>
            <a:r>
              <a:rPr lang="en-US" altLang="ja-JP" sz="2000" dirty="0" smtClean="0"/>
              <a:t>T</a:t>
            </a:r>
            <a:r>
              <a:rPr kumimoji="1" lang="en-US" altLang="ja-JP" sz="2000" dirty="0" smtClean="0"/>
              <a:t>he delay of  </a:t>
            </a:r>
            <a:r>
              <a:rPr lang="en-US" altLang="ja-JP" sz="2000" dirty="0"/>
              <a:t>bursty </a:t>
            </a:r>
            <a:r>
              <a:rPr lang="en-US" altLang="ja-JP" sz="2000" dirty="0" smtClean="0"/>
              <a:t>traffic </a:t>
            </a:r>
            <a:r>
              <a:rPr kumimoji="1" lang="en-US" altLang="ja-JP" sz="2000" dirty="0" smtClean="0"/>
              <a:t>is critical for the performance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2. Short message traffic</a:t>
            </a:r>
          </a:p>
          <a:p>
            <a:pPr marL="0" indent="0">
              <a:buNone/>
            </a:pPr>
            <a:r>
              <a:rPr lang="en-US" altLang="ja-JP" sz="2000" dirty="0"/>
              <a:t>M</a:t>
            </a:r>
            <a:r>
              <a:rPr lang="en-US" altLang="ja-JP" sz="2000" dirty="0" smtClean="0"/>
              <a:t>anaging the workers with the state updated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Background traffic</a:t>
            </a:r>
          </a:p>
          <a:p>
            <a:pPr marL="0" indent="0">
              <a:buNone/>
            </a:pPr>
            <a:r>
              <a:rPr lang="en-US" altLang="ja-JP" sz="2000" dirty="0" smtClean="0"/>
              <a:t>Sending fresh data to the workers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35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2324708" y="5811651"/>
            <a:ext cx="6724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[1]</a:t>
            </a:r>
            <a:r>
              <a:rPr lang="en-US" altLang="ja-JP" sz="800" dirty="0"/>
              <a:t>Benson,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</a:t>
            </a:r>
            <a:r>
              <a:rPr lang="en-US" altLang="ja-JP" sz="800" i="1" dirty="0"/>
              <a:t>Proceedings of the 10th ACM SIGCOMM conference on Internet measurement</a:t>
            </a:r>
            <a:r>
              <a:rPr lang="en-US" altLang="ja-JP" sz="800" dirty="0"/>
              <a:t>. ACM, 2010</a:t>
            </a:r>
            <a:r>
              <a:rPr lang="en-US" altLang="ja-JP" sz="800" dirty="0" smtClean="0"/>
              <a:t>.</a:t>
            </a:r>
          </a:p>
          <a:p>
            <a:r>
              <a:rPr lang="en-US" altLang="ja-JP" sz="800" dirty="0" smtClean="0"/>
              <a:t>[2]</a:t>
            </a:r>
            <a:r>
              <a:rPr lang="en-US" altLang="ja-JP" sz="800" dirty="0"/>
              <a:t>Wilson, Christo, et al. "Better never than late: Meeting deadlines in datacenter networks." </a:t>
            </a:r>
            <a:r>
              <a:rPr lang="en-US" altLang="ja-JP" sz="800" i="1" dirty="0"/>
              <a:t>ACM SIGCOMM Computer Communication Review</a:t>
            </a:r>
            <a:r>
              <a:rPr lang="en-US" altLang="ja-JP" sz="800" dirty="0"/>
              <a:t>. Vol. 41. No. 4. ACM, 2011</a:t>
            </a:r>
            <a:r>
              <a:rPr lang="en-US" altLang="ja-JP" sz="800" dirty="0" smtClean="0"/>
              <a:t>.</a:t>
            </a:r>
            <a:endParaRPr lang="en-US" altLang="ja-JP" sz="8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78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of my research</a:t>
            </a:r>
            <a:br>
              <a:rPr kumimoji="1" lang="en-US" altLang="ja-JP" dirty="0" smtClean="0"/>
            </a:br>
            <a:r>
              <a:rPr lang="en-US" altLang="ja-JP" sz="2000" b="1" dirty="0" smtClean="0">
                <a:solidFill>
                  <a:srgbClr val="0071BC"/>
                </a:solidFill>
              </a:rPr>
              <a:t>Transition </a:t>
            </a:r>
            <a:r>
              <a:rPr lang="en-US" altLang="ja-JP" sz="2000" b="1" dirty="0">
                <a:solidFill>
                  <a:srgbClr val="0071BC"/>
                </a:solidFill>
              </a:rPr>
              <a:t>data center </a:t>
            </a:r>
            <a:r>
              <a:rPr lang="en-US" altLang="ja-JP" sz="2000" b="1" dirty="0" smtClean="0">
                <a:solidFill>
                  <a:srgbClr val="0071BC"/>
                </a:solidFill>
              </a:rPr>
              <a:t>networking</a:t>
            </a:r>
            <a:endParaRPr kumimoji="1" lang="ja-JP" altLang="en-US" sz="20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60463"/>
            <a:ext cx="4140200" cy="72365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0th generation : hosting systems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36</a:t>
            </a:fld>
            <a:endParaRPr lang="en-US" altLang="ja-JP"/>
          </a:p>
        </p:txBody>
      </p:sp>
      <p:pic>
        <p:nvPicPr>
          <p:cNvPr id="38" name="Picture 14" descr="MainframeFEPApr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5" y="5157137"/>
            <a:ext cx="1024258" cy="79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12" y="5217316"/>
            <a:ext cx="756526" cy="67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コンテンツ プレースホルダー 6"/>
          <p:cNvSpPr txBox="1">
            <a:spLocks/>
          </p:cNvSpPr>
          <p:nvPr/>
        </p:nvSpPr>
        <p:spPr bwMode="auto">
          <a:xfrm>
            <a:off x="4966552" y="1157535"/>
            <a:ext cx="4140200" cy="72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2000" b="1" dirty="0">
                <a:solidFill>
                  <a:srgbClr val="0071BC"/>
                </a:solidFill>
              </a:rPr>
              <a:t>1</a:t>
            </a:r>
            <a:r>
              <a:rPr lang="en-US" altLang="ja-JP" sz="2000" b="1" dirty="0" smtClean="0">
                <a:solidFill>
                  <a:srgbClr val="0071BC"/>
                </a:solidFill>
              </a:rPr>
              <a:t>st generation : very large DC</a:t>
            </a:r>
          </a:p>
        </p:txBody>
      </p:sp>
      <p:pic>
        <p:nvPicPr>
          <p:cNvPr id="42" name="Picture 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19" y="5138135"/>
            <a:ext cx="791827" cy="7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コネクタ 2"/>
          <p:cNvCxnSpPr>
            <a:stCxn id="38" idx="1"/>
            <a:endCxn id="39" idx="3"/>
          </p:cNvCxnSpPr>
          <p:nvPr/>
        </p:nvCxnSpPr>
        <p:spPr bwMode="auto">
          <a:xfrm flipH="1">
            <a:off x="1694638" y="5553209"/>
            <a:ext cx="222022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8101" y="4797152"/>
            <a:ext cx="409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Client-server model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48103" y="593039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58722" y="592780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Server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7" name="コンテンツ プレースホルダー 6"/>
          <p:cNvSpPr txBox="1">
            <a:spLocks/>
          </p:cNvSpPr>
          <p:nvPr/>
        </p:nvSpPr>
        <p:spPr bwMode="auto">
          <a:xfrm>
            <a:off x="848544" y="1880828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to reduce user’s Total Cost Ownership</a:t>
            </a:r>
          </a:p>
          <a:p>
            <a:r>
              <a:rPr lang="en-US" altLang="ja-JP" sz="2000" dirty="0" smtClean="0"/>
              <a:t>Almost all services are followed client-server computing</a:t>
            </a:r>
          </a:p>
        </p:txBody>
      </p:sp>
      <p:sp>
        <p:nvSpPr>
          <p:cNvPr id="49" name="コンテンツ プレースホルダー 6"/>
          <p:cNvSpPr txBox="1">
            <a:spLocks/>
          </p:cNvSpPr>
          <p:nvPr/>
        </p:nvSpPr>
        <p:spPr bwMode="auto">
          <a:xfrm>
            <a:off x="4969494" y="1889321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high performance</a:t>
            </a:r>
          </a:p>
          <a:p>
            <a:r>
              <a:rPr lang="en-US" altLang="ja-JP" sz="2000" dirty="0" smtClean="0"/>
              <a:t>Tens of thousands of servers</a:t>
            </a:r>
          </a:p>
          <a:p>
            <a:r>
              <a:rPr lang="en-US" altLang="ja-JP" sz="2000" dirty="0" smtClean="0"/>
              <a:t>improving resource utilization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032360" y="5949280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728144" y="5697252"/>
            <a:ext cx="134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Data center</a:t>
            </a:r>
          </a:p>
          <a:p>
            <a:pPr algn="ctr"/>
            <a:r>
              <a:rPr kumimoji="1" lang="en-US" altLang="ja-JP" b="1" u="sng" dirty="0" smtClean="0">
                <a:latin typeface="+mj-lt"/>
              </a:rPr>
              <a:t>(crowd)</a:t>
            </a:r>
            <a:endParaRPr kumimoji="1" lang="ja-JP" altLang="en-US" b="1" u="sng" dirty="0">
              <a:latin typeface="+mj-lt"/>
            </a:endParaRPr>
          </a:p>
        </p:txBody>
      </p:sp>
      <p:cxnSp>
        <p:nvCxnSpPr>
          <p:cNvPr id="57" name="直線コネクタ 56"/>
          <p:cNvCxnSpPr>
            <a:stCxn id="42" idx="3"/>
            <a:endCxn id="63" idx="2"/>
          </p:cNvCxnSpPr>
          <p:nvPr/>
        </p:nvCxnSpPr>
        <p:spPr bwMode="auto">
          <a:xfrm flipV="1">
            <a:off x="5896546" y="5489701"/>
            <a:ext cx="2047651" cy="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989004" y="4797152"/>
            <a:ext cx="41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Crowd computing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63" name="雲 62"/>
          <p:cNvSpPr/>
          <p:nvPr/>
        </p:nvSpPr>
        <p:spPr bwMode="auto">
          <a:xfrm>
            <a:off x="7941361" y="5201669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244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of my research</a:t>
            </a:r>
            <a:br>
              <a:rPr kumimoji="1" lang="en-US" altLang="ja-JP" dirty="0" smtClean="0"/>
            </a:br>
            <a:r>
              <a:rPr lang="en-US" altLang="ja-JP" sz="2000" b="1" dirty="0" smtClean="0">
                <a:solidFill>
                  <a:srgbClr val="0071BC"/>
                </a:solidFill>
              </a:rPr>
              <a:t>Transition </a:t>
            </a:r>
            <a:r>
              <a:rPr lang="en-US" altLang="ja-JP" sz="2000" b="1" dirty="0">
                <a:solidFill>
                  <a:srgbClr val="0071BC"/>
                </a:solidFill>
              </a:rPr>
              <a:t>data center </a:t>
            </a:r>
            <a:r>
              <a:rPr lang="en-US" altLang="ja-JP" sz="2000" b="1" dirty="0" smtClean="0">
                <a:solidFill>
                  <a:srgbClr val="0071BC"/>
                </a:solidFill>
              </a:rPr>
              <a:t>networking</a:t>
            </a:r>
            <a:endParaRPr kumimoji="1" lang="ja-JP" altLang="en-US" sz="20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60463"/>
            <a:ext cx="4140200" cy="72365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2nd generation : Distributed DC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37</a:t>
            </a:fld>
            <a:endParaRPr lang="en-US" altLang="ja-JP" dirty="0"/>
          </a:p>
        </p:txBody>
      </p:sp>
      <p:pic>
        <p:nvPicPr>
          <p:cNvPr id="39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12" y="5270938"/>
            <a:ext cx="756526" cy="67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コンテンツ プレースホルダー 6"/>
          <p:cNvSpPr txBox="1">
            <a:spLocks/>
          </p:cNvSpPr>
          <p:nvPr/>
        </p:nvSpPr>
        <p:spPr bwMode="auto">
          <a:xfrm>
            <a:off x="4966552" y="1157535"/>
            <a:ext cx="4140200" cy="72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ja-JP" sz="2000" b="1" dirty="0" smtClean="0">
                <a:solidFill>
                  <a:srgbClr val="0071BC"/>
                </a:solidFill>
              </a:rPr>
              <a:t>3rd generation : Interconnected DC</a:t>
            </a:r>
          </a:p>
        </p:txBody>
      </p:sp>
      <p:cxnSp>
        <p:nvCxnSpPr>
          <p:cNvPr id="3" name="直線コネクタ 2"/>
          <p:cNvCxnSpPr>
            <a:stCxn id="8" idx="1"/>
            <a:endCxn id="39" idx="3"/>
          </p:cNvCxnSpPr>
          <p:nvPr/>
        </p:nvCxnSpPr>
        <p:spPr bwMode="auto">
          <a:xfrm flipH="1">
            <a:off x="1694638" y="5606831"/>
            <a:ext cx="197249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8101" y="4689140"/>
            <a:ext cx="409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Distributed DC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48103" y="593039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58722" y="5927806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Server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47" name="コンテンツ プレースホルダー 6"/>
          <p:cNvSpPr txBox="1">
            <a:spLocks/>
          </p:cNvSpPr>
          <p:nvPr/>
        </p:nvSpPr>
        <p:spPr bwMode="auto">
          <a:xfrm>
            <a:off x="848544" y="1880828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/>
              <a:t>o</a:t>
            </a:r>
            <a:r>
              <a:rPr lang="en-US" altLang="ja-JP" sz="2000" dirty="0" smtClean="0"/>
              <a:t>ver capacity in a DC</a:t>
            </a:r>
          </a:p>
          <a:p>
            <a:r>
              <a:rPr lang="en-US" altLang="ja-JP" sz="2000" dirty="0" smtClean="0"/>
              <a:t>Quality of Services </a:t>
            </a:r>
          </a:p>
          <a:p>
            <a:r>
              <a:rPr lang="en-US" altLang="ja-JP" sz="2000" dirty="0" smtClean="0"/>
              <a:t>Service Level Agreement</a:t>
            </a:r>
          </a:p>
        </p:txBody>
      </p:sp>
      <p:sp>
        <p:nvSpPr>
          <p:cNvPr id="49" name="コンテンツ プレースホルダー 6"/>
          <p:cNvSpPr txBox="1">
            <a:spLocks/>
          </p:cNvSpPr>
          <p:nvPr/>
        </p:nvSpPr>
        <p:spPr bwMode="auto">
          <a:xfrm>
            <a:off x="4969494" y="1889321"/>
            <a:ext cx="4140200" cy="309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Purpose: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application friendly</a:t>
            </a:r>
          </a:p>
          <a:p>
            <a:r>
              <a:rPr lang="en-US" altLang="ja-JP" sz="2000" dirty="0" smtClean="0"/>
              <a:t>dynamic optimization</a:t>
            </a:r>
          </a:p>
          <a:p>
            <a:r>
              <a:rPr lang="en-US" altLang="ja-JP" sz="2000" dirty="0" smtClean="0"/>
              <a:t>integrated management </a:t>
            </a:r>
          </a:p>
          <a:p>
            <a:r>
              <a:rPr lang="en-US" altLang="ja-JP" sz="2000" dirty="0" smtClean="0"/>
              <a:t>flexible customization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032360" y="5949280"/>
            <a:ext cx="93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Client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941332" y="5927806"/>
            <a:ext cx="11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crowd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989004" y="4689140"/>
            <a:ext cx="41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u="sng" dirty="0" smtClean="0">
                <a:latin typeface="+mj-lt"/>
              </a:rPr>
              <a:t>Interacting with other crowds </a:t>
            </a:r>
            <a:endParaRPr kumimoji="1" lang="ja-JP" altLang="en-US" b="1" u="sng" dirty="0">
              <a:latin typeface="+mj-lt"/>
            </a:endParaRPr>
          </a:p>
        </p:txBody>
      </p:sp>
      <p:sp>
        <p:nvSpPr>
          <p:cNvPr id="21" name="雲 20"/>
          <p:cNvSpPr/>
          <p:nvPr/>
        </p:nvSpPr>
        <p:spPr bwMode="auto">
          <a:xfrm>
            <a:off x="3980892" y="5013176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雲 21"/>
          <p:cNvSpPr/>
          <p:nvPr/>
        </p:nvSpPr>
        <p:spPr bwMode="auto">
          <a:xfrm>
            <a:off x="3822576" y="5445224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左中かっこ 7"/>
          <p:cNvSpPr/>
          <p:nvPr/>
        </p:nvSpPr>
        <p:spPr bwMode="auto">
          <a:xfrm>
            <a:off x="3667128" y="5156370"/>
            <a:ext cx="155448" cy="900922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30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5271760"/>
            <a:ext cx="756526" cy="67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線コネクタ 30"/>
          <p:cNvCxnSpPr>
            <a:stCxn id="33" idx="1"/>
            <a:endCxn id="30" idx="3"/>
          </p:cNvCxnSpPr>
          <p:nvPr/>
        </p:nvCxnSpPr>
        <p:spPr bwMode="auto">
          <a:xfrm flipH="1">
            <a:off x="5853542" y="5607653"/>
            <a:ext cx="183576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雲 31"/>
          <p:cNvSpPr/>
          <p:nvPr/>
        </p:nvSpPr>
        <p:spPr bwMode="auto">
          <a:xfrm>
            <a:off x="7941332" y="5481228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左中かっこ 32"/>
          <p:cNvSpPr/>
          <p:nvPr/>
        </p:nvSpPr>
        <p:spPr bwMode="auto">
          <a:xfrm>
            <a:off x="7689304" y="5157192"/>
            <a:ext cx="155448" cy="900922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雲 34"/>
          <p:cNvSpPr/>
          <p:nvPr/>
        </p:nvSpPr>
        <p:spPr bwMode="auto">
          <a:xfrm>
            <a:off x="7761312" y="5158014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雲 33"/>
          <p:cNvSpPr/>
          <p:nvPr/>
        </p:nvSpPr>
        <p:spPr bwMode="auto">
          <a:xfrm>
            <a:off x="8174916" y="5336390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雲 35"/>
          <p:cNvSpPr/>
          <p:nvPr/>
        </p:nvSpPr>
        <p:spPr bwMode="auto">
          <a:xfrm>
            <a:off x="7994896" y="5013176"/>
            <a:ext cx="914400" cy="576064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859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Status of my research</a:t>
            </a:r>
            <a:br>
              <a:rPr lang="en-US" altLang="ja-JP" dirty="0"/>
            </a:br>
            <a:r>
              <a:rPr lang="en-US" altLang="ja-JP" b="1" dirty="0" smtClean="0">
                <a:solidFill>
                  <a:srgbClr val="0071BC"/>
                </a:solidFill>
              </a:rPr>
              <a:t>Common requirements and solutions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93555"/>
              </p:ext>
            </p:extLst>
          </p:nvPr>
        </p:nvGraphicFramePr>
        <p:xfrm>
          <a:off x="847272" y="1970917"/>
          <a:ext cx="3925708" cy="387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38</a:t>
            </a:fld>
            <a:endParaRPr lang="en-US" altLang="ja-JP"/>
          </a:p>
        </p:txBody>
      </p:sp>
      <p:sp>
        <p:nvSpPr>
          <p:cNvPr id="13" name="角丸四角形 12"/>
          <p:cNvSpPr/>
          <p:nvPr/>
        </p:nvSpPr>
        <p:spPr bwMode="auto">
          <a:xfrm>
            <a:off x="5131074" y="2096852"/>
            <a:ext cx="3962386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ja-JP" sz="2400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Network t</a:t>
            </a: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opology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5133020" y="3430588"/>
            <a:ext cx="3962386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Routing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Traffic engineering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131074" y="4761148"/>
            <a:ext cx="3962386" cy="9361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ja-JP" sz="2400" b="1" u="sng" dirty="0" err="1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Openflow</a:t>
            </a:r>
            <a:endParaRPr lang="en-US" altLang="ja-JP" sz="2400" b="1" u="sng" dirty="0" smtClean="0">
              <a:solidFill>
                <a:schemeClr val="tx1"/>
              </a:solidFill>
              <a:latin typeface="+mj-lt"/>
              <a:ea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ja-JP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</a:rPr>
              <a:t>Virtualization</a:t>
            </a:r>
            <a:endParaRPr kumimoji="0" lang="ja-JP" altLang="en-US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12800" y="1289956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+mj-lt"/>
              </a:rPr>
              <a:t>Common requirements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53260" y="1289956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+mj-lt"/>
              </a:rPr>
              <a:t>Solutions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917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/>
          <p:cNvSpPr/>
          <p:nvPr/>
        </p:nvSpPr>
        <p:spPr bwMode="auto">
          <a:xfrm>
            <a:off x="992560" y="1586409"/>
            <a:ext cx="8100640" cy="1701637"/>
          </a:xfrm>
          <a:prstGeom prst="rect">
            <a:avLst/>
          </a:prstGeom>
          <a:solidFill>
            <a:srgbClr val="EAEAEA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Components of data center network</a:t>
            </a:r>
            <a:br>
              <a:rPr lang="en-US" altLang="ja-JP" dirty="0" smtClean="0"/>
            </a:br>
            <a:r>
              <a:rPr lang="en-US" altLang="ja-JP" b="1" dirty="0" smtClean="0">
                <a:solidFill>
                  <a:srgbClr val="0071BC"/>
                </a:solidFill>
              </a:rPr>
              <a:t>Routing for multipath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39</a:t>
            </a:fld>
            <a:endParaRPr lang="en-US" altLang="ja-JP"/>
          </a:p>
        </p:txBody>
      </p:sp>
      <p:pic>
        <p:nvPicPr>
          <p:cNvPr id="109" name="図 108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0" y="1826920"/>
            <a:ext cx="294907" cy="191537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44" y="2186960"/>
            <a:ext cx="589814" cy="191537"/>
          </a:xfrm>
          <a:prstGeom prst="rect">
            <a:avLst/>
          </a:prstGeom>
        </p:spPr>
      </p:pic>
      <p:cxnSp>
        <p:nvCxnSpPr>
          <p:cNvPr id="121" name="直線矢印コネクタ 120"/>
          <p:cNvCxnSpPr>
            <a:stCxn id="102" idx="3"/>
            <a:endCxn id="101" idx="1"/>
          </p:cNvCxnSpPr>
          <p:nvPr/>
        </p:nvCxnSpPr>
        <p:spPr bwMode="auto">
          <a:xfrm>
            <a:off x="3852288" y="2044790"/>
            <a:ext cx="452819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04" idx="3"/>
            <a:endCxn id="103" idx="1"/>
          </p:cNvCxnSpPr>
          <p:nvPr/>
        </p:nvCxnSpPr>
        <p:spPr bwMode="auto">
          <a:xfrm>
            <a:off x="3860242" y="2723020"/>
            <a:ext cx="105639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1" name="図形グループ 130"/>
          <p:cNvGrpSpPr/>
          <p:nvPr/>
        </p:nvGrpSpPr>
        <p:grpSpPr>
          <a:xfrm>
            <a:off x="3527890" y="1730425"/>
            <a:ext cx="2613242" cy="628730"/>
            <a:chOff x="3923934" y="2752349"/>
            <a:chExt cx="2613242" cy="628730"/>
          </a:xfrm>
        </p:grpSpPr>
        <p:pic>
          <p:nvPicPr>
            <p:cNvPr id="101" name="図 100" descr="eqn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151" y="2752349"/>
              <a:ext cx="1836025" cy="628730"/>
            </a:xfrm>
            <a:prstGeom prst="rect">
              <a:avLst/>
            </a:prstGeom>
          </p:spPr>
        </p:pic>
        <p:pic>
          <p:nvPicPr>
            <p:cNvPr id="102" name="図 101" descr="eq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34" y="2961368"/>
              <a:ext cx="324398" cy="210692"/>
            </a:xfrm>
            <a:prstGeom prst="rect">
              <a:avLst/>
            </a:prstGeom>
          </p:spPr>
        </p:pic>
      </p:grpSp>
      <p:sp>
        <p:nvSpPr>
          <p:cNvPr id="129" name="テキスト ボックス 128"/>
          <p:cNvSpPr txBox="1"/>
          <p:nvPr/>
        </p:nvSpPr>
        <p:spPr>
          <a:xfrm>
            <a:off x="1270910" y="183931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R</a:t>
            </a:r>
            <a:r>
              <a:rPr kumimoji="1" lang="en-US" altLang="ja-JP" dirty="0" smtClean="0">
                <a:latin typeface="+mj-lt"/>
              </a:rPr>
              <a:t>eceiving each ACK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03" name="図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634" y="2455475"/>
            <a:ext cx="324398" cy="535090"/>
          </a:xfrm>
          <a:prstGeom prst="rect">
            <a:avLst/>
          </a:prstGeom>
        </p:spPr>
      </p:pic>
      <p:pic>
        <p:nvPicPr>
          <p:cNvPr id="104" name="図 103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4" y="2617674"/>
            <a:ext cx="324398" cy="210692"/>
          </a:xfrm>
          <a:prstGeom prst="rect">
            <a:avLst/>
          </a:prstGeom>
        </p:spPr>
      </p:pic>
      <p:sp>
        <p:nvSpPr>
          <p:cNvPr id="130" name="テキスト ボックス 129"/>
          <p:cNvSpPr txBox="1"/>
          <p:nvPr/>
        </p:nvSpPr>
        <p:spPr>
          <a:xfrm>
            <a:off x="1270910" y="2477217"/>
            <a:ext cx="121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Packet loss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906832" y="2687016"/>
            <a:ext cx="131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j-lt"/>
              </a:rPr>
              <a:t>A</a:t>
            </a:r>
            <a:r>
              <a:rPr kumimoji="1" lang="en-US" altLang="ja-JP" sz="1400" dirty="0" smtClean="0">
                <a:latin typeface="+mj-lt"/>
              </a:rPr>
              <a:t>ggressiveness </a:t>
            </a:r>
            <a:endParaRPr kumimoji="1" lang="ja-JP" altLang="en-US" sz="1400" dirty="0">
              <a:latin typeface="+mj-lt"/>
            </a:endParaRPr>
          </a:p>
        </p:txBody>
      </p:sp>
      <p:pic>
        <p:nvPicPr>
          <p:cNvPr id="137" name="図 1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610" y="2450505"/>
            <a:ext cx="1959850" cy="837541"/>
          </a:xfrm>
          <a:prstGeom prst="rect">
            <a:avLst/>
          </a:prstGeom>
        </p:spPr>
      </p:pic>
      <p:sp>
        <p:nvSpPr>
          <p:cNvPr id="138" name="テキスト ボックス 137"/>
          <p:cNvSpPr txBox="1"/>
          <p:nvPr/>
        </p:nvSpPr>
        <p:spPr>
          <a:xfrm>
            <a:off x="7696179" y="1694421"/>
            <a:ext cx="1469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+mj-lt"/>
              </a:rPr>
              <a:t>window size of </a:t>
            </a:r>
            <a:r>
              <a:rPr kumimoji="1" lang="en-US" altLang="ja-JP" sz="1100" dirty="0" err="1" smtClean="0">
                <a:latin typeface="+mj-lt"/>
              </a:rPr>
              <a:t>subflow</a:t>
            </a:r>
            <a:r>
              <a:rPr kumimoji="1" lang="en-US" altLang="ja-JP" sz="1100" dirty="0" smtClean="0">
                <a:latin typeface="+mj-lt"/>
              </a:rPr>
              <a:t> r  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696179" y="2143309"/>
            <a:ext cx="1469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>
                <a:latin typeface="+mj-lt"/>
              </a:rPr>
              <a:t>Sum of window sizes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932488" y="1340768"/>
            <a:ext cx="2666866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>
                <a:solidFill>
                  <a:srgbClr val="4D4D4D"/>
                </a:solidFill>
                <a:latin typeface="+mj-lt"/>
              </a:rPr>
              <a:t>Congestion control</a:t>
            </a:r>
            <a:endParaRPr kumimoji="1" lang="en-US" altLang="ja-JP" sz="2800" b="1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153" name="図 152" descr="mptc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92" y="4554282"/>
            <a:ext cx="2148385" cy="1683030"/>
          </a:xfrm>
          <a:prstGeom prst="rect">
            <a:avLst/>
          </a:prstGeom>
        </p:spPr>
      </p:pic>
      <p:pic>
        <p:nvPicPr>
          <p:cNvPr id="154" name="図 153" descr="tc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15" y="4638796"/>
            <a:ext cx="2602673" cy="1598516"/>
          </a:xfrm>
          <a:prstGeom prst="rect">
            <a:avLst/>
          </a:prstGeom>
        </p:spPr>
      </p:pic>
      <p:sp>
        <p:nvSpPr>
          <p:cNvPr id="155" name="テキスト ボックス 154"/>
          <p:cNvSpPr txBox="1"/>
          <p:nvPr/>
        </p:nvSpPr>
        <p:spPr>
          <a:xfrm>
            <a:off x="852603" y="43291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ECMP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953000" y="4312176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MPTCP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046286" y="4761148"/>
            <a:ext cx="72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11Mb/s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46286" y="5270720"/>
            <a:ext cx="72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11Mb/s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081902" y="5780293"/>
            <a:ext cx="64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+mj-lt"/>
              </a:rPr>
              <a:t>8</a:t>
            </a:r>
            <a:r>
              <a:rPr kumimoji="1" lang="en-US" altLang="ja-JP" sz="1400" dirty="0" smtClean="0">
                <a:latin typeface="+mj-lt"/>
              </a:rPr>
              <a:t>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8114452" y="4693703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10Mb/s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8114452" y="5267485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10Mb/s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8114452" y="5841268"/>
            <a:ext cx="733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+mj-lt"/>
              </a:rPr>
              <a:t>10Mb/s</a:t>
            </a:r>
            <a:endParaRPr kumimoji="1" lang="ja-JP" altLang="en-US" sz="1400" dirty="0">
              <a:latin typeface="+mj-lt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351848" y="4379058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</a:t>
            </a:r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2351848" y="4808185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12Mb/s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2353812" y="5312241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10Mb/s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353812" y="5780293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6566280" y="4338258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</a:t>
            </a:r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566280" y="4817343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12Mb/s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6559380" y="5346370"/>
            <a:ext cx="6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10Mb/s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6568244" y="5847505"/>
            <a:ext cx="578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3Mb/s</a:t>
            </a:r>
            <a:endParaRPr kumimoji="1" lang="ja-JP" alt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920552" y="3543399"/>
            <a:ext cx="375024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 smtClean="0">
                <a:solidFill>
                  <a:srgbClr val="E03253"/>
                </a:solidFill>
                <a:latin typeface="+mj-lt"/>
              </a:rPr>
              <a:t>Fairness &amp; Load balancing</a:t>
            </a:r>
            <a:endParaRPr kumimoji="1" lang="en-US" altLang="ja-JP" sz="2800" b="1" dirty="0">
              <a:solidFill>
                <a:srgbClr val="E03253"/>
              </a:solidFill>
              <a:latin typeface="+mj-lt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55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04528" y="1157535"/>
            <a:ext cx="8460940" cy="4813231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>
                <a:solidFill>
                  <a:srgbClr val="E03253"/>
                </a:solidFill>
              </a:rPr>
              <a:t>なぜ、ショートフローに着目するのか</a:t>
            </a:r>
            <a:r>
              <a:rPr lang="en-US" altLang="ja-JP" b="1" dirty="0" smtClean="0">
                <a:solidFill>
                  <a:srgbClr val="E03253"/>
                </a:solidFill>
              </a:rPr>
              <a:t>?</a:t>
            </a:r>
            <a:endParaRPr kumimoji="1" lang="en-US" altLang="ja-JP" b="1" dirty="0" smtClean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71BC"/>
                </a:solidFill>
              </a:rPr>
              <a:t>分散処理技術</a:t>
            </a:r>
            <a:r>
              <a:rPr lang="en-US" altLang="ja-JP" sz="2000" dirty="0" smtClean="0">
                <a:solidFill>
                  <a:srgbClr val="0071BC"/>
                </a:solidFill>
              </a:rPr>
              <a:t> 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ビッグデータ、大量の計算資源の活用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dirty="0" smtClean="0"/>
              <a:t>分散処理では大量のショートフローを生成してしまう</a:t>
            </a:r>
            <a:r>
              <a:rPr lang="en-US" altLang="ja-JP" dirty="0" smtClean="0"/>
              <a:t>!! 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2000" dirty="0" smtClean="0"/>
              <a:t>データセンタートラフィックの</a:t>
            </a:r>
            <a:r>
              <a:rPr lang="en-US" altLang="ja-JP" sz="2000" dirty="0" smtClean="0"/>
              <a:t>80%</a:t>
            </a:r>
            <a:r>
              <a:rPr lang="ja-JP" altLang="en-US" sz="2000" dirty="0" smtClean="0"/>
              <a:t>がショートフロー</a:t>
            </a:r>
            <a:r>
              <a:rPr lang="en-US" altLang="ja-JP" sz="1800" dirty="0" smtClean="0"/>
              <a:t>[1].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ja-JP" altLang="en-US" sz="1800" dirty="0" smtClean="0"/>
              <a:t>ショートフローは処理の高速化のために極めて重要な要素</a:t>
            </a:r>
            <a:endParaRPr lang="en-US" altLang="ja-JP" sz="1800" dirty="0" smtClean="0"/>
          </a:p>
          <a:p>
            <a:pPr marL="0" indent="0" algn="ctr">
              <a:buNone/>
            </a:pPr>
            <a:endParaRPr kumimoji="1" lang="en-US" altLang="ja-JP" sz="2200" b="1" dirty="0" smtClean="0">
              <a:solidFill>
                <a:srgbClr val="0071BC"/>
              </a:solidFill>
            </a:endParaRPr>
          </a:p>
          <a:p>
            <a:pPr marL="0" indent="0" algn="ctr">
              <a:buNone/>
            </a:pPr>
            <a:r>
              <a:rPr kumimoji="1" lang="en-US" altLang="ja-JP" sz="2200" b="1" dirty="0" smtClean="0">
                <a:solidFill>
                  <a:srgbClr val="0071BC"/>
                </a:solidFill>
              </a:rPr>
              <a:t>MPTCP</a:t>
            </a:r>
            <a:r>
              <a:rPr kumimoji="1" lang="ja-JP" altLang="en-US" sz="2200" b="1" dirty="0" smtClean="0">
                <a:solidFill>
                  <a:srgbClr val="0071BC"/>
                </a:solidFill>
              </a:rPr>
              <a:t>を用いてデータセンターネットワーク</a:t>
            </a:r>
            <a:r>
              <a:rPr lang="ja-JP" altLang="en-US" sz="2200" b="1" dirty="0" smtClean="0">
                <a:solidFill>
                  <a:srgbClr val="0071BC"/>
                </a:solidFill>
              </a:rPr>
              <a:t>を改善する上で</a:t>
            </a:r>
            <a:endParaRPr lang="en-US" altLang="ja-JP" sz="2200" b="1" dirty="0" smtClean="0">
              <a:solidFill>
                <a:srgbClr val="0071BC"/>
              </a:solidFill>
            </a:endParaRPr>
          </a:p>
          <a:p>
            <a:pPr marL="0" indent="0" algn="ctr">
              <a:buNone/>
            </a:pPr>
            <a:r>
              <a:rPr lang="ja-JP" altLang="en-US" sz="2200" b="1" dirty="0" smtClean="0">
                <a:solidFill>
                  <a:srgbClr val="0071BC"/>
                </a:solidFill>
              </a:rPr>
              <a:t>ショートのフローの問題は重要な問題</a:t>
            </a:r>
            <a:endParaRPr lang="en-US" altLang="ja-JP" sz="2200" b="1" dirty="0" smtClean="0">
              <a:solidFill>
                <a:srgbClr val="0071BC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4124908" y="597076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511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Reproducing </a:t>
            </a:r>
            <a:r>
              <a:rPr lang="en-US" altLang="ja-JP" dirty="0" smtClean="0"/>
              <a:t>simulation</a:t>
            </a:r>
            <a:br>
              <a:rPr lang="en-US" altLang="ja-JP" dirty="0" smtClean="0"/>
            </a:br>
            <a:r>
              <a:rPr lang="en-US" altLang="ja-JP" dirty="0" smtClean="0"/>
              <a:t>without packet loss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88740"/>
            <a:ext cx="8280400" cy="545054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/>
              <a:t>Full window </a:t>
            </a:r>
            <a:r>
              <a:rPr lang="en-US" altLang="ja-JP" b="1" dirty="0" smtClean="0"/>
              <a:t> vs. </a:t>
            </a:r>
            <a:r>
              <a:rPr lang="en-US" altLang="ja-JP" b="1" dirty="0"/>
              <a:t>Intensive </a:t>
            </a:r>
            <a:r>
              <a:rPr lang="en-US" altLang="ja-JP" b="1" dirty="0" smtClean="0"/>
              <a:t>flow</a:t>
            </a:r>
          </a:p>
          <a:p>
            <a:pPr marL="0" indent="0">
              <a:buNone/>
            </a:pPr>
            <a:endParaRPr lang="ja-JP" altLang="en-US" sz="1800" dirty="0"/>
          </a:p>
          <a:p>
            <a:pPr marL="0" indent="0">
              <a:buNone/>
            </a:pPr>
            <a:r>
              <a:rPr lang="en-US" altLang="ja-JP" b="1" dirty="0" smtClean="0"/>
              <a:t> </a:t>
            </a:r>
            <a:endParaRPr lang="ja-JP" altLang="en-US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40</a:t>
            </a:fld>
            <a:endParaRPr lang="en-US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848544" y="4725144"/>
            <a:ext cx="8280400" cy="140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Full window </a:t>
            </a:r>
            <a:r>
              <a:rPr lang="en-US" altLang="ja-JP" sz="2000" dirty="0" smtClean="0"/>
              <a:t>extended the full window size as soon as the connection.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b="1" dirty="0" smtClean="0"/>
              <a:t>Intensive flow </a:t>
            </a:r>
            <a:r>
              <a:rPr lang="en-US" altLang="ja-JP" sz="2000" dirty="0" smtClean="0"/>
              <a:t>sent data and ACK in bulk without full window.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ja-JP" sz="2000" dirty="0" smtClean="0"/>
              <a:t>As the result, the last ACKs was delayed. </a:t>
            </a:r>
          </a:p>
        </p:txBody>
      </p:sp>
      <p:pic>
        <p:nvPicPr>
          <p:cNvPr id="8" name="図 7" descr="no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80" y="1671546"/>
            <a:ext cx="4973896" cy="298159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614879" y="2060848"/>
            <a:ext cx="518141" cy="276999"/>
          </a:xfrm>
          <a:prstGeom prst="rect">
            <a:avLst/>
          </a:prstGeom>
          <a:ln w="12700">
            <a:solidFill>
              <a:srgbClr val="0071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22ms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97216" y="2071881"/>
            <a:ext cx="518141" cy="276999"/>
          </a:xfrm>
          <a:prstGeom prst="rect">
            <a:avLst/>
          </a:prstGeom>
          <a:noFill/>
          <a:ln w="12700"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4D4D4D"/>
                </a:solidFill>
                <a:latin typeface="Times New Roman"/>
                <a:cs typeface="Times New Roman"/>
              </a:rPr>
              <a:t>58ms</a:t>
            </a:r>
            <a:endParaRPr kumimoji="1" lang="ja-JP" altLang="en-US" sz="1200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999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171"/>
            <a:ext cx="8280400" cy="7236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 smtClean="0"/>
              <a:t>Raiciu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Costin</a:t>
            </a:r>
            <a:r>
              <a:rPr lang="en-US" altLang="ja-JP" sz="1600" dirty="0"/>
              <a:t>, et al. "Improving datacenter performance and robustness with multipath TCP." </a:t>
            </a:r>
            <a:r>
              <a:rPr lang="en-US" altLang="ja-JP" sz="1600" i="1" dirty="0"/>
              <a:t>ACM SIGCOMM Computer Communication Review</a:t>
            </a:r>
            <a:r>
              <a:rPr lang="en-US" altLang="ja-JP" sz="1600" dirty="0"/>
              <a:t>. Vol. 41. No. 4. ACM, 2011.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今日の密なデータセンターネットワーク資源の有効利用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MPTCP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で複数の経路を利用してスループットを改善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318" y="3430588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Achievement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どのトポロジーにおいても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MPTCP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はスループットを改善した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20652" y="5882789"/>
            <a:ext cx="204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Utilization on FatTree 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23326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000" dirty="0" smtClean="0">
                <a:solidFill>
                  <a:srgbClr val="E03253"/>
                </a:solidFill>
                <a:latin typeface="+mj-lt"/>
              </a:rPr>
              <a:t>課題</a:t>
            </a:r>
            <a:r>
              <a:rPr kumimoji="1" lang="en-US" altLang="ja-JP" sz="2000" dirty="0" smtClean="0">
                <a:solidFill>
                  <a:srgbClr val="E03253"/>
                </a:solidFill>
                <a:latin typeface="+mj-lt"/>
              </a:rPr>
              <a:t>: 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ショートフロー完結時間は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TCP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よりも遅延した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1052" y="5841268"/>
            <a:ext cx="333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The effect of short flows completing for 70KB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08784" y="6129300"/>
            <a:ext cx="612068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 dirty="0"/>
              <a:t>[1]</a:t>
            </a:r>
            <a:r>
              <a:rPr lang="en-US" altLang="ja-JP" sz="600" dirty="0" err="1"/>
              <a:t>Raiciu</a:t>
            </a:r>
            <a:r>
              <a:rPr lang="en-US" altLang="ja-JP" sz="600" dirty="0"/>
              <a:t>, </a:t>
            </a:r>
            <a:r>
              <a:rPr lang="en-US" altLang="ja-JP" sz="600" dirty="0" err="1"/>
              <a:t>Costin</a:t>
            </a:r>
            <a:r>
              <a:rPr lang="en-US" altLang="ja-JP" sz="600" dirty="0"/>
              <a:t>, et al. "Improving datacenter performance and robustness with multipath TCP." </a:t>
            </a:r>
            <a:r>
              <a:rPr lang="en-US" altLang="ja-JP" sz="600" i="1" dirty="0"/>
              <a:t>ACM SIGCOMM Computer Communication Review</a:t>
            </a:r>
            <a:r>
              <a:rPr lang="en-US" altLang="ja-JP" sz="600" dirty="0"/>
              <a:t>. Vol. 41. No. 4. ACM, 2011.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49" y="4329100"/>
            <a:ext cx="1922284" cy="1618037"/>
          </a:xfrm>
          <a:prstGeom prst="rect">
            <a:avLst/>
          </a:prstGeom>
        </p:spPr>
      </p:pic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96734"/>
              </p:ext>
            </p:extLst>
          </p:nvPr>
        </p:nvGraphicFramePr>
        <p:xfrm>
          <a:off x="5473229" y="4545124"/>
          <a:ext cx="3116175" cy="1224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8003"/>
                <a:gridCol w="1548172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Algorithm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Short</a:t>
                      </a:r>
                      <a:r>
                        <a:rPr kumimoji="1" lang="en-US" altLang="ja-JP" sz="1200" baseline="0" dirty="0" smtClean="0"/>
                        <a:t> Flow Finish Time(mean/</a:t>
                      </a:r>
                      <a:r>
                        <a:rPr kumimoji="1" lang="en-US" altLang="ja-JP" sz="1200" baseline="0" dirty="0" err="1" smtClean="0"/>
                        <a:t>stdev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200" u="none" strike="noStrike" kern="1200" baseline="0" dirty="0" smtClean="0"/>
                        <a:t>SINGLE-PATH TCP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u="none" strike="noStrike" kern="1200" baseline="0" dirty="0" smtClean="0">
                          <a:solidFill>
                            <a:srgbClr val="FF0000"/>
                          </a:solidFill>
                        </a:rPr>
                        <a:t>78</a:t>
                      </a:r>
                      <a:r>
                        <a:rPr kumimoji="1" lang="en-US" altLang="ja-JP" sz="1200" u="none" strike="noStrike" kern="1200" baseline="0" dirty="0" smtClean="0"/>
                        <a:t> ±108 </a:t>
                      </a:r>
                      <a:r>
                        <a:rPr kumimoji="1" lang="en-US" altLang="ja-JP" sz="1200" u="none" strike="noStrike" kern="1200" baseline="0" dirty="0" err="1" smtClean="0"/>
                        <a:t>ms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200" u="none" strike="noStrike" kern="1200" baseline="0" dirty="0" smtClean="0"/>
                        <a:t>MPTCP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u="none" strike="noStrike" kern="1200" baseline="0" dirty="0" smtClean="0">
                          <a:solidFill>
                            <a:srgbClr val="FF0000"/>
                          </a:solidFill>
                        </a:rPr>
                        <a:t>97</a:t>
                      </a:r>
                      <a:r>
                        <a:rPr kumimoji="1" lang="en-US" altLang="ja-JP" sz="1200" u="none" strike="noStrike" kern="1200" baseline="0" dirty="0" smtClean="0"/>
                        <a:t> ± 106 </a:t>
                      </a:r>
                      <a:r>
                        <a:rPr kumimoji="1" lang="en-US" altLang="ja-JP" sz="1200" u="none" strike="noStrike" kern="1200" baseline="0" dirty="0" err="1" smtClean="0"/>
                        <a:t>ms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3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88740"/>
            <a:ext cx="8280400" cy="723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 smtClean="0"/>
              <a:t>Zats</a:t>
            </a:r>
            <a:r>
              <a:rPr lang="en-US" altLang="ja-JP" sz="1600" dirty="0"/>
              <a:t>, David, et al. "</a:t>
            </a:r>
            <a:r>
              <a:rPr lang="en-US" altLang="ja-JP" sz="1600" dirty="0" err="1"/>
              <a:t>DeTail</a:t>
            </a:r>
            <a:r>
              <a:rPr lang="en-US" altLang="ja-JP" sz="1600" dirty="0"/>
              <a:t>: Reducing the flow completion time tail in datacenter networks." </a:t>
            </a:r>
            <a:r>
              <a:rPr lang="en-US" altLang="ja-JP" sz="1600" i="1" dirty="0"/>
              <a:t>ACM SIGCOMM Computer Communication Review</a:t>
            </a:r>
            <a:r>
              <a:rPr lang="en-US" altLang="ja-JP" sz="1600" dirty="0"/>
              <a:t> 42.4 (2012): 139-150.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3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sz="2300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ユーザエクスペリエンス改善のために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Web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ページ表示にかかる時間は保証されるべきだ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en-US" altLang="ja-JP" sz="23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パケットロスを減らし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遅延を抑える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16643"/>
          <a:stretch/>
        </p:blipFill>
        <p:spPr>
          <a:xfrm>
            <a:off x="1460612" y="4348202"/>
            <a:ext cx="2988332" cy="1637082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r="4284" b="31979"/>
          <a:stretch/>
        </p:blipFill>
        <p:spPr bwMode="auto">
          <a:xfrm>
            <a:off x="5205028" y="4504995"/>
            <a:ext cx="3755702" cy="13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836318" y="3485694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Achievement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ja-JP" altLang="en-US" dirty="0" smtClean="0">
                <a:solidFill>
                  <a:srgbClr val="E03253"/>
                </a:solidFill>
                <a:latin typeface="+mj-lt"/>
              </a:rPr>
              <a:t>実装したスイッチ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でトラフィックを監視しバッファを動的制御</a:t>
            </a:r>
            <a:endParaRPr kumimoji="1" lang="en-US" altLang="ja-JP" sz="20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66329" y="5882789"/>
            <a:ext cx="241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proposed switch architecture[1]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83005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l</a:t>
            </a:r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ショートフローに対し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99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パーセンタイルの完結時間を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40%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改善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86316" y="5882789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</a:t>
            </a:r>
            <a:r>
              <a:rPr kumimoji="1" lang="en-US" altLang="ja-JP" sz="1200" dirty="0" err="1" smtClean="0">
                <a:latin typeface="+mj-lt"/>
              </a:rPr>
              <a:t>Microbenchmarks</a:t>
            </a:r>
            <a:r>
              <a:rPr kumimoji="1" lang="en-US" altLang="ja-JP" sz="1200" dirty="0" smtClean="0">
                <a:latin typeface="+mj-lt"/>
              </a:rPr>
              <a:t> for all-to-all workload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88804" y="6129300"/>
            <a:ext cx="59406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00" dirty="0"/>
              <a:t>[1]</a:t>
            </a:r>
            <a:r>
              <a:rPr lang="en-US" altLang="ja-JP" sz="600" dirty="0" err="1"/>
              <a:t>Zats</a:t>
            </a:r>
            <a:r>
              <a:rPr lang="en-US" altLang="ja-JP" sz="600" dirty="0"/>
              <a:t>, David, et al. "</a:t>
            </a:r>
            <a:r>
              <a:rPr lang="en-US" altLang="ja-JP" sz="600" dirty="0" err="1"/>
              <a:t>DeTail</a:t>
            </a:r>
            <a:r>
              <a:rPr lang="en-US" altLang="ja-JP" sz="600" dirty="0"/>
              <a:t>: Reducing the flow completion time tail in datacenter networks." </a:t>
            </a:r>
            <a:r>
              <a:rPr lang="en-US" altLang="ja-JP" sz="600" i="1" dirty="0"/>
              <a:t>ACM SIGCOMM Computer Communication Review</a:t>
            </a:r>
            <a:r>
              <a:rPr lang="en-US" altLang="ja-JP" sz="600" dirty="0"/>
              <a:t> 42.4 (2012): 139-150.</a:t>
            </a: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134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6"/>
            <a:ext cx="8280400" cy="381927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>
                <a:solidFill>
                  <a:srgbClr val="0071BC"/>
                </a:solidFill>
              </a:rPr>
              <a:t>データセンターネットワークの</a:t>
            </a:r>
            <a:r>
              <a:rPr lang="ja-JP" altLang="en-US" b="1" dirty="0" smtClean="0">
                <a:solidFill>
                  <a:srgbClr val="0071BC"/>
                </a:solidFill>
              </a:rPr>
              <a:t>要求案件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 smtClean="0"/>
              <a:t>大量の計算資源を有効活用するトポロジー</a:t>
            </a:r>
            <a:endParaRPr lang="en-US" altLang="ja-JP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/>
              <a:t>シームレス性</a:t>
            </a:r>
            <a:r>
              <a:rPr lang="en-US" altLang="ja-JP" sz="2000" dirty="0" smtClean="0"/>
              <a:t> : </a:t>
            </a:r>
            <a:r>
              <a:rPr lang="ja-JP" altLang="en-US" sz="2000" dirty="0" smtClean="0"/>
              <a:t>特殊な実装、デバイスを用いない</a:t>
            </a:r>
            <a:endParaRPr lang="en-US" altLang="ja-JP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 smtClean="0"/>
              <a:t>アプリケーション性能向上を目的とした改善</a:t>
            </a:r>
            <a:endParaRPr lang="en-US" altLang="ja-JP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アプローチ</a:t>
            </a:r>
            <a:r>
              <a:rPr lang="en-US" altLang="ja-JP" b="1" dirty="0" smtClean="0">
                <a:solidFill>
                  <a:srgbClr val="0071BC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FatTree</a:t>
            </a:r>
            <a:r>
              <a:rPr lang="ja-JP" altLang="en-US" sz="2000" b="1" dirty="0" smtClean="0"/>
              <a:t>トポロジー</a:t>
            </a:r>
            <a:endParaRPr kumimoji="1" lang="en-US" altLang="ja-JP" sz="2000" b="1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MPTCP</a:t>
            </a:r>
            <a:r>
              <a:rPr lang="ja-JP" altLang="en-US" sz="2000" b="1" dirty="0" smtClean="0"/>
              <a:t>を利用</a:t>
            </a:r>
            <a:endParaRPr lang="en-US" altLang="ja-JP" sz="2000" b="1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sz="2000" b="1" dirty="0" smtClean="0"/>
              <a:t>ショートフローの完結時間を短縮化</a:t>
            </a:r>
            <a:endParaRPr kumimoji="1" lang="en-US" altLang="ja-JP" sz="2000" b="1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1188922" y="5003258"/>
            <a:ext cx="7527636" cy="130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ja-JP" altLang="en-US" b="1" dirty="0" smtClean="0"/>
              <a:t>報告されたショートフローの問題の再検証</a:t>
            </a:r>
          </a:p>
          <a:p>
            <a:r>
              <a:rPr lang="ja-JP" altLang="en-US" b="1" dirty="0" smtClean="0"/>
              <a:t>ショートフローが遅延する原因の解析</a:t>
            </a:r>
            <a:endParaRPr lang="en-US" altLang="ja-JP" b="1" dirty="0" smtClean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179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データセンターネットワーク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構成要素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83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データセンターネットワーク構成要素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b="1" dirty="0" smtClean="0">
                <a:solidFill>
                  <a:srgbClr val="0071BC"/>
                </a:solidFill>
              </a:rPr>
              <a:t>トポロジー</a:t>
            </a:r>
            <a:endParaRPr kumimoji="1" lang="ja-JP" altLang="en-US" b="1" dirty="0">
              <a:solidFill>
                <a:srgbClr val="0071BC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828295" cy="22730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従来の階層構造</a:t>
            </a:r>
            <a:endParaRPr lang="en-US" altLang="ja-JP" b="1" dirty="0" smtClean="0"/>
          </a:p>
          <a:p>
            <a:r>
              <a:rPr lang="ja-JP" altLang="en-US" sz="1800" dirty="0" smtClean="0"/>
              <a:t>大量の計算資源を抱えにくい</a:t>
            </a:r>
            <a:endParaRPr lang="en-US" altLang="ja-JP" sz="1800" dirty="0" smtClean="0"/>
          </a:p>
          <a:p>
            <a:r>
              <a:rPr lang="ja-JP" altLang="en-US" sz="1800" dirty="0" smtClean="0"/>
              <a:t>帯域の割当が不適切</a:t>
            </a:r>
          </a:p>
          <a:p>
            <a:r>
              <a:rPr lang="ja-JP" altLang="en-US" sz="1800" dirty="0" smtClean="0"/>
              <a:t>データセンター内のトラフィックに対応できない</a:t>
            </a: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/>
          </a:p>
        </p:txBody>
      </p:sp>
      <p:sp>
        <p:nvSpPr>
          <p:cNvPr id="130" name="正方形/長方形 129"/>
          <p:cNvSpPr/>
          <p:nvPr/>
        </p:nvSpPr>
        <p:spPr>
          <a:xfrm>
            <a:off x="6295621" y="2948250"/>
            <a:ext cx="1933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j-lt"/>
              </a:rPr>
              <a:t>hierarchical topology</a:t>
            </a:r>
            <a:endParaRPr lang="ja-JP" altLang="en-US" sz="1600" dirty="0">
              <a:latin typeface="+mj-lt"/>
            </a:endParaRPr>
          </a:p>
        </p:txBody>
      </p:sp>
      <p:sp>
        <p:nvSpPr>
          <p:cNvPr id="131" name="コンテンツ プレースホルダー 2"/>
          <p:cNvSpPr txBox="1">
            <a:spLocks/>
          </p:cNvSpPr>
          <p:nvPr/>
        </p:nvSpPr>
        <p:spPr bwMode="auto">
          <a:xfrm>
            <a:off x="812540" y="3430589"/>
            <a:ext cx="4828555" cy="189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ja-JP" altLang="en-US" b="1" dirty="0" smtClean="0"/>
              <a:t>近年のトポロジー</a:t>
            </a:r>
            <a:endParaRPr lang="en-US" altLang="ja-JP" b="1" dirty="0" smtClean="0"/>
          </a:p>
          <a:p>
            <a:r>
              <a:rPr lang="ja-JP" altLang="en-US" sz="2000" dirty="0" smtClean="0"/>
              <a:t>帯域の効率的な利用</a:t>
            </a:r>
            <a:endParaRPr lang="en-US" altLang="ja-JP" sz="2000" dirty="0" smtClean="0"/>
          </a:p>
          <a:p>
            <a:r>
              <a:rPr lang="ja-JP" altLang="en-US" sz="2000" dirty="0" smtClean="0"/>
              <a:t>ホスト間通信での複数の経路</a:t>
            </a:r>
            <a:endParaRPr lang="en-US" altLang="ja-JP" sz="2000" dirty="0" smtClean="0"/>
          </a:p>
        </p:txBody>
      </p:sp>
      <p:grpSp>
        <p:nvGrpSpPr>
          <p:cNvPr id="132" name="図形グループ 131"/>
          <p:cNvGrpSpPr/>
          <p:nvPr/>
        </p:nvGrpSpPr>
        <p:grpSpPr>
          <a:xfrm>
            <a:off x="5821399" y="3429000"/>
            <a:ext cx="2979091" cy="1254077"/>
            <a:chOff x="1389975" y="1664804"/>
            <a:chExt cx="7355442" cy="3096344"/>
          </a:xfrm>
        </p:grpSpPr>
        <p:sp>
          <p:nvSpPr>
            <p:cNvPr id="133" name="角丸四角形 132"/>
            <p:cNvSpPr/>
            <p:nvPr/>
          </p:nvSpPr>
          <p:spPr>
            <a:xfrm>
              <a:off x="7136916" y="2579311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角丸四角形 133"/>
            <p:cNvSpPr/>
            <p:nvPr/>
          </p:nvSpPr>
          <p:spPr>
            <a:xfrm>
              <a:off x="5278127" y="2579311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角丸四角形 134"/>
            <p:cNvSpPr/>
            <p:nvPr/>
          </p:nvSpPr>
          <p:spPr>
            <a:xfrm>
              <a:off x="3424834" y="2555585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角丸四角形 135"/>
            <p:cNvSpPr/>
            <p:nvPr/>
          </p:nvSpPr>
          <p:spPr>
            <a:xfrm>
              <a:off x="1566045" y="2555585"/>
              <a:ext cx="1404110" cy="13064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975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888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9" name="直線コネクタ 138"/>
            <p:cNvCxnSpPr>
              <a:endCxn id="137" idx="0"/>
            </p:cNvCxnSpPr>
            <p:nvPr/>
          </p:nvCxnSpPr>
          <p:spPr>
            <a:xfrm flipH="1">
              <a:off x="1566046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endCxn id="138" idx="0"/>
            </p:cNvCxnSpPr>
            <p:nvPr/>
          </p:nvCxnSpPr>
          <p:spPr>
            <a:xfrm>
              <a:off x="1810872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173" y="4196833"/>
              <a:ext cx="352142" cy="554075"/>
            </a:xfrm>
            <a:prstGeom prst="rect">
              <a:avLst/>
            </a:prstGeom>
            <a:noFill/>
            <a:ln w="1905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08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" name="直線コネクタ 142"/>
            <p:cNvCxnSpPr>
              <a:endCxn id="141" idx="0"/>
            </p:cNvCxnSpPr>
            <p:nvPr/>
          </p:nvCxnSpPr>
          <p:spPr>
            <a:xfrm flipH="1">
              <a:off x="2499244" y="3790742"/>
              <a:ext cx="244827" cy="406090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endCxn id="142" idx="0"/>
            </p:cNvCxnSpPr>
            <p:nvPr/>
          </p:nvCxnSpPr>
          <p:spPr>
            <a:xfrm>
              <a:off x="274407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372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283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7" name="直線コネクタ 146"/>
            <p:cNvCxnSpPr>
              <a:endCxn id="145" idx="0"/>
            </p:cNvCxnSpPr>
            <p:nvPr/>
          </p:nvCxnSpPr>
          <p:spPr>
            <a:xfrm flipH="1">
              <a:off x="3432443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/>
            <p:cNvCxnSpPr>
              <a:endCxn id="146" idx="0"/>
            </p:cNvCxnSpPr>
            <p:nvPr/>
          </p:nvCxnSpPr>
          <p:spPr>
            <a:xfrm>
              <a:off x="3677269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569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481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1" name="直線コネクタ 150"/>
            <p:cNvCxnSpPr>
              <a:endCxn id="149" idx="0"/>
            </p:cNvCxnSpPr>
            <p:nvPr/>
          </p:nvCxnSpPr>
          <p:spPr>
            <a:xfrm flipH="1">
              <a:off x="4365640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/>
            <p:cNvCxnSpPr>
              <a:endCxn id="150" idx="0"/>
            </p:cNvCxnSpPr>
            <p:nvPr/>
          </p:nvCxnSpPr>
          <p:spPr>
            <a:xfrm>
              <a:off x="4610468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767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679" y="4207073"/>
              <a:ext cx="352142" cy="554075"/>
            </a:xfrm>
            <a:prstGeom prst="rect">
              <a:avLst/>
            </a:prstGeom>
            <a:noFill/>
            <a:ln w="1905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5" name="直線コネクタ 154"/>
            <p:cNvCxnSpPr>
              <a:endCxn id="153" idx="0"/>
            </p:cNvCxnSpPr>
            <p:nvPr/>
          </p:nvCxnSpPr>
          <p:spPr>
            <a:xfrm flipH="1">
              <a:off x="5298839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endCxn id="154" idx="0"/>
            </p:cNvCxnSpPr>
            <p:nvPr/>
          </p:nvCxnSpPr>
          <p:spPr>
            <a:xfrm>
              <a:off x="5543665" y="3790742"/>
              <a:ext cx="226086" cy="416331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5965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78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9" name="直線コネクタ 158"/>
            <p:cNvCxnSpPr>
              <a:endCxn id="157" idx="0"/>
            </p:cNvCxnSpPr>
            <p:nvPr/>
          </p:nvCxnSpPr>
          <p:spPr>
            <a:xfrm flipH="1">
              <a:off x="6232037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endCxn id="158" idx="0"/>
            </p:cNvCxnSpPr>
            <p:nvPr/>
          </p:nvCxnSpPr>
          <p:spPr>
            <a:xfrm>
              <a:off x="6476864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64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07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3" name="直線コネクタ 162"/>
            <p:cNvCxnSpPr>
              <a:endCxn id="161" idx="0"/>
            </p:cNvCxnSpPr>
            <p:nvPr/>
          </p:nvCxnSpPr>
          <p:spPr>
            <a:xfrm flipH="1">
              <a:off x="7165235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>
              <a:endCxn id="162" idx="0"/>
            </p:cNvCxnSpPr>
            <p:nvPr/>
          </p:nvCxnSpPr>
          <p:spPr>
            <a:xfrm>
              <a:off x="741006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363" y="419683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3275" y="4207073"/>
              <a:ext cx="352142" cy="5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7" name="直線コネクタ 166"/>
            <p:cNvCxnSpPr>
              <a:endCxn id="165" idx="0"/>
            </p:cNvCxnSpPr>
            <p:nvPr/>
          </p:nvCxnSpPr>
          <p:spPr>
            <a:xfrm flipH="1">
              <a:off x="8098435" y="3790742"/>
              <a:ext cx="244827" cy="40609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endCxn id="166" idx="0"/>
            </p:cNvCxnSpPr>
            <p:nvPr/>
          </p:nvCxnSpPr>
          <p:spPr>
            <a:xfrm>
              <a:off x="8343261" y="3790742"/>
              <a:ext cx="226086" cy="4163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>
            <a:xfrm>
              <a:off x="1801502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>
              <a:off x="1801502" y="2899963"/>
              <a:ext cx="942569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>
            <a:xfrm>
              <a:off x="2734700" y="2899963"/>
              <a:ext cx="9371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flipH="1">
              <a:off x="1810872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3677269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3677269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4610468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 flipH="1">
              <a:off x="3686640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5519078" y="2899963"/>
              <a:ext cx="9371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5519078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>
              <a:off x="6452277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 flipH="1">
              <a:off x="5528449" y="2899963"/>
              <a:ext cx="923828" cy="665173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>
              <a:off x="7394846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/>
            <p:cNvCxnSpPr/>
            <p:nvPr/>
          </p:nvCxnSpPr>
          <p:spPr>
            <a:xfrm>
              <a:off x="7394846" y="2899963"/>
              <a:ext cx="942569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/>
            <p:cNvCxnSpPr/>
            <p:nvPr/>
          </p:nvCxnSpPr>
          <p:spPr>
            <a:xfrm>
              <a:off x="8328044" y="2899963"/>
              <a:ext cx="9371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コネクタ 183"/>
            <p:cNvCxnSpPr/>
            <p:nvPr/>
          </p:nvCxnSpPr>
          <p:spPr>
            <a:xfrm flipH="1">
              <a:off x="7404217" y="2899963"/>
              <a:ext cx="923828" cy="66517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 flipH="1">
              <a:off x="1801502" y="1805260"/>
              <a:ext cx="933198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/>
            <p:cNvCxnSpPr/>
            <p:nvPr/>
          </p:nvCxnSpPr>
          <p:spPr>
            <a:xfrm flipV="1">
              <a:off x="1801502" y="1801333"/>
              <a:ext cx="2468733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/>
            <p:nvPr/>
          </p:nvCxnSpPr>
          <p:spPr>
            <a:xfrm flipV="1">
              <a:off x="2734700" y="1801333"/>
              <a:ext cx="3071071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/>
            <p:cNvCxnSpPr/>
            <p:nvPr/>
          </p:nvCxnSpPr>
          <p:spPr>
            <a:xfrm flipV="1">
              <a:off x="2734700" y="1805260"/>
              <a:ext cx="4606606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 flipH="1" flipV="1">
              <a:off x="2734700" y="1805260"/>
              <a:ext cx="942569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 flipV="1">
              <a:off x="3677269" y="1801333"/>
              <a:ext cx="592966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/>
            <p:nvPr/>
          </p:nvCxnSpPr>
          <p:spPr>
            <a:xfrm flipV="1">
              <a:off x="4610468" y="1801333"/>
              <a:ext cx="1195303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/>
            <p:nvPr/>
          </p:nvCxnSpPr>
          <p:spPr>
            <a:xfrm flipV="1">
              <a:off x="4610468" y="1805260"/>
              <a:ext cx="2730838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 flipH="1" flipV="1">
              <a:off x="2734700" y="1805260"/>
              <a:ext cx="2784378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/>
            <p:cNvCxnSpPr/>
            <p:nvPr/>
          </p:nvCxnSpPr>
          <p:spPr>
            <a:xfrm flipH="1" flipV="1">
              <a:off x="4270235" y="1801333"/>
              <a:ext cx="1248843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 flipH="1" flipV="1">
              <a:off x="5805771" y="1801333"/>
              <a:ext cx="646506" cy="873025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コネクタ 195"/>
            <p:cNvCxnSpPr/>
            <p:nvPr/>
          </p:nvCxnSpPr>
          <p:spPr>
            <a:xfrm flipV="1">
              <a:off x="6452277" y="1805260"/>
              <a:ext cx="889029" cy="869096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flipH="1" flipV="1">
              <a:off x="2734700" y="1805260"/>
              <a:ext cx="4660146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flipH="1" flipV="1">
              <a:off x="4270235" y="1801333"/>
              <a:ext cx="3124611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flipH="1" flipV="1">
              <a:off x="5805771" y="1801333"/>
              <a:ext cx="2522273" cy="8730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flipH="1" flipV="1">
              <a:off x="7341306" y="1805260"/>
              <a:ext cx="986739" cy="86909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46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526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30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210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762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7542" y="266351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447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227" y="3543452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338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118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023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03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353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1134" y="2674356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039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819" y="3554294"/>
              <a:ext cx="606168" cy="25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297" y="1664806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618" y="1664804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636" y="1664807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0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356" y="1664806"/>
              <a:ext cx="383396" cy="22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1" name="正方形/長方形 220"/>
          <p:cNvSpPr/>
          <p:nvPr/>
        </p:nvSpPr>
        <p:spPr>
          <a:xfrm>
            <a:off x="6585349" y="4813412"/>
            <a:ext cx="1835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+mj-lt"/>
              </a:rPr>
              <a:t>FatTree topology[1]</a:t>
            </a:r>
            <a:endParaRPr lang="ja-JP" altLang="en-US" sz="1600" dirty="0">
              <a:latin typeface="+mj-lt"/>
            </a:endParaRPr>
          </a:p>
        </p:txBody>
      </p:sp>
      <p:grpSp>
        <p:nvGrpSpPr>
          <p:cNvPr id="228" name="図形グループ 227"/>
          <p:cNvGrpSpPr/>
          <p:nvPr/>
        </p:nvGrpSpPr>
        <p:grpSpPr>
          <a:xfrm>
            <a:off x="5443338" y="1224453"/>
            <a:ext cx="3614118" cy="1628483"/>
            <a:chOff x="5277036" y="1196752"/>
            <a:chExt cx="3614118" cy="1628483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5672444" y="1354356"/>
              <a:ext cx="3218710" cy="1469140"/>
              <a:chOff x="315917" y="2132856"/>
              <a:chExt cx="8432547" cy="3848930"/>
            </a:xfrm>
          </p:grpSpPr>
          <p:cxnSp>
            <p:nvCxnSpPr>
              <p:cNvPr id="7" name="直線コネクタ 6"/>
              <p:cNvCxnSpPr/>
              <p:nvPr/>
            </p:nvCxnSpPr>
            <p:spPr>
              <a:xfrm flipH="1">
                <a:off x="7292363" y="4287315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7879278" y="4287315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 flipH="1">
                <a:off x="5061399" y="4303658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5648314" y="4303658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6764438" y="3201789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 flipH="1">
                <a:off x="5648314" y="3302881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H="1">
                <a:off x="2827868" y="4236770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3414783" y="4236770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 flipH="1">
                <a:off x="596904" y="4253113"/>
                <a:ext cx="586914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1183819" y="4253113"/>
                <a:ext cx="586913" cy="128655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2299943" y="3151244"/>
                <a:ext cx="1116123" cy="1101869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1183819" y="3252336"/>
                <a:ext cx="1116124" cy="1000777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4644008" y="2385664"/>
                <a:ext cx="2120430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2299942" y="2385664"/>
                <a:ext cx="2128042" cy="866672"/>
              </a:xfrm>
              <a:prstGeom prst="line">
                <a:avLst/>
              </a:prstGeom>
              <a:ln w="1016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グループ化 19"/>
              <p:cNvGrpSpPr/>
              <p:nvPr/>
            </p:nvGrpSpPr>
            <p:grpSpPr>
              <a:xfrm>
                <a:off x="315917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39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" name="グループ化 20"/>
              <p:cNvGrpSpPr/>
              <p:nvPr/>
            </p:nvGrpSpPr>
            <p:grpSpPr>
              <a:xfrm>
                <a:off x="2548165" y="5081205"/>
                <a:ext cx="1735803" cy="900581"/>
                <a:chOff x="1136712" y="5013176"/>
                <a:chExt cx="1735803" cy="900581"/>
              </a:xfrm>
            </p:grpSpPr>
            <p:pic>
              <p:nvPicPr>
                <p:cNvPr id="37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712" y="5013176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4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10540" y="5029519"/>
                  <a:ext cx="561975" cy="88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3" name="グループ化 34"/>
              <p:cNvGrpSpPr/>
              <p:nvPr/>
            </p:nvGrpSpPr>
            <p:grpSpPr>
              <a:xfrm>
                <a:off x="4780413" y="5081205"/>
                <a:ext cx="3968051" cy="900581"/>
                <a:chOff x="4780413" y="5081205"/>
                <a:chExt cx="3968051" cy="900581"/>
              </a:xfrm>
            </p:grpSpPr>
            <p:grpSp>
              <p:nvGrpSpPr>
                <p:cNvPr id="31" name="グループ化 24"/>
                <p:cNvGrpSpPr/>
                <p:nvPr/>
              </p:nvGrpSpPr>
              <p:grpSpPr>
                <a:xfrm>
                  <a:off x="4780413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35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32" name="グループ化 28"/>
                <p:cNvGrpSpPr/>
                <p:nvPr/>
              </p:nvGrpSpPr>
              <p:grpSpPr>
                <a:xfrm>
                  <a:off x="7012661" y="5081205"/>
                  <a:ext cx="1735803" cy="900581"/>
                  <a:chOff x="1136712" y="5013176"/>
                  <a:chExt cx="1735803" cy="900581"/>
                </a:xfrm>
              </p:grpSpPr>
              <p:pic>
                <p:nvPicPr>
                  <p:cNvPr id="33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36712" y="5013176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433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10540" y="5029519"/>
                    <a:ext cx="561975" cy="884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pic>
            <p:nvPicPr>
              <p:cNvPr id="24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712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3068960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832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4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4328" y="4122787"/>
                <a:ext cx="735013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1960" y="2132856"/>
                <a:ext cx="734223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2" name="テキスト ボックス 221"/>
            <p:cNvSpPr txBox="1"/>
            <p:nvPr/>
          </p:nvSpPr>
          <p:spPr>
            <a:xfrm>
              <a:off x="5277036" y="2548236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host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3" name="テキスト ボックス 222"/>
            <p:cNvSpPr txBox="1"/>
            <p:nvPr/>
          </p:nvSpPr>
          <p:spPr>
            <a:xfrm>
              <a:off x="5277036" y="2024844"/>
              <a:ext cx="475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edge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4" name="テキスト ボックス 223"/>
            <p:cNvSpPr txBox="1"/>
            <p:nvPr/>
          </p:nvSpPr>
          <p:spPr>
            <a:xfrm>
              <a:off x="5277036" y="1612132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aggregation</a:t>
              </a:r>
              <a:endParaRPr kumimoji="1" lang="ja-JP" altLang="en-US" sz="1200" dirty="0">
                <a:latin typeface="+mj-lt"/>
              </a:endParaRPr>
            </a:p>
          </p:txBody>
        </p:sp>
        <p:sp>
          <p:nvSpPr>
            <p:cNvPr id="225" name="テキスト ボックス 224"/>
            <p:cNvSpPr txBox="1"/>
            <p:nvPr/>
          </p:nvSpPr>
          <p:spPr>
            <a:xfrm>
              <a:off x="5277036" y="1196752"/>
              <a:ext cx="44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+mj-lt"/>
                </a:rPr>
                <a:t>core</a:t>
              </a:r>
              <a:endParaRPr kumimoji="1" lang="ja-JP" altLang="en-US" sz="1200" dirty="0">
                <a:latin typeface="+mj-lt"/>
              </a:endParaRPr>
            </a:p>
          </p:txBody>
        </p:sp>
      </p:grpSp>
      <p:sp>
        <p:nvSpPr>
          <p:cNvPr id="226" name="正方形/長方形 225"/>
          <p:cNvSpPr/>
          <p:nvPr/>
        </p:nvSpPr>
        <p:spPr>
          <a:xfrm>
            <a:off x="812540" y="5417336"/>
            <a:ext cx="8250927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200" dirty="0" smtClean="0">
                <a:solidFill>
                  <a:srgbClr val="4D4D4D"/>
                </a:solidFill>
                <a:latin typeface="+mj-lt"/>
              </a:rPr>
              <a:t>複数の経路を冗長化だけでなく</a:t>
            </a:r>
            <a:r>
              <a:rPr lang="en-US" altLang="ja-JP" sz="2200" dirty="0" smtClean="0">
                <a:solidFill>
                  <a:srgbClr val="4D4D4D"/>
                </a:solidFill>
                <a:latin typeface="+mj-lt"/>
              </a:rPr>
              <a:t>, </a:t>
            </a:r>
            <a:r>
              <a:rPr lang="ja-JP" altLang="en-US" sz="2200" b="1" dirty="0" smtClean="0">
                <a:solidFill>
                  <a:srgbClr val="0071BC"/>
                </a:solidFill>
                <a:latin typeface="+mj-lt"/>
              </a:rPr>
              <a:t>性能向上</a:t>
            </a:r>
            <a:r>
              <a:rPr lang="ja-JP" altLang="en-US" sz="2200" dirty="0" smtClean="0">
                <a:solidFill>
                  <a:srgbClr val="4D4D4D"/>
                </a:solidFill>
                <a:latin typeface="+mj-lt"/>
              </a:rPr>
              <a:t>へ</a:t>
            </a:r>
            <a:endParaRPr lang="ja-JP" altLang="en-US" sz="22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1820652" y="5970766"/>
            <a:ext cx="7251687" cy="3385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[1]Al</a:t>
            </a:r>
            <a:r>
              <a:rPr lang="en-US" altLang="ja-JP" sz="800" dirty="0"/>
              <a:t>-Fares, Mohammad, Alexander </a:t>
            </a:r>
            <a:r>
              <a:rPr lang="en-US" altLang="ja-JP" sz="800" dirty="0" err="1"/>
              <a:t>Loukissas</a:t>
            </a:r>
            <a:r>
              <a:rPr lang="en-US" altLang="ja-JP" sz="800" dirty="0"/>
              <a:t>, and Amin </a:t>
            </a:r>
            <a:r>
              <a:rPr lang="en-US" altLang="ja-JP" sz="800" dirty="0" err="1"/>
              <a:t>Vahdat</a:t>
            </a:r>
            <a:r>
              <a:rPr lang="en-US" altLang="ja-JP" sz="800" dirty="0"/>
              <a:t>. "A scalable, commodity data center network architecture." ACM SIGCOMM Computer Communication Review. Vol. 38. No. 4. ACM, 2008.</a:t>
            </a:r>
            <a:endParaRPr lang="ja-JP" altLang="en-US" sz="800" dirty="0"/>
          </a:p>
        </p:txBody>
      </p:sp>
      <p:sp>
        <p:nvSpPr>
          <p:cNvPr id="229" name="フッター プレースホルダー 2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93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MS P ゴシック"/>
        <a:cs typeface=""/>
      </a:majorFont>
      <a:minorFont>
        <a:latin typeface="Times New Roman"/>
        <a:ea typeface="MS P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2834</Words>
  <Application>Microsoft Macintosh PowerPoint</Application>
  <PresentationFormat>A4 210x297 mm</PresentationFormat>
  <Paragraphs>567</Paragraphs>
  <Slides>40</Slides>
  <Notes>3</Notes>
  <HiddenSlides>13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Staff training presentation</vt:lpstr>
      <vt:lpstr>MultiPath TCP適用時のデータセンターネットワークでの フローサイズが与える影響に関する一考察</vt:lpstr>
      <vt:lpstr>PowerPoint プレゼンテーション</vt:lpstr>
      <vt:lpstr>研究背景</vt:lpstr>
      <vt:lpstr>研究背景</vt:lpstr>
      <vt:lpstr>Motivated work</vt:lpstr>
      <vt:lpstr>関連研究</vt:lpstr>
      <vt:lpstr>研究について</vt:lpstr>
      <vt:lpstr>データセンターネットワーク 構成要素</vt:lpstr>
      <vt:lpstr>データセンターネットワーク構成要素 トポロジー</vt:lpstr>
      <vt:lpstr>データセンターネットワーク構成要素 プロトコル</vt:lpstr>
      <vt:lpstr>データセンターネットワーク構成要素 アプリケーション</vt:lpstr>
      <vt:lpstr>再現シミュレーション</vt:lpstr>
      <vt:lpstr>再現シミュレーション  -概要</vt:lpstr>
      <vt:lpstr>再現シミュレーション  - パラメータの検証</vt:lpstr>
      <vt:lpstr>再現シミュレーション TCP vs. MPTCP</vt:lpstr>
      <vt:lpstr>再現シミュレーション - 結果</vt:lpstr>
      <vt:lpstr>再現シミュレーション - パケットロスが生じたトラフィック</vt:lpstr>
      <vt:lpstr>再現シミュレーション  - まとめ</vt:lpstr>
      <vt:lpstr>追加シミュレーション</vt:lpstr>
      <vt:lpstr>追加シミュレーション - 概要</vt:lpstr>
      <vt:lpstr>追加シミュレーション - background traffic なし</vt:lpstr>
      <vt:lpstr>追加シミュレーション - background traffic あり</vt:lpstr>
      <vt:lpstr>追加シミュレーション - まとめ</vt:lpstr>
      <vt:lpstr>結論</vt:lpstr>
      <vt:lpstr> 結論</vt:lpstr>
      <vt:lpstr>Future work</vt:lpstr>
      <vt:lpstr>Notification</vt:lpstr>
      <vt:lpstr>Components of data center network Routing for multipath</vt:lpstr>
      <vt:lpstr>Additional simulation - Query traffic with background</vt:lpstr>
      <vt:lpstr>Additional simulation - Query traffic without background</vt:lpstr>
      <vt:lpstr>Additional simulation - Short message traffic without background</vt:lpstr>
      <vt:lpstr>Additional simulation - Short message traffic with background</vt:lpstr>
      <vt:lpstr>Traffic patterns in today’s DC</vt:lpstr>
      <vt:lpstr>Background flow</vt:lpstr>
      <vt:lpstr>Components of data center network Application</vt:lpstr>
      <vt:lpstr>Status of my research Transition data center networking</vt:lpstr>
      <vt:lpstr>Status of my research Transition data center networking</vt:lpstr>
      <vt:lpstr>Status of my research Common requirements and solutions</vt:lpstr>
      <vt:lpstr>Components of data center network Routing for multipath</vt:lpstr>
      <vt:lpstr>Reproducing simulation without packet loss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1385</cp:revision>
  <dcterms:created xsi:type="dcterms:W3CDTF">2013-12-01T06:00:42Z</dcterms:created>
  <dcterms:modified xsi:type="dcterms:W3CDTF">2013-12-11T04:06:46Z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