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70" r:id="rId4"/>
    <p:sldId id="259" r:id="rId5"/>
    <p:sldId id="261" r:id="rId6"/>
    <p:sldId id="262" r:id="rId7"/>
    <p:sldId id="263" r:id="rId8"/>
    <p:sldId id="264" r:id="rId9"/>
    <p:sldId id="269" r:id="rId10"/>
    <p:sldId id="275" r:id="rId11"/>
    <p:sldId id="271" r:id="rId12"/>
    <p:sldId id="273" r:id="rId13"/>
    <p:sldId id="274" r:id="rId14"/>
    <p:sldId id="272" r:id="rId15"/>
    <p:sldId id="276" r:id="rId16"/>
    <p:sldId id="280" r:id="rId17"/>
    <p:sldId id="277" r:id="rId18"/>
    <p:sldId id="278" r:id="rId19"/>
    <p:sldId id="279" r:id="rId20"/>
    <p:sldId id="283" r:id="rId21"/>
    <p:sldId id="281" r:id="rId22"/>
    <p:sldId id="282" r:id="rId23"/>
    <p:sldId id="284" r:id="rId24"/>
    <p:sldId id="285" r:id="rId25"/>
    <p:sldId id="286" r:id="rId26"/>
    <p:sldId id="291" r:id="rId27"/>
    <p:sldId id="287" r:id="rId28"/>
    <p:sldId id="288" r:id="rId29"/>
    <p:sldId id="289" r:id="rId30"/>
    <p:sldId id="290" r:id="rId31"/>
    <p:sldId id="292" r:id="rId32"/>
    <p:sldId id="293"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19D9E7D-B606-2347-A1B3-433B4CDBCA22}">
          <p14:sldIdLst>
            <p14:sldId id="257"/>
            <p14:sldId id="258"/>
            <p14:sldId id="270"/>
            <p14:sldId id="259"/>
            <p14:sldId id="261"/>
            <p14:sldId id="262"/>
            <p14:sldId id="263"/>
            <p14:sldId id="264"/>
            <p14:sldId id="269"/>
            <p14:sldId id="275"/>
            <p14:sldId id="271"/>
            <p14:sldId id="273"/>
            <p14:sldId id="274"/>
            <p14:sldId id="272"/>
            <p14:sldId id="276"/>
            <p14:sldId id="280"/>
            <p14:sldId id="277"/>
            <p14:sldId id="278"/>
            <p14:sldId id="279"/>
            <p14:sldId id="283"/>
            <p14:sldId id="281"/>
            <p14:sldId id="282"/>
            <p14:sldId id="284"/>
            <p14:sldId id="285"/>
            <p14:sldId id="286"/>
            <p14:sldId id="291"/>
            <p14:sldId id="287"/>
            <p14:sldId id="288"/>
            <p14:sldId id="289"/>
            <p14:sldId id="290"/>
            <p14:sldId id="29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6" d="100"/>
          <a:sy n="146" d="100"/>
        </p:scale>
        <p:origin x="-120"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F34DE-70AF-43BD-9D76-536E7FD8A01C}" type="datetimeFigureOut">
              <a:rPr kumimoji="1" lang="ja-JP" altLang="en-US" smtClean="0"/>
              <a:t>2013/09/23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6A60C-A6E4-4AC9-A382-2E27CCBE885C}" type="slidenum">
              <a:rPr kumimoji="1" lang="ja-JP" altLang="en-US" smtClean="0"/>
              <a:t>‹#›</a:t>
            </a:fld>
            <a:endParaRPr kumimoji="1" lang="ja-JP" altLang="en-US"/>
          </a:p>
        </p:txBody>
      </p:sp>
    </p:spTree>
    <p:extLst>
      <p:ext uri="{BB962C8B-B14F-4D97-AF65-F5344CB8AC3E}">
        <p14:creationId xmlns:p14="http://schemas.microsoft.com/office/powerpoint/2010/main" val="20989335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9A6A60C-A6E4-4AC9-A382-2E27CCBE885C}" type="slidenum">
              <a:rPr kumimoji="1" lang="ja-JP" altLang="en-US" smtClean="0"/>
              <a:t>4</a:t>
            </a:fld>
            <a:endParaRPr kumimoji="1" lang="ja-JP" altLang="en-US"/>
          </a:p>
        </p:txBody>
      </p:sp>
    </p:spTree>
    <p:extLst>
      <p:ext uri="{BB962C8B-B14F-4D97-AF65-F5344CB8AC3E}">
        <p14:creationId xmlns:p14="http://schemas.microsoft.com/office/powerpoint/2010/main" val="228932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FCD805E2-FAC4-4923-8C81-6D0B52D96617}" type="datetimeFigureOut">
              <a:rPr kumimoji="1" lang="ja-JP" altLang="en-US" smtClean="0"/>
              <a:t>2013/09/23</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FCD805E2-FAC4-4923-8C81-6D0B52D96617}" type="datetimeFigureOut">
              <a:rPr kumimoji="1" lang="ja-JP" altLang="en-US" smtClean="0"/>
              <a:t>2013/09/23</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FCD805E2-FAC4-4923-8C81-6D0B52D96617}" type="datetimeFigureOut">
              <a:rPr kumimoji="1" lang="ja-JP" altLang="en-US" smtClean="0"/>
              <a:t>2013/09/23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プレースホルダーまでドラッグするかアイコンをクリックして図を追加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FCD805E2-FAC4-4923-8C81-6D0B52D96617}" type="datetimeFigureOut">
              <a:rPr kumimoji="1" lang="ja-JP" altLang="en-US" smtClean="0"/>
              <a:t>2013/09/23</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058E8810-1BF2-4D72-825A-B17A08A6A327}"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CD805E2-FAC4-4923-8C81-6D0B52D96617}" type="datetimeFigureOut">
              <a:rPr kumimoji="1" lang="ja-JP" altLang="en-US" smtClean="0"/>
              <a:t>2013/09/23</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58E8810-1BF2-4D72-825A-B17A08A6A327}"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sz="2400" dirty="0" smtClean="0"/>
              <a:t>Title : Inside </a:t>
            </a:r>
            <a:r>
              <a:rPr lang="en-US" altLang="ja-JP" sz="2400" dirty="0" err="1" smtClean="0"/>
              <a:t>Dropbox</a:t>
            </a:r>
            <a:r>
              <a:rPr lang="en-US" altLang="ja-JP" sz="2400" dirty="0" smtClean="0"/>
              <a:t> : Understanding Personal Cloud Storage Services</a:t>
            </a:r>
          </a:p>
          <a:p>
            <a:r>
              <a:rPr lang="en-US" altLang="ja-JP" sz="2400" dirty="0" err="1" smtClean="0"/>
              <a:t>Drago</a:t>
            </a:r>
            <a:r>
              <a:rPr lang="en-US" altLang="ja-JP" sz="2400" dirty="0" smtClean="0"/>
              <a:t> </a:t>
            </a:r>
            <a:r>
              <a:rPr lang="en-US" altLang="ja-JP" sz="2400" dirty="0" err="1"/>
              <a:t>Idilio</a:t>
            </a:r>
            <a:r>
              <a:rPr lang="en-US" altLang="ja-JP" sz="2400" dirty="0"/>
              <a:t>, et al</a:t>
            </a:r>
            <a:r>
              <a:rPr lang="en-US" altLang="ja-JP" sz="2400" dirty="0" smtClean="0"/>
              <a:t>. University </a:t>
            </a:r>
            <a:r>
              <a:rPr lang="en-US" altLang="ja-JP" sz="2400" dirty="0"/>
              <a:t>of </a:t>
            </a:r>
            <a:r>
              <a:rPr lang="en-US" altLang="ja-JP" sz="2400" dirty="0" err="1" smtClean="0"/>
              <a:t>Twente</a:t>
            </a:r>
            <a:endParaRPr lang="ja-JP" altLang="en-US" sz="2400" i="1" dirty="0" smtClean="0"/>
          </a:p>
          <a:p>
            <a:r>
              <a:rPr lang="en-US" altLang="ja-JP" sz="2400" i="1" dirty="0"/>
              <a:t>ACM conference on Internet measurement conference</a:t>
            </a:r>
            <a:r>
              <a:rPr lang="en-US" altLang="ja-JP" sz="2400" dirty="0"/>
              <a:t>. ACM, </a:t>
            </a:r>
            <a:r>
              <a:rPr lang="en-US" altLang="ja-JP" sz="2400" dirty="0" smtClean="0"/>
              <a:t>2012</a:t>
            </a:r>
            <a:endParaRPr lang="en-US" altLang="ja-JP" sz="2400" dirty="0"/>
          </a:p>
        </p:txBody>
      </p:sp>
      <p:sp>
        <p:nvSpPr>
          <p:cNvPr id="2" name="タイトル 1"/>
          <p:cNvSpPr>
            <a:spLocks noGrp="1"/>
          </p:cNvSpPr>
          <p:nvPr>
            <p:ph type="title"/>
          </p:nvPr>
        </p:nvSpPr>
        <p:spPr/>
        <p:txBody>
          <a:bodyPr/>
          <a:lstStyle/>
          <a:p>
            <a:r>
              <a:rPr kumimoji="1" lang="en-US" altLang="ja-JP" dirty="0" smtClean="0"/>
              <a:t>Paper</a:t>
            </a:r>
            <a:endParaRPr kumimoji="1" lang="ja-JP" altLang="en-US" dirty="0"/>
          </a:p>
        </p:txBody>
      </p:sp>
    </p:spTree>
    <p:extLst>
      <p:ext uri="{BB962C8B-B14F-4D97-AF65-F5344CB8AC3E}">
        <p14:creationId xmlns:p14="http://schemas.microsoft.com/office/powerpoint/2010/main" val="23915993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err="1" smtClean="0"/>
              <a:t>Dropbox</a:t>
            </a:r>
            <a:r>
              <a:rPr kumimoji="1" lang="en-US" altLang="ja-JP" dirty="0" smtClean="0"/>
              <a:t> performance</a:t>
            </a:r>
            <a:br>
              <a:rPr kumimoji="1" lang="en-US" altLang="ja-JP" dirty="0" smtClean="0"/>
            </a:br>
            <a:r>
              <a:rPr lang="ja-JP" altLang="en-US" dirty="0" smtClean="0"/>
              <a:t>解析</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859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077072"/>
            <a:ext cx="8229600" cy="1930219"/>
          </a:xfrm>
        </p:spPr>
        <p:style>
          <a:lnRef idx="2">
            <a:schemeClr val="accent1"/>
          </a:lnRef>
          <a:fillRef idx="1">
            <a:schemeClr val="lt1"/>
          </a:fillRef>
          <a:effectRef idx="0">
            <a:schemeClr val="accent1"/>
          </a:effectRef>
          <a:fontRef idx="minor">
            <a:schemeClr val="dk1"/>
          </a:fontRef>
        </p:style>
        <p:txBody>
          <a:bodyPr/>
          <a:lstStyle/>
          <a:p>
            <a:r>
              <a:rPr kumimoji="1" lang="ja-JP" altLang="en-US" dirty="0" smtClean="0"/>
              <a:t>データ量は</a:t>
            </a:r>
            <a:r>
              <a:rPr kumimoji="1" lang="en-US" altLang="ja-JP" dirty="0" smtClean="0"/>
              <a:t>storage</a:t>
            </a:r>
            <a:r>
              <a:rPr kumimoji="1" lang="ja-JP" altLang="en-US" dirty="0" smtClean="0"/>
              <a:t>の方が</a:t>
            </a:r>
            <a:r>
              <a:rPr kumimoji="1" lang="en-US" altLang="ja-JP" dirty="0" smtClean="0"/>
              <a:t>80%</a:t>
            </a:r>
            <a:r>
              <a:rPr kumimoji="1" lang="ja-JP" altLang="en-US" dirty="0" smtClean="0"/>
              <a:t>以上を占めており</a:t>
            </a:r>
            <a:r>
              <a:rPr kumimoji="1" lang="en-US" altLang="ja-JP" dirty="0" smtClean="0"/>
              <a:t>, control</a:t>
            </a:r>
            <a:r>
              <a:rPr kumimoji="1" lang="ja-JP" altLang="en-US" dirty="0" smtClean="0"/>
              <a:t>はとても少ない</a:t>
            </a:r>
            <a:r>
              <a:rPr kumimoji="1" lang="en-US" altLang="ja-JP" dirty="0" smtClean="0"/>
              <a:t>. </a:t>
            </a:r>
          </a:p>
          <a:p>
            <a:r>
              <a:rPr lang="ja-JP" altLang="en-US" dirty="0" smtClean="0"/>
              <a:t>しかし</a:t>
            </a:r>
            <a:r>
              <a:rPr lang="en-US" altLang="ja-JP" dirty="0" smtClean="0"/>
              <a:t>, </a:t>
            </a:r>
            <a:r>
              <a:rPr lang="ja-JP" altLang="en-US" dirty="0" smtClean="0"/>
              <a:t>フロー数では</a:t>
            </a:r>
            <a:r>
              <a:rPr lang="en-US" altLang="ja-JP" dirty="0" smtClean="0"/>
              <a:t>, control</a:t>
            </a:r>
            <a:r>
              <a:rPr lang="ja-JP" altLang="en-US" dirty="0" smtClean="0"/>
              <a:t>がかなりの割合を占めていて</a:t>
            </a:r>
            <a:r>
              <a:rPr lang="en-US" altLang="ja-JP" dirty="0" smtClean="0"/>
              <a:t>, </a:t>
            </a:r>
            <a:r>
              <a:rPr lang="ja-JP" altLang="en-US" dirty="0" smtClean="0"/>
              <a:t>対して</a:t>
            </a:r>
            <a:r>
              <a:rPr lang="en-US" altLang="ja-JP" dirty="0" smtClean="0"/>
              <a:t>storage</a:t>
            </a:r>
            <a:r>
              <a:rPr lang="ja-JP" altLang="en-US" dirty="0" smtClean="0"/>
              <a:t>のフロー数は少ない</a:t>
            </a:r>
            <a:endParaRPr kumimoji="1" lang="ja-JP" altLang="en-US" dirty="0"/>
          </a:p>
        </p:txBody>
      </p:sp>
      <p:sp>
        <p:nvSpPr>
          <p:cNvPr id="3" name="タイトル 2"/>
          <p:cNvSpPr>
            <a:spLocks noGrp="1"/>
          </p:cNvSpPr>
          <p:nvPr>
            <p:ph type="title"/>
          </p:nvPr>
        </p:nvSpPr>
        <p:spPr/>
        <p:txBody>
          <a:bodyPr>
            <a:normAutofit/>
          </a:bodyPr>
          <a:lstStyle/>
          <a:p>
            <a:r>
              <a:rPr kumimoji="1" lang="en-US" altLang="ja-JP" sz="3600" dirty="0" smtClean="0"/>
              <a:t>Traffic </a:t>
            </a:r>
            <a:r>
              <a:rPr kumimoji="1" lang="en-US" altLang="ja-JP" sz="3600" dirty="0" err="1" smtClean="0"/>
              <a:t>Breakdown:Storage</a:t>
            </a:r>
            <a:r>
              <a:rPr kumimoji="1" lang="en-US" altLang="ja-JP" sz="3600" dirty="0" smtClean="0"/>
              <a:t> and Control</a:t>
            </a:r>
            <a:endParaRPr kumimoji="1" lang="ja-JP" altLang="en-US" sz="3600" dirty="0"/>
          </a:p>
        </p:txBody>
      </p:sp>
      <p:pic>
        <p:nvPicPr>
          <p:cNvPr id="5" name="図 4"/>
          <p:cNvPicPr>
            <a:picLocks noChangeAspect="1"/>
          </p:cNvPicPr>
          <p:nvPr/>
        </p:nvPicPr>
        <p:blipFill>
          <a:blip r:embed="rId2"/>
          <a:stretch>
            <a:fillRect/>
          </a:stretch>
        </p:blipFill>
        <p:spPr>
          <a:xfrm>
            <a:off x="4800801" y="1741907"/>
            <a:ext cx="3515615" cy="2262137"/>
          </a:xfrm>
          <a:prstGeom prst="rect">
            <a:avLst/>
          </a:prstGeom>
          <a:ln>
            <a:solidFill>
              <a:srgbClr val="4F81BD"/>
            </a:solidFill>
          </a:ln>
        </p:spPr>
      </p:pic>
      <p:pic>
        <p:nvPicPr>
          <p:cNvPr id="6" name="図 5"/>
          <p:cNvPicPr>
            <a:picLocks noChangeAspect="1"/>
          </p:cNvPicPr>
          <p:nvPr/>
        </p:nvPicPr>
        <p:blipFill>
          <a:blip r:embed="rId3"/>
          <a:stretch>
            <a:fillRect/>
          </a:stretch>
        </p:blipFill>
        <p:spPr>
          <a:xfrm>
            <a:off x="755576" y="2701641"/>
            <a:ext cx="3624805" cy="1303423"/>
          </a:xfrm>
          <a:prstGeom prst="rect">
            <a:avLst/>
          </a:prstGeom>
        </p:spPr>
      </p:pic>
      <p:pic>
        <p:nvPicPr>
          <p:cNvPr id="7" name="図 6"/>
          <p:cNvPicPr>
            <a:picLocks noChangeAspect="1"/>
          </p:cNvPicPr>
          <p:nvPr/>
        </p:nvPicPr>
        <p:blipFill>
          <a:blip r:embed="rId4"/>
          <a:stretch>
            <a:fillRect/>
          </a:stretch>
        </p:blipFill>
        <p:spPr>
          <a:xfrm>
            <a:off x="572162" y="1539541"/>
            <a:ext cx="3877949" cy="1095137"/>
          </a:xfrm>
          <a:prstGeom prst="rect">
            <a:avLst/>
          </a:prstGeom>
        </p:spPr>
      </p:pic>
    </p:spTree>
    <p:extLst>
      <p:ext uri="{BB962C8B-B14F-4D97-AF65-F5344CB8AC3E}">
        <p14:creationId xmlns:p14="http://schemas.microsoft.com/office/powerpoint/2010/main" val="273756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379101"/>
            <a:ext cx="8229600" cy="1570179"/>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ja-JP" altLang="en-US" dirty="0" smtClean="0"/>
              <a:t>この</a:t>
            </a:r>
            <a:r>
              <a:rPr lang="en-US" altLang="ja-JP" dirty="0" smtClean="0"/>
              <a:t>RTT</a:t>
            </a:r>
            <a:r>
              <a:rPr lang="ja-JP" altLang="en-US" dirty="0" smtClean="0"/>
              <a:t>は監視地点からデータセンタまでのもの</a:t>
            </a:r>
            <a:endParaRPr lang="en-US" altLang="ja-JP" dirty="0" smtClean="0"/>
          </a:p>
          <a:p>
            <a:r>
              <a:rPr lang="en-US" altLang="ja-JP" dirty="0" err="1" smtClean="0"/>
              <a:t>Dropbox</a:t>
            </a:r>
            <a:r>
              <a:rPr lang="ja-JP" altLang="en-US" dirty="0" smtClean="0"/>
              <a:t>のデータセンタはクライアントの位置に依らず</a:t>
            </a:r>
            <a:r>
              <a:rPr lang="en-US" altLang="ja-JP" dirty="0" smtClean="0"/>
              <a:t>, </a:t>
            </a:r>
            <a:r>
              <a:rPr lang="ja-JP" altLang="en-US" dirty="0" smtClean="0"/>
              <a:t>同じルートを提供する</a:t>
            </a:r>
            <a:endParaRPr lang="en-US" altLang="ja-JP" dirty="0" smtClean="0"/>
          </a:p>
          <a:p>
            <a:pPr lvl="1"/>
            <a:r>
              <a:rPr lang="en-US" altLang="ja-JP" dirty="0" smtClean="0"/>
              <a:t>RTT</a:t>
            </a:r>
            <a:r>
              <a:rPr lang="ja-JP" altLang="en-US" dirty="0" smtClean="0"/>
              <a:t>がほぼ一定値を示していた</a:t>
            </a:r>
            <a:endParaRPr lang="en-US" altLang="ja-JP" dirty="0" smtClean="0"/>
          </a:p>
          <a:p>
            <a:pPr lvl="1"/>
            <a:r>
              <a:rPr lang="ja-JP" altLang="en-US" dirty="0" smtClean="0"/>
              <a:t>監視中にトポロジーに大きな変化はなかった</a:t>
            </a:r>
            <a:endParaRPr lang="en-US" altLang="ja-JP" dirty="0" smtClean="0"/>
          </a:p>
          <a:p>
            <a:r>
              <a:rPr kumimoji="1" lang="ja-JP" altLang="en-US" dirty="0" smtClean="0"/>
              <a:t>実際</a:t>
            </a:r>
            <a:r>
              <a:rPr kumimoji="1" lang="en-US" altLang="ja-JP" dirty="0" smtClean="0"/>
              <a:t>, </a:t>
            </a:r>
            <a:r>
              <a:rPr lang="en-US" altLang="ja-JP" dirty="0" smtClean="0"/>
              <a:t>control</a:t>
            </a:r>
            <a:r>
              <a:rPr lang="ja-JP" altLang="en-US" dirty="0" smtClean="0"/>
              <a:t>サーバはアメリカの西側</a:t>
            </a:r>
            <a:r>
              <a:rPr lang="en-US" altLang="ja-JP" dirty="0" smtClean="0"/>
              <a:t>, storage</a:t>
            </a:r>
            <a:r>
              <a:rPr lang="ja-JP" altLang="en-US" dirty="0" smtClean="0"/>
              <a:t>サーバは東側に位置している</a:t>
            </a:r>
            <a:endParaRPr lang="en-US" altLang="ja-JP" dirty="0" smtClean="0"/>
          </a:p>
          <a:p>
            <a:r>
              <a:rPr kumimoji="1" lang="en-US" altLang="ja-JP" dirty="0" smtClean="0"/>
              <a:t>Control</a:t>
            </a:r>
            <a:r>
              <a:rPr lang="en-US" altLang="ja-JP" dirty="0"/>
              <a:t> </a:t>
            </a:r>
            <a:r>
              <a:rPr lang="en-US" altLang="ja-JP" dirty="0" smtClean="0"/>
              <a:t>Flow</a:t>
            </a:r>
            <a:r>
              <a:rPr lang="ja-JP" altLang="en-US" dirty="0" smtClean="0"/>
              <a:t>と</a:t>
            </a:r>
            <a:r>
              <a:rPr lang="en-US" altLang="ja-JP" dirty="0" smtClean="0"/>
              <a:t>Storage Flow</a:t>
            </a:r>
            <a:r>
              <a:rPr lang="ja-JP" altLang="en-US" dirty="0" smtClean="0"/>
              <a:t>の</a:t>
            </a:r>
            <a:r>
              <a:rPr lang="en-US" altLang="ja-JP" dirty="0" smtClean="0"/>
              <a:t>RTT</a:t>
            </a:r>
            <a:r>
              <a:rPr lang="ja-JP" altLang="en-US" dirty="0" smtClean="0"/>
              <a:t>の差はこの物理的距離に強く影響を受ける</a:t>
            </a:r>
            <a:endParaRPr kumimoji="1" lang="ja-JP" altLang="en-US" dirty="0"/>
          </a:p>
        </p:txBody>
      </p:sp>
      <p:sp>
        <p:nvSpPr>
          <p:cNvPr id="3" name="タイトル 2"/>
          <p:cNvSpPr>
            <a:spLocks noGrp="1"/>
          </p:cNvSpPr>
          <p:nvPr>
            <p:ph type="title"/>
          </p:nvPr>
        </p:nvSpPr>
        <p:spPr/>
        <p:txBody>
          <a:bodyPr/>
          <a:lstStyle/>
          <a:p>
            <a:r>
              <a:rPr kumimoji="1" lang="en-US" altLang="ja-JP" dirty="0" smtClean="0"/>
              <a:t>Storage and Control RTT </a:t>
            </a:r>
            <a:endParaRPr kumimoji="1" lang="ja-JP" altLang="en-US" dirty="0"/>
          </a:p>
        </p:txBody>
      </p:sp>
      <p:pic>
        <p:nvPicPr>
          <p:cNvPr id="4" name="図 3"/>
          <p:cNvPicPr>
            <a:picLocks noChangeAspect="1"/>
          </p:cNvPicPr>
          <p:nvPr/>
        </p:nvPicPr>
        <p:blipFill>
          <a:blip r:embed="rId2"/>
          <a:stretch>
            <a:fillRect/>
          </a:stretch>
        </p:blipFill>
        <p:spPr>
          <a:xfrm>
            <a:off x="2439128" y="1628800"/>
            <a:ext cx="4265744" cy="2587041"/>
          </a:xfrm>
          <a:prstGeom prst="rect">
            <a:avLst/>
          </a:prstGeom>
        </p:spPr>
      </p:pic>
    </p:spTree>
    <p:extLst>
      <p:ext uri="{BB962C8B-B14F-4D97-AF65-F5344CB8AC3E}">
        <p14:creationId xmlns:p14="http://schemas.microsoft.com/office/powerpoint/2010/main" val="343797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17032"/>
            <a:ext cx="8229600" cy="2290259"/>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altLang="ja-JP" sz="2400" dirty="0" smtClean="0"/>
              <a:t>100KB</a:t>
            </a:r>
            <a:r>
              <a:rPr lang="ja-JP" altLang="en-US" sz="2400" dirty="0" smtClean="0"/>
              <a:t>以下のフローの割合</a:t>
            </a:r>
            <a:r>
              <a:rPr lang="en-US" altLang="ja-JP" sz="2400" dirty="0" smtClean="0"/>
              <a:t>(40%</a:t>
            </a:r>
            <a:r>
              <a:rPr lang="ja-JP" altLang="en-US" sz="2400" dirty="0" smtClean="0"/>
              <a:t>以上</a:t>
            </a:r>
            <a:r>
              <a:rPr lang="en-US" altLang="ja-JP" sz="2400" dirty="0" smtClean="0"/>
              <a:t>)</a:t>
            </a:r>
            <a:r>
              <a:rPr lang="ja-JP" altLang="en-US" sz="2400" dirty="0" smtClean="0"/>
              <a:t>が多い</a:t>
            </a:r>
            <a:endParaRPr lang="en-US" altLang="ja-JP" sz="2400" dirty="0" smtClean="0"/>
          </a:p>
          <a:p>
            <a:pPr marL="850392" lvl="1" indent="-457200">
              <a:buFont typeface="+mj-lt"/>
              <a:buAutoNum type="arabicPeriod"/>
            </a:pPr>
            <a:r>
              <a:rPr lang="ja-JP" altLang="en-US" sz="2000" dirty="0" smtClean="0"/>
              <a:t>データの差分をアップロードするため</a:t>
            </a:r>
            <a:r>
              <a:rPr lang="en-US" altLang="ja-JP" sz="2000" dirty="0" smtClean="0"/>
              <a:t>(</a:t>
            </a:r>
            <a:r>
              <a:rPr lang="ja-JP" altLang="en-US" sz="2000" dirty="0" smtClean="0"/>
              <a:t>ファイルを</a:t>
            </a:r>
            <a:r>
              <a:rPr lang="ja-JP" altLang="en-US" sz="2000" dirty="0" smtClean="0"/>
              <a:t>編集</a:t>
            </a:r>
            <a:r>
              <a:rPr lang="en-US" altLang="ja-JP" sz="2000" dirty="0" smtClean="0"/>
              <a:t>, </a:t>
            </a:r>
            <a:r>
              <a:rPr lang="ja-JP" altLang="en-US" sz="2000" dirty="0" smtClean="0"/>
              <a:t>上書</a:t>
            </a:r>
            <a:r>
              <a:rPr lang="ja-JP" altLang="en-US" sz="2000" dirty="0" smtClean="0"/>
              <a:t>きしながら</a:t>
            </a:r>
            <a:r>
              <a:rPr lang="en-US" altLang="ja-JP" sz="2000" dirty="0" smtClean="0"/>
              <a:t>)</a:t>
            </a:r>
          </a:p>
          <a:p>
            <a:pPr marL="850392" lvl="1" indent="-457200">
              <a:buFont typeface="+mj-lt"/>
              <a:buAutoNum type="arabicPeriod"/>
            </a:pPr>
            <a:r>
              <a:rPr lang="ja-JP" altLang="en-US" sz="2000" dirty="0" smtClean="0"/>
              <a:t>そもそも小さいサイズのファイルを扱うことが多い</a:t>
            </a:r>
            <a:endParaRPr lang="en-US" altLang="ja-JP" sz="2000" dirty="0" smtClean="0"/>
          </a:p>
          <a:p>
            <a:r>
              <a:rPr lang="en-US" altLang="ja-JP" sz="2400" dirty="0" smtClean="0"/>
              <a:t>Store</a:t>
            </a:r>
            <a:r>
              <a:rPr lang="ja-JP" altLang="en-US" sz="2400" dirty="0" smtClean="0"/>
              <a:t>と</a:t>
            </a:r>
            <a:r>
              <a:rPr lang="en-US" altLang="ja-JP" sz="2400" dirty="0" err="1" smtClean="0"/>
              <a:t>Retieve</a:t>
            </a:r>
            <a:r>
              <a:rPr lang="ja-JP" altLang="en-US" sz="2400" dirty="0" smtClean="0"/>
              <a:t>の比較</a:t>
            </a:r>
            <a:r>
              <a:rPr lang="en-US" altLang="ja-JP" sz="2400" dirty="0" smtClean="0"/>
              <a:t> : Retrieve</a:t>
            </a:r>
            <a:r>
              <a:rPr lang="en-US" altLang="ja-JP" sz="2400" dirty="0"/>
              <a:t> </a:t>
            </a:r>
            <a:r>
              <a:rPr lang="en-US" altLang="ja-JP" sz="2400" dirty="0" smtClean="0"/>
              <a:t>Flow</a:t>
            </a:r>
            <a:r>
              <a:rPr lang="ja-JP" altLang="en-US" sz="2400" dirty="0" smtClean="0"/>
              <a:t>の方がサイズが大きい</a:t>
            </a:r>
            <a:endParaRPr lang="en-US" altLang="ja-JP" sz="2400" dirty="0" smtClean="0"/>
          </a:p>
          <a:p>
            <a:pPr lvl="1"/>
            <a:r>
              <a:rPr lang="en-US" altLang="ja-JP" sz="2000" dirty="0" err="1" smtClean="0"/>
              <a:t>Dropbox</a:t>
            </a:r>
            <a:r>
              <a:rPr lang="ja-JP" altLang="en-US" sz="2000" dirty="0" smtClean="0"/>
              <a:t>をダウンロードにしか使わないデバイスがい多いため</a:t>
            </a:r>
            <a:r>
              <a:rPr lang="en-US" altLang="ja-JP" sz="2000" dirty="0" smtClean="0"/>
              <a:t>, </a:t>
            </a:r>
            <a:r>
              <a:rPr lang="ja-JP" altLang="en-US" sz="2000" dirty="0" smtClean="0"/>
              <a:t>サイズが大きくなる</a:t>
            </a:r>
            <a:endParaRPr lang="en-US" altLang="ja-JP" sz="2000" dirty="0" smtClean="0"/>
          </a:p>
        </p:txBody>
      </p:sp>
      <p:sp>
        <p:nvSpPr>
          <p:cNvPr id="3" name="タイトル 2"/>
          <p:cNvSpPr>
            <a:spLocks noGrp="1"/>
          </p:cNvSpPr>
          <p:nvPr>
            <p:ph type="title"/>
          </p:nvPr>
        </p:nvSpPr>
        <p:spPr/>
        <p:txBody>
          <a:bodyPr/>
          <a:lstStyle/>
          <a:p>
            <a:r>
              <a:rPr kumimoji="1" lang="en-US" altLang="ja-JP" dirty="0" smtClean="0"/>
              <a:t>Retrieve and Store Flows</a:t>
            </a:r>
            <a:endParaRPr kumimoji="1" lang="ja-JP" altLang="en-US" dirty="0"/>
          </a:p>
        </p:txBody>
      </p:sp>
      <p:pic>
        <p:nvPicPr>
          <p:cNvPr id="4" name="図 3"/>
          <p:cNvPicPr>
            <a:picLocks noChangeAspect="1"/>
          </p:cNvPicPr>
          <p:nvPr/>
        </p:nvPicPr>
        <p:blipFill>
          <a:blip r:embed="rId2"/>
          <a:stretch>
            <a:fillRect/>
          </a:stretch>
        </p:blipFill>
        <p:spPr>
          <a:xfrm>
            <a:off x="467544" y="1353058"/>
            <a:ext cx="3877949" cy="2291966"/>
          </a:xfrm>
          <a:prstGeom prst="rect">
            <a:avLst/>
          </a:prstGeom>
        </p:spPr>
      </p:pic>
      <p:sp>
        <p:nvSpPr>
          <p:cNvPr id="5" name="正方形/長方形 4"/>
          <p:cNvSpPr/>
          <p:nvPr/>
        </p:nvSpPr>
        <p:spPr>
          <a:xfrm>
            <a:off x="5364088" y="2926685"/>
            <a:ext cx="2364750" cy="646331"/>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ja-JP" dirty="0" smtClean="0"/>
              <a:t>Retrieve : </a:t>
            </a:r>
            <a:r>
              <a:rPr lang="ja-JP" altLang="en-US" dirty="0" smtClean="0"/>
              <a:t>ダウンロード</a:t>
            </a:r>
            <a:endParaRPr lang="en-US" altLang="ja-JP" dirty="0" smtClean="0"/>
          </a:p>
          <a:p>
            <a:r>
              <a:rPr lang="en-US" altLang="ja-JP" dirty="0" smtClean="0"/>
              <a:t>Store : </a:t>
            </a:r>
            <a:r>
              <a:rPr lang="ja-JP" altLang="en-US" dirty="0" smtClean="0"/>
              <a:t>アップロード</a:t>
            </a:r>
            <a:r>
              <a:rPr lang="en-US" altLang="ja-JP" dirty="0" smtClean="0"/>
              <a:t> </a:t>
            </a:r>
            <a:endParaRPr lang="ja-JP" altLang="en-US" dirty="0"/>
          </a:p>
        </p:txBody>
      </p:sp>
      <p:sp>
        <p:nvSpPr>
          <p:cNvPr id="6" name="正方形/長方形 5"/>
          <p:cNvSpPr/>
          <p:nvPr/>
        </p:nvSpPr>
        <p:spPr>
          <a:xfrm>
            <a:off x="4283968" y="1549822"/>
            <a:ext cx="4572000" cy="123110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ja-JP" sz="1600" dirty="0"/>
              <a:t>Storage</a:t>
            </a:r>
            <a:r>
              <a:rPr lang="ja-JP" altLang="en-US" sz="1600" dirty="0"/>
              <a:t>処理</a:t>
            </a:r>
            <a:r>
              <a:rPr lang="en-US" altLang="ja-JP" sz="1600" dirty="0"/>
              <a:t>(upload</a:t>
            </a:r>
            <a:r>
              <a:rPr lang="ja-JP" altLang="en-US" sz="1600" dirty="0"/>
              <a:t>と</a:t>
            </a:r>
            <a:r>
              <a:rPr lang="en-US" altLang="ja-JP" sz="1600" dirty="0"/>
              <a:t>download)</a:t>
            </a:r>
            <a:r>
              <a:rPr lang="ja-JP" altLang="en-US" sz="1600" dirty="0"/>
              <a:t>での</a:t>
            </a:r>
            <a:r>
              <a:rPr lang="en-US" altLang="ja-JP" sz="1600" dirty="0"/>
              <a:t>flow</a:t>
            </a:r>
            <a:r>
              <a:rPr lang="ja-JP" altLang="en-US" sz="1600" dirty="0"/>
              <a:t>サイズの</a:t>
            </a:r>
            <a:r>
              <a:rPr lang="en-US" altLang="ja-JP" sz="1600" dirty="0"/>
              <a:t>CDF</a:t>
            </a:r>
          </a:p>
          <a:p>
            <a:r>
              <a:rPr lang="en-US" altLang="ja-JP" sz="1400" dirty="0"/>
              <a:t>SSL</a:t>
            </a:r>
            <a:r>
              <a:rPr lang="ja-JP" altLang="en-US" sz="1400" dirty="0"/>
              <a:t>接続のため</a:t>
            </a:r>
            <a:r>
              <a:rPr lang="en-US" altLang="ja-JP" sz="1400" dirty="0"/>
              <a:t>, Flow</a:t>
            </a:r>
            <a:r>
              <a:rPr lang="ja-JP" altLang="en-US" sz="1400" dirty="0"/>
              <a:t>サイズは</a:t>
            </a:r>
            <a:r>
              <a:rPr lang="en-US" altLang="ja-JP" sz="1400" dirty="0"/>
              <a:t>4KB</a:t>
            </a:r>
            <a:r>
              <a:rPr lang="ja-JP" altLang="en-US" sz="1400" dirty="0"/>
              <a:t>以上になる</a:t>
            </a:r>
            <a:endParaRPr lang="en-US" altLang="ja-JP" sz="1400" dirty="0"/>
          </a:p>
          <a:p>
            <a:r>
              <a:rPr lang="ja-JP" altLang="en-US" sz="1400" dirty="0"/>
              <a:t>一つのチャンクの最大は</a:t>
            </a:r>
            <a:r>
              <a:rPr lang="en-US" altLang="ja-JP" sz="1400" dirty="0"/>
              <a:t>4MB</a:t>
            </a:r>
            <a:r>
              <a:rPr lang="ja-JP" altLang="en-US" sz="1400" dirty="0"/>
              <a:t>で一つのバッチで</a:t>
            </a:r>
            <a:r>
              <a:rPr lang="en-US" altLang="ja-JP" sz="1400" dirty="0"/>
              <a:t>100</a:t>
            </a:r>
            <a:r>
              <a:rPr lang="ja-JP" altLang="en-US" sz="1400" dirty="0"/>
              <a:t>チャンクまでなので</a:t>
            </a:r>
            <a:r>
              <a:rPr lang="en-US" altLang="ja-JP" sz="1400" dirty="0"/>
              <a:t>, </a:t>
            </a:r>
            <a:r>
              <a:rPr lang="ja-JP" altLang="en-US" sz="1400" dirty="0"/>
              <a:t>最大</a:t>
            </a:r>
            <a:r>
              <a:rPr lang="en-US" altLang="ja-JP" sz="1400" dirty="0"/>
              <a:t>Flow</a:t>
            </a:r>
            <a:r>
              <a:rPr lang="ja-JP" altLang="en-US" sz="1400" dirty="0"/>
              <a:t>サイズは</a:t>
            </a:r>
            <a:r>
              <a:rPr lang="en-US" altLang="ja-JP" sz="1400" dirty="0"/>
              <a:t>400MB</a:t>
            </a:r>
          </a:p>
        </p:txBody>
      </p:sp>
    </p:spTree>
    <p:extLst>
      <p:ext uri="{BB962C8B-B14F-4D97-AF65-F5344CB8AC3E}">
        <p14:creationId xmlns:p14="http://schemas.microsoft.com/office/powerpoint/2010/main" val="30104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221088"/>
            <a:ext cx="8229600" cy="1786203"/>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ja-JP" altLang="en-US" dirty="0" smtClean="0"/>
              <a:t>特に</a:t>
            </a:r>
            <a:r>
              <a:rPr lang="en-US" altLang="ja-JP" dirty="0" smtClean="0"/>
              <a:t>Upload</a:t>
            </a:r>
            <a:r>
              <a:rPr lang="ja-JP" altLang="en-US" dirty="0" smtClean="0"/>
              <a:t>に関して</a:t>
            </a:r>
            <a:r>
              <a:rPr lang="en-US" altLang="ja-JP" dirty="0" smtClean="0"/>
              <a:t>, </a:t>
            </a:r>
            <a:r>
              <a:rPr lang="ja-JP" altLang="en-US" dirty="0" smtClean="0"/>
              <a:t>一つの</a:t>
            </a:r>
            <a:r>
              <a:rPr lang="en-US" altLang="ja-JP" dirty="0" smtClean="0"/>
              <a:t>Flow</a:t>
            </a:r>
            <a:r>
              <a:rPr lang="ja-JP" altLang="en-US" dirty="0" smtClean="0"/>
              <a:t>で扱うチャンクの数が少ない</a:t>
            </a:r>
            <a:endParaRPr lang="en-US" altLang="ja-JP" dirty="0" smtClean="0"/>
          </a:p>
          <a:p>
            <a:r>
              <a:rPr kumimoji="1" lang="en-US" altLang="ja-JP" dirty="0" err="1" smtClean="0"/>
              <a:t>Dropbox</a:t>
            </a:r>
            <a:r>
              <a:rPr lang="ja-JP" altLang="en-US" dirty="0" smtClean="0"/>
              <a:t>の使用状況として</a:t>
            </a:r>
            <a:r>
              <a:rPr lang="en-US" altLang="ja-JP" dirty="0" smtClean="0"/>
              <a:t>, </a:t>
            </a:r>
            <a:r>
              <a:rPr lang="ja-JP" altLang="en-US" dirty="0" smtClean="0"/>
              <a:t>ストレージのファイルを編集し上書きしながら使うことが多いのではないか</a:t>
            </a:r>
            <a:endParaRPr lang="en-US" altLang="ja-JP" dirty="0" smtClean="0"/>
          </a:p>
          <a:p>
            <a:r>
              <a:rPr kumimoji="1" lang="ja-JP" altLang="en-US" dirty="0" smtClean="0"/>
              <a:t>そのため、大半の</a:t>
            </a:r>
            <a:r>
              <a:rPr kumimoji="1" lang="en-US" altLang="ja-JP" dirty="0" smtClean="0"/>
              <a:t>Flow</a:t>
            </a:r>
            <a:r>
              <a:rPr kumimoji="1" lang="ja-JP" altLang="en-US" dirty="0" smtClean="0"/>
              <a:t>がサイズが小さく</a:t>
            </a:r>
            <a:r>
              <a:rPr kumimoji="1" lang="en-US" altLang="ja-JP" dirty="0" smtClean="0"/>
              <a:t>, </a:t>
            </a:r>
            <a:r>
              <a:rPr kumimoji="1" lang="ja-JP" altLang="en-US" dirty="0" smtClean="0"/>
              <a:t>少ないチャンクで構成されている</a:t>
            </a:r>
            <a:endParaRPr kumimoji="1" lang="ja-JP" altLang="en-US" dirty="0"/>
          </a:p>
        </p:txBody>
      </p:sp>
      <p:sp>
        <p:nvSpPr>
          <p:cNvPr id="3" name="タイトル 2"/>
          <p:cNvSpPr>
            <a:spLocks noGrp="1"/>
          </p:cNvSpPr>
          <p:nvPr>
            <p:ph type="title"/>
          </p:nvPr>
        </p:nvSpPr>
        <p:spPr/>
        <p:txBody>
          <a:bodyPr/>
          <a:lstStyle/>
          <a:p>
            <a:r>
              <a:rPr kumimoji="1" lang="en-US" altLang="ja-JP" dirty="0" smtClean="0"/>
              <a:t>Chunks per Batch</a:t>
            </a:r>
            <a:endParaRPr kumimoji="1" lang="ja-JP" altLang="en-US" dirty="0"/>
          </a:p>
        </p:txBody>
      </p:sp>
      <p:pic>
        <p:nvPicPr>
          <p:cNvPr id="4" name="図 3"/>
          <p:cNvPicPr>
            <a:picLocks noChangeAspect="1"/>
          </p:cNvPicPr>
          <p:nvPr/>
        </p:nvPicPr>
        <p:blipFill>
          <a:blip r:embed="rId2"/>
          <a:stretch>
            <a:fillRect/>
          </a:stretch>
        </p:blipFill>
        <p:spPr>
          <a:xfrm>
            <a:off x="2225841" y="1412776"/>
            <a:ext cx="4692318" cy="2661987"/>
          </a:xfrm>
          <a:prstGeom prst="rect">
            <a:avLst/>
          </a:prstGeom>
        </p:spPr>
      </p:pic>
    </p:spTree>
    <p:extLst>
      <p:ext uri="{BB962C8B-B14F-4D97-AF65-F5344CB8AC3E}">
        <p14:creationId xmlns:p14="http://schemas.microsoft.com/office/powerpoint/2010/main" val="39659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187624" y="4077072"/>
            <a:ext cx="6801323" cy="786918"/>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ja-JP" altLang="en-US" sz="2000" dirty="0" smtClean="0"/>
              <a:t>いずれの</a:t>
            </a:r>
            <a:r>
              <a:rPr lang="en-US" altLang="ja-JP" sz="2000" dirty="0" smtClean="0"/>
              <a:t>Flow</a:t>
            </a:r>
            <a:r>
              <a:rPr lang="ja-JP" altLang="en-US" sz="2000" dirty="0" smtClean="0"/>
              <a:t>もスループットが小さい</a:t>
            </a:r>
            <a:r>
              <a:rPr lang="en-US" altLang="ja-JP" sz="2000" dirty="0" smtClean="0"/>
              <a:t>. </a:t>
            </a:r>
          </a:p>
          <a:p>
            <a:pPr lvl="1"/>
            <a:r>
              <a:rPr kumimoji="1" lang="ja-JP" altLang="en-US" sz="1800" dirty="0" smtClean="0"/>
              <a:t>特にチャンクが増えれば増えるほど</a:t>
            </a:r>
            <a:r>
              <a:rPr kumimoji="1" lang="en-US" altLang="ja-JP" sz="1800" dirty="0" smtClean="0"/>
              <a:t>, </a:t>
            </a:r>
            <a:r>
              <a:rPr kumimoji="1" lang="ja-JP" altLang="en-US" sz="1800" dirty="0" smtClean="0"/>
              <a:t>スループットは下がっていく</a:t>
            </a:r>
            <a:endParaRPr kumimoji="1" lang="en-US" altLang="ja-JP" sz="1800" dirty="0" smtClean="0"/>
          </a:p>
          <a:p>
            <a:r>
              <a:rPr lang="ja-JP" altLang="en-US" sz="2200" dirty="0" smtClean="0">
                <a:solidFill>
                  <a:schemeClr val="accent2"/>
                </a:solidFill>
              </a:rPr>
              <a:t>サイズが小さい</a:t>
            </a:r>
            <a:r>
              <a:rPr lang="en-US" altLang="ja-JP" sz="2200" dirty="0" smtClean="0">
                <a:solidFill>
                  <a:schemeClr val="accent2"/>
                </a:solidFill>
              </a:rPr>
              <a:t>, </a:t>
            </a:r>
            <a:r>
              <a:rPr lang="ja-JP" altLang="en-US" sz="2200" dirty="0" smtClean="0">
                <a:solidFill>
                  <a:schemeClr val="accent2"/>
                </a:solidFill>
              </a:rPr>
              <a:t>または</a:t>
            </a:r>
            <a:r>
              <a:rPr lang="en-US" altLang="ja-JP" sz="2200" dirty="0" smtClean="0">
                <a:solidFill>
                  <a:schemeClr val="accent2"/>
                </a:solidFill>
              </a:rPr>
              <a:t>, </a:t>
            </a:r>
            <a:r>
              <a:rPr lang="ja-JP" altLang="en-US" sz="2200" dirty="0" smtClean="0">
                <a:solidFill>
                  <a:schemeClr val="accent2"/>
                </a:solidFill>
              </a:rPr>
              <a:t>チャンクが多い</a:t>
            </a:r>
            <a:r>
              <a:rPr lang="en-US" altLang="ja-JP" sz="2200" dirty="0" smtClean="0">
                <a:solidFill>
                  <a:schemeClr val="accent2"/>
                </a:solidFill>
              </a:rPr>
              <a:t>Flow</a:t>
            </a:r>
            <a:r>
              <a:rPr lang="ja-JP" altLang="en-US" sz="2200" dirty="0" smtClean="0">
                <a:solidFill>
                  <a:schemeClr val="accent2"/>
                </a:solidFill>
              </a:rPr>
              <a:t>ではスループットが出ない</a:t>
            </a:r>
            <a:endParaRPr kumimoji="1" lang="en-US" altLang="ja-JP" sz="2200" dirty="0" smtClean="0">
              <a:solidFill>
                <a:schemeClr val="accent2"/>
              </a:solidFill>
            </a:endParaRPr>
          </a:p>
        </p:txBody>
      </p:sp>
      <p:sp>
        <p:nvSpPr>
          <p:cNvPr id="3" name="タイトル 2"/>
          <p:cNvSpPr>
            <a:spLocks noGrp="1"/>
          </p:cNvSpPr>
          <p:nvPr>
            <p:ph type="title"/>
          </p:nvPr>
        </p:nvSpPr>
        <p:spPr/>
        <p:txBody>
          <a:bodyPr/>
          <a:lstStyle/>
          <a:p>
            <a:r>
              <a:rPr kumimoji="1" lang="en-US" altLang="ja-JP" dirty="0" smtClean="0"/>
              <a:t>Storage Throughput</a:t>
            </a:r>
            <a:endParaRPr kumimoji="1" lang="ja-JP" altLang="en-US" dirty="0"/>
          </a:p>
        </p:txBody>
      </p:sp>
      <p:pic>
        <p:nvPicPr>
          <p:cNvPr id="4" name="図 3"/>
          <p:cNvPicPr>
            <a:picLocks noChangeAspect="1"/>
          </p:cNvPicPr>
          <p:nvPr/>
        </p:nvPicPr>
        <p:blipFill>
          <a:blip r:embed="rId2"/>
          <a:stretch>
            <a:fillRect/>
          </a:stretch>
        </p:blipFill>
        <p:spPr>
          <a:xfrm>
            <a:off x="467544" y="1556792"/>
            <a:ext cx="3204916" cy="2377560"/>
          </a:xfrm>
          <a:prstGeom prst="rect">
            <a:avLst/>
          </a:prstGeom>
        </p:spPr>
      </p:pic>
      <p:pic>
        <p:nvPicPr>
          <p:cNvPr id="5" name="図 4"/>
          <p:cNvPicPr>
            <a:picLocks noChangeAspect="1"/>
          </p:cNvPicPr>
          <p:nvPr/>
        </p:nvPicPr>
        <p:blipFill>
          <a:blip r:embed="rId3"/>
          <a:stretch>
            <a:fillRect/>
          </a:stretch>
        </p:blipFill>
        <p:spPr>
          <a:xfrm>
            <a:off x="3672460" y="1556792"/>
            <a:ext cx="3204916" cy="2375261"/>
          </a:xfrm>
          <a:prstGeom prst="rect">
            <a:avLst/>
          </a:prstGeom>
        </p:spPr>
      </p:pic>
      <p:sp>
        <p:nvSpPr>
          <p:cNvPr id="7" name="テキスト ボックス 6"/>
          <p:cNvSpPr txBox="1"/>
          <p:nvPr/>
        </p:nvSpPr>
        <p:spPr>
          <a:xfrm>
            <a:off x="6876256" y="2780928"/>
            <a:ext cx="2223686" cy="584776"/>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sz="1600" dirty="0" smtClean="0"/>
              <a:t>SSL</a:t>
            </a:r>
            <a:r>
              <a:rPr kumimoji="1" lang="ja-JP" altLang="en-US" sz="1600" dirty="0" smtClean="0"/>
              <a:t>でのオーバヘッドは</a:t>
            </a:r>
            <a:endParaRPr kumimoji="1" lang="en-US" altLang="ja-JP" sz="1600" dirty="0" smtClean="0"/>
          </a:p>
          <a:p>
            <a:r>
              <a:rPr lang="ja-JP" altLang="en-US" sz="1600" dirty="0" smtClean="0"/>
              <a:t>除い</a:t>
            </a:r>
            <a:r>
              <a:rPr kumimoji="1" lang="ja-JP" altLang="en-US" sz="1600" dirty="0" smtClean="0"/>
              <a:t>てある</a:t>
            </a:r>
            <a:endParaRPr kumimoji="1" lang="ja-JP" altLang="en-US" sz="1600" dirty="0"/>
          </a:p>
        </p:txBody>
      </p:sp>
      <p:sp>
        <p:nvSpPr>
          <p:cNvPr id="8" name="コンテンツ プレースホルダー 1"/>
          <p:cNvSpPr txBox="1">
            <a:spLocks/>
          </p:cNvSpPr>
          <p:nvPr/>
        </p:nvSpPr>
        <p:spPr>
          <a:xfrm>
            <a:off x="467544" y="5157192"/>
            <a:ext cx="8229601" cy="1152127"/>
          </a:xfrm>
          <a:prstGeom prst="rect">
            <a:avLst/>
          </a:prstGeom>
        </p:spPr>
        <p:style>
          <a:lnRef idx="1">
            <a:schemeClr val="accent2"/>
          </a:lnRef>
          <a:fillRef idx="2">
            <a:schemeClr val="accent2"/>
          </a:fillRef>
          <a:effectRef idx="1">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pPr marL="566928" indent="-457200">
              <a:buFont typeface="+mj-lt"/>
              <a:buAutoNum type="arabicPeriod"/>
            </a:pPr>
            <a:r>
              <a:rPr lang="en-US" altLang="ja-JP" sz="2400" dirty="0" smtClean="0"/>
              <a:t>TCP</a:t>
            </a:r>
            <a:r>
              <a:rPr lang="ja-JP" altLang="en-US" sz="2400" dirty="0" smtClean="0"/>
              <a:t>のスロースタート</a:t>
            </a:r>
            <a:endParaRPr lang="en-US" altLang="ja-JP" sz="2400" dirty="0" smtClean="0"/>
          </a:p>
          <a:p>
            <a:pPr marL="566928" indent="-457200">
              <a:buFont typeface="+mj-lt"/>
              <a:buAutoNum type="arabicPeriod"/>
            </a:pPr>
            <a:r>
              <a:rPr lang="ja-JP" altLang="en-US" sz="2400" dirty="0" smtClean="0"/>
              <a:t>アプリケーション層の</a:t>
            </a:r>
            <a:r>
              <a:rPr lang="en-US" altLang="ja-JP" sz="2400" dirty="0" err="1" smtClean="0"/>
              <a:t>ACK</a:t>
            </a:r>
            <a:r>
              <a:rPr lang="en-US" altLang="en-US" sz="2400" dirty="0" err="1" smtClean="0"/>
              <a:t>システム</a:t>
            </a:r>
            <a:endParaRPr lang="en-US" altLang="ja-JP" sz="2400" dirty="0" smtClean="0"/>
          </a:p>
        </p:txBody>
      </p:sp>
      <p:sp>
        <p:nvSpPr>
          <p:cNvPr id="9" name="テキスト ボックス 8"/>
          <p:cNvSpPr txBox="1"/>
          <p:nvPr/>
        </p:nvSpPr>
        <p:spPr>
          <a:xfrm>
            <a:off x="541293" y="4869160"/>
            <a:ext cx="64633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要因</a:t>
            </a:r>
            <a:endParaRPr kumimoji="1" lang="ja-JP" altLang="en-US" dirty="0"/>
          </a:p>
        </p:txBody>
      </p:sp>
    </p:spTree>
    <p:extLst>
      <p:ext uri="{BB962C8B-B14F-4D97-AF65-F5344CB8AC3E}">
        <p14:creationId xmlns:p14="http://schemas.microsoft.com/office/powerpoint/2010/main" val="65544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smtClean="0"/>
              <a:t>問題点</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3096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2019680"/>
          </a:xfrm>
        </p:spPr>
        <p:txBody>
          <a:bodyPr/>
          <a:lstStyle/>
          <a:p>
            <a:r>
              <a:rPr kumimoji="1" lang="ja-JP" altLang="en-US" dirty="0" smtClean="0"/>
              <a:t>リンク性能が高い</a:t>
            </a:r>
            <a:r>
              <a:rPr kumimoji="1" lang="en-US" altLang="ja-JP" dirty="0" smtClean="0"/>
              <a:t>, </a:t>
            </a:r>
            <a:r>
              <a:rPr kumimoji="1" lang="ja-JP" altLang="en-US" dirty="0" smtClean="0"/>
              <a:t>パケット損失率が低い等</a:t>
            </a:r>
            <a:r>
              <a:rPr kumimoji="1" lang="en-US" altLang="ja-JP" dirty="0" smtClean="0"/>
              <a:t>, </a:t>
            </a:r>
            <a:r>
              <a:rPr kumimoji="1" lang="ja-JP" altLang="en-US" dirty="0" smtClean="0"/>
              <a:t>通信環境が良好な環境下では大きく影響を受ける</a:t>
            </a:r>
            <a:endParaRPr kumimoji="1" lang="en-US" altLang="ja-JP" dirty="0" smtClean="0"/>
          </a:p>
          <a:p>
            <a:r>
              <a:rPr lang="ja-JP" altLang="en-US" dirty="0" smtClean="0"/>
              <a:t>実際</a:t>
            </a:r>
            <a:r>
              <a:rPr lang="en-US" altLang="ja-JP" dirty="0" smtClean="0"/>
              <a:t>, Campus1(</a:t>
            </a:r>
            <a:r>
              <a:rPr lang="ja-JP" altLang="en-US" dirty="0" smtClean="0"/>
              <a:t>有線</a:t>
            </a:r>
            <a:r>
              <a:rPr lang="en-US" altLang="ja-JP" dirty="0" smtClean="0"/>
              <a:t>)</a:t>
            </a:r>
            <a:r>
              <a:rPr lang="ja-JP" altLang="en-US" dirty="0" smtClean="0"/>
              <a:t>では</a:t>
            </a:r>
            <a:r>
              <a:rPr lang="en-US" altLang="ja-JP" dirty="0" smtClean="0"/>
              <a:t>, 99%</a:t>
            </a:r>
            <a:r>
              <a:rPr lang="en-US" altLang="ja-JP" dirty="0"/>
              <a:t>[</a:t>
            </a:r>
            <a:r>
              <a:rPr lang="en-US" altLang="ja-JP" dirty="0" smtClean="0"/>
              <a:t>store], 95%[retrieve]</a:t>
            </a:r>
            <a:r>
              <a:rPr lang="ja-JP" altLang="en-US" dirty="0" smtClean="0"/>
              <a:t>のトラフィックが再送処理が不要だった</a:t>
            </a:r>
            <a:endParaRPr lang="en-US" altLang="ja-JP" dirty="0" smtClean="0"/>
          </a:p>
          <a:p>
            <a:endParaRPr kumimoji="1" lang="en-US" altLang="ja-JP" dirty="0" smtClean="0"/>
          </a:p>
          <a:p>
            <a:pPr marL="109728" indent="0">
              <a:buNone/>
            </a:pPr>
            <a:endParaRPr kumimoji="1" lang="ja-JP" altLang="en-US" dirty="0"/>
          </a:p>
        </p:txBody>
      </p:sp>
      <p:sp>
        <p:nvSpPr>
          <p:cNvPr id="3" name="タイトル 2"/>
          <p:cNvSpPr>
            <a:spLocks noGrp="1"/>
          </p:cNvSpPr>
          <p:nvPr>
            <p:ph type="title"/>
          </p:nvPr>
        </p:nvSpPr>
        <p:spPr/>
        <p:txBody>
          <a:bodyPr/>
          <a:lstStyle/>
          <a:p>
            <a:r>
              <a:rPr kumimoji="1" lang="en-US" altLang="ja-JP" dirty="0" smtClean="0"/>
              <a:t>TCP Start-up Effects</a:t>
            </a:r>
            <a:endParaRPr kumimoji="1" lang="ja-JP" altLang="en-US" dirty="0"/>
          </a:p>
        </p:txBody>
      </p:sp>
      <p:sp>
        <p:nvSpPr>
          <p:cNvPr id="4" name="コンテンツ プレースホルダー 1"/>
          <p:cNvSpPr txBox="1">
            <a:spLocks/>
          </p:cNvSpPr>
          <p:nvPr/>
        </p:nvSpPr>
        <p:spPr>
          <a:xfrm>
            <a:off x="467544" y="3789040"/>
            <a:ext cx="8229600" cy="201968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チャンクが</a:t>
            </a:r>
            <a:r>
              <a:rPr lang="en-US" altLang="ja-JP" dirty="0" smtClean="0"/>
              <a:t>1</a:t>
            </a:r>
            <a:r>
              <a:rPr lang="ja-JP" altLang="en-US" dirty="0" smtClean="0"/>
              <a:t>つのフローでは</a:t>
            </a:r>
            <a:r>
              <a:rPr lang="en-US" altLang="ja-JP" dirty="0" smtClean="0"/>
              <a:t>, </a:t>
            </a:r>
            <a:r>
              <a:rPr lang="en-US" altLang="ja-JP" dirty="0" smtClean="0">
                <a:solidFill>
                  <a:srgbClr val="DA1F28"/>
                </a:solidFill>
              </a:rPr>
              <a:t>TCP</a:t>
            </a:r>
            <a:r>
              <a:rPr lang="ja-JP" altLang="en-US" dirty="0" smtClean="0">
                <a:solidFill>
                  <a:srgbClr val="DA1F28"/>
                </a:solidFill>
              </a:rPr>
              <a:t>のスロースタートアルゴリズムがボトルネック</a:t>
            </a:r>
            <a:r>
              <a:rPr lang="ja-JP" altLang="en-US" dirty="0" smtClean="0"/>
              <a:t>となっている</a:t>
            </a:r>
            <a:endParaRPr lang="en-US" altLang="ja-JP" dirty="0" smtClean="0"/>
          </a:p>
          <a:p>
            <a:pPr lvl="1"/>
            <a:r>
              <a:rPr lang="en-US" altLang="ja-JP" dirty="0" smtClean="0"/>
              <a:t>Campus2(</a:t>
            </a:r>
            <a:r>
              <a:rPr lang="en-US" altLang="ja-JP" dirty="0" err="1" smtClean="0"/>
              <a:t>Wifi</a:t>
            </a:r>
            <a:r>
              <a:rPr lang="en-US" altLang="ja-JP" dirty="0" smtClean="0"/>
              <a:t>, 88%[store], 75%[retrieve])</a:t>
            </a:r>
            <a:r>
              <a:rPr lang="ja-JP" altLang="en-US" dirty="0" smtClean="0"/>
              <a:t>の</a:t>
            </a:r>
            <a:r>
              <a:rPr lang="en-US" altLang="ja-JP" dirty="0" smtClean="0"/>
              <a:t>Single-chunk Flow</a:t>
            </a:r>
            <a:r>
              <a:rPr lang="ja-JP" altLang="en-US" dirty="0" smtClean="0"/>
              <a:t>では</a:t>
            </a:r>
            <a:r>
              <a:rPr lang="en-US" altLang="ja-JP" dirty="0" smtClean="0"/>
              <a:t>, Campus1</a:t>
            </a:r>
            <a:r>
              <a:rPr lang="ja-JP" altLang="en-US" dirty="0" smtClean="0"/>
              <a:t>の比べて</a:t>
            </a:r>
            <a:r>
              <a:rPr lang="en-US" altLang="ja-JP" dirty="0" smtClean="0"/>
              <a:t>, </a:t>
            </a:r>
            <a:r>
              <a:rPr lang="ja-JP" altLang="en-US" dirty="0" smtClean="0"/>
              <a:t>平均スループットが</a:t>
            </a:r>
            <a:r>
              <a:rPr lang="en-US" altLang="ja-JP" dirty="0" smtClean="0"/>
              <a:t>17%</a:t>
            </a:r>
            <a:r>
              <a:rPr lang="ja-JP" altLang="en-US" dirty="0" smtClean="0"/>
              <a:t>減だった</a:t>
            </a:r>
            <a:endParaRPr lang="ja-JP" altLang="en-US" dirty="0"/>
          </a:p>
        </p:txBody>
      </p:sp>
    </p:spTree>
    <p:extLst>
      <p:ext uri="{BB962C8B-B14F-4D97-AF65-F5344CB8AC3E}">
        <p14:creationId xmlns:p14="http://schemas.microsoft.com/office/powerpoint/2010/main" val="347192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2091687"/>
          </a:xfrm>
        </p:spPr>
        <p:txBody>
          <a:bodyPr>
            <a:normAutofit fontScale="92500"/>
          </a:bodyPr>
          <a:lstStyle/>
          <a:p>
            <a:r>
              <a:rPr lang="ja-JP" altLang="en-US" dirty="0"/>
              <a:t>実際</a:t>
            </a:r>
            <a:r>
              <a:rPr lang="en-US" altLang="ja-JP" dirty="0"/>
              <a:t>, 40%</a:t>
            </a:r>
            <a:r>
              <a:rPr lang="ja-JP" altLang="en-US" dirty="0"/>
              <a:t>以上の</a:t>
            </a:r>
            <a:r>
              <a:rPr lang="en-US" altLang="ja-JP" dirty="0"/>
              <a:t>Flow</a:t>
            </a:r>
            <a:r>
              <a:rPr lang="ja-JP" altLang="en-US" dirty="0"/>
              <a:t>が</a:t>
            </a:r>
            <a:r>
              <a:rPr lang="en-US" altLang="ja-JP" dirty="0"/>
              <a:t>2</a:t>
            </a:r>
            <a:r>
              <a:rPr lang="ja-JP" altLang="en-US" dirty="0"/>
              <a:t>チャンク以上で構成されて</a:t>
            </a:r>
            <a:r>
              <a:rPr lang="ja-JP" altLang="en-US" dirty="0" smtClean="0"/>
              <a:t>いる</a:t>
            </a:r>
            <a:endParaRPr lang="en-US" altLang="ja-JP" dirty="0" smtClean="0"/>
          </a:p>
          <a:p>
            <a:r>
              <a:rPr kumimoji="1" lang="ja-JP" altLang="en-US" dirty="0" smtClean="0"/>
              <a:t>複数のチャンクを含む</a:t>
            </a:r>
            <a:r>
              <a:rPr kumimoji="1" lang="en-US" altLang="ja-JP" dirty="0" smtClean="0"/>
              <a:t>Flow</a:t>
            </a:r>
            <a:r>
              <a:rPr kumimoji="1" lang="ja-JP" altLang="en-US" dirty="0" smtClean="0"/>
              <a:t>の場合</a:t>
            </a:r>
            <a:r>
              <a:rPr kumimoji="1" lang="en-US" altLang="ja-JP" dirty="0" smtClean="0"/>
              <a:t>, </a:t>
            </a:r>
            <a:r>
              <a:rPr kumimoji="1" lang="ja-JP" altLang="en-US" dirty="0" smtClean="0"/>
              <a:t>チャンク毎に</a:t>
            </a:r>
            <a:r>
              <a:rPr kumimoji="1" lang="en-US" altLang="ja-JP" dirty="0" smtClean="0"/>
              <a:t>ACK</a:t>
            </a:r>
            <a:r>
              <a:rPr kumimoji="1" lang="ja-JP" altLang="en-US" dirty="0" smtClean="0"/>
              <a:t>を返すということがボトルネックとなる</a:t>
            </a:r>
            <a:endParaRPr kumimoji="1" lang="en-US" altLang="ja-JP" dirty="0" smtClean="0"/>
          </a:p>
          <a:p>
            <a:pPr lvl="1"/>
            <a:r>
              <a:rPr kumimoji="1" lang="ja-JP" altLang="en-US" dirty="0" smtClean="0"/>
              <a:t>増加したチャンク数だけ</a:t>
            </a:r>
            <a:r>
              <a:rPr kumimoji="1" lang="en-US" altLang="ja-JP" dirty="0" smtClean="0"/>
              <a:t>, RTT</a:t>
            </a:r>
            <a:r>
              <a:rPr kumimoji="1" lang="ja-JP" altLang="en-US" dirty="0" smtClean="0"/>
              <a:t>が上乗せされる</a:t>
            </a:r>
            <a:endParaRPr kumimoji="1" lang="en-US" altLang="ja-JP" dirty="0" smtClean="0"/>
          </a:p>
          <a:p>
            <a:pPr lvl="1"/>
            <a:r>
              <a:rPr lang="ja-JP" altLang="en-US" dirty="0"/>
              <a:t>一般に</a:t>
            </a:r>
            <a:r>
              <a:rPr lang="en-US" altLang="ja-JP" dirty="0"/>
              <a:t>, </a:t>
            </a:r>
            <a:r>
              <a:rPr lang="ja-JP" altLang="en-US" dirty="0"/>
              <a:t>サイズが大きい</a:t>
            </a:r>
            <a:r>
              <a:rPr lang="en-US" altLang="ja-JP" dirty="0"/>
              <a:t>Flow</a:t>
            </a:r>
            <a:r>
              <a:rPr lang="ja-JP" altLang="en-US" dirty="0"/>
              <a:t>は支障を受けやすい</a:t>
            </a:r>
            <a:endParaRPr lang="en-US" altLang="ja-JP" dirty="0"/>
          </a:p>
          <a:p>
            <a:pPr lvl="1"/>
            <a:endParaRPr kumimoji="1" lang="en-US" altLang="ja-JP" dirty="0" smtClean="0"/>
          </a:p>
          <a:p>
            <a:endParaRPr kumimoji="1" lang="en-US" altLang="ja-JP" dirty="0" smtClean="0"/>
          </a:p>
        </p:txBody>
      </p:sp>
      <p:sp>
        <p:nvSpPr>
          <p:cNvPr id="3" name="タイトル 2"/>
          <p:cNvSpPr>
            <a:spLocks noGrp="1"/>
          </p:cNvSpPr>
          <p:nvPr>
            <p:ph type="title"/>
          </p:nvPr>
        </p:nvSpPr>
        <p:spPr/>
        <p:txBody>
          <a:bodyPr>
            <a:normAutofit/>
          </a:bodyPr>
          <a:lstStyle/>
          <a:p>
            <a:r>
              <a:rPr lang="en-US" altLang="ja-JP" sz="4400" dirty="0" smtClean="0"/>
              <a:t>Sequential Acknowledgements</a:t>
            </a:r>
            <a:endParaRPr kumimoji="1" lang="ja-JP" altLang="en-US" dirty="0"/>
          </a:p>
        </p:txBody>
      </p:sp>
      <p:sp>
        <p:nvSpPr>
          <p:cNvPr id="4" name="コンテンツ プレースホルダー 1"/>
          <p:cNvSpPr txBox="1">
            <a:spLocks/>
          </p:cNvSpPr>
          <p:nvPr/>
        </p:nvSpPr>
        <p:spPr>
          <a:xfrm>
            <a:off x="467544" y="3891690"/>
            <a:ext cx="8229600" cy="977470"/>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一つチャンクが届いたら</a:t>
            </a:r>
            <a:r>
              <a:rPr lang="en-US" altLang="ja-JP" dirty="0" smtClean="0"/>
              <a:t>, </a:t>
            </a:r>
            <a:r>
              <a:rPr lang="ja-JP" altLang="en-US" dirty="0" smtClean="0"/>
              <a:t>クライアント側で新しいチャンクがないかどうかの待ち時間が発生する</a:t>
            </a:r>
            <a:endParaRPr lang="en-US" altLang="ja-JP" dirty="0" smtClean="0"/>
          </a:p>
        </p:txBody>
      </p:sp>
    </p:spTree>
    <p:extLst>
      <p:ext uri="{BB962C8B-B14F-4D97-AF65-F5344CB8AC3E}">
        <p14:creationId xmlns:p14="http://schemas.microsoft.com/office/powerpoint/2010/main" val="227660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933056"/>
            <a:ext cx="8229600" cy="2074235"/>
          </a:xfrm>
        </p:spPr>
        <p:style>
          <a:lnRef idx="2">
            <a:schemeClr val="accent1"/>
          </a:lnRef>
          <a:fillRef idx="1">
            <a:schemeClr val="lt1"/>
          </a:fillRef>
          <a:effectRef idx="0">
            <a:schemeClr val="accent1"/>
          </a:effectRef>
          <a:fontRef idx="minor">
            <a:schemeClr val="dk1"/>
          </a:fontRef>
        </p:style>
        <p:txBody>
          <a:bodyPr/>
          <a:lstStyle/>
          <a:p>
            <a:r>
              <a:rPr kumimoji="1" lang="en-US" altLang="ja-JP" dirty="0" smtClean="0"/>
              <a:t>50</a:t>
            </a:r>
            <a:r>
              <a:rPr kumimoji="1" lang="ja-JP" altLang="en-US" dirty="0" smtClean="0"/>
              <a:t>チャンク以上の</a:t>
            </a:r>
            <a:r>
              <a:rPr kumimoji="1" lang="en-US" altLang="ja-JP" dirty="0" smtClean="0"/>
              <a:t>Flow</a:t>
            </a:r>
            <a:r>
              <a:rPr kumimoji="1" lang="ja-JP" altLang="en-US" dirty="0" smtClean="0"/>
              <a:t>では</a:t>
            </a:r>
            <a:r>
              <a:rPr kumimoji="1" lang="en-US" altLang="ja-JP" dirty="0" smtClean="0"/>
              <a:t>, </a:t>
            </a:r>
            <a:r>
              <a:rPr kumimoji="1" lang="ja-JP" altLang="en-US" dirty="0" smtClean="0"/>
              <a:t>そのサイズに関係な</a:t>
            </a:r>
            <a:r>
              <a:rPr lang="ja-JP" altLang="en-US" dirty="0" smtClean="0"/>
              <a:t>く</a:t>
            </a:r>
            <a:r>
              <a:rPr lang="en-US" altLang="ja-JP" dirty="0" smtClean="0"/>
              <a:t>30[sec]</a:t>
            </a:r>
            <a:r>
              <a:rPr lang="ja-JP" altLang="en-US" dirty="0" smtClean="0"/>
              <a:t>以上通信が続いている</a:t>
            </a:r>
            <a:endParaRPr lang="en-US" altLang="ja-JP" dirty="0" smtClean="0"/>
          </a:p>
          <a:p>
            <a:r>
              <a:rPr lang="ja-JP" altLang="en-US" dirty="0" smtClean="0"/>
              <a:t>その</a:t>
            </a:r>
            <a:r>
              <a:rPr lang="en-US" altLang="ja-JP" dirty="0" smtClean="0"/>
              <a:t>1/3</a:t>
            </a:r>
            <a:r>
              <a:rPr lang="ja-JP" altLang="en-US" dirty="0" smtClean="0"/>
              <a:t>以上</a:t>
            </a:r>
            <a:r>
              <a:rPr lang="en-US" altLang="ja-JP" dirty="0" smtClean="0"/>
              <a:t>(5~10s)</a:t>
            </a:r>
            <a:r>
              <a:rPr lang="ja-JP" altLang="en-US" dirty="0" smtClean="0"/>
              <a:t>がアプリケーション層での</a:t>
            </a:r>
            <a:r>
              <a:rPr lang="en-US" altLang="ja-JP" dirty="0" smtClean="0"/>
              <a:t>ACK</a:t>
            </a:r>
            <a:r>
              <a:rPr lang="ja-JP" altLang="en-US" dirty="0" smtClean="0"/>
              <a:t>により遅延となっている</a:t>
            </a:r>
            <a:endParaRPr lang="en-US" altLang="ja-JP" dirty="0" smtClean="0"/>
          </a:p>
        </p:txBody>
      </p:sp>
      <p:sp>
        <p:nvSpPr>
          <p:cNvPr id="3" name="タイトル 2"/>
          <p:cNvSpPr>
            <a:spLocks noGrp="1"/>
          </p:cNvSpPr>
          <p:nvPr>
            <p:ph type="title"/>
          </p:nvPr>
        </p:nvSpPr>
        <p:spPr/>
        <p:txBody>
          <a:bodyPr/>
          <a:lstStyle/>
          <a:p>
            <a:r>
              <a:rPr lang="en-US" altLang="ja-JP" sz="4000" dirty="0"/>
              <a:t>Sequential Acknowledgements</a:t>
            </a:r>
            <a:endParaRPr kumimoji="1" lang="ja-JP" altLang="en-US" dirty="0"/>
          </a:p>
        </p:txBody>
      </p:sp>
      <p:pic>
        <p:nvPicPr>
          <p:cNvPr id="4" name="図 3"/>
          <p:cNvPicPr>
            <a:picLocks noChangeAspect="1"/>
          </p:cNvPicPr>
          <p:nvPr/>
        </p:nvPicPr>
        <p:blipFill>
          <a:blip r:embed="rId2"/>
          <a:stretch>
            <a:fillRect/>
          </a:stretch>
        </p:blipFill>
        <p:spPr>
          <a:xfrm>
            <a:off x="561678" y="1543507"/>
            <a:ext cx="4265744" cy="1914411"/>
          </a:xfrm>
          <a:prstGeom prst="rect">
            <a:avLst/>
          </a:prstGeom>
        </p:spPr>
      </p:pic>
      <p:pic>
        <p:nvPicPr>
          <p:cNvPr id="5" name="図 4"/>
          <p:cNvPicPr>
            <a:picLocks noChangeAspect="1"/>
          </p:cNvPicPr>
          <p:nvPr/>
        </p:nvPicPr>
        <p:blipFill>
          <a:blip r:embed="rId3"/>
          <a:stretch>
            <a:fillRect/>
          </a:stretch>
        </p:blipFill>
        <p:spPr>
          <a:xfrm>
            <a:off x="4522118" y="1484784"/>
            <a:ext cx="4265744" cy="2031856"/>
          </a:xfrm>
          <a:prstGeom prst="rect">
            <a:avLst/>
          </a:prstGeom>
        </p:spPr>
      </p:pic>
    </p:spTree>
    <p:extLst>
      <p:ext uri="{BB962C8B-B14F-4D97-AF65-F5344CB8AC3E}">
        <p14:creationId xmlns:p14="http://schemas.microsoft.com/office/powerpoint/2010/main" val="385123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背景</a:t>
            </a:r>
            <a:endParaRPr kumimoji="1" lang="en-US" altLang="ja-JP" dirty="0" smtClean="0"/>
          </a:p>
          <a:p>
            <a:pPr lvl="1"/>
            <a:r>
              <a:rPr lang="ja-JP" altLang="en-US" dirty="0" smtClean="0"/>
              <a:t>クラウドベースのストレージサービスが普及している</a:t>
            </a:r>
            <a:r>
              <a:rPr lang="en-US" altLang="ja-JP" dirty="0" smtClean="0"/>
              <a:t>. </a:t>
            </a:r>
          </a:p>
          <a:p>
            <a:pPr lvl="2"/>
            <a:r>
              <a:rPr kumimoji="1" lang="en-US" altLang="ja-JP" dirty="0" err="1" smtClean="0"/>
              <a:t>Dropbox</a:t>
            </a:r>
            <a:r>
              <a:rPr kumimoji="1" lang="en-US" altLang="ja-JP" dirty="0" smtClean="0"/>
              <a:t>, Google, Amazon etc. </a:t>
            </a:r>
          </a:p>
          <a:p>
            <a:pPr lvl="2"/>
            <a:endParaRPr kumimoji="1" lang="en-US" altLang="ja-JP" dirty="0" smtClean="0"/>
          </a:p>
          <a:p>
            <a:pPr lvl="1"/>
            <a:r>
              <a:rPr kumimoji="1" lang="en-US" altLang="ja-JP" dirty="0" smtClean="0"/>
              <a:t> </a:t>
            </a:r>
            <a:r>
              <a:rPr kumimoji="1" lang="en-US" altLang="ja-JP" dirty="0" err="1" smtClean="0"/>
              <a:t>Dropbox</a:t>
            </a:r>
            <a:r>
              <a:rPr kumimoji="1" lang="ja-JP" altLang="en-US" dirty="0" smtClean="0"/>
              <a:t>に関して言えば</a:t>
            </a:r>
            <a:r>
              <a:rPr kumimoji="1" lang="en-US" altLang="ja-JP" dirty="0" smtClean="0"/>
              <a:t>, </a:t>
            </a:r>
          </a:p>
          <a:p>
            <a:pPr lvl="2"/>
            <a:r>
              <a:rPr lang="ja-JP" altLang="en-US" dirty="0" smtClean="0"/>
              <a:t>全トラフィックの</a:t>
            </a:r>
            <a:r>
              <a:rPr lang="en-US" altLang="ja-JP" dirty="0" smtClean="0"/>
              <a:t>4%</a:t>
            </a:r>
            <a:r>
              <a:rPr lang="ja-JP" altLang="en-US" dirty="0" smtClean="0"/>
              <a:t>を占めるようになった</a:t>
            </a:r>
            <a:endParaRPr lang="en-US" altLang="ja-JP" dirty="0" smtClean="0"/>
          </a:p>
          <a:p>
            <a:pPr lvl="2"/>
            <a:r>
              <a:rPr lang="en-US" altLang="ja-JP" dirty="0" smtClean="0"/>
              <a:t>Y</a:t>
            </a:r>
            <a:r>
              <a:rPr kumimoji="1" lang="en-US" altLang="ja-JP" dirty="0" smtClean="0"/>
              <a:t>ouTube</a:t>
            </a:r>
            <a:r>
              <a:rPr kumimoji="1" lang="ja-JP" altLang="en-US" dirty="0" smtClean="0"/>
              <a:t>の</a:t>
            </a:r>
            <a:r>
              <a:rPr kumimoji="1" lang="en-US" altLang="ja-JP" dirty="0" smtClean="0"/>
              <a:t>1/3</a:t>
            </a:r>
            <a:r>
              <a:rPr kumimoji="1" lang="ja-JP" altLang="en-US" dirty="0" smtClean="0"/>
              <a:t>のトラフィック量</a:t>
            </a:r>
            <a:endParaRPr kumimoji="1" lang="en-US" altLang="ja-JP" dirty="0" smtClean="0"/>
          </a:p>
          <a:p>
            <a:endParaRPr kumimoji="1"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Tree>
    <p:extLst>
      <p:ext uri="{BB962C8B-B14F-4D97-AF65-F5344CB8AC3E}">
        <p14:creationId xmlns:p14="http://schemas.microsoft.com/office/powerpoint/2010/main" val="212588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改善策</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5008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先に示した二つのボトルネックを解決する改善</a:t>
            </a:r>
            <a:endParaRPr kumimoji="1" lang="en-US" altLang="ja-JP" dirty="0" smtClean="0"/>
          </a:p>
          <a:p>
            <a:pPr marL="624078" indent="-514350">
              <a:buFont typeface="+mj-lt"/>
              <a:buAutoNum type="arabicPeriod"/>
            </a:pPr>
            <a:r>
              <a:rPr lang="ja-JP" altLang="en-US" dirty="0" smtClean="0"/>
              <a:t>小さいサイズのチャンクを束ね</a:t>
            </a:r>
            <a:r>
              <a:rPr lang="en-US" altLang="ja-JP" dirty="0" smtClean="0"/>
              <a:t>, </a:t>
            </a:r>
            <a:r>
              <a:rPr lang="ja-JP" altLang="en-US" dirty="0" smtClean="0"/>
              <a:t>一回の</a:t>
            </a:r>
            <a:r>
              <a:rPr lang="en-US" altLang="ja-JP" dirty="0" smtClean="0"/>
              <a:t>Storage</a:t>
            </a:r>
            <a:r>
              <a:rPr lang="ja-JP" altLang="en-US" dirty="0" smtClean="0"/>
              <a:t>処理で扱うデータ量を増やす</a:t>
            </a:r>
            <a:endParaRPr lang="en-US" altLang="ja-JP" dirty="0"/>
          </a:p>
          <a:p>
            <a:pPr marL="624078" indent="-514350">
              <a:buFont typeface="+mj-lt"/>
              <a:buAutoNum type="arabicPeriod"/>
            </a:pPr>
            <a:r>
              <a:rPr lang="en-US" altLang="ja-JP" dirty="0" smtClean="0"/>
              <a:t>TCP</a:t>
            </a:r>
            <a:r>
              <a:rPr lang="ja-JP" altLang="en-US" dirty="0" smtClean="0"/>
              <a:t>遅延</a:t>
            </a:r>
            <a:r>
              <a:rPr lang="en-US" altLang="ja-JP" dirty="0" smtClean="0"/>
              <a:t>ACK</a:t>
            </a:r>
            <a:r>
              <a:rPr lang="ja-JP" altLang="en-US" dirty="0" smtClean="0"/>
              <a:t>を使って</a:t>
            </a:r>
            <a:r>
              <a:rPr lang="en-US" altLang="ja-JP" dirty="0" smtClean="0"/>
              <a:t>, </a:t>
            </a:r>
            <a:r>
              <a:rPr lang="ja-JP" altLang="en-US" dirty="0" smtClean="0"/>
              <a:t>チャンクをパイプライン的に扱う</a:t>
            </a:r>
            <a:endParaRPr lang="en-US" altLang="ja-JP" dirty="0" smtClean="0"/>
          </a:p>
          <a:p>
            <a:pPr marL="624078" indent="-514350">
              <a:buFont typeface="+mj-lt"/>
              <a:buAutoNum type="arabicPeriod"/>
            </a:pPr>
            <a:r>
              <a:rPr lang="en-US" altLang="ja-JP" dirty="0" smtClean="0"/>
              <a:t>Storage</a:t>
            </a:r>
            <a:r>
              <a:rPr lang="ja-JP" altLang="en-US" dirty="0" smtClean="0"/>
              <a:t>サーバをユーザの近くに設置する</a:t>
            </a:r>
            <a:endParaRPr lang="en-US" altLang="ja-JP" dirty="0" smtClean="0"/>
          </a:p>
          <a:p>
            <a:r>
              <a:rPr lang="en-US" altLang="ja-JP" dirty="0" smtClean="0"/>
              <a:t>1, 2 </a:t>
            </a:r>
            <a:r>
              <a:rPr lang="ja-JP" altLang="en-US" dirty="0" smtClean="0"/>
              <a:t>はアプリケーション層のボトルネックのみ解消できる</a:t>
            </a:r>
            <a:endParaRPr lang="en-US" altLang="ja-JP" dirty="0" smtClean="0"/>
          </a:p>
          <a:p>
            <a:r>
              <a:rPr lang="en-US" altLang="ja-JP" dirty="0" smtClean="0"/>
              <a:t>3</a:t>
            </a:r>
            <a:r>
              <a:rPr lang="ja-JP" altLang="en-US" dirty="0" smtClean="0"/>
              <a:t>はネットワークのコア部分のトラフィックを減らすことができる</a:t>
            </a:r>
            <a:endParaRPr lang="en-US" altLang="ja-JP" dirty="0" smtClean="0"/>
          </a:p>
        </p:txBody>
      </p:sp>
      <p:sp>
        <p:nvSpPr>
          <p:cNvPr id="3" name="タイトル 2"/>
          <p:cNvSpPr>
            <a:spLocks noGrp="1"/>
          </p:cNvSpPr>
          <p:nvPr>
            <p:ph type="title"/>
          </p:nvPr>
        </p:nvSpPr>
        <p:spPr/>
        <p:txBody>
          <a:bodyPr/>
          <a:lstStyle/>
          <a:p>
            <a:r>
              <a:rPr lang="en-US" altLang="ja-JP" dirty="0" smtClean="0"/>
              <a:t>Improvements as solutions</a:t>
            </a:r>
            <a:endParaRPr kumimoji="1" lang="ja-JP" altLang="en-US" dirty="0"/>
          </a:p>
        </p:txBody>
      </p:sp>
    </p:spTree>
    <p:extLst>
      <p:ext uri="{BB962C8B-B14F-4D97-AF65-F5344CB8AC3E}">
        <p14:creationId xmlns:p14="http://schemas.microsoft.com/office/powerpoint/2010/main" val="219729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23535"/>
          </a:xfrm>
        </p:spPr>
        <p:txBody>
          <a:bodyPr>
            <a:normAutofit/>
          </a:bodyPr>
          <a:lstStyle/>
          <a:p>
            <a:r>
              <a:rPr lang="ja-JP" altLang="en-US" sz="2000" dirty="0" smtClean="0"/>
              <a:t>最新バージョンでは</a:t>
            </a:r>
            <a:r>
              <a:rPr lang="en-US" altLang="ja-JP" sz="2000" dirty="0" smtClean="0"/>
              <a:t>, </a:t>
            </a:r>
            <a:r>
              <a:rPr lang="ja-JP" altLang="en-US" sz="2000" dirty="0" smtClean="0"/>
              <a:t>複数のチャンクを一つの処理で送信できるようになった</a:t>
            </a:r>
            <a:r>
              <a:rPr lang="en-US" altLang="ja-JP" sz="2000" dirty="0" smtClean="0"/>
              <a:t>. </a:t>
            </a:r>
          </a:p>
        </p:txBody>
      </p:sp>
      <p:sp>
        <p:nvSpPr>
          <p:cNvPr id="3" name="タイトル 2"/>
          <p:cNvSpPr>
            <a:spLocks noGrp="1"/>
          </p:cNvSpPr>
          <p:nvPr>
            <p:ph type="title"/>
          </p:nvPr>
        </p:nvSpPr>
        <p:spPr/>
        <p:txBody>
          <a:bodyPr/>
          <a:lstStyle/>
          <a:p>
            <a:r>
              <a:rPr kumimoji="1" lang="en-US" altLang="ja-JP" dirty="0" smtClean="0"/>
              <a:t>Improvement in </a:t>
            </a:r>
            <a:r>
              <a:rPr kumimoji="1" lang="en-US" altLang="ja-JP" dirty="0" err="1" smtClean="0"/>
              <a:t>Dropbox</a:t>
            </a:r>
            <a:r>
              <a:rPr kumimoji="1" lang="en-US" altLang="ja-JP" dirty="0" smtClean="0"/>
              <a:t> 1.4.0</a:t>
            </a:r>
            <a:endParaRPr kumimoji="1" lang="ja-JP" altLang="en-US" dirty="0"/>
          </a:p>
        </p:txBody>
      </p:sp>
      <p:sp>
        <p:nvSpPr>
          <p:cNvPr id="4" name="コンテンツ プレースホルダー 1"/>
          <p:cNvSpPr txBox="1">
            <a:spLocks/>
          </p:cNvSpPr>
          <p:nvPr/>
        </p:nvSpPr>
        <p:spPr>
          <a:xfrm>
            <a:off x="457200" y="4509120"/>
            <a:ext cx="8229600" cy="723535"/>
          </a:xfrm>
          <a:prstGeom prst="rect">
            <a:avLst/>
          </a:prstGeom>
        </p:spPr>
        <p:style>
          <a:lnRef idx="2">
            <a:schemeClr val="accent1"/>
          </a:lnRef>
          <a:fillRef idx="1">
            <a:schemeClr val="lt1"/>
          </a:fillRef>
          <a:effectRef idx="0">
            <a:schemeClr val="accent1"/>
          </a:effectRef>
          <a:fontRef idx="minor">
            <a:schemeClr val="dk1"/>
          </a:fontRef>
        </p:style>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一つの</a:t>
            </a:r>
            <a:r>
              <a:rPr lang="en-US" altLang="ja-JP" sz="2000" dirty="0" smtClean="0"/>
              <a:t>TCP</a:t>
            </a:r>
            <a:r>
              <a:rPr lang="ja-JP" altLang="en-US" sz="2000" dirty="0" smtClean="0"/>
              <a:t>コネクションで小さいチャンクをまとめて扱える</a:t>
            </a:r>
            <a:endParaRPr lang="en-US" altLang="ja-JP" sz="2000" dirty="0"/>
          </a:p>
          <a:p>
            <a:r>
              <a:rPr lang="ja-JP" altLang="en-US" sz="2000" dirty="0" smtClean="0"/>
              <a:t>これにより</a:t>
            </a:r>
            <a:r>
              <a:rPr lang="en-US" altLang="ja-JP" sz="2000" dirty="0" smtClean="0"/>
              <a:t>, </a:t>
            </a:r>
            <a:r>
              <a:rPr lang="ja-JP" altLang="en-US" sz="2000" dirty="0" smtClean="0"/>
              <a:t>平均</a:t>
            </a:r>
            <a:r>
              <a:rPr lang="en-US" altLang="ja-JP" sz="2000" dirty="0" smtClean="0"/>
              <a:t>Flow</a:t>
            </a:r>
            <a:r>
              <a:rPr lang="ja-JP" altLang="en-US" sz="2000" dirty="0" smtClean="0"/>
              <a:t>サイズも増加し</a:t>
            </a:r>
            <a:r>
              <a:rPr lang="en-US" altLang="ja-JP" sz="2000" dirty="0" smtClean="0"/>
              <a:t>, </a:t>
            </a:r>
            <a:r>
              <a:rPr lang="ja-JP" altLang="en-US" sz="2000" dirty="0" smtClean="0"/>
              <a:t>スループットも大きく改善した</a:t>
            </a:r>
            <a:endParaRPr lang="en-US" altLang="ja-JP" sz="2000" dirty="0" smtClean="0"/>
          </a:p>
        </p:txBody>
      </p:sp>
      <p:pic>
        <p:nvPicPr>
          <p:cNvPr id="6" name="図 5"/>
          <p:cNvPicPr>
            <a:picLocks noChangeAspect="1"/>
          </p:cNvPicPr>
          <p:nvPr/>
        </p:nvPicPr>
        <p:blipFill>
          <a:blip r:embed="rId2"/>
          <a:stretch>
            <a:fillRect/>
          </a:stretch>
        </p:blipFill>
        <p:spPr>
          <a:xfrm>
            <a:off x="1886919" y="2293298"/>
            <a:ext cx="5370162" cy="2184339"/>
          </a:xfrm>
          <a:prstGeom prst="rect">
            <a:avLst/>
          </a:prstGeom>
        </p:spPr>
      </p:pic>
      <p:sp>
        <p:nvSpPr>
          <p:cNvPr id="7" name="コンテンツ プレースホルダー 1"/>
          <p:cNvSpPr txBox="1">
            <a:spLocks/>
          </p:cNvSpPr>
          <p:nvPr/>
        </p:nvSpPr>
        <p:spPr>
          <a:xfrm>
            <a:off x="467544" y="5373216"/>
            <a:ext cx="8229600" cy="723535"/>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更なる改善として</a:t>
            </a:r>
            <a:r>
              <a:rPr lang="en-US" altLang="ja-JP" sz="2000" dirty="0" smtClean="0"/>
              <a:t>, </a:t>
            </a:r>
            <a:r>
              <a:rPr lang="ja-JP" altLang="en-US" sz="2000" dirty="0" smtClean="0"/>
              <a:t>一つのチャンクを扱う</a:t>
            </a:r>
            <a:r>
              <a:rPr lang="en-US" altLang="ja-JP" sz="2000" dirty="0" smtClean="0"/>
              <a:t>Flow</a:t>
            </a:r>
            <a:r>
              <a:rPr lang="ja-JP" altLang="en-US" sz="2000" dirty="0" smtClean="0"/>
              <a:t>に対する改善を講じるべきである</a:t>
            </a:r>
            <a:r>
              <a:rPr lang="en-US" altLang="ja-JP" sz="2000" dirty="0" smtClean="0"/>
              <a:t>. </a:t>
            </a:r>
          </a:p>
        </p:txBody>
      </p:sp>
    </p:spTree>
    <p:extLst>
      <p:ext uri="{BB962C8B-B14F-4D97-AF65-F5344CB8AC3E}">
        <p14:creationId xmlns:p14="http://schemas.microsoft.com/office/powerpoint/2010/main" val="244651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ユーザの分類</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0807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89041"/>
            <a:ext cx="8229600" cy="720079"/>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altLang="ja-JP" dirty="0" smtClean="0"/>
              <a:t>Home1:</a:t>
            </a:r>
            <a:r>
              <a:rPr lang="ja-JP" altLang="en-US" dirty="0" smtClean="0"/>
              <a:t>ダウンロード量の方がアップロードより</a:t>
            </a:r>
            <a:r>
              <a:rPr lang="en-US" altLang="ja-JP" dirty="0" smtClean="0"/>
              <a:t>1.4</a:t>
            </a:r>
            <a:r>
              <a:rPr lang="ja-JP" altLang="en-US" dirty="0" smtClean="0"/>
              <a:t>倍多かった</a:t>
            </a:r>
            <a:endParaRPr lang="en-US" altLang="ja-JP" dirty="0" smtClean="0"/>
          </a:p>
          <a:p>
            <a:r>
              <a:rPr lang="en-US" altLang="ja-JP" dirty="0" smtClean="0"/>
              <a:t>Home2:</a:t>
            </a:r>
            <a:r>
              <a:rPr lang="ja-JP" altLang="en-US" dirty="0" smtClean="0"/>
              <a:t>ダウンロード量はアップロード量の</a:t>
            </a:r>
            <a:r>
              <a:rPr lang="en-US" altLang="ja-JP" dirty="0" smtClean="0"/>
              <a:t>0.9</a:t>
            </a:r>
            <a:r>
              <a:rPr lang="ja-JP" altLang="en-US" dirty="0" smtClean="0"/>
              <a:t>倍</a:t>
            </a:r>
            <a:endParaRPr lang="en-US" altLang="ja-JP" dirty="0" smtClean="0"/>
          </a:p>
        </p:txBody>
      </p:sp>
      <p:sp>
        <p:nvSpPr>
          <p:cNvPr id="3" name="タイトル 2"/>
          <p:cNvSpPr>
            <a:spLocks noGrp="1"/>
          </p:cNvSpPr>
          <p:nvPr>
            <p:ph type="title"/>
          </p:nvPr>
        </p:nvSpPr>
        <p:spPr/>
        <p:txBody>
          <a:bodyPr/>
          <a:lstStyle/>
          <a:p>
            <a:r>
              <a:rPr kumimoji="1" lang="en-US" altLang="ja-JP" dirty="0" smtClean="0"/>
              <a:t>Storage Volume</a:t>
            </a:r>
            <a:endParaRPr kumimoji="1" lang="ja-JP" altLang="en-US" dirty="0"/>
          </a:p>
        </p:txBody>
      </p:sp>
      <p:pic>
        <p:nvPicPr>
          <p:cNvPr id="4" name="図 3"/>
          <p:cNvPicPr>
            <a:picLocks noChangeAspect="1"/>
          </p:cNvPicPr>
          <p:nvPr/>
        </p:nvPicPr>
        <p:blipFill>
          <a:blip r:embed="rId2"/>
          <a:stretch>
            <a:fillRect/>
          </a:stretch>
        </p:blipFill>
        <p:spPr>
          <a:xfrm>
            <a:off x="323528" y="1340768"/>
            <a:ext cx="3204916" cy="2322789"/>
          </a:xfrm>
          <a:prstGeom prst="rect">
            <a:avLst/>
          </a:prstGeom>
        </p:spPr>
      </p:pic>
      <p:pic>
        <p:nvPicPr>
          <p:cNvPr id="5" name="図 4"/>
          <p:cNvPicPr>
            <a:picLocks noChangeAspect="1"/>
          </p:cNvPicPr>
          <p:nvPr/>
        </p:nvPicPr>
        <p:blipFill>
          <a:blip r:embed="rId3"/>
          <a:stretch>
            <a:fillRect/>
          </a:stretch>
        </p:blipFill>
        <p:spPr>
          <a:xfrm>
            <a:off x="3563888" y="1346799"/>
            <a:ext cx="3204916" cy="2310726"/>
          </a:xfrm>
          <a:prstGeom prst="rect">
            <a:avLst/>
          </a:prstGeom>
        </p:spPr>
      </p:pic>
      <p:sp>
        <p:nvSpPr>
          <p:cNvPr id="6" name="テキスト ボックス 5"/>
          <p:cNvSpPr txBox="1"/>
          <p:nvPr/>
        </p:nvSpPr>
        <p:spPr>
          <a:xfrm>
            <a:off x="6516216" y="1916832"/>
            <a:ext cx="2601179" cy="58477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600" dirty="0" smtClean="0"/>
              <a:t>各世帯ごとのトラッフィク量</a:t>
            </a:r>
            <a:endParaRPr kumimoji="1" lang="en-US" altLang="ja-JP" sz="1600" dirty="0" smtClean="0"/>
          </a:p>
          <a:p>
            <a:r>
              <a:rPr lang="ja-JP" altLang="en-US" sz="1600" dirty="0" smtClean="0"/>
              <a:t>プロットは</a:t>
            </a:r>
            <a:r>
              <a:rPr lang="en-US" altLang="ja-JP" sz="1600" dirty="0" smtClean="0"/>
              <a:t>IP</a:t>
            </a:r>
            <a:r>
              <a:rPr lang="ja-JP" altLang="en-US" sz="1600" dirty="0" smtClean="0"/>
              <a:t>アドレス毎</a:t>
            </a:r>
            <a:endParaRPr kumimoji="1" lang="ja-JP" altLang="en-US" sz="1600" dirty="0"/>
          </a:p>
        </p:txBody>
      </p:sp>
      <p:graphicFrame>
        <p:nvGraphicFramePr>
          <p:cNvPr id="7" name="表 6"/>
          <p:cNvGraphicFramePr>
            <a:graphicFrameLocks noGrp="1"/>
          </p:cNvGraphicFramePr>
          <p:nvPr>
            <p:extLst>
              <p:ext uri="{D42A27DB-BD31-4B8C-83A1-F6EECF244321}">
                <p14:modId xmlns:p14="http://schemas.microsoft.com/office/powerpoint/2010/main" val="325220413"/>
              </p:ext>
            </p:extLst>
          </p:nvPr>
        </p:nvGraphicFramePr>
        <p:xfrm>
          <a:off x="1691680" y="4725144"/>
          <a:ext cx="6840759" cy="1854200"/>
        </p:xfrm>
        <a:graphic>
          <a:graphicData uri="http://schemas.openxmlformats.org/drawingml/2006/table">
            <a:tbl>
              <a:tblPr firstRow="1" bandRow="1">
                <a:tableStyleId>{5C22544A-7EE6-4342-B048-85BDC9FD1C3A}</a:tableStyleId>
              </a:tblPr>
              <a:tblGrid>
                <a:gridCol w="1440160"/>
                <a:gridCol w="4285259"/>
                <a:gridCol w="1115340"/>
              </a:tblGrid>
              <a:tr h="370840">
                <a:tc>
                  <a:txBody>
                    <a:bodyPr/>
                    <a:lstStyle/>
                    <a:p>
                      <a:pPr algn="ctr"/>
                      <a:r>
                        <a:rPr kumimoji="1" lang="en-US" altLang="ja-JP" sz="1400" dirty="0" smtClean="0"/>
                        <a:t>user</a:t>
                      </a:r>
                      <a:endParaRPr kumimoji="1" lang="ja-JP" altLang="en-US" sz="1400" dirty="0"/>
                    </a:p>
                  </a:txBody>
                  <a:tcPr/>
                </a:tc>
                <a:tc>
                  <a:txBody>
                    <a:bodyPr/>
                    <a:lstStyle/>
                    <a:p>
                      <a:pPr algn="ctr"/>
                      <a:r>
                        <a:rPr kumimoji="1" lang="en-US" altLang="ja-JP" sz="1400" dirty="0" err="1" smtClean="0"/>
                        <a:t>shenario</a:t>
                      </a:r>
                      <a:endParaRPr kumimoji="1" lang="ja-JP" altLang="en-US" sz="1400" dirty="0"/>
                    </a:p>
                  </a:txBody>
                  <a:tcPr/>
                </a:tc>
                <a:tc>
                  <a:txBody>
                    <a:bodyPr/>
                    <a:lstStyle/>
                    <a:p>
                      <a:pPr algn="ctr"/>
                      <a:r>
                        <a:rPr kumimoji="1" lang="en-US" altLang="ja-JP" sz="1400" dirty="0" smtClean="0"/>
                        <a:t>size</a:t>
                      </a:r>
                      <a:endParaRPr kumimoji="1" lang="ja-JP" altLang="en-US" sz="1400" dirty="0"/>
                    </a:p>
                  </a:txBody>
                  <a:tcPr/>
                </a:tc>
              </a:tr>
              <a:tr h="370840">
                <a:tc>
                  <a:txBody>
                    <a:bodyPr/>
                    <a:lstStyle/>
                    <a:p>
                      <a:pPr algn="ctr"/>
                      <a:r>
                        <a:rPr kumimoji="1" lang="en-US" altLang="ja-JP" sz="1400" dirty="0" smtClean="0"/>
                        <a:t>occasional</a:t>
                      </a:r>
                      <a:endParaRPr kumimoji="1" lang="ja-JP" altLang="en-US" sz="1400" dirty="0"/>
                    </a:p>
                  </a:txBody>
                  <a:tcPr/>
                </a:tc>
                <a:tc>
                  <a:txBody>
                    <a:bodyPr/>
                    <a:lstStyle/>
                    <a:p>
                      <a:pPr algn="ctr"/>
                      <a:r>
                        <a:rPr kumimoji="1" lang="ja-JP" altLang="en-US" sz="1400" dirty="0" smtClean="0"/>
                        <a:t>ほとんどコンテンツを同期しない</a:t>
                      </a:r>
                      <a:endParaRPr kumimoji="1" lang="ja-JP" altLang="en-US" sz="1400" dirty="0"/>
                    </a:p>
                  </a:txBody>
                  <a:tcPr/>
                </a:tc>
                <a:tc>
                  <a:txBody>
                    <a:bodyPr/>
                    <a:lstStyle/>
                    <a:p>
                      <a:pPr algn="ctr"/>
                      <a:r>
                        <a:rPr kumimoji="1" lang="en-US" altLang="ja-JP" sz="1400" dirty="0" smtClean="0"/>
                        <a:t>10KB~</a:t>
                      </a:r>
                      <a:endParaRPr kumimoji="1" lang="ja-JP" altLang="en-US" sz="1400" dirty="0"/>
                    </a:p>
                  </a:txBody>
                  <a:tcPr/>
                </a:tc>
              </a:tr>
              <a:tr h="370840">
                <a:tc>
                  <a:txBody>
                    <a:bodyPr/>
                    <a:lstStyle/>
                    <a:p>
                      <a:pPr algn="ctr"/>
                      <a:r>
                        <a:rPr kumimoji="1" lang="en-US" altLang="ja-JP" sz="1400" dirty="0" smtClean="0"/>
                        <a:t>Upload-only</a:t>
                      </a:r>
                      <a:endParaRPr kumimoji="1" lang="ja-JP" altLang="en-US" sz="1400" dirty="0"/>
                    </a:p>
                  </a:txBody>
                  <a:tcPr/>
                </a:tc>
                <a:tc>
                  <a:txBody>
                    <a:bodyPr/>
                    <a:lstStyle/>
                    <a:p>
                      <a:pPr algn="ctr"/>
                      <a:r>
                        <a:rPr kumimoji="1" lang="ja-JP" altLang="en-US" sz="1400" dirty="0" smtClean="0"/>
                        <a:t>主にファイルをサーバに上げる</a:t>
                      </a:r>
                      <a:r>
                        <a:rPr kumimoji="1" lang="en-US" altLang="ja-JP" sz="1400" dirty="0" smtClean="0"/>
                        <a:t>(y</a:t>
                      </a:r>
                      <a:r>
                        <a:rPr kumimoji="1" lang="ja-JP" altLang="en-US" sz="1400" dirty="0" smtClean="0"/>
                        <a:t>軸付近の点</a:t>
                      </a:r>
                      <a:r>
                        <a:rPr kumimoji="1" lang="en-US" altLang="ja-JP" sz="1400" dirty="0" smtClean="0"/>
                        <a:t>)</a:t>
                      </a:r>
                      <a:endParaRPr kumimoji="1" lang="ja-JP" altLang="en-US" sz="1400" dirty="0"/>
                    </a:p>
                  </a:txBody>
                  <a:tcPr/>
                </a:tc>
                <a:tc>
                  <a:txBody>
                    <a:bodyPr/>
                    <a:lstStyle/>
                    <a:p>
                      <a:pPr algn="ctr"/>
                      <a:r>
                        <a:rPr kumimoji="1" lang="en-US" altLang="ja-JP" sz="1400" dirty="0" smtClean="0"/>
                        <a:t>1GB~</a:t>
                      </a:r>
                      <a:endParaRPr kumimoji="1" lang="ja-JP" altLang="en-US" sz="1400" dirty="0"/>
                    </a:p>
                  </a:txBody>
                  <a:tcPr/>
                </a:tc>
              </a:tr>
              <a:tr h="370840">
                <a:tc>
                  <a:txBody>
                    <a:bodyPr/>
                    <a:lstStyle/>
                    <a:p>
                      <a:pPr algn="ctr"/>
                      <a:r>
                        <a:rPr kumimoji="1" lang="en-US" altLang="ja-JP" sz="1400" dirty="0" smtClean="0"/>
                        <a:t>Download-only</a:t>
                      </a:r>
                      <a:endParaRPr kumimoji="1" lang="ja-JP" altLang="en-US" sz="1400" dirty="0"/>
                    </a:p>
                  </a:txBody>
                  <a:tcPr/>
                </a:tc>
                <a:tc>
                  <a:txBody>
                    <a:bodyPr/>
                    <a:lstStyle/>
                    <a:p>
                      <a:pPr algn="ctr"/>
                      <a:r>
                        <a:rPr kumimoji="1" lang="ja-JP" altLang="en-US" sz="1400" dirty="0" smtClean="0"/>
                        <a:t>主に</a:t>
                      </a:r>
                      <a:r>
                        <a:rPr kumimoji="1" lang="en-US" altLang="ja-JP" sz="1400" dirty="0" smtClean="0"/>
                        <a:t>retrieve</a:t>
                      </a:r>
                      <a:r>
                        <a:rPr kumimoji="1" lang="ja-JP" altLang="en-US" sz="1400" dirty="0" smtClean="0"/>
                        <a:t>処理をする</a:t>
                      </a:r>
                      <a:r>
                        <a:rPr kumimoji="1" lang="en-US" altLang="ja-JP" sz="1400" dirty="0" smtClean="0"/>
                        <a:t>(x</a:t>
                      </a:r>
                      <a:r>
                        <a:rPr kumimoji="1" lang="ja-JP" altLang="en-US" sz="1400" dirty="0" smtClean="0"/>
                        <a:t>軸付近の点</a:t>
                      </a:r>
                      <a:r>
                        <a:rPr kumimoji="1" lang="en-US" altLang="ja-JP" sz="1400" dirty="0" smtClean="0"/>
                        <a:t>)</a:t>
                      </a:r>
                      <a:endParaRPr kumimoji="1" lang="ja-JP" altLang="en-US" sz="1400" dirty="0"/>
                    </a:p>
                  </a:txBody>
                  <a:tcPr/>
                </a:tc>
                <a:tc>
                  <a:txBody>
                    <a:bodyPr/>
                    <a:lstStyle/>
                    <a:p>
                      <a:pPr algn="ctr"/>
                      <a:r>
                        <a:rPr kumimoji="1" lang="en-US" altLang="ja-JP" sz="1400" dirty="0" smtClean="0"/>
                        <a:t>1GB~</a:t>
                      </a:r>
                      <a:endParaRPr kumimoji="1" lang="ja-JP" altLang="en-US" sz="1400" dirty="0"/>
                    </a:p>
                  </a:txBody>
                  <a:tcPr/>
                </a:tc>
              </a:tr>
              <a:tr h="370840">
                <a:tc>
                  <a:txBody>
                    <a:bodyPr/>
                    <a:lstStyle/>
                    <a:p>
                      <a:pPr algn="ctr"/>
                      <a:r>
                        <a:rPr kumimoji="1" lang="en-US" altLang="ja-JP" sz="1400" dirty="0" smtClean="0"/>
                        <a:t>Heavy user</a:t>
                      </a:r>
                      <a:endParaRPr kumimoji="1" lang="ja-JP" altLang="en-US" sz="1400" dirty="0"/>
                    </a:p>
                  </a:txBody>
                  <a:tcPr/>
                </a:tc>
                <a:tc>
                  <a:txBody>
                    <a:bodyPr/>
                    <a:lstStyle/>
                    <a:p>
                      <a:pPr algn="ctr"/>
                      <a:r>
                        <a:rPr kumimoji="1" lang="ja-JP" altLang="en-US" sz="1400" dirty="0" smtClean="0"/>
                        <a:t>多くのデータ量を扱う</a:t>
                      </a:r>
                      <a:endParaRPr kumimoji="1" lang="ja-JP" altLang="en-US" sz="1400" dirty="0"/>
                    </a:p>
                  </a:txBody>
                  <a:tcPr/>
                </a:tc>
                <a:tc>
                  <a:txBody>
                    <a:bodyPr/>
                    <a:lstStyle/>
                    <a:p>
                      <a:pPr algn="ctr"/>
                      <a:r>
                        <a:rPr kumimoji="1" lang="en-US" altLang="ja-JP" sz="1400" dirty="0" smtClean="0"/>
                        <a:t>2GB~</a:t>
                      </a:r>
                      <a:endParaRPr kumimoji="1" lang="ja-JP" altLang="en-US" sz="1400" dirty="0"/>
                    </a:p>
                  </a:txBody>
                  <a:tcPr/>
                </a:tc>
              </a:tr>
            </a:tbl>
          </a:graphicData>
        </a:graphic>
      </p:graphicFrame>
      <p:sp>
        <p:nvSpPr>
          <p:cNvPr id="8" name="テキスト ボックス 7"/>
          <p:cNvSpPr txBox="1"/>
          <p:nvPr/>
        </p:nvSpPr>
        <p:spPr>
          <a:xfrm>
            <a:off x="827584" y="4869160"/>
            <a:ext cx="6463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dirty="0" smtClean="0"/>
              <a:t>分類</a:t>
            </a:r>
            <a:endParaRPr kumimoji="1" lang="ja-JP" altLang="en-US" dirty="0"/>
          </a:p>
        </p:txBody>
      </p:sp>
    </p:spTree>
    <p:extLst>
      <p:ext uri="{BB962C8B-B14F-4D97-AF65-F5344CB8AC3E}">
        <p14:creationId xmlns:p14="http://schemas.microsoft.com/office/powerpoint/2010/main" val="49514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2996952"/>
            <a:ext cx="8229600" cy="3010339"/>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altLang="ja-JP" dirty="0" smtClean="0"/>
              <a:t>Occasional : 30%</a:t>
            </a:r>
          </a:p>
          <a:p>
            <a:pPr lvl="1"/>
            <a:r>
              <a:rPr lang="ja-JP" altLang="en-US" dirty="0" smtClean="0"/>
              <a:t>トラフィック量が小さく</a:t>
            </a:r>
            <a:r>
              <a:rPr lang="en-US" altLang="ja-JP" dirty="0" smtClean="0"/>
              <a:t>, </a:t>
            </a:r>
            <a:r>
              <a:rPr lang="ja-JP" altLang="en-US" dirty="0" smtClean="0"/>
              <a:t>同期するデバイスの数も少ない</a:t>
            </a:r>
            <a:endParaRPr lang="en-US" altLang="ja-JP" dirty="0" smtClean="0"/>
          </a:p>
          <a:p>
            <a:r>
              <a:rPr kumimoji="1" lang="en-US" altLang="ja-JP" dirty="0" smtClean="0"/>
              <a:t>Upload-only : 6~7%</a:t>
            </a:r>
          </a:p>
          <a:p>
            <a:pPr lvl="1"/>
            <a:r>
              <a:rPr lang="ja-JP" altLang="en-US" dirty="0" smtClean="0"/>
              <a:t>デ</a:t>
            </a:r>
            <a:r>
              <a:rPr lang="en-US" altLang="ja-JP" dirty="0" smtClean="0"/>
              <a:t>	</a:t>
            </a:r>
            <a:r>
              <a:rPr lang="ja-JP" altLang="en-US" dirty="0" smtClean="0"/>
              <a:t>バイス数少</a:t>
            </a:r>
            <a:r>
              <a:rPr lang="en-US" altLang="ja-JP" dirty="0" smtClean="0"/>
              <a:t>, </a:t>
            </a:r>
            <a:r>
              <a:rPr lang="ja-JP" altLang="en-US" dirty="0" smtClean="0"/>
              <a:t>バックアップとして使用している</a:t>
            </a:r>
            <a:endParaRPr lang="en-US" altLang="ja-JP" dirty="0" smtClean="0"/>
          </a:p>
          <a:p>
            <a:r>
              <a:rPr kumimoji="1" lang="en-US" altLang="ja-JP" dirty="0" smtClean="0"/>
              <a:t>Download-only : 26%</a:t>
            </a:r>
          </a:p>
          <a:p>
            <a:pPr lvl="1"/>
            <a:r>
              <a:rPr kumimoji="1" lang="ja-JP" altLang="en-US" dirty="0" smtClean="0"/>
              <a:t>デバイス数もそれほど多くない</a:t>
            </a:r>
            <a:endParaRPr kumimoji="1" lang="en-US" altLang="ja-JP" dirty="0" smtClean="0"/>
          </a:p>
          <a:p>
            <a:r>
              <a:rPr lang="en-US" altLang="ja-JP" dirty="0" smtClean="0"/>
              <a:t>Heavy : 36%</a:t>
            </a:r>
          </a:p>
          <a:p>
            <a:pPr lvl="1"/>
            <a:r>
              <a:rPr kumimoji="1" lang="ja-JP" altLang="en-US" dirty="0" smtClean="0"/>
              <a:t>デバイス数多</a:t>
            </a:r>
            <a:r>
              <a:rPr kumimoji="1" lang="en-US" altLang="ja-JP" dirty="0" smtClean="0"/>
              <a:t>, 1</a:t>
            </a:r>
            <a:r>
              <a:rPr kumimoji="1" lang="ja-JP" altLang="en-US" dirty="0" smtClean="0"/>
              <a:t>日の</a:t>
            </a:r>
            <a:r>
              <a:rPr kumimoji="1" lang="en-US" altLang="ja-JP" dirty="0" smtClean="0"/>
              <a:t>60%</a:t>
            </a:r>
            <a:r>
              <a:rPr kumimoji="1" lang="ja-JP" altLang="en-US" dirty="0" smtClean="0"/>
              <a:t>がオンライン</a:t>
            </a:r>
            <a:r>
              <a:rPr kumimoji="1" lang="en-US" altLang="ja-JP" dirty="0" smtClean="0"/>
              <a:t>, </a:t>
            </a:r>
            <a:r>
              <a:rPr kumimoji="1" lang="ja-JP" altLang="en-US" dirty="0" smtClean="0"/>
              <a:t>全体の</a:t>
            </a:r>
            <a:r>
              <a:rPr kumimoji="1" lang="en-US" altLang="ja-JP" dirty="0" smtClean="0"/>
              <a:t>50%</a:t>
            </a:r>
            <a:r>
              <a:rPr kumimoji="1" lang="ja-JP" altLang="en-US" dirty="0" smtClean="0"/>
              <a:t>以上のセッションを占める</a:t>
            </a:r>
            <a:endParaRPr kumimoji="1" lang="en-US" altLang="ja-JP" dirty="0" smtClean="0"/>
          </a:p>
          <a:p>
            <a:pPr lvl="1"/>
            <a:r>
              <a:rPr lang="ja-JP" altLang="en-US" dirty="0" smtClean="0"/>
              <a:t>ネットワークに対して最も大きいインパクトを与える</a:t>
            </a:r>
            <a:endParaRPr kumimoji="1" lang="ja-JP" altLang="en-US" dirty="0"/>
          </a:p>
        </p:txBody>
      </p:sp>
      <p:sp>
        <p:nvSpPr>
          <p:cNvPr id="3" name="タイトル 2"/>
          <p:cNvSpPr>
            <a:spLocks noGrp="1"/>
          </p:cNvSpPr>
          <p:nvPr>
            <p:ph type="title"/>
          </p:nvPr>
        </p:nvSpPr>
        <p:spPr/>
        <p:txBody>
          <a:bodyPr/>
          <a:lstStyle/>
          <a:p>
            <a:r>
              <a:rPr lang="en-US" altLang="ja-JP" dirty="0"/>
              <a:t>Storage Volume</a:t>
            </a:r>
            <a:endParaRPr kumimoji="1" lang="ja-JP" altLang="en-US" dirty="0"/>
          </a:p>
        </p:txBody>
      </p:sp>
      <p:pic>
        <p:nvPicPr>
          <p:cNvPr id="5" name="図 4"/>
          <p:cNvPicPr>
            <a:picLocks noChangeAspect="1"/>
          </p:cNvPicPr>
          <p:nvPr/>
        </p:nvPicPr>
        <p:blipFill>
          <a:blip r:embed="rId2"/>
          <a:stretch>
            <a:fillRect/>
          </a:stretch>
        </p:blipFill>
        <p:spPr>
          <a:xfrm>
            <a:off x="0" y="1268760"/>
            <a:ext cx="9144000" cy="1597981"/>
          </a:xfrm>
          <a:prstGeom prst="rect">
            <a:avLst/>
          </a:prstGeom>
        </p:spPr>
      </p:pic>
    </p:spTree>
    <p:extLst>
      <p:ext uri="{BB962C8B-B14F-4D97-AF65-F5344CB8AC3E}">
        <p14:creationId xmlns:p14="http://schemas.microsoft.com/office/powerpoint/2010/main" val="101513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89040"/>
            <a:ext cx="8229600" cy="2218251"/>
          </a:xfrm>
        </p:spPr>
        <p:txBody>
          <a:bodyPr/>
          <a:lstStyle/>
          <a:p>
            <a:r>
              <a:rPr kumimoji="1" lang="en-US" altLang="ja-JP" dirty="0" smtClean="0"/>
              <a:t>Home1</a:t>
            </a:r>
            <a:r>
              <a:rPr kumimoji="1" lang="ja-JP" altLang="en-US" dirty="0" smtClean="0"/>
              <a:t>の方が</a:t>
            </a:r>
            <a:r>
              <a:rPr kumimoji="1" lang="en-US" altLang="ja-JP" dirty="0" smtClean="0"/>
              <a:t>, </a:t>
            </a:r>
            <a:r>
              <a:rPr lang="en-US" altLang="ja-JP" dirty="0" smtClean="0"/>
              <a:t>heavy</a:t>
            </a:r>
            <a:r>
              <a:rPr kumimoji="1" lang="ja-JP" altLang="en-US" dirty="0" smtClean="0"/>
              <a:t>ユーザの割合は多</a:t>
            </a:r>
            <a:r>
              <a:rPr lang="ja-JP" altLang="en-US" dirty="0" smtClean="0"/>
              <a:t>い</a:t>
            </a:r>
            <a:endParaRPr lang="en-US" altLang="ja-JP" dirty="0" smtClean="0"/>
          </a:p>
          <a:p>
            <a:r>
              <a:rPr kumimoji="1" lang="en-US" altLang="ja-JP" dirty="0" smtClean="0"/>
              <a:t>Home1</a:t>
            </a:r>
            <a:r>
              <a:rPr kumimoji="1" lang="ja-JP" altLang="en-US" dirty="0" smtClean="0"/>
              <a:t>では</a:t>
            </a:r>
            <a:r>
              <a:rPr kumimoji="1" lang="en-US" altLang="ja-JP" dirty="0" smtClean="0"/>
              <a:t>, 1</a:t>
            </a:r>
            <a:r>
              <a:rPr kumimoji="1" lang="ja-JP" altLang="en-US" dirty="0" smtClean="0"/>
              <a:t>世帯毎の</a:t>
            </a:r>
            <a:r>
              <a:rPr kumimoji="1" lang="en-US" altLang="ja-JP" dirty="0" err="1" smtClean="0"/>
              <a:t>Dropbox</a:t>
            </a:r>
            <a:r>
              <a:rPr kumimoji="1" lang="ja-JP" altLang="en-US" dirty="0" smtClean="0"/>
              <a:t>で共有しているデバイスの数が多い</a:t>
            </a:r>
            <a:endParaRPr kumimoji="1" lang="en-US" altLang="ja-JP" dirty="0" smtClean="0"/>
          </a:p>
        </p:txBody>
      </p:sp>
      <p:sp>
        <p:nvSpPr>
          <p:cNvPr id="3" name="タイトル 2"/>
          <p:cNvSpPr>
            <a:spLocks noGrp="1"/>
          </p:cNvSpPr>
          <p:nvPr>
            <p:ph type="title"/>
          </p:nvPr>
        </p:nvSpPr>
        <p:spPr/>
        <p:txBody>
          <a:bodyPr/>
          <a:lstStyle/>
          <a:p>
            <a:r>
              <a:rPr kumimoji="1" lang="en-US" altLang="ja-JP" dirty="0" smtClean="0"/>
              <a:t>Home1 vs. Home2</a:t>
            </a:r>
            <a:endParaRPr kumimoji="1" lang="ja-JP" altLang="en-US" dirty="0"/>
          </a:p>
        </p:txBody>
      </p:sp>
      <p:pic>
        <p:nvPicPr>
          <p:cNvPr id="5" name="図 4"/>
          <p:cNvPicPr>
            <a:picLocks noChangeAspect="1"/>
          </p:cNvPicPr>
          <p:nvPr/>
        </p:nvPicPr>
        <p:blipFill>
          <a:blip r:embed="rId2"/>
          <a:stretch>
            <a:fillRect/>
          </a:stretch>
        </p:blipFill>
        <p:spPr>
          <a:xfrm>
            <a:off x="683568" y="1409576"/>
            <a:ext cx="4265744" cy="2403315"/>
          </a:xfrm>
          <a:prstGeom prst="rect">
            <a:avLst/>
          </a:prstGeom>
        </p:spPr>
      </p:pic>
    </p:spTree>
    <p:extLst>
      <p:ext uri="{BB962C8B-B14F-4D97-AF65-F5344CB8AC3E}">
        <p14:creationId xmlns:p14="http://schemas.microsoft.com/office/powerpoint/2010/main" val="2115463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149080"/>
            <a:ext cx="8229600" cy="1858211"/>
          </a:xfrm>
        </p:spPr>
        <p:txBody>
          <a:bodyPr/>
          <a:lstStyle/>
          <a:p>
            <a:r>
              <a:rPr lang="en-US" altLang="ja-JP" dirty="0" smtClean="0"/>
              <a:t>Heavy </a:t>
            </a:r>
            <a:r>
              <a:rPr lang="ja-JP" altLang="en-US" dirty="0" smtClean="0"/>
              <a:t>ユーザの多い</a:t>
            </a:r>
            <a:r>
              <a:rPr lang="en-US" altLang="ja-JP" dirty="0" smtClean="0"/>
              <a:t>Campus1</a:t>
            </a:r>
            <a:r>
              <a:rPr lang="ja-JP" altLang="en-US" dirty="0" smtClean="0"/>
              <a:t>の方が</a:t>
            </a:r>
            <a:r>
              <a:rPr lang="en-US" altLang="ja-JP" dirty="0" smtClean="0"/>
              <a:t>1</a:t>
            </a:r>
            <a:r>
              <a:rPr lang="ja-JP" altLang="en-US" dirty="0" smtClean="0"/>
              <a:t>デバイス当たりの共有フォルダ数が多い傾向がある</a:t>
            </a:r>
            <a:endParaRPr kumimoji="1" lang="ja-JP" altLang="en-US" dirty="0"/>
          </a:p>
        </p:txBody>
      </p:sp>
      <p:sp>
        <p:nvSpPr>
          <p:cNvPr id="3" name="タイトル 2"/>
          <p:cNvSpPr>
            <a:spLocks noGrp="1"/>
          </p:cNvSpPr>
          <p:nvPr>
            <p:ph type="title"/>
          </p:nvPr>
        </p:nvSpPr>
        <p:spPr/>
        <p:txBody>
          <a:bodyPr/>
          <a:lstStyle/>
          <a:p>
            <a:r>
              <a:rPr kumimoji="1" lang="en-US" altLang="ja-JP" dirty="0" smtClean="0"/>
              <a:t>Heavy-user – shared folders</a:t>
            </a:r>
            <a:endParaRPr kumimoji="1" lang="ja-JP" altLang="en-US" dirty="0"/>
          </a:p>
        </p:txBody>
      </p:sp>
      <p:pic>
        <p:nvPicPr>
          <p:cNvPr id="4" name="図 3"/>
          <p:cNvPicPr>
            <a:picLocks noChangeAspect="1"/>
          </p:cNvPicPr>
          <p:nvPr/>
        </p:nvPicPr>
        <p:blipFill>
          <a:blip r:embed="rId2"/>
          <a:stretch>
            <a:fillRect/>
          </a:stretch>
        </p:blipFill>
        <p:spPr>
          <a:xfrm>
            <a:off x="611560" y="1340768"/>
            <a:ext cx="4265744" cy="2310855"/>
          </a:xfrm>
          <a:prstGeom prst="rect">
            <a:avLst/>
          </a:prstGeom>
        </p:spPr>
      </p:pic>
      <p:sp>
        <p:nvSpPr>
          <p:cNvPr id="6" name="テキスト ボックス 5"/>
          <p:cNvSpPr txBox="1"/>
          <p:nvPr/>
        </p:nvSpPr>
        <p:spPr>
          <a:xfrm>
            <a:off x="5364088" y="1484784"/>
            <a:ext cx="2964574"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smtClean="0"/>
              <a:t>デバイス当たりのデバイス間</a:t>
            </a:r>
            <a:endParaRPr lang="en-US" altLang="ja-JP" dirty="0" smtClean="0"/>
          </a:p>
          <a:p>
            <a:r>
              <a:rPr lang="ja-JP" altLang="en-US" dirty="0" smtClean="0"/>
              <a:t>共有フォルダ数</a:t>
            </a:r>
            <a:endParaRPr kumimoji="1" lang="ja-JP" altLang="en-US" dirty="0"/>
          </a:p>
        </p:txBody>
      </p:sp>
      <p:sp>
        <p:nvSpPr>
          <p:cNvPr id="7" name="テキスト ボックス 6"/>
          <p:cNvSpPr txBox="1"/>
          <p:nvPr/>
        </p:nvSpPr>
        <p:spPr>
          <a:xfrm>
            <a:off x="5364088" y="2420888"/>
            <a:ext cx="2929746"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dirty="0" smtClean="0"/>
              <a:t>Campus1</a:t>
            </a:r>
            <a:r>
              <a:rPr lang="ja-JP" altLang="en-US" dirty="0" smtClean="0"/>
              <a:t>は最も</a:t>
            </a:r>
            <a:r>
              <a:rPr lang="en-US" altLang="ja-JP" dirty="0" smtClean="0"/>
              <a:t>heavy</a:t>
            </a:r>
            <a:r>
              <a:rPr lang="ja-JP" altLang="en-US" dirty="0" smtClean="0"/>
              <a:t>ユーザ</a:t>
            </a:r>
            <a:endParaRPr lang="en-US" altLang="ja-JP" dirty="0" smtClean="0"/>
          </a:p>
          <a:p>
            <a:r>
              <a:rPr lang="ja-JP" altLang="en-US" dirty="0" smtClean="0"/>
              <a:t>の割合が大きかった</a:t>
            </a:r>
            <a:endParaRPr kumimoji="1" lang="ja-JP" altLang="en-US" dirty="0"/>
          </a:p>
        </p:txBody>
      </p:sp>
    </p:spTree>
    <p:extLst>
      <p:ext uri="{BB962C8B-B14F-4D97-AF65-F5344CB8AC3E}">
        <p14:creationId xmlns:p14="http://schemas.microsoft.com/office/powerpoint/2010/main" val="23312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17032"/>
            <a:ext cx="8229600" cy="2290259"/>
          </a:xfrm>
        </p:spPr>
        <p:txBody>
          <a:bodyPr/>
          <a:lstStyle/>
          <a:p>
            <a:r>
              <a:rPr kumimoji="1" lang="en-US" altLang="ja-JP" dirty="0" smtClean="0"/>
              <a:t>Home1 vs. Home2</a:t>
            </a:r>
          </a:p>
          <a:p>
            <a:pPr lvl="1"/>
            <a:r>
              <a:rPr lang="en-US" altLang="ja-JP" dirty="0" smtClean="0"/>
              <a:t>Heavy</a:t>
            </a:r>
            <a:r>
              <a:rPr lang="ja-JP" altLang="en-US" dirty="0" smtClean="0"/>
              <a:t>ユーザの割合が多い</a:t>
            </a:r>
            <a:r>
              <a:rPr lang="en-US" altLang="ja-JP" dirty="0" smtClean="0"/>
              <a:t>Home1</a:t>
            </a:r>
            <a:r>
              <a:rPr lang="ja-JP" altLang="en-US" dirty="0" smtClean="0"/>
              <a:t>の方がセッション継続時間が長い傾向がある</a:t>
            </a:r>
            <a:endParaRPr kumimoji="1" lang="en-US" altLang="ja-JP" dirty="0" smtClean="0"/>
          </a:p>
          <a:p>
            <a:r>
              <a:rPr kumimoji="1" lang="en-US" altLang="ja-JP" dirty="0" smtClean="0"/>
              <a:t>Campus1</a:t>
            </a:r>
            <a:r>
              <a:rPr kumimoji="1" lang="ja-JP" altLang="en-US" dirty="0" smtClean="0"/>
              <a:t>では</a:t>
            </a:r>
            <a:r>
              <a:rPr kumimoji="1" lang="en-US" altLang="ja-JP" dirty="0" smtClean="0"/>
              <a:t>, </a:t>
            </a:r>
            <a:r>
              <a:rPr kumimoji="1" lang="ja-JP" altLang="en-US" dirty="0" smtClean="0"/>
              <a:t>他の環境と比べ</a:t>
            </a:r>
            <a:r>
              <a:rPr kumimoji="1" lang="en-US" altLang="ja-JP" dirty="0" smtClean="0"/>
              <a:t>, </a:t>
            </a:r>
            <a:r>
              <a:rPr lang="ja-JP" altLang="en-US" dirty="0" smtClean="0"/>
              <a:t>継続時間が大幅に長い傾向がある</a:t>
            </a:r>
            <a:endParaRPr kumimoji="1" lang="ja-JP" altLang="en-US" dirty="0"/>
          </a:p>
        </p:txBody>
      </p:sp>
      <p:sp>
        <p:nvSpPr>
          <p:cNvPr id="3" name="タイトル 2"/>
          <p:cNvSpPr>
            <a:spLocks noGrp="1"/>
          </p:cNvSpPr>
          <p:nvPr>
            <p:ph type="title"/>
          </p:nvPr>
        </p:nvSpPr>
        <p:spPr/>
        <p:txBody>
          <a:bodyPr/>
          <a:lstStyle/>
          <a:p>
            <a:r>
              <a:rPr lang="en-US" altLang="ja-JP" dirty="0"/>
              <a:t>Heavy-user – </a:t>
            </a:r>
            <a:r>
              <a:rPr lang="en-US" altLang="ja-JP" dirty="0" smtClean="0"/>
              <a:t>session duration</a:t>
            </a:r>
            <a:endParaRPr kumimoji="1" lang="ja-JP" altLang="en-US" dirty="0"/>
          </a:p>
        </p:txBody>
      </p:sp>
      <p:pic>
        <p:nvPicPr>
          <p:cNvPr id="5" name="図 4"/>
          <p:cNvPicPr>
            <a:picLocks noChangeAspect="1"/>
          </p:cNvPicPr>
          <p:nvPr/>
        </p:nvPicPr>
        <p:blipFill>
          <a:blip r:embed="rId2"/>
          <a:stretch>
            <a:fillRect/>
          </a:stretch>
        </p:blipFill>
        <p:spPr>
          <a:xfrm>
            <a:off x="611560" y="1340768"/>
            <a:ext cx="4230195" cy="2369857"/>
          </a:xfrm>
          <a:prstGeom prst="rect">
            <a:avLst/>
          </a:prstGeom>
        </p:spPr>
      </p:pic>
      <p:sp>
        <p:nvSpPr>
          <p:cNvPr id="6" name="テキスト ボックス 5"/>
          <p:cNvSpPr txBox="1"/>
          <p:nvPr/>
        </p:nvSpPr>
        <p:spPr>
          <a:xfrm>
            <a:off x="5148064" y="2060848"/>
            <a:ext cx="2723823"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smtClean="0"/>
              <a:t>各環境における</a:t>
            </a:r>
            <a:endParaRPr lang="en-US" altLang="ja-JP" dirty="0" smtClean="0"/>
          </a:p>
          <a:p>
            <a:r>
              <a:rPr lang="ja-JP" altLang="en-US" dirty="0" smtClean="0"/>
              <a:t>セッション継続時間の</a:t>
            </a:r>
            <a:r>
              <a:rPr lang="en-US" altLang="ja-JP" dirty="0" smtClean="0"/>
              <a:t>CDF</a:t>
            </a:r>
            <a:endParaRPr kumimoji="1" lang="ja-JP" altLang="en-US" dirty="0"/>
          </a:p>
        </p:txBody>
      </p:sp>
    </p:spTree>
    <p:extLst>
      <p:ext uri="{BB962C8B-B14F-4D97-AF65-F5344CB8AC3E}">
        <p14:creationId xmlns:p14="http://schemas.microsoft.com/office/powerpoint/2010/main" val="304967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現在の</a:t>
            </a:r>
            <a:r>
              <a:rPr kumimoji="1" lang="en-US" altLang="ja-JP" dirty="0" err="1" smtClean="0"/>
              <a:t>Dropbox</a:t>
            </a:r>
            <a:r>
              <a:rPr lang="ja-JP" altLang="en-US" dirty="0" smtClean="0"/>
              <a:t>クライアントの傾向として</a:t>
            </a:r>
            <a:r>
              <a:rPr lang="en-US" altLang="ja-JP" dirty="0" smtClean="0"/>
              <a:t>, </a:t>
            </a:r>
          </a:p>
          <a:p>
            <a:pPr lvl="1"/>
            <a:r>
              <a:rPr kumimoji="1" lang="ja-JP" altLang="en-US" dirty="0" smtClean="0"/>
              <a:t>既に全世帯の</a:t>
            </a:r>
            <a:r>
              <a:rPr kumimoji="1" lang="en-US" altLang="ja-JP" dirty="0" smtClean="0"/>
              <a:t>6%</a:t>
            </a:r>
            <a:r>
              <a:rPr kumimoji="1" lang="ja-JP" altLang="en-US" dirty="0" smtClean="0"/>
              <a:t>が</a:t>
            </a:r>
            <a:r>
              <a:rPr kumimoji="1" lang="en-US" altLang="ja-JP" dirty="0" err="1" smtClean="0"/>
              <a:t>Dropbox</a:t>
            </a:r>
            <a:r>
              <a:rPr kumimoji="1" lang="ja-JP" altLang="en-US" dirty="0" smtClean="0"/>
              <a:t>をインストール</a:t>
            </a:r>
            <a:r>
              <a:rPr kumimoji="1" lang="en-US" altLang="ja-JP" dirty="0" smtClean="0"/>
              <a:t>, </a:t>
            </a:r>
            <a:r>
              <a:rPr kumimoji="1" lang="ja-JP" altLang="en-US" dirty="0" smtClean="0"/>
              <a:t>その</a:t>
            </a:r>
            <a:r>
              <a:rPr kumimoji="1" lang="en-US" altLang="ja-JP" dirty="0" smtClean="0"/>
              <a:t>40%</a:t>
            </a:r>
            <a:r>
              <a:rPr kumimoji="1" lang="ja-JP" altLang="en-US" dirty="0" smtClean="0"/>
              <a:t>はほとんど使っていない</a:t>
            </a:r>
            <a:endParaRPr kumimoji="1" lang="en-US" altLang="ja-JP" dirty="0" smtClean="0"/>
          </a:p>
          <a:p>
            <a:pPr lvl="1"/>
            <a:r>
              <a:rPr kumimoji="1" lang="ja-JP" altLang="en-US" dirty="0" smtClean="0"/>
              <a:t>しかしそのトラフィック量は大きく</a:t>
            </a:r>
            <a:r>
              <a:rPr kumimoji="1" lang="en-US" altLang="ja-JP" dirty="0" smtClean="0"/>
              <a:t>, </a:t>
            </a:r>
            <a:r>
              <a:rPr kumimoji="1" lang="ja-JP" altLang="en-US" dirty="0" smtClean="0"/>
              <a:t>それは限られたユーザー</a:t>
            </a:r>
            <a:r>
              <a:rPr kumimoji="1" lang="en-US" altLang="ja-JP" dirty="0" smtClean="0"/>
              <a:t>(heavy, download-only)</a:t>
            </a:r>
            <a:r>
              <a:rPr kumimoji="1" lang="ja-JP" altLang="en-US" dirty="0" smtClean="0"/>
              <a:t>によって生み出されたものである</a:t>
            </a:r>
            <a:r>
              <a:rPr kumimoji="1" lang="en-US" altLang="ja-JP" dirty="0" smtClean="0"/>
              <a:t>. </a:t>
            </a:r>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92684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4509120"/>
            <a:ext cx="8229600" cy="1858211"/>
          </a:xfrm>
        </p:spPr>
        <p:txBody>
          <a:bodyPr>
            <a:normAutofit/>
          </a:bodyPr>
          <a:lstStyle/>
          <a:p>
            <a:r>
              <a:rPr lang="en-US" altLang="ja-JP" sz="2400" dirty="0" smtClean="0"/>
              <a:t>YouTube</a:t>
            </a:r>
            <a:r>
              <a:rPr lang="ja-JP" altLang="en-US" sz="2400" dirty="0" smtClean="0"/>
              <a:t>の</a:t>
            </a:r>
            <a:r>
              <a:rPr lang="en-US" altLang="ja-JP" sz="2400" dirty="0" smtClean="0"/>
              <a:t>1/3</a:t>
            </a:r>
            <a:r>
              <a:rPr lang="ja-JP" altLang="en-US" sz="2400" dirty="0" smtClean="0"/>
              <a:t>のシェアを持っている</a:t>
            </a:r>
            <a:r>
              <a:rPr lang="en-US" altLang="ja-JP" sz="2400" dirty="0" smtClean="0"/>
              <a:t>. </a:t>
            </a:r>
          </a:p>
          <a:p>
            <a:r>
              <a:rPr lang="en-US" altLang="ja-JP" sz="2400" dirty="0" err="1" smtClean="0"/>
              <a:t>iCloud</a:t>
            </a:r>
            <a:r>
              <a:rPr lang="ja-JP" altLang="en-US" sz="2400" dirty="0" smtClean="0"/>
              <a:t>は端末の数だけ普及しており</a:t>
            </a:r>
            <a:r>
              <a:rPr lang="en-US" altLang="ja-JP" sz="2400" dirty="0" smtClean="0"/>
              <a:t>, </a:t>
            </a:r>
            <a:r>
              <a:rPr lang="ja-JP" altLang="en-US" sz="2400" dirty="0" smtClean="0"/>
              <a:t>母数は多いが</a:t>
            </a:r>
            <a:r>
              <a:rPr lang="en-US" altLang="ja-JP" sz="2400" dirty="0" smtClean="0"/>
              <a:t>, </a:t>
            </a:r>
            <a:r>
              <a:rPr lang="ja-JP" altLang="en-US" sz="2400" dirty="0" smtClean="0"/>
              <a:t>トラフィックの量から考えると</a:t>
            </a:r>
            <a:r>
              <a:rPr lang="en-US" altLang="ja-JP" sz="2400" dirty="0" smtClean="0"/>
              <a:t>, </a:t>
            </a:r>
            <a:r>
              <a:rPr lang="en-US" altLang="ja-JP" sz="2400" dirty="0" err="1" smtClean="0"/>
              <a:t>Dropbox</a:t>
            </a:r>
            <a:r>
              <a:rPr lang="ja-JP" altLang="en-US" sz="2400" dirty="0" smtClean="0"/>
              <a:t>が</a:t>
            </a:r>
            <a:r>
              <a:rPr lang="ja-JP" altLang="en-US" sz="2400" dirty="0" smtClean="0"/>
              <a:t>最も</a:t>
            </a:r>
            <a:r>
              <a:rPr lang="ja-JP" altLang="en-US" sz="2400" dirty="0" smtClean="0"/>
              <a:t>良く使われているクラウドストレージサービスである</a:t>
            </a:r>
            <a:r>
              <a:rPr lang="en-US" altLang="ja-JP" sz="2400" dirty="0" smtClean="0"/>
              <a:t>. </a:t>
            </a:r>
            <a:endParaRPr kumimoji="1" lang="ja-JP" altLang="en-US" sz="2400" dirty="0"/>
          </a:p>
        </p:txBody>
      </p:sp>
      <p:sp>
        <p:nvSpPr>
          <p:cNvPr id="3" name="タイトル 2"/>
          <p:cNvSpPr>
            <a:spLocks noGrp="1"/>
          </p:cNvSpPr>
          <p:nvPr>
            <p:ph type="title"/>
          </p:nvPr>
        </p:nvSpPr>
        <p:spPr/>
        <p:txBody>
          <a:bodyPr/>
          <a:lstStyle/>
          <a:p>
            <a:r>
              <a:rPr kumimoji="1" lang="ja-JP" altLang="en-US" dirty="0" smtClean="0"/>
              <a:t>クラウドサービスの普及と</a:t>
            </a:r>
            <a:r>
              <a:rPr kumimoji="1" lang="en-US" altLang="ja-JP" dirty="0" err="1" smtClean="0"/>
              <a:t>Dropbox</a:t>
            </a:r>
            <a:endParaRPr kumimoji="1" lang="ja-JP" altLang="en-US" dirty="0"/>
          </a:p>
        </p:txBody>
      </p:sp>
      <p:pic>
        <p:nvPicPr>
          <p:cNvPr id="4" name="図 3"/>
          <p:cNvPicPr>
            <a:picLocks noChangeAspect="1"/>
          </p:cNvPicPr>
          <p:nvPr/>
        </p:nvPicPr>
        <p:blipFill>
          <a:blip r:embed="rId2"/>
          <a:stretch>
            <a:fillRect/>
          </a:stretch>
        </p:blipFill>
        <p:spPr>
          <a:xfrm>
            <a:off x="5013571" y="1210073"/>
            <a:ext cx="2958850" cy="3199306"/>
          </a:xfrm>
          <a:prstGeom prst="rect">
            <a:avLst/>
          </a:prstGeom>
        </p:spPr>
      </p:pic>
      <p:pic>
        <p:nvPicPr>
          <p:cNvPr id="5" name="図 4"/>
          <p:cNvPicPr>
            <a:picLocks noChangeAspect="1"/>
          </p:cNvPicPr>
          <p:nvPr/>
        </p:nvPicPr>
        <p:blipFill>
          <a:blip r:embed="rId3"/>
          <a:stretch>
            <a:fillRect/>
          </a:stretch>
        </p:blipFill>
        <p:spPr>
          <a:xfrm>
            <a:off x="593668" y="1210073"/>
            <a:ext cx="3525408" cy="1506094"/>
          </a:xfrm>
          <a:prstGeom prst="rect">
            <a:avLst/>
          </a:prstGeom>
        </p:spPr>
      </p:pic>
      <p:sp>
        <p:nvSpPr>
          <p:cNvPr id="7" name="テキスト ボックス 6"/>
          <p:cNvSpPr txBox="1"/>
          <p:nvPr/>
        </p:nvSpPr>
        <p:spPr>
          <a:xfrm>
            <a:off x="970215" y="2780928"/>
            <a:ext cx="2772314" cy="338554"/>
          </a:xfrm>
          <a:prstGeom prst="rect">
            <a:avLst/>
          </a:prstGeom>
          <a:noFill/>
        </p:spPr>
        <p:txBody>
          <a:bodyPr wrap="none" rtlCol="0">
            <a:spAutoFit/>
          </a:bodyPr>
          <a:lstStyle/>
          <a:p>
            <a:r>
              <a:rPr lang="en-US" altLang="ja-JP" sz="1600" dirty="0" smtClean="0"/>
              <a:t>(a)YouTube</a:t>
            </a:r>
            <a:r>
              <a:rPr lang="ja-JP" altLang="en-US" sz="1600" dirty="0" smtClean="0"/>
              <a:t>と</a:t>
            </a:r>
            <a:r>
              <a:rPr lang="en-US" altLang="ja-JP" sz="1600" dirty="0" err="1" smtClean="0"/>
              <a:t>Dropbox</a:t>
            </a:r>
            <a:r>
              <a:rPr lang="ja-JP" altLang="en-US" sz="1600" dirty="0" smtClean="0"/>
              <a:t>のシェア</a:t>
            </a:r>
            <a:endParaRPr kumimoji="1" lang="ja-JP" altLang="en-US" sz="1600" dirty="0"/>
          </a:p>
        </p:txBody>
      </p:sp>
      <p:sp>
        <p:nvSpPr>
          <p:cNvPr id="8" name="テキスト ボックス 7"/>
          <p:cNvSpPr txBox="1"/>
          <p:nvPr/>
        </p:nvSpPr>
        <p:spPr>
          <a:xfrm>
            <a:off x="2267744" y="3501008"/>
            <a:ext cx="2583159" cy="338554"/>
          </a:xfrm>
          <a:prstGeom prst="rect">
            <a:avLst/>
          </a:prstGeom>
          <a:noFill/>
        </p:spPr>
        <p:txBody>
          <a:bodyPr wrap="none" rtlCol="0">
            <a:spAutoFit/>
          </a:bodyPr>
          <a:lstStyle/>
          <a:p>
            <a:r>
              <a:rPr lang="en-US" altLang="ja-JP" sz="1600" dirty="0" smtClean="0"/>
              <a:t>(b)</a:t>
            </a:r>
            <a:r>
              <a:rPr lang="ja-JP" altLang="en-US" sz="1600" dirty="0" smtClean="0"/>
              <a:t>クラウドストレージの普及</a:t>
            </a:r>
            <a:endParaRPr kumimoji="1" lang="ja-JP" altLang="en-US" sz="1600" dirty="0"/>
          </a:p>
        </p:txBody>
      </p:sp>
    </p:spTree>
    <p:extLst>
      <p:ext uri="{BB962C8B-B14F-4D97-AF65-F5344CB8AC3E}">
        <p14:creationId xmlns:p14="http://schemas.microsoft.com/office/powerpoint/2010/main" val="337308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Web </a:t>
            </a:r>
            <a:r>
              <a:rPr lang="en-US" altLang="ja-JP" dirty="0" smtClean="0"/>
              <a:t>Interface</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5928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235085"/>
            <a:ext cx="8229600" cy="1066123"/>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kumimoji="1" lang="en-US" altLang="ja-JP" dirty="0" smtClean="0"/>
              <a:t>Upload</a:t>
            </a:r>
            <a:r>
              <a:rPr kumimoji="1" lang="ja-JP" altLang="en-US" dirty="0" smtClean="0"/>
              <a:t>に関して</a:t>
            </a:r>
            <a:r>
              <a:rPr kumimoji="1" lang="en-US" altLang="ja-JP" dirty="0" smtClean="0"/>
              <a:t>, 10KB</a:t>
            </a:r>
            <a:r>
              <a:rPr kumimoji="1" lang="ja-JP" altLang="en-US" dirty="0" smtClean="0"/>
              <a:t>以下が全体の</a:t>
            </a:r>
            <a:r>
              <a:rPr kumimoji="1" lang="en-US" altLang="ja-JP" dirty="0" smtClean="0"/>
              <a:t>95%</a:t>
            </a:r>
            <a:r>
              <a:rPr kumimoji="1" lang="ja-JP" altLang="en-US" dirty="0" smtClean="0"/>
              <a:t>以上</a:t>
            </a:r>
            <a:endParaRPr kumimoji="1" lang="en-US" altLang="ja-JP" dirty="0" smtClean="0"/>
          </a:p>
          <a:p>
            <a:r>
              <a:rPr lang="en-US" altLang="ja-JP" dirty="0" smtClean="0"/>
              <a:t>Download</a:t>
            </a:r>
            <a:r>
              <a:rPr lang="ja-JP" altLang="en-US" dirty="0" smtClean="0"/>
              <a:t>に関して</a:t>
            </a:r>
            <a:r>
              <a:rPr lang="en-US" altLang="ja-JP" dirty="0" smtClean="0"/>
              <a:t>, 10KB</a:t>
            </a:r>
            <a:r>
              <a:rPr lang="ja-JP" altLang="en-US" dirty="0" smtClean="0"/>
              <a:t>以下が</a:t>
            </a:r>
            <a:r>
              <a:rPr lang="en-US" altLang="ja-JP" dirty="0" smtClean="0"/>
              <a:t>85%</a:t>
            </a:r>
            <a:r>
              <a:rPr lang="ja-JP" altLang="en-US" dirty="0" smtClean="0"/>
              <a:t>以上</a:t>
            </a:r>
            <a:endParaRPr lang="en-US" altLang="ja-JP" dirty="0" smtClean="0"/>
          </a:p>
          <a:p>
            <a:r>
              <a:rPr lang="ja-JP" altLang="en-US" dirty="0" smtClean="0"/>
              <a:t>サイズが小さい</a:t>
            </a:r>
            <a:r>
              <a:rPr lang="en-US" altLang="ja-JP" dirty="0" smtClean="0"/>
              <a:t>Flow</a:t>
            </a:r>
            <a:r>
              <a:rPr lang="ja-JP" altLang="en-US" dirty="0" smtClean="0"/>
              <a:t>が多い傾向が有る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en-US" altLang="ja-JP" dirty="0" smtClean="0"/>
              <a:t>Web Interface</a:t>
            </a:r>
            <a:endParaRPr kumimoji="1" lang="ja-JP" altLang="en-US" dirty="0"/>
          </a:p>
        </p:txBody>
      </p:sp>
      <p:pic>
        <p:nvPicPr>
          <p:cNvPr id="6" name="図 5"/>
          <p:cNvPicPr>
            <a:picLocks noChangeAspect="1"/>
          </p:cNvPicPr>
          <p:nvPr/>
        </p:nvPicPr>
        <p:blipFill>
          <a:blip r:embed="rId2"/>
          <a:stretch>
            <a:fillRect/>
          </a:stretch>
        </p:blipFill>
        <p:spPr>
          <a:xfrm>
            <a:off x="611560" y="1268760"/>
            <a:ext cx="4685801" cy="2743703"/>
          </a:xfrm>
          <a:prstGeom prst="rect">
            <a:avLst/>
          </a:prstGeom>
        </p:spPr>
      </p:pic>
      <p:sp>
        <p:nvSpPr>
          <p:cNvPr id="7" name="正方形/長方形 6"/>
          <p:cNvSpPr/>
          <p:nvPr/>
        </p:nvSpPr>
        <p:spPr>
          <a:xfrm>
            <a:off x="5580112" y="980728"/>
            <a:ext cx="3312368"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ja-JP" dirty="0" err="1"/>
              <a:t>Dropbox</a:t>
            </a:r>
            <a:r>
              <a:rPr lang="ja-JP" altLang="en-US" dirty="0"/>
              <a:t>で</a:t>
            </a:r>
            <a:r>
              <a:rPr lang="ja-JP" altLang="en-US" dirty="0" smtClean="0"/>
              <a:t>は</a:t>
            </a:r>
            <a:r>
              <a:rPr lang="en-US" altLang="ja-JP" dirty="0" smtClean="0"/>
              <a:t>Web</a:t>
            </a:r>
            <a:r>
              <a:rPr lang="ja-JP" altLang="en-US" dirty="0" smtClean="0"/>
              <a:t>インターフェースにより</a:t>
            </a:r>
            <a:r>
              <a:rPr lang="en-US" altLang="ja-JP" dirty="0" smtClean="0"/>
              <a:t>, </a:t>
            </a:r>
            <a:r>
              <a:rPr lang="ja-JP" altLang="en-US" dirty="0" smtClean="0"/>
              <a:t>ファイルの送受信が可能である</a:t>
            </a:r>
            <a:endParaRPr lang="ja-JP" altLang="en-US" dirty="0"/>
          </a:p>
        </p:txBody>
      </p:sp>
      <p:sp>
        <p:nvSpPr>
          <p:cNvPr id="9" name="正方形/長方形 8"/>
          <p:cNvSpPr/>
          <p:nvPr/>
        </p:nvSpPr>
        <p:spPr>
          <a:xfrm>
            <a:off x="5580112" y="2564904"/>
            <a:ext cx="3312368"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ja-JP" altLang="en-US" dirty="0" smtClean="0"/>
              <a:t>グラフの歪みは</a:t>
            </a:r>
            <a:r>
              <a:rPr lang="en-US" altLang="ja-JP" dirty="0" smtClean="0"/>
              <a:t>, </a:t>
            </a:r>
          </a:p>
          <a:p>
            <a:pPr marL="342900" indent="-342900">
              <a:buFont typeface="+mj-lt"/>
              <a:buAutoNum type="arabicPeriod"/>
            </a:pPr>
            <a:r>
              <a:rPr lang="en-US" altLang="ja-JP" dirty="0" smtClean="0"/>
              <a:t>SSL</a:t>
            </a:r>
            <a:r>
              <a:rPr lang="ja-JP" altLang="en-US" dirty="0" smtClean="0"/>
              <a:t>を使った短いセッション</a:t>
            </a:r>
            <a:endParaRPr lang="en-US" altLang="ja-JP" dirty="0" smtClean="0"/>
          </a:p>
          <a:p>
            <a:pPr marL="342900" indent="-342900">
              <a:buFont typeface="+mj-lt"/>
              <a:buAutoNum type="arabicPeriod"/>
            </a:pPr>
            <a:r>
              <a:rPr lang="en-US" altLang="ja-JP" dirty="0" smtClean="0"/>
              <a:t>Web Browser</a:t>
            </a:r>
            <a:r>
              <a:rPr lang="ja-JP" altLang="en-US" dirty="0" smtClean="0"/>
              <a:t>により複数のコネクションを張り</a:t>
            </a:r>
            <a:r>
              <a:rPr lang="en-US" altLang="ja-JP" dirty="0" smtClean="0"/>
              <a:t>, </a:t>
            </a:r>
            <a:r>
              <a:rPr lang="ja-JP" altLang="en-US" dirty="0" smtClean="0"/>
              <a:t>平行処理の影響</a:t>
            </a:r>
            <a:endParaRPr lang="en-US" altLang="ja-JP" dirty="0" smtClean="0"/>
          </a:p>
        </p:txBody>
      </p:sp>
    </p:spTree>
    <p:extLst>
      <p:ext uri="{BB962C8B-B14F-4D97-AF65-F5344CB8AC3E}">
        <p14:creationId xmlns:p14="http://schemas.microsoft.com/office/powerpoint/2010/main" val="211185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kumimoji="1" lang="ja-JP" altLang="en-US" dirty="0" smtClean="0"/>
              <a:t>クラウドベースのストレージサービスが普及している</a:t>
            </a:r>
            <a:endParaRPr kumimoji="1" lang="en-US" altLang="ja-JP" dirty="0" smtClean="0"/>
          </a:p>
          <a:p>
            <a:r>
              <a:rPr lang="ja-JP" altLang="en-US" dirty="0" smtClean="0"/>
              <a:t>実環境を重視し</a:t>
            </a:r>
            <a:r>
              <a:rPr lang="en-US" altLang="ja-JP" dirty="0" smtClean="0"/>
              <a:t>, </a:t>
            </a:r>
            <a:r>
              <a:rPr lang="ja-JP" altLang="en-US" dirty="0" smtClean="0"/>
              <a:t>その性質を解析</a:t>
            </a:r>
            <a:endParaRPr lang="en-US" altLang="ja-JP" dirty="0" smtClean="0"/>
          </a:p>
          <a:p>
            <a:r>
              <a:rPr kumimoji="1" lang="ja-JP" altLang="en-US" dirty="0" smtClean="0"/>
              <a:t>問題点</a:t>
            </a:r>
            <a:endParaRPr kumimoji="1" lang="en-US" altLang="ja-JP" dirty="0" smtClean="0"/>
          </a:p>
          <a:p>
            <a:pPr marL="850392" lvl="1" indent="-457200">
              <a:buFont typeface="+mj-lt"/>
              <a:buAutoNum type="arabicPeriod"/>
            </a:pPr>
            <a:r>
              <a:rPr lang="en-US" altLang="ja-JP" dirty="0" smtClean="0"/>
              <a:t>RTT:</a:t>
            </a:r>
            <a:r>
              <a:rPr lang="ja-JP" altLang="en-US" dirty="0" smtClean="0"/>
              <a:t>データセンタとクライアントの距離が遠い</a:t>
            </a:r>
            <a:endParaRPr lang="en-US" altLang="ja-JP" dirty="0" smtClean="0"/>
          </a:p>
          <a:p>
            <a:pPr marL="850392" lvl="1" indent="-457200">
              <a:buFont typeface="+mj-lt"/>
              <a:buAutoNum type="arabicPeriod"/>
            </a:pPr>
            <a:r>
              <a:rPr kumimoji="1" lang="en-US" altLang="ja-JP" dirty="0" smtClean="0"/>
              <a:t>ACK</a:t>
            </a:r>
            <a:r>
              <a:rPr kumimoji="1" lang="ja-JP" altLang="en-US" dirty="0" smtClean="0"/>
              <a:t>スキーマのためスループットが出ない</a:t>
            </a:r>
            <a:endParaRPr kumimoji="1" lang="en-US" altLang="ja-JP" dirty="0" smtClean="0"/>
          </a:p>
          <a:p>
            <a:pPr marL="594360" indent="-457200"/>
            <a:r>
              <a:rPr lang="ja-JP" altLang="en-US" dirty="0" smtClean="0"/>
              <a:t>改善</a:t>
            </a:r>
            <a:endParaRPr lang="en-US" altLang="ja-JP" dirty="0" smtClean="0"/>
          </a:p>
          <a:p>
            <a:pPr marL="850392" lvl="1" indent="-457200"/>
            <a:r>
              <a:rPr kumimoji="1" lang="ja-JP" altLang="en-US" dirty="0" smtClean="0"/>
              <a:t>チャンクを束ね</a:t>
            </a:r>
            <a:r>
              <a:rPr kumimoji="1" lang="en-US" altLang="ja-JP" dirty="0" smtClean="0"/>
              <a:t>, </a:t>
            </a:r>
            <a:r>
              <a:rPr kumimoji="1" lang="ja-JP" altLang="en-US" dirty="0" smtClean="0"/>
              <a:t>一つの処理でたくさんのデータを扱えるようにした</a:t>
            </a:r>
            <a:endParaRPr kumimoji="1" lang="en-US" altLang="ja-JP" dirty="0" smtClean="0"/>
          </a:p>
          <a:p>
            <a:pPr marL="850392" lvl="1" indent="-457200"/>
            <a:r>
              <a:rPr lang="ja-JP" altLang="en-US" dirty="0" smtClean="0"/>
              <a:t>チャンクをパイプラインのように扱い</a:t>
            </a:r>
            <a:r>
              <a:rPr lang="en-US" altLang="ja-JP" dirty="0" smtClean="0"/>
              <a:t>, ACK</a:t>
            </a:r>
            <a:r>
              <a:rPr lang="ja-JP" altLang="en-US" dirty="0" smtClean="0"/>
              <a:t>による遅延を軽減した</a:t>
            </a:r>
            <a:endParaRPr lang="en-US" altLang="ja-JP" dirty="0" smtClean="0"/>
          </a:p>
          <a:p>
            <a:pPr marL="594360" indent="-457200"/>
            <a:r>
              <a:rPr kumimoji="1" lang="ja-JP" altLang="en-US" dirty="0" smtClean="0"/>
              <a:t>ユーザーについて</a:t>
            </a:r>
            <a:endParaRPr kumimoji="1" lang="en-US" altLang="ja-JP" dirty="0" smtClean="0"/>
          </a:p>
          <a:p>
            <a:pPr marL="850392" lvl="1" indent="-457200"/>
            <a:r>
              <a:rPr lang="ja-JP" altLang="en-US" dirty="0" smtClean="0"/>
              <a:t>わずかなユーザーが</a:t>
            </a:r>
            <a:r>
              <a:rPr lang="en-US" altLang="ja-JP" dirty="0" smtClean="0"/>
              <a:t>Heavy</a:t>
            </a:r>
            <a:r>
              <a:rPr lang="ja-JP" altLang="en-US" dirty="0" smtClean="0"/>
              <a:t>で</a:t>
            </a:r>
            <a:r>
              <a:rPr lang="en-US" altLang="ja-JP" dirty="0" smtClean="0"/>
              <a:t>, </a:t>
            </a:r>
            <a:r>
              <a:rPr lang="ja-JP" altLang="en-US" smtClean="0"/>
              <a:t>トラフィックの大部分を生み出している</a:t>
            </a:r>
            <a:endParaRPr kumimoji="1" lang="en-US" altLang="ja-JP" dirty="0" smtClean="0"/>
          </a:p>
          <a:p>
            <a:pPr marL="850392" lvl="1" indent="-457200"/>
            <a:endParaRPr kumimoji="1" lang="ja-JP" altLang="en-US" dirty="0"/>
          </a:p>
        </p:txBody>
      </p:sp>
      <p:sp>
        <p:nvSpPr>
          <p:cNvPr id="3" name="タイトル 2"/>
          <p:cNvSpPr>
            <a:spLocks noGrp="1"/>
          </p:cNvSpPr>
          <p:nvPr>
            <p:ph type="title"/>
          </p:nvPr>
        </p:nvSpPr>
        <p:spPr/>
        <p:txBody>
          <a:bodyPr/>
          <a:lstStyle/>
          <a:p>
            <a:r>
              <a:rPr kumimoji="1" lang="en-US" altLang="ja-JP" dirty="0" smtClean="0"/>
              <a:t>Conclusion</a:t>
            </a:r>
            <a:endParaRPr kumimoji="1" lang="ja-JP" altLang="en-US" dirty="0"/>
          </a:p>
        </p:txBody>
      </p:sp>
    </p:spTree>
    <p:extLst>
      <p:ext uri="{BB962C8B-B14F-4D97-AF65-F5344CB8AC3E}">
        <p14:creationId xmlns:p14="http://schemas.microsoft.com/office/powerpoint/2010/main" val="363125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ja-JP" altLang="en-US" dirty="0" smtClean="0"/>
              <a:t>クラウドストレージに関する関連研究</a:t>
            </a:r>
            <a:endParaRPr kumimoji="1" lang="en-US" altLang="ja-JP" dirty="0" smtClean="0"/>
          </a:p>
          <a:p>
            <a:pPr lvl="1"/>
            <a:r>
              <a:rPr lang="en-US" altLang="ja-JP" dirty="0"/>
              <a:t>What’s Inside the Cloud? </a:t>
            </a:r>
            <a:r>
              <a:rPr lang="en-US" altLang="ja-JP" dirty="0" smtClean="0"/>
              <a:t>An Architectural </a:t>
            </a:r>
            <a:r>
              <a:rPr lang="en-US" altLang="ja-JP" dirty="0"/>
              <a:t>Map of the Cloud </a:t>
            </a:r>
            <a:r>
              <a:rPr lang="en-US" altLang="ja-JP" dirty="0" smtClean="0"/>
              <a:t>Landscape</a:t>
            </a:r>
          </a:p>
          <a:p>
            <a:pPr lvl="2"/>
            <a:r>
              <a:rPr kumimoji="1" lang="ja-JP" altLang="en-US" dirty="0" smtClean="0"/>
              <a:t>ストレージシステムアーキテクチャの設計に関する研究</a:t>
            </a:r>
            <a:endParaRPr kumimoji="1" lang="en-US" altLang="ja-JP" dirty="0" smtClean="0"/>
          </a:p>
          <a:p>
            <a:pPr lvl="1"/>
            <a:r>
              <a:rPr lang="en-US" altLang="ja-JP" dirty="0"/>
              <a:t>Security and Privacy in Cloud Computing: A </a:t>
            </a:r>
            <a:r>
              <a:rPr lang="en-US" altLang="ja-JP" dirty="0" smtClean="0"/>
              <a:t>Survey</a:t>
            </a:r>
          </a:p>
          <a:p>
            <a:pPr lvl="2"/>
            <a:r>
              <a:rPr lang="ja-JP" altLang="en-US" dirty="0" smtClean="0"/>
              <a:t>セキュリティ・プライバシーに関する研究</a:t>
            </a:r>
            <a:endParaRPr lang="en-US" altLang="ja-JP" dirty="0" smtClean="0"/>
          </a:p>
          <a:p>
            <a:pPr lvl="1"/>
            <a:r>
              <a:rPr lang="en-US" altLang="ja-JP" dirty="0" err="1"/>
              <a:t>CloudCmp</a:t>
            </a:r>
            <a:r>
              <a:rPr lang="en-US" altLang="ja-JP" dirty="0"/>
              <a:t>: Comparing Public Cloud </a:t>
            </a:r>
            <a:r>
              <a:rPr lang="en-US" altLang="ja-JP" dirty="0" smtClean="0"/>
              <a:t>Providers, </a:t>
            </a:r>
            <a:r>
              <a:rPr lang="en-US" altLang="ja-JP" dirty="0"/>
              <a:t>The Impact of Virtualization on Network Performance of Amazon EC2 Data Center</a:t>
            </a:r>
            <a:endParaRPr lang="ja-JP" altLang="en-US" dirty="0"/>
          </a:p>
          <a:p>
            <a:pPr lvl="2"/>
            <a:r>
              <a:rPr kumimoji="1" lang="ja-JP" altLang="en-US" dirty="0" smtClean="0"/>
              <a:t>複数のクラウドストレージサービスの比較</a:t>
            </a:r>
            <a:endParaRPr kumimoji="1"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テキスト ボックス 3"/>
          <p:cNvSpPr txBox="1"/>
          <p:nvPr/>
        </p:nvSpPr>
        <p:spPr>
          <a:xfrm>
            <a:off x="683568" y="5589240"/>
            <a:ext cx="763284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2000" dirty="0" smtClean="0"/>
              <a:t>クラウドストレージサービスの特質を解析する研究は今までなかった</a:t>
            </a:r>
            <a:endParaRPr kumimoji="1" lang="ja-JP" altLang="en-US" sz="2000" dirty="0"/>
          </a:p>
        </p:txBody>
      </p:sp>
    </p:spTree>
    <p:extLst>
      <p:ext uri="{BB962C8B-B14F-4D97-AF65-F5344CB8AC3E}">
        <p14:creationId xmlns:p14="http://schemas.microsoft.com/office/powerpoint/2010/main" val="359145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81329"/>
            <a:ext cx="8229600" cy="1803655"/>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kumimoji="1" lang="ja-JP" altLang="en-US" sz="2400" dirty="0" smtClean="0"/>
              <a:t>目的</a:t>
            </a:r>
            <a:r>
              <a:rPr kumimoji="1" lang="en-US" altLang="ja-JP" sz="2400" dirty="0" smtClean="0"/>
              <a:t>:</a:t>
            </a:r>
          </a:p>
          <a:p>
            <a:pPr lvl="1"/>
            <a:r>
              <a:rPr lang="ja-JP" altLang="en-US" sz="2000" dirty="0" smtClean="0"/>
              <a:t>実際のユーザーの観点から</a:t>
            </a:r>
            <a:r>
              <a:rPr lang="en-US" altLang="ja-JP" sz="2000" dirty="0" smtClean="0"/>
              <a:t>, </a:t>
            </a:r>
            <a:r>
              <a:rPr lang="ja-JP" altLang="en-US" sz="2000" dirty="0" smtClean="0"/>
              <a:t>クラウドストレージサービスの性質を解析する</a:t>
            </a:r>
            <a:endParaRPr lang="en-US" altLang="ja-JP" sz="2000" dirty="0" smtClean="0"/>
          </a:p>
          <a:p>
            <a:pPr lvl="1"/>
            <a:r>
              <a:rPr lang="ja-JP" altLang="en-US" sz="2000" dirty="0" smtClean="0"/>
              <a:t>ユーザーによる影響</a:t>
            </a:r>
            <a:r>
              <a:rPr lang="en-US" altLang="ja-JP" sz="2000" dirty="0" smtClean="0"/>
              <a:t>, </a:t>
            </a:r>
            <a:r>
              <a:rPr lang="ja-JP" altLang="en-US" sz="2000" dirty="0" smtClean="0"/>
              <a:t>パーソナルストレージにおけるシステムの動作に着目</a:t>
            </a:r>
            <a:endParaRPr lang="en-US" altLang="ja-JP" sz="2000" dirty="0" smtClean="0"/>
          </a:p>
          <a:p>
            <a:pPr lvl="1"/>
            <a:r>
              <a:rPr lang="ja-JP" altLang="en-US" sz="2000" dirty="0" smtClean="0"/>
              <a:t>解析結果から</a:t>
            </a:r>
            <a:r>
              <a:rPr lang="en-US" altLang="ja-JP" sz="2000" dirty="0" smtClean="0"/>
              <a:t>, </a:t>
            </a:r>
            <a:r>
              <a:rPr lang="ja-JP" altLang="en-US" sz="2000" dirty="0" smtClean="0"/>
              <a:t>ボトルネックに対する改善策を提案</a:t>
            </a:r>
            <a:endParaRPr lang="en-US" altLang="ja-JP" sz="2000"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テキスト ボックス 3"/>
          <p:cNvSpPr txBox="1"/>
          <p:nvPr/>
        </p:nvSpPr>
        <p:spPr>
          <a:xfrm>
            <a:off x="1835696" y="1340768"/>
            <a:ext cx="2632251"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000" dirty="0" smtClean="0"/>
              <a:t>実用面を強調した解析</a:t>
            </a:r>
            <a:endParaRPr kumimoji="1" lang="ja-JP" altLang="en-US" sz="2000" dirty="0"/>
          </a:p>
        </p:txBody>
      </p:sp>
      <p:sp>
        <p:nvSpPr>
          <p:cNvPr id="6" name="コンテンツ プレースホルダー 2"/>
          <p:cNvSpPr txBox="1">
            <a:spLocks/>
          </p:cNvSpPr>
          <p:nvPr/>
        </p:nvSpPr>
        <p:spPr>
          <a:xfrm>
            <a:off x="215456" y="3501008"/>
            <a:ext cx="8713088" cy="1656184"/>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r>
              <a:rPr lang="ja-JP" altLang="en-US" sz="2400" dirty="0" smtClean="0"/>
              <a:t>成果</a:t>
            </a:r>
            <a:r>
              <a:rPr lang="en-US" altLang="ja-JP" sz="2400" dirty="0" smtClean="0"/>
              <a:t>: </a:t>
            </a:r>
          </a:p>
          <a:p>
            <a:pPr marL="850392" lvl="1" indent="-457200">
              <a:buFont typeface="+mj-lt"/>
              <a:buAutoNum type="arabicPeriod"/>
            </a:pPr>
            <a:r>
              <a:rPr lang="en-US" altLang="ja-JP" sz="2000" dirty="0" err="1" smtClean="0"/>
              <a:t>Dropbox</a:t>
            </a:r>
            <a:r>
              <a:rPr lang="ja-JP" altLang="en-US" sz="2000" dirty="0" smtClean="0"/>
              <a:t>の性能はクライアントとデータセンター間の距離に依存</a:t>
            </a:r>
            <a:r>
              <a:rPr lang="en-US" altLang="ja-JP" sz="2000" dirty="0" smtClean="0"/>
              <a:t>(RTT)</a:t>
            </a:r>
          </a:p>
          <a:p>
            <a:pPr marL="850392" lvl="1" indent="-457200">
              <a:buFont typeface="+mj-lt"/>
              <a:buAutoNum type="arabicPeriod"/>
            </a:pPr>
            <a:r>
              <a:rPr lang="en-US" altLang="ja-JP" sz="2000" dirty="0" err="1" smtClean="0"/>
              <a:t>ACK</a:t>
            </a:r>
            <a:r>
              <a:rPr lang="en-US" altLang="en-US" sz="2000" dirty="0" err="1" smtClean="0"/>
              <a:t>スキーマがボトルネックになっている</a:t>
            </a:r>
            <a:endParaRPr lang="en-US" altLang="ja-JP" sz="2000" dirty="0" smtClean="0"/>
          </a:p>
          <a:p>
            <a:pPr marL="850392" lvl="1" indent="-457200">
              <a:buFont typeface="+mj-lt"/>
              <a:buAutoNum type="arabicPeriod"/>
            </a:pPr>
            <a:r>
              <a:rPr lang="ja-JP" altLang="en-US" sz="2000" dirty="0" smtClean="0"/>
              <a:t>ユーザー</a:t>
            </a:r>
            <a:r>
              <a:rPr lang="ja-JP" altLang="en-US" sz="2000" dirty="0" smtClean="0"/>
              <a:t>を</a:t>
            </a:r>
            <a:r>
              <a:rPr lang="en-US" altLang="ja-JP" sz="2000" dirty="0" smtClean="0"/>
              <a:t>4</a:t>
            </a:r>
            <a:r>
              <a:rPr lang="ja-JP" altLang="en-US" sz="2000" dirty="0" smtClean="0"/>
              <a:t>つのグループに分類することができる</a:t>
            </a:r>
            <a:endParaRPr lang="en-US" altLang="ja-JP" sz="2000" dirty="0" smtClean="0"/>
          </a:p>
          <a:p>
            <a:pPr marL="850392" lvl="1" indent="-457200">
              <a:buFont typeface="+mj-lt"/>
              <a:buAutoNum type="arabicPeriod"/>
            </a:pPr>
            <a:r>
              <a:rPr lang="ja-JP" altLang="en-US" sz="2000" dirty="0" smtClean="0"/>
              <a:t>デバイス間で</a:t>
            </a:r>
            <a:r>
              <a:rPr lang="ja-JP" altLang="en-US" sz="2000" dirty="0" smtClean="0"/>
              <a:t>フォルダ共有</a:t>
            </a:r>
            <a:r>
              <a:rPr lang="en-US" altLang="en-US" sz="2000" dirty="0" smtClean="0"/>
              <a:t>する</a:t>
            </a:r>
            <a:r>
              <a:rPr lang="ja-JP" altLang="en-US" sz="2000" dirty="0" smtClean="0"/>
              <a:t>シナリオでの</a:t>
            </a:r>
            <a:r>
              <a:rPr lang="ja-JP" altLang="en-US" sz="2000" dirty="0" smtClean="0"/>
              <a:t>使用率</a:t>
            </a:r>
            <a:r>
              <a:rPr lang="ja-JP" altLang="en-US" sz="2000" dirty="0" smtClean="0"/>
              <a:t>が高い</a:t>
            </a:r>
            <a:endParaRPr lang="en-US" altLang="ja-JP" sz="2000" dirty="0" smtClean="0"/>
          </a:p>
          <a:p>
            <a:pPr marL="850392" lvl="1" indent="-457200">
              <a:buFont typeface="+mj-lt"/>
              <a:buAutoNum type="arabicPeriod"/>
            </a:pPr>
            <a:endParaRPr lang="en-US" altLang="ja-JP" sz="2000" dirty="0" smtClean="0"/>
          </a:p>
        </p:txBody>
      </p:sp>
      <p:sp>
        <p:nvSpPr>
          <p:cNvPr id="7" name="コンテンツ プレースホルダー 2"/>
          <p:cNvSpPr txBox="1">
            <a:spLocks/>
          </p:cNvSpPr>
          <p:nvPr/>
        </p:nvSpPr>
        <p:spPr>
          <a:xfrm>
            <a:off x="3410330" y="5297639"/>
            <a:ext cx="5410142" cy="1083690"/>
          </a:xfrm>
          <a:prstGeom prst="rect">
            <a:avLst/>
          </a:prstGeom>
        </p:spPr>
        <p:style>
          <a:lnRef idx="2">
            <a:schemeClr val="accent4"/>
          </a:lnRef>
          <a:fillRef idx="1">
            <a:schemeClr val="lt1"/>
          </a:fillRef>
          <a:effectRef idx="0">
            <a:schemeClr val="accent4"/>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r>
              <a:rPr lang="ja-JP" altLang="en-US" sz="2000" dirty="0" smtClean="0"/>
              <a:t>解析環境</a:t>
            </a:r>
            <a:endParaRPr lang="en-US" altLang="ja-JP" sz="2000" dirty="0" smtClean="0"/>
          </a:p>
          <a:p>
            <a:pPr lvl="1"/>
            <a:r>
              <a:rPr lang="ja-JP" altLang="en-US" sz="1600" dirty="0" smtClean="0"/>
              <a:t>ヨーロッパの</a:t>
            </a:r>
            <a:r>
              <a:rPr lang="en-US" altLang="ja-JP" sz="1600" dirty="0" smtClean="0"/>
              <a:t>4</a:t>
            </a:r>
            <a:r>
              <a:rPr lang="ja-JP" altLang="en-US" sz="1600" dirty="0" smtClean="0"/>
              <a:t>地点からのデータを解析</a:t>
            </a:r>
            <a:endParaRPr lang="en-US" altLang="ja-JP" sz="1600" dirty="0" smtClean="0"/>
          </a:p>
          <a:p>
            <a:pPr lvl="1"/>
            <a:r>
              <a:rPr lang="en-US" altLang="ja-JP" sz="1600" dirty="0" smtClean="0"/>
              <a:t>42</a:t>
            </a:r>
            <a:r>
              <a:rPr lang="ja-JP" altLang="en-US" sz="1600" dirty="0" smtClean="0"/>
              <a:t>日間のトラフィクを監視</a:t>
            </a:r>
            <a:endParaRPr lang="en-US" altLang="ja-JP" sz="1600" dirty="0" smtClean="0"/>
          </a:p>
          <a:p>
            <a:pPr lvl="1"/>
            <a:endParaRPr lang="en-US" altLang="ja-JP" sz="1600" dirty="0" smtClean="0"/>
          </a:p>
          <a:p>
            <a:pPr marL="850392" lvl="1" indent="-457200">
              <a:buFont typeface="+mj-lt"/>
              <a:buAutoNum type="arabicPeriod"/>
            </a:pPr>
            <a:endParaRPr lang="en-US" altLang="ja-JP" sz="2000" dirty="0" smtClean="0"/>
          </a:p>
        </p:txBody>
      </p:sp>
    </p:spTree>
    <p:extLst>
      <p:ext uri="{BB962C8B-B14F-4D97-AF65-F5344CB8AC3E}">
        <p14:creationId xmlns:p14="http://schemas.microsoft.com/office/powerpoint/2010/main" val="399937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err="1" smtClean="0"/>
              <a:t>Dropbox</a:t>
            </a:r>
            <a:r>
              <a:rPr kumimoji="1" lang="en-US" altLang="ja-JP" dirty="0" smtClean="0"/>
              <a:t> overview</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0860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sz="2400" dirty="0" smtClean="0"/>
              <a:t>Chunk : </a:t>
            </a:r>
            <a:r>
              <a:rPr kumimoji="1" lang="en-US" altLang="ja-JP" sz="2400" i="1" dirty="0" err="1" smtClean="0"/>
              <a:t>librsync</a:t>
            </a:r>
            <a:r>
              <a:rPr kumimoji="1" lang="en-US" altLang="ja-JP" sz="2400" dirty="0" smtClean="0"/>
              <a:t> </a:t>
            </a:r>
            <a:r>
              <a:rPr kumimoji="1" lang="ja-JP" altLang="en-US" sz="2400" dirty="0" smtClean="0"/>
              <a:t>サードパーティ製のライブラリにより実装</a:t>
            </a:r>
            <a:endParaRPr kumimoji="1" lang="en-US" altLang="ja-JP" sz="2400" dirty="0" smtClean="0"/>
          </a:p>
          <a:p>
            <a:pPr lvl="1"/>
            <a:r>
              <a:rPr kumimoji="1" lang="en-US" altLang="ja-JP" sz="2000" dirty="0" smtClean="0"/>
              <a:t>4MB</a:t>
            </a:r>
            <a:r>
              <a:rPr kumimoji="1" lang="ja-JP" altLang="en-US" sz="2000" dirty="0" smtClean="0"/>
              <a:t>までのファイルは一つのチャンクとして扱われ</a:t>
            </a:r>
            <a:r>
              <a:rPr kumimoji="1" lang="en-US" altLang="ja-JP" sz="2000" dirty="0" smtClean="0"/>
              <a:t>, </a:t>
            </a:r>
            <a:r>
              <a:rPr lang="en-US" altLang="ja-JP" sz="2000" dirty="0" smtClean="0"/>
              <a:t>4MB</a:t>
            </a:r>
            <a:r>
              <a:rPr lang="ja-JP" altLang="en-US" sz="2000" dirty="0" smtClean="0"/>
              <a:t>を超えるファイルは複数のチャンクに分割される</a:t>
            </a:r>
            <a:endParaRPr lang="en-US" altLang="ja-JP" sz="2000" dirty="0" smtClean="0"/>
          </a:p>
          <a:p>
            <a:pPr lvl="1"/>
            <a:r>
              <a:rPr lang="ja-JP" altLang="en-US" sz="2000" dirty="0" smtClean="0"/>
              <a:t>それぞれのチャンクは</a:t>
            </a:r>
            <a:r>
              <a:rPr lang="en-US" altLang="ja-JP" sz="2000" dirty="0" smtClean="0"/>
              <a:t>”SHA256”</a:t>
            </a:r>
            <a:r>
              <a:rPr lang="ja-JP" altLang="en-US" sz="2000" dirty="0" smtClean="0"/>
              <a:t>ハッシュ関数により</a:t>
            </a:r>
            <a:r>
              <a:rPr lang="en-US" altLang="ja-JP" sz="2000" dirty="0" smtClean="0"/>
              <a:t>, </a:t>
            </a:r>
            <a:r>
              <a:rPr lang="ja-JP" altLang="en-US" sz="2000" dirty="0" smtClean="0"/>
              <a:t>ハッシュ化される</a:t>
            </a:r>
            <a:r>
              <a:rPr lang="en-US" altLang="ja-JP" sz="2000" dirty="0" smtClean="0"/>
              <a:t>. </a:t>
            </a:r>
            <a:r>
              <a:rPr lang="ja-JP" altLang="en-US" sz="2000" dirty="0" smtClean="0"/>
              <a:t>そのメタデータをローカルに保存しておき</a:t>
            </a:r>
            <a:r>
              <a:rPr lang="en-US" altLang="ja-JP" sz="2000" dirty="0" smtClean="0"/>
              <a:t>, </a:t>
            </a:r>
            <a:r>
              <a:rPr lang="ja-JP" altLang="en-US" sz="2000" dirty="0" smtClean="0"/>
              <a:t>サーバとの差分を送受信する</a:t>
            </a:r>
            <a:r>
              <a:rPr lang="en-US" altLang="ja-JP" sz="2000" dirty="0" smtClean="0"/>
              <a:t>. </a:t>
            </a:r>
          </a:p>
          <a:p>
            <a:pPr lvl="1"/>
            <a:endParaRPr lang="en-US" altLang="ja-JP" sz="2000" dirty="0" smtClean="0"/>
          </a:p>
          <a:p>
            <a:r>
              <a:rPr lang="en-US" altLang="ja-JP" sz="2400" dirty="0" smtClean="0"/>
              <a:t>Control </a:t>
            </a:r>
            <a:r>
              <a:rPr lang="ja-JP" altLang="en-US" sz="2400" dirty="0" smtClean="0"/>
              <a:t>と</a:t>
            </a:r>
            <a:r>
              <a:rPr lang="en-US" altLang="ja-JP" sz="2400" dirty="0" smtClean="0"/>
              <a:t> data storage </a:t>
            </a:r>
            <a:r>
              <a:rPr lang="en-US" altLang="ja-JP" sz="2400" dirty="0" smtClean="0"/>
              <a:t>(2</a:t>
            </a:r>
            <a:r>
              <a:rPr lang="ja-JP" altLang="en-US" sz="2400" dirty="0" smtClean="0"/>
              <a:t>つの</a:t>
            </a:r>
            <a:r>
              <a:rPr lang="en-US" altLang="ja-JP" sz="2400" dirty="0" smtClean="0"/>
              <a:t>operation)</a:t>
            </a:r>
            <a:endParaRPr lang="en-US" altLang="ja-JP" sz="2400" dirty="0" smtClean="0"/>
          </a:p>
          <a:p>
            <a:pPr lvl="1"/>
            <a:r>
              <a:rPr kumimoji="1" lang="en-US" altLang="ja-JP" sz="2000" dirty="0" smtClean="0"/>
              <a:t>Control : </a:t>
            </a:r>
            <a:r>
              <a:rPr lang="ja-JP" altLang="en-US" sz="2000" dirty="0" smtClean="0"/>
              <a:t>同期</a:t>
            </a:r>
            <a:r>
              <a:rPr kumimoji="1" lang="ja-JP" altLang="en-US" sz="2000" dirty="0" smtClean="0"/>
              <a:t>を取るための情報を管理</a:t>
            </a:r>
            <a:endParaRPr kumimoji="1" lang="en-US" altLang="ja-JP" sz="2000" dirty="0" smtClean="0"/>
          </a:p>
          <a:p>
            <a:pPr lvl="2"/>
            <a:r>
              <a:rPr lang="en-US" altLang="ja-JP" sz="1800" dirty="0" err="1" smtClean="0"/>
              <a:t>Dropbox</a:t>
            </a:r>
            <a:r>
              <a:rPr lang="en-US" altLang="ja-JP" sz="1800" dirty="0" smtClean="0"/>
              <a:t> Inc. </a:t>
            </a:r>
            <a:r>
              <a:rPr lang="ja-JP" altLang="en-US" sz="1800" dirty="0" smtClean="0"/>
              <a:t>により直接コントロールされる</a:t>
            </a:r>
            <a:endParaRPr kumimoji="1" lang="en-US" altLang="ja-JP" sz="1800" dirty="0" smtClean="0"/>
          </a:p>
          <a:p>
            <a:pPr lvl="1"/>
            <a:r>
              <a:rPr lang="en-US" altLang="ja-JP" sz="2000" dirty="0" smtClean="0"/>
              <a:t>Data storage : </a:t>
            </a:r>
            <a:r>
              <a:rPr lang="ja-JP" altLang="en-US" sz="2000" dirty="0" smtClean="0"/>
              <a:t>実データ</a:t>
            </a:r>
            <a:r>
              <a:rPr lang="en-US" altLang="ja-JP" sz="2000" dirty="0" smtClean="0"/>
              <a:t>(</a:t>
            </a:r>
            <a:r>
              <a:rPr lang="ja-JP" altLang="en-US" sz="2000" dirty="0" smtClean="0"/>
              <a:t>チャンク</a:t>
            </a:r>
            <a:r>
              <a:rPr lang="en-US" altLang="ja-JP" sz="2000" dirty="0" smtClean="0"/>
              <a:t>)</a:t>
            </a:r>
            <a:r>
              <a:rPr lang="ja-JP" altLang="en-US" sz="2000" dirty="0" smtClean="0"/>
              <a:t>のやり取りを管理</a:t>
            </a:r>
            <a:endParaRPr lang="en-US" altLang="ja-JP" sz="2000" dirty="0"/>
          </a:p>
          <a:p>
            <a:pPr lvl="2"/>
            <a:r>
              <a:rPr lang="en-US" altLang="ja-JP" sz="1800" dirty="0" smtClean="0"/>
              <a:t>Amazon EC2, S3</a:t>
            </a:r>
            <a:r>
              <a:rPr lang="ja-JP" altLang="en-US" sz="1800" dirty="0" smtClean="0"/>
              <a:t>によりコントロール</a:t>
            </a:r>
            <a:endParaRPr kumimoji="1" lang="en-US" altLang="ja-JP" sz="1800" dirty="0" smtClean="0"/>
          </a:p>
        </p:txBody>
      </p:sp>
      <p:sp>
        <p:nvSpPr>
          <p:cNvPr id="3" name="タイトル 2"/>
          <p:cNvSpPr>
            <a:spLocks noGrp="1"/>
          </p:cNvSpPr>
          <p:nvPr>
            <p:ph type="title"/>
          </p:nvPr>
        </p:nvSpPr>
        <p:spPr/>
        <p:txBody>
          <a:bodyPr/>
          <a:lstStyle/>
          <a:p>
            <a:r>
              <a:rPr kumimoji="1" lang="en-US" altLang="ja-JP" dirty="0" err="1" smtClean="0"/>
              <a:t>Dropbox</a:t>
            </a:r>
            <a:r>
              <a:rPr kumimoji="1" lang="en-US" altLang="ja-JP" dirty="0" smtClean="0"/>
              <a:t> – </a:t>
            </a:r>
            <a:r>
              <a:rPr kumimoji="1" lang="ja-JP" altLang="en-US" dirty="0" smtClean="0"/>
              <a:t>クライアント</a:t>
            </a:r>
            <a:endParaRPr kumimoji="1" lang="ja-JP" altLang="en-US" dirty="0"/>
          </a:p>
        </p:txBody>
      </p:sp>
    </p:spTree>
    <p:extLst>
      <p:ext uri="{BB962C8B-B14F-4D97-AF65-F5344CB8AC3E}">
        <p14:creationId xmlns:p14="http://schemas.microsoft.com/office/powerpoint/2010/main" val="404557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3933056"/>
            <a:ext cx="8229600" cy="1800200"/>
          </a:xfrm>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sz="2400" dirty="0" smtClean="0"/>
              <a:t>大半のクライアントでは</a:t>
            </a:r>
            <a:r>
              <a:rPr lang="en-US" altLang="ja-JP" sz="2400" dirty="0" smtClean="0"/>
              <a:t>TLS</a:t>
            </a:r>
            <a:r>
              <a:rPr lang="ja-JP" altLang="en-US" sz="2400" dirty="0" smtClean="0"/>
              <a:t>を用いて</a:t>
            </a:r>
            <a:r>
              <a:rPr lang="en-US" altLang="ja-JP" sz="2400" dirty="0" smtClean="0"/>
              <a:t>, </a:t>
            </a:r>
            <a:r>
              <a:rPr lang="ja-JP" altLang="en-US" sz="2400" dirty="0" smtClean="0"/>
              <a:t>暗号化している</a:t>
            </a:r>
            <a:endParaRPr kumimoji="1" lang="en-US" altLang="ja-JP" sz="2400" dirty="0" smtClean="0"/>
          </a:p>
          <a:p>
            <a:r>
              <a:rPr kumimoji="1" lang="en-US" altLang="ja-JP" sz="2400" dirty="0" err="1" smtClean="0"/>
              <a:t>Commit_batch</a:t>
            </a:r>
            <a:r>
              <a:rPr kumimoji="1" lang="en-US" altLang="ja-JP" sz="2400" dirty="0" smtClean="0"/>
              <a:t> : </a:t>
            </a:r>
            <a:r>
              <a:rPr kumimoji="1" lang="ja-JP" altLang="en-US" sz="2400" dirty="0" smtClean="0"/>
              <a:t>ファイル同期のトリガー</a:t>
            </a:r>
            <a:r>
              <a:rPr kumimoji="1" lang="en-US" altLang="ja-JP" sz="2400" dirty="0" smtClean="0"/>
              <a:t>, </a:t>
            </a:r>
            <a:r>
              <a:rPr kumimoji="1" lang="ja-JP" altLang="en-US" sz="2400" dirty="0" smtClean="0"/>
              <a:t>これを受けたら</a:t>
            </a:r>
            <a:r>
              <a:rPr kumimoji="1" lang="en-US" altLang="ja-JP" sz="2400" dirty="0" smtClean="0"/>
              <a:t>, </a:t>
            </a:r>
            <a:r>
              <a:rPr kumimoji="1" lang="ja-JP" altLang="en-US" sz="2400" dirty="0" smtClean="0"/>
              <a:t>チャンクの送受信が開始する</a:t>
            </a:r>
            <a:endParaRPr kumimoji="1" lang="en-US" altLang="ja-JP" sz="2400" dirty="0" smtClean="0"/>
          </a:p>
          <a:p>
            <a:r>
              <a:rPr lang="en-US" altLang="ja-JP" sz="2400" dirty="0" smtClean="0"/>
              <a:t>s</a:t>
            </a:r>
            <a:r>
              <a:rPr kumimoji="1" lang="en-US" altLang="ja-JP" sz="2400" dirty="0" smtClean="0"/>
              <a:t>tore, ok : </a:t>
            </a:r>
            <a:r>
              <a:rPr lang="ja-JP" altLang="en-US" sz="2400" dirty="0" smtClean="0">
                <a:solidFill>
                  <a:schemeClr val="accent2"/>
                </a:solidFill>
              </a:rPr>
              <a:t>チャンクを送信し</a:t>
            </a:r>
            <a:r>
              <a:rPr lang="en-US" altLang="ja-JP" sz="2400" dirty="0" smtClean="0">
                <a:solidFill>
                  <a:schemeClr val="accent2"/>
                </a:solidFill>
              </a:rPr>
              <a:t>, </a:t>
            </a:r>
            <a:r>
              <a:rPr lang="ja-JP" altLang="en-US" sz="2400" dirty="0" smtClean="0">
                <a:solidFill>
                  <a:schemeClr val="accent2"/>
                </a:solidFill>
              </a:rPr>
              <a:t>受信したら</a:t>
            </a:r>
            <a:r>
              <a:rPr lang="en-US" altLang="ja-JP" sz="2400" dirty="0" smtClean="0">
                <a:solidFill>
                  <a:schemeClr val="accent2"/>
                </a:solidFill>
              </a:rPr>
              <a:t>ACK</a:t>
            </a:r>
            <a:r>
              <a:rPr lang="ja-JP" altLang="en-US" sz="2400" dirty="0" smtClean="0">
                <a:solidFill>
                  <a:schemeClr val="accent2"/>
                </a:solidFill>
              </a:rPr>
              <a:t>を返す</a:t>
            </a:r>
            <a:r>
              <a:rPr lang="ja-JP" altLang="en-US" sz="2400" dirty="0" smtClean="0"/>
              <a:t>　</a:t>
            </a:r>
            <a:endParaRPr kumimoji="1" lang="ja-JP" altLang="en-US" sz="2400" dirty="0"/>
          </a:p>
        </p:txBody>
      </p:sp>
      <p:sp>
        <p:nvSpPr>
          <p:cNvPr id="3" name="タイトル 2"/>
          <p:cNvSpPr>
            <a:spLocks noGrp="1"/>
          </p:cNvSpPr>
          <p:nvPr>
            <p:ph type="title"/>
          </p:nvPr>
        </p:nvSpPr>
        <p:spPr/>
        <p:txBody>
          <a:bodyPr/>
          <a:lstStyle/>
          <a:p>
            <a:r>
              <a:rPr kumimoji="1" lang="en-US" altLang="ja-JP" dirty="0" err="1" smtClean="0"/>
              <a:t>Dropbox</a:t>
            </a:r>
            <a:r>
              <a:rPr kumimoji="1" lang="en-US" altLang="ja-JP" dirty="0" smtClean="0"/>
              <a:t> – </a:t>
            </a:r>
            <a:r>
              <a:rPr kumimoji="1" lang="ja-JP" altLang="en-US" dirty="0" smtClean="0"/>
              <a:t>プロトコル</a:t>
            </a:r>
            <a:endParaRPr kumimoji="1" lang="ja-JP" altLang="en-US" dirty="0"/>
          </a:p>
        </p:txBody>
      </p:sp>
      <p:pic>
        <p:nvPicPr>
          <p:cNvPr id="4" name="図 3"/>
          <p:cNvPicPr>
            <a:picLocks noChangeAspect="1"/>
          </p:cNvPicPr>
          <p:nvPr/>
        </p:nvPicPr>
        <p:blipFill>
          <a:blip r:embed="rId2"/>
          <a:stretch>
            <a:fillRect/>
          </a:stretch>
        </p:blipFill>
        <p:spPr>
          <a:xfrm>
            <a:off x="2225841" y="1210698"/>
            <a:ext cx="4692318" cy="2249826"/>
          </a:xfrm>
          <a:prstGeom prst="rect">
            <a:avLst/>
          </a:prstGeom>
        </p:spPr>
      </p:pic>
      <p:sp>
        <p:nvSpPr>
          <p:cNvPr id="5" name="正方形/長方形 4"/>
          <p:cNvSpPr/>
          <p:nvPr/>
        </p:nvSpPr>
        <p:spPr>
          <a:xfrm>
            <a:off x="3225570" y="1196752"/>
            <a:ext cx="892661" cy="1505622"/>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正方形/長方形 5"/>
          <p:cNvSpPr/>
          <p:nvPr/>
        </p:nvSpPr>
        <p:spPr>
          <a:xfrm>
            <a:off x="4593792" y="1196752"/>
            <a:ext cx="554272" cy="150562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en-US" altLang="ja-JP" dirty="0" smtClean="0"/>
          </a:p>
          <a:p>
            <a:pPr algn="ctr"/>
            <a:endParaRPr kumimoji="1" lang="ja-JP" altLang="en-US" dirty="0"/>
          </a:p>
        </p:txBody>
      </p:sp>
      <p:sp>
        <p:nvSpPr>
          <p:cNvPr id="7" name="四角形吹き出し 6"/>
          <p:cNvSpPr/>
          <p:nvPr/>
        </p:nvSpPr>
        <p:spPr>
          <a:xfrm>
            <a:off x="5508104" y="5877272"/>
            <a:ext cx="3024336" cy="792088"/>
          </a:xfrm>
          <a:prstGeom prst="wedgeRectCallout">
            <a:avLst>
              <a:gd name="adj1" fmla="val -61386"/>
              <a:gd name="adj2" fmla="val -912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ACK</a:t>
            </a:r>
            <a:r>
              <a:rPr kumimoji="1" lang="ja-JP" altLang="en-US" dirty="0" smtClean="0"/>
              <a:t>を返すシステムがボトルネックになりうる</a:t>
            </a:r>
            <a:endParaRPr kumimoji="1" lang="ja-JP" altLang="en-US" dirty="0"/>
          </a:p>
        </p:txBody>
      </p:sp>
    </p:spTree>
    <p:extLst>
      <p:ext uri="{BB962C8B-B14F-4D97-AF65-F5344CB8AC3E}">
        <p14:creationId xmlns:p14="http://schemas.microsoft.com/office/powerpoint/2010/main" val="8177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268760"/>
            <a:ext cx="8291264" cy="1803656"/>
          </a:xfrm>
        </p:spPr>
        <p:txBody>
          <a:bodyPr/>
          <a:lstStyle/>
          <a:p>
            <a:r>
              <a:rPr kumimoji="1" lang="en-US" altLang="ja-JP" dirty="0" smtClean="0"/>
              <a:t>Control </a:t>
            </a:r>
            <a:r>
              <a:rPr kumimoji="1" lang="ja-JP" altLang="en-US" dirty="0" smtClean="0"/>
              <a:t>サーバ</a:t>
            </a:r>
            <a:r>
              <a:rPr kumimoji="1" lang="en-US" altLang="ja-JP" dirty="0" smtClean="0"/>
              <a:t> : 3</a:t>
            </a:r>
            <a:r>
              <a:rPr kumimoji="1" lang="ja-JP" altLang="en-US" dirty="0" smtClean="0"/>
              <a:t>つの役割にグループ分けできる</a:t>
            </a:r>
            <a:r>
              <a:rPr kumimoji="1" lang="en-US" altLang="ja-JP" dirty="0" smtClean="0"/>
              <a:t>. </a:t>
            </a:r>
          </a:p>
          <a:p>
            <a:pPr marL="850392" lvl="1" indent="-457200">
              <a:buFont typeface="+mj-lt"/>
              <a:buAutoNum type="arabicPeriod"/>
            </a:pPr>
            <a:r>
              <a:rPr lang="en-US" altLang="ja-JP" dirty="0" smtClean="0"/>
              <a:t>Notification(</a:t>
            </a:r>
            <a:r>
              <a:rPr lang="ja-JP" altLang="en-US" dirty="0" smtClean="0"/>
              <a:t>通知</a:t>
            </a:r>
            <a:r>
              <a:rPr lang="en-US" altLang="ja-JP" dirty="0" smtClean="0"/>
              <a:t>:</a:t>
            </a:r>
            <a:r>
              <a:rPr lang="ja-JP" altLang="en-US" dirty="0" smtClean="0"/>
              <a:t>ストレージに変化があったことを知らせる</a:t>
            </a:r>
            <a:r>
              <a:rPr lang="en-US" altLang="ja-JP" dirty="0" smtClean="0"/>
              <a:t>)</a:t>
            </a:r>
          </a:p>
          <a:p>
            <a:pPr marL="850392" lvl="1" indent="-457200">
              <a:buFont typeface="+mj-lt"/>
              <a:buAutoNum type="arabicPeriod"/>
            </a:pPr>
            <a:r>
              <a:rPr lang="en-US" altLang="ja-JP" dirty="0" smtClean="0"/>
              <a:t>Meta-data administration(</a:t>
            </a:r>
            <a:r>
              <a:rPr lang="ja-JP" altLang="en-US" dirty="0" smtClean="0"/>
              <a:t>ストレージの中身を管理</a:t>
            </a:r>
            <a:r>
              <a:rPr lang="en-US" altLang="ja-JP" dirty="0" smtClean="0"/>
              <a:t>)</a:t>
            </a:r>
          </a:p>
          <a:p>
            <a:pPr marL="850392" lvl="1" indent="-457200">
              <a:buFont typeface="+mj-lt"/>
              <a:buAutoNum type="arabicPeriod"/>
            </a:pPr>
            <a:r>
              <a:rPr lang="en-US" altLang="ja-JP" dirty="0" smtClean="0"/>
              <a:t>System-log</a:t>
            </a:r>
            <a:endParaRPr lang="en-US" altLang="ja-JP" dirty="0"/>
          </a:p>
          <a:p>
            <a:endParaRPr kumimoji="1" lang="ja-JP" altLang="en-US" dirty="0"/>
          </a:p>
        </p:txBody>
      </p:sp>
      <p:sp>
        <p:nvSpPr>
          <p:cNvPr id="3" name="タイトル 2"/>
          <p:cNvSpPr>
            <a:spLocks noGrp="1"/>
          </p:cNvSpPr>
          <p:nvPr>
            <p:ph type="title"/>
          </p:nvPr>
        </p:nvSpPr>
        <p:spPr/>
        <p:txBody>
          <a:bodyPr/>
          <a:lstStyle/>
          <a:p>
            <a:r>
              <a:rPr lang="en-US" altLang="ja-JP" dirty="0" err="1"/>
              <a:t>Dropbox</a:t>
            </a:r>
            <a:r>
              <a:rPr lang="en-US" altLang="ja-JP" dirty="0"/>
              <a:t> – </a:t>
            </a:r>
            <a:r>
              <a:rPr lang="ja-JP" altLang="en-US" dirty="0" smtClean="0"/>
              <a:t>プロトコル</a:t>
            </a:r>
            <a:endParaRPr kumimoji="1" lang="ja-JP" altLang="en-US" dirty="0"/>
          </a:p>
        </p:txBody>
      </p:sp>
      <p:sp>
        <p:nvSpPr>
          <p:cNvPr id="4" name="コンテンツ プレースホルダー 1"/>
          <p:cNvSpPr txBox="1">
            <a:spLocks/>
          </p:cNvSpPr>
          <p:nvPr/>
        </p:nvSpPr>
        <p:spPr>
          <a:xfrm>
            <a:off x="467544" y="3068960"/>
            <a:ext cx="8291264" cy="1803656"/>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en-US" altLang="ja-JP" sz="2000" dirty="0" smtClean="0"/>
              <a:t>Notification</a:t>
            </a:r>
            <a:endParaRPr lang="en-US" altLang="ja-JP" sz="2000" dirty="0"/>
          </a:p>
          <a:p>
            <a:pPr lvl="1"/>
            <a:r>
              <a:rPr lang="ja-JP" altLang="en-US" sz="1600" dirty="0" smtClean="0"/>
              <a:t>通知だけなので</a:t>
            </a:r>
            <a:r>
              <a:rPr lang="en-US" altLang="ja-JP" sz="1600" dirty="0" smtClean="0"/>
              <a:t>, </a:t>
            </a:r>
            <a:r>
              <a:rPr lang="ja-JP" altLang="en-US" sz="1600" dirty="0" smtClean="0"/>
              <a:t>経路は暗号化されていない</a:t>
            </a:r>
            <a:endParaRPr lang="en-US" altLang="ja-JP" sz="1600" dirty="0" smtClean="0"/>
          </a:p>
          <a:p>
            <a:pPr lvl="1"/>
            <a:r>
              <a:rPr lang="en-US" altLang="ja-JP" sz="1600" dirty="0" smtClean="0"/>
              <a:t>TCP</a:t>
            </a:r>
            <a:r>
              <a:rPr lang="ja-JP" altLang="en-US" sz="1600" dirty="0" smtClean="0"/>
              <a:t>遅延</a:t>
            </a:r>
            <a:r>
              <a:rPr lang="en-US" altLang="ja-JP" sz="1600" dirty="0" smtClean="0"/>
              <a:t>ACK</a:t>
            </a:r>
            <a:r>
              <a:rPr lang="ja-JP" altLang="en-US" sz="1600" dirty="0" smtClean="0"/>
              <a:t>を使ってプッシュ通信を実装</a:t>
            </a:r>
            <a:endParaRPr lang="en-US" altLang="ja-JP" sz="1600" dirty="0" smtClean="0"/>
          </a:p>
          <a:p>
            <a:pPr lvl="2"/>
            <a:r>
              <a:rPr lang="ja-JP" altLang="en-US" sz="1400" dirty="0" smtClean="0"/>
              <a:t>変更内容が確定してから</a:t>
            </a:r>
            <a:r>
              <a:rPr lang="en-US" altLang="ja-JP" sz="1400" dirty="0" smtClean="0"/>
              <a:t>, ACK</a:t>
            </a:r>
            <a:r>
              <a:rPr lang="ja-JP" altLang="en-US" sz="1400" dirty="0" smtClean="0"/>
              <a:t>をまとめて返す</a:t>
            </a:r>
            <a:r>
              <a:rPr lang="en-US" altLang="ja-JP" sz="1400" dirty="0" smtClean="0"/>
              <a:t>. </a:t>
            </a:r>
            <a:r>
              <a:rPr lang="ja-JP" altLang="en-US" sz="1400" dirty="0" smtClean="0"/>
              <a:t>その間</a:t>
            </a:r>
            <a:r>
              <a:rPr lang="en-US" altLang="ja-JP" sz="1400" dirty="0" smtClean="0"/>
              <a:t>, </a:t>
            </a:r>
            <a:r>
              <a:rPr lang="ja-JP" altLang="en-US" sz="1400" dirty="0" smtClean="0"/>
              <a:t>サーバは複数の変更通知を受ける</a:t>
            </a:r>
            <a:endParaRPr lang="en-US" altLang="ja-JP" sz="1400" dirty="0" smtClean="0"/>
          </a:p>
          <a:p>
            <a:pPr lvl="1"/>
            <a:r>
              <a:rPr lang="ja-JP" altLang="en-US" sz="1600" dirty="0" smtClean="0"/>
              <a:t>端末ごとに</a:t>
            </a:r>
            <a:r>
              <a:rPr lang="en-US" altLang="ja-JP" sz="1600" dirty="0" smtClean="0"/>
              <a:t>ID</a:t>
            </a:r>
            <a:r>
              <a:rPr lang="ja-JP" altLang="en-US" sz="1600" dirty="0" smtClean="0"/>
              <a:t>が振られ</a:t>
            </a:r>
            <a:r>
              <a:rPr lang="en-US" altLang="ja-JP" sz="1600" dirty="0" smtClean="0"/>
              <a:t>, </a:t>
            </a:r>
            <a:r>
              <a:rPr lang="ja-JP" altLang="en-US" sz="1600" dirty="0" smtClean="0"/>
              <a:t>それぞれの端末がストレージサーバと同期を取り</a:t>
            </a:r>
            <a:r>
              <a:rPr lang="en-US" altLang="ja-JP" sz="1600" dirty="0" smtClean="0"/>
              <a:t>, </a:t>
            </a:r>
            <a:r>
              <a:rPr lang="ja-JP" altLang="en-US" sz="1600" dirty="0" smtClean="0"/>
              <a:t>端末間でファイルが共有できる</a:t>
            </a:r>
            <a:endParaRPr lang="en-US" altLang="ja-JP" sz="1600" dirty="0" smtClean="0"/>
          </a:p>
        </p:txBody>
      </p:sp>
      <p:sp>
        <p:nvSpPr>
          <p:cNvPr id="5" name="コンテンツ プレースホルダー 1"/>
          <p:cNvSpPr txBox="1">
            <a:spLocks/>
          </p:cNvSpPr>
          <p:nvPr/>
        </p:nvSpPr>
        <p:spPr>
          <a:xfrm>
            <a:off x="467544" y="4941168"/>
            <a:ext cx="8291264" cy="1803656"/>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en-US" altLang="ja-JP" sz="2000" dirty="0" smtClean="0"/>
              <a:t>Meta-data administration</a:t>
            </a:r>
          </a:p>
          <a:p>
            <a:pPr lvl="1"/>
            <a:r>
              <a:rPr lang="en-US" altLang="ja-JP" sz="1800" dirty="0" smtClean="0"/>
              <a:t>Meta-data</a:t>
            </a:r>
            <a:r>
              <a:rPr lang="ja-JP" altLang="en-US" sz="1800" dirty="0" smtClean="0"/>
              <a:t>サーバから</a:t>
            </a:r>
            <a:r>
              <a:rPr lang="en-US" altLang="ja-JP" sz="1800" dirty="0" smtClean="0"/>
              <a:t>Amazon</a:t>
            </a:r>
            <a:r>
              <a:rPr lang="ja-JP" altLang="en-US" sz="1800" dirty="0" smtClean="0"/>
              <a:t>サーバにバッチ処理</a:t>
            </a:r>
            <a:r>
              <a:rPr lang="en-US" altLang="ja-JP" sz="1800" dirty="0" smtClean="0"/>
              <a:t>(</a:t>
            </a:r>
            <a:r>
              <a:rPr lang="ja-JP" altLang="en-US" sz="1800" dirty="0" smtClean="0"/>
              <a:t>同期</a:t>
            </a:r>
            <a:r>
              <a:rPr lang="en-US" altLang="ja-JP" sz="1800" dirty="0" smtClean="0"/>
              <a:t>)</a:t>
            </a:r>
            <a:r>
              <a:rPr lang="ja-JP" altLang="en-US" sz="1800" dirty="0" smtClean="0"/>
              <a:t>を通達</a:t>
            </a:r>
            <a:endParaRPr lang="en-US" altLang="ja-JP" sz="1800" dirty="0" smtClean="0"/>
          </a:p>
          <a:p>
            <a:pPr lvl="1"/>
            <a:r>
              <a:rPr lang="ja-JP" altLang="en-US" sz="1800" dirty="0" smtClean="0"/>
              <a:t>処理が終わると</a:t>
            </a:r>
            <a:r>
              <a:rPr lang="en-US" altLang="ja-JP" sz="1800" dirty="0"/>
              <a:t>Meta-data</a:t>
            </a:r>
            <a:r>
              <a:rPr lang="ja-JP" altLang="en-US" sz="1800" dirty="0" smtClean="0"/>
              <a:t>サーバにその旨を通達する</a:t>
            </a:r>
            <a:endParaRPr lang="en-US" altLang="ja-JP" sz="1800" dirty="0" smtClean="0"/>
          </a:p>
          <a:p>
            <a:pPr lvl="1"/>
            <a:r>
              <a:rPr lang="ja-JP" altLang="en-US" sz="1800" dirty="0" smtClean="0"/>
              <a:t>チャンク数が多い場合</a:t>
            </a:r>
            <a:r>
              <a:rPr lang="en-US" altLang="ja-JP" sz="1800" dirty="0" smtClean="0"/>
              <a:t>, </a:t>
            </a:r>
            <a:r>
              <a:rPr lang="ja-JP" altLang="en-US" sz="1800" dirty="0" smtClean="0"/>
              <a:t>バッチを複数生成し</a:t>
            </a:r>
            <a:r>
              <a:rPr lang="en-US" altLang="ja-JP" sz="1800" dirty="0" smtClean="0"/>
              <a:t>,</a:t>
            </a:r>
            <a:r>
              <a:rPr lang="en-US" altLang="ja-JP" sz="1800" dirty="0"/>
              <a:t> </a:t>
            </a:r>
            <a:r>
              <a:rPr lang="ja-JP" altLang="en-US" sz="1800" dirty="0" smtClean="0"/>
              <a:t>処理させる</a:t>
            </a:r>
            <a:endParaRPr lang="en-US" altLang="ja-JP" sz="1800" dirty="0" smtClean="0"/>
          </a:p>
          <a:p>
            <a:pPr lvl="1"/>
            <a:r>
              <a:rPr lang="ja-JP" altLang="en-US" sz="1800" dirty="0" smtClean="0"/>
              <a:t>チャンクには</a:t>
            </a:r>
            <a:r>
              <a:rPr lang="en-US" altLang="ja-JP" sz="1800" dirty="0" smtClean="0"/>
              <a:t>, TCP</a:t>
            </a:r>
            <a:r>
              <a:rPr lang="ja-JP" altLang="en-US" sz="1800" dirty="0" smtClean="0"/>
              <a:t>の</a:t>
            </a:r>
            <a:r>
              <a:rPr lang="en-US" altLang="ja-JP" sz="1800" dirty="0" smtClean="0"/>
              <a:t>PSH</a:t>
            </a:r>
            <a:r>
              <a:rPr lang="ja-JP" altLang="en-US" sz="1800" dirty="0" smtClean="0"/>
              <a:t>フラッグを使ってプッシュすることで実現している</a:t>
            </a:r>
            <a:endParaRPr lang="en-US" altLang="ja-JP" sz="1800" dirty="0" smtClean="0"/>
          </a:p>
        </p:txBody>
      </p:sp>
    </p:spTree>
    <p:extLst>
      <p:ext uri="{BB962C8B-B14F-4D97-AF65-F5344CB8AC3E}">
        <p14:creationId xmlns:p14="http://schemas.microsoft.com/office/powerpoint/2010/main" val="1333690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論文読み輪講">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論文読み輪講.thmx</Template>
  <TotalTime>5839</TotalTime>
  <Words>1837</Words>
  <Application>Microsoft Macintosh PowerPoint</Application>
  <PresentationFormat>画面に合わせる (4:3)</PresentationFormat>
  <Paragraphs>206</Paragraphs>
  <Slides>32</Slides>
  <Notes>1</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論文読み輪講</vt:lpstr>
      <vt:lpstr>Paper</vt:lpstr>
      <vt:lpstr>Introduction</vt:lpstr>
      <vt:lpstr>クラウドサービスの普及とDropbox</vt:lpstr>
      <vt:lpstr>Introduction</vt:lpstr>
      <vt:lpstr>Introduction</vt:lpstr>
      <vt:lpstr>Dropbox overview</vt:lpstr>
      <vt:lpstr>Dropbox – クライアント</vt:lpstr>
      <vt:lpstr>Dropbox – プロトコル</vt:lpstr>
      <vt:lpstr>Dropbox – プロトコル</vt:lpstr>
      <vt:lpstr>Dropbox performance 解析</vt:lpstr>
      <vt:lpstr>Traffic Breakdown:Storage and Control</vt:lpstr>
      <vt:lpstr>Storage and Control RTT </vt:lpstr>
      <vt:lpstr>Retrieve and Store Flows</vt:lpstr>
      <vt:lpstr>Chunks per Batch</vt:lpstr>
      <vt:lpstr>Storage Throughput</vt:lpstr>
      <vt:lpstr>問題点</vt:lpstr>
      <vt:lpstr>TCP Start-up Effects</vt:lpstr>
      <vt:lpstr>Sequential Acknowledgements</vt:lpstr>
      <vt:lpstr>Sequential Acknowledgements</vt:lpstr>
      <vt:lpstr>改善策</vt:lpstr>
      <vt:lpstr>Improvements as solutions</vt:lpstr>
      <vt:lpstr>Improvement in Dropbox 1.4.0</vt:lpstr>
      <vt:lpstr>ユーザの分類</vt:lpstr>
      <vt:lpstr>Storage Volume</vt:lpstr>
      <vt:lpstr>Storage Volume</vt:lpstr>
      <vt:lpstr>Home1 vs. Home2</vt:lpstr>
      <vt:lpstr>Heavy-user – shared folders</vt:lpstr>
      <vt:lpstr>Heavy-user – session duration</vt:lpstr>
      <vt:lpstr>まとめ</vt:lpstr>
      <vt:lpstr>Web Interface</vt:lpstr>
      <vt:lpstr>Web Interface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Fujii Shogo</cp:lastModifiedBy>
  <cp:revision>1410</cp:revision>
  <dcterms:created xsi:type="dcterms:W3CDTF">2013-06-23T09:26:35Z</dcterms:created>
  <dcterms:modified xsi:type="dcterms:W3CDTF">2013-09-23T05:57:11Z</dcterms:modified>
</cp:coreProperties>
</file>