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3.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6"/>
  </p:notesMasterIdLst>
  <p:handoutMasterIdLst>
    <p:handoutMasterId r:id="rId37"/>
  </p:handoutMasterIdLst>
  <p:sldIdLst>
    <p:sldId id="273" r:id="rId2"/>
    <p:sldId id="274" r:id="rId3"/>
    <p:sldId id="275" r:id="rId4"/>
    <p:sldId id="276" r:id="rId5"/>
    <p:sldId id="281" r:id="rId6"/>
    <p:sldId id="284" r:id="rId7"/>
    <p:sldId id="280" r:id="rId8"/>
    <p:sldId id="282" r:id="rId9"/>
    <p:sldId id="279" r:id="rId10"/>
    <p:sldId id="283" r:id="rId11"/>
    <p:sldId id="285" r:id="rId12"/>
    <p:sldId id="286" r:id="rId13"/>
    <p:sldId id="287" r:id="rId14"/>
    <p:sldId id="313" r:id="rId15"/>
    <p:sldId id="314" r:id="rId16"/>
    <p:sldId id="315" r:id="rId17"/>
    <p:sldId id="316" r:id="rId18"/>
    <p:sldId id="288" r:id="rId19"/>
    <p:sldId id="289" r:id="rId20"/>
    <p:sldId id="290" r:id="rId21"/>
    <p:sldId id="293" r:id="rId22"/>
    <p:sldId id="294" r:id="rId23"/>
    <p:sldId id="295" r:id="rId24"/>
    <p:sldId id="299" r:id="rId25"/>
    <p:sldId id="296" r:id="rId26"/>
    <p:sldId id="297" r:id="rId27"/>
    <p:sldId id="302" r:id="rId28"/>
    <p:sldId id="304" r:id="rId29"/>
    <p:sldId id="305" r:id="rId30"/>
    <p:sldId id="308" r:id="rId31"/>
    <p:sldId id="309" r:id="rId32"/>
    <p:sldId id="311" r:id="rId33"/>
    <p:sldId id="312" r:id="rId34"/>
    <p:sldId id="310" r:id="rId35"/>
  </p:sldIdLst>
  <p:sldSz cx="9906000" cy="6858000" type="A4"/>
  <p:notesSz cx="6858000" cy="9144000"/>
  <p:custDataLst>
    <p:tags r:id="rId39"/>
  </p:custDataLst>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9999"/>
    <a:srgbClr val="FF3300"/>
    <a:srgbClr val="FF6633"/>
    <a:srgbClr val="F8F8F8"/>
    <a:srgbClr val="FFFF99"/>
    <a:srgbClr val="B1A9CF"/>
    <a:srgbClr val="988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80" autoAdjust="0"/>
    <p:restoredTop sz="88172" autoAdjust="0"/>
  </p:normalViewPr>
  <p:slideViewPr>
    <p:cSldViewPr>
      <p:cViewPr varScale="1">
        <p:scale>
          <a:sx n="83" d="100"/>
          <a:sy n="83" d="100"/>
        </p:scale>
        <p:origin x="-1088" y="-112"/>
      </p:cViewPr>
      <p:guideLst>
        <p:guide orient="horz" pos="2160"/>
        <p:guide pos="3120"/>
      </p:guideLst>
    </p:cSldViewPr>
  </p:slideViewPr>
  <p:notesTextViewPr>
    <p:cViewPr>
      <p:scale>
        <a:sx n="100" d="100"/>
        <a:sy n="100" d="100"/>
      </p:scale>
      <p:origin x="0" y="0"/>
    </p:cViewPr>
  </p:notesTextViewPr>
  <p:notesViewPr>
    <p:cSldViewPr>
      <p:cViewPr varScale="1">
        <p:scale>
          <a:sx n="60" d="100"/>
          <a:sy n="60" d="100"/>
        </p:scale>
        <p:origin x="-11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ltLang="ja-JP" dirty="0" smtClean="0"/>
              <a:t>Traffic Growth</a:t>
            </a:r>
            <a:endParaRPr lang="ja-JP" altLang="en-US" dirty="0"/>
          </a:p>
        </c:rich>
      </c:tx>
      <c:layout/>
      <c:overlay val="0"/>
    </c:title>
    <c:autoTitleDeleted val="0"/>
    <c:plotArea>
      <c:layout/>
      <c:barChart>
        <c:barDir val="col"/>
        <c:grouping val="clustered"/>
        <c:varyColors val="0"/>
        <c:ser>
          <c:idx val="0"/>
          <c:order val="0"/>
          <c:tx>
            <c:strRef>
              <c:f>Sheet1!$B$1</c:f>
              <c:strCache>
                <c:ptCount val="1"/>
                <c:pt idx="0">
                  <c:v>Global IP traffic</c:v>
                </c:pt>
              </c:strCache>
            </c:strRef>
          </c:tx>
          <c:invertIfNegative val="0"/>
          <c:dLbls>
            <c:showLegendKey val="0"/>
            <c:showVal val="1"/>
            <c:showCatName val="0"/>
            <c:showSerName val="0"/>
            <c:showPercent val="0"/>
            <c:showBubbleSize val="0"/>
            <c:showLeaderLines val="0"/>
          </c:dLbls>
          <c:cat>
            <c:numRef>
              <c:f>Sheet1!$A$2:$A$8</c:f>
              <c:numCache>
                <c:formatCode>General</c:formatCode>
                <c:ptCount val="7"/>
                <c:pt idx="0">
                  <c:v>2011.0</c:v>
                </c:pt>
                <c:pt idx="1">
                  <c:v>2012.0</c:v>
                </c:pt>
                <c:pt idx="2">
                  <c:v>2013.0</c:v>
                </c:pt>
                <c:pt idx="3">
                  <c:v>2014.0</c:v>
                </c:pt>
                <c:pt idx="4">
                  <c:v>2015.0</c:v>
                </c:pt>
                <c:pt idx="5">
                  <c:v>2016.0</c:v>
                </c:pt>
                <c:pt idx="6">
                  <c:v>2017.0</c:v>
                </c:pt>
              </c:numCache>
            </c:numRef>
          </c:cat>
          <c:val>
            <c:numRef>
              <c:f>Sheet1!$B$2:$B$8</c:f>
              <c:numCache>
                <c:formatCode>General</c:formatCode>
                <c:ptCount val="7"/>
                <c:pt idx="0">
                  <c:v>31.0</c:v>
                </c:pt>
                <c:pt idx="1">
                  <c:v>44.0</c:v>
                </c:pt>
                <c:pt idx="2">
                  <c:v>59.0</c:v>
                </c:pt>
                <c:pt idx="3">
                  <c:v>77.0</c:v>
                </c:pt>
                <c:pt idx="4">
                  <c:v>94.0</c:v>
                </c:pt>
                <c:pt idx="5">
                  <c:v>110.0</c:v>
                </c:pt>
                <c:pt idx="6">
                  <c:v>130.0</c:v>
                </c:pt>
              </c:numCache>
            </c:numRef>
          </c:val>
        </c:ser>
        <c:dLbls>
          <c:showLegendKey val="0"/>
          <c:showVal val="0"/>
          <c:showCatName val="0"/>
          <c:showSerName val="0"/>
          <c:showPercent val="0"/>
          <c:showBubbleSize val="0"/>
        </c:dLbls>
        <c:gapWidth val="150"/>
        <c:axId val="2114321352"/>
        <c:axId val="2114591048"/>
      </c:barChart>
      <c:catAx>
        <c:axId val="2114321352"/>
        <c:scaling>
          <c:orientation val="minMax"/>
        </c:scaling>
        <c:delete val="0"/>
        <c:axPos val="b"/>
        <c:numFmt formatCode="General" sourceLinked="1"/>
        <c:majorTickMark val="none"/>
        <c:minorTickMark val="none"/>
        <c:tickLblPos val="nextTo"/>
        <c:crossAx val="2114591048"/>
        <c:crosses val="autoZero"/>
        <c:auto val="1"/>
        <c:lblAlgn val="ctr"/>
        <c:lblOffset val="100"/>
        <c:noMultiLvlLbl val="0"/>
      </c:catAx>
      <c:valAx>
        <c:axId val="2114591048"/>
        <c:scaling>
          <c:orientation val="minMax"/>
        </c:scaling>
        <c:delete val="0"/>
        <c:axPos val="l"/>
        <c:majorGridlines/>
        <c:title>
          <c:tx>
            <c:rich>
              <a:bodyPr/>
              <a:lstStyle/>
              <a:p>
                <a:pPr>
                  <a:defRPr/>
                </a:pPr>
                <a:r>
                  <a:rPr lang="en-US" altLang="ja-JP" dirty="0" err="1" smtClean="0"/>
                  <a:t>Exabytes</a:t>
                </a:r>
                <a:r>
                  <a:rPr lang="en-US" altLang="ja-JP" baseline="0" dirty="0" smtClean="0"/>
                  <a:t> per Month</a:t>
                </a:r>
                <a:endParaRPr lang="ja-JP" dirty="0"/>
              </a:p>
            </c:rich>
          </c:tx>
          <c:layout/>
          <c:overlay val="0"/>
        </c:title>
        <c:numFmt formatCode="General" sourceLinked="1"/>
        <c:majorTickMark val="none"/>
        <c:minorTickMark val="none"/>
        <c:tickLblPos val="nextTo"/>
        <c:crossAx val="2114321352"/>
        <c:crosses val="autoZero"/>
        <c:crossBetween val="between"/>
      </c:valAx>
    </c:plotArea>
    <c:legend>
      <c:legendPos val="b"/>
      <c:layout/>
      <c:overlay val="0"/>
    </c:legend>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20"/>
    </mc:Choice>
    <mc:Fallback>
      <c:style val="20"/>
    </mc:Fallback>
  </mc:AlternateContent>
  <c:chart>
    <c:title>
      <c:tx>
        <c:rich>
          <a:bodyPr/>
          <a:lstStyle/>
          <a:p>
            <a:pPr>
              <a:defRPr/>
            </a:pPr>
            <a:r>
              <a:rPr lang="en-US"/>
              <a:t>Traffic Growth</a:t>
            </a:r>
            <a:endParaRPr lang="ja-JP"/>
          </a:p>
        </c:rich>
      </c:tx>
      <c:layout/>
      <c:overlay val="0"/>
    </c:title>
    <c:autoTitleDeleted val="0"/>
    <c:plotArea>
      <c:layout/>
      <c:barChart>
        <c:barDir val="col"/>
        <c:grouping val="clustered"/>
        <c:varyColors val="0"/>
        <c:ser>
          <c:idx val="0"/>
          <c:order val="0"/>
          <c:tx>
            <c:strRef>
              <c:f>Sheet1!$B$1</c:f>
              <c:strCache>
                <c:ptCount val="1"/>
                <c:pt idx="0">
                  <c:v>Global Mobile Data Traffic</c:v>
                </c:pt>
              </c:strCache>
            </c:strRef>
          </c:tx>
          <c:invertIfNegative val="0"/>
          <c:dLbls>
            <c:showLegendKey val="0"/>
            <c:showVal val="1"/>
            <c:showCatName val="0"/>
            <c:showSerName val="0"/>
            <c:showPercent val="0"/>
            <c:showBubbleSize val="0"/>
            <c:showLeaderLines val="0"/>
          </c:dLbls>
          <c:cat>
            <c:numRef>
              <c:f>Sheet1!$A$2:$A$7</c:f>
              <c:numCache>
                <c:formatCode>General</c:formatCode>
                <c:ptCount val="6"/>
                <c:pt idx="0">
                  <c:v>2012.0</c:v>
                </c:pt>
                <c:pt idx="1">
                  <c:v>2013.0</c:v>
                </c:pt>
                <c:pt idx="2">
                  <c:v>2014.0</c:v>
                </c:pt>
                <c:pt idx="3">
                  <c:v>2015.0</c:v>
                </c:pt>
                <c:pt idx="4">
                  <c:v>2016.0</c:v>
                </c:pt>
                <c:pt idx="5">
                  <c:v>2017.0</c:v>
                </c:pt>
              </c:numCache>
            </c:numRef>
          </c:cat>
          <c:val>
            <c:numRef>
              <c:f>Sheet1!$B$2:$B$7</c:f>
              <c:numCache>
                <c:formatCode>General</c:formatCode>
                <c:ptCount val="6"/>
                <c:pt idx="0">
                  <c:v>0.9</c:v>
                </c:pt>
                <c:pt idx="1">
                  <c:v>1.6</c:v>
                </c:pt>
                <c:pt idx="2">
                  <c:v>2.8</c:v>
                </c:pt>
                <c:pt idx="3">
                  <c:v>4.7</c:v>
                </c:pt>
                <c:pt idx="4">
                  <c:v>7.4</c:v>
                </c:pt>
                <c:pt idx="5">
                  <c:v>11.2</c:v>
                </c:pt>
              </c:numCache>
            </c:numRef>
          </c:val>
        </c:ser>
        <c:dLbls>
          <c:showLegendKey val="0"/>
          <c:showVal val="0"/>
          <c:showCatName val="0"/>
          <c:showSerName val="0"/>
          <c:showPercent val="0"/>
          <c:showBubbleSize val="0"/>
        </c:dLbls>
        <c:gapWidth val="150"/>
        <c:axId val="2121322472"/>
        <c:axId val="2122042312"/>
      </c:barChart>
      <c:catAx>
        <c:axId val="2121322472"/>
        <c:scaling>
          <c:orientation val="minMax"/>
        </c:scaling>
        <c:delete val="0"/>
        <c:axPos val="b"/>
        <c:numFmt formatCode="General" sourceLinked="1"/>
        <c:majorTickMark val="none"/>
        <c:minorTickMark val="none"/>
        <c:tickLblPos val="nextTo"/>
        <c:crossAx val="2122042312"/>
        <c:crosses val="autoZero"/>
        <c:auto val="1"/>
        <c:lblAlgn val="ctr"/>
        <c:lblOffset val="100"/>
        <c:noMultiLvlLbl val="0"/>
      </c:catAx>
      <c:valAx>
        <c:axId val="2122042312"/>
        <c:scaling>
          <c:orientation val="minMax"/>
        </c:scaling>
        <c:delete val="0"/>
        <c:axPos val="l"/>
        <c:majorGridlines/>
        <c:title>
          <c:tx>
            <c:rich>
              <a:bodyPr/>
              <a:lstStyle/>
              <a:p>
                <a:pPr>
                  <a:defRPr/>
                </a:pPr>
                <a:r>
                  <a:rPr lang="en-US"/>
                  <a:t>Exabytes per Month</a:t>
                </a:r>
                <a:endParaRPr lang="ja-JP"/>
              </a:p>
            </c:rich>
          </c:tx>
          <c:layout/>
          <c:overlay val="0"/>
        </c:title>
        <c:numFmt formatCode="General" sourceLinked="1"/>
        <c:majorTickMark val="none"/>
        <c:minorTickMark val="none"/>
        <c:tickLblPos val="nextTo"/>
        <c:crossAx val="2121322472"/>
        <c:crosses val="autoZero"/>
        <c:crossBetween val="between"/>
      </c:valAx>
    </c:plotArea>
    <c:legend>
      <c:legendPos val="b"/>
      <c:layout/>
      <c:overlay val="0"/>
    </c:legend>
    <c:plotVisOnly val="1"/>
    <c:dispBlanksAs val="gap"/>
    <c:showDLblsOverMax val="0"/>
  </c:chart>
  <c:txPr>
    <a:bodyPr/>
    <a:lstStyle/>
    <a:p>
      <a:pPr>
        <a:defRPr sz="1800"/>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HTTPS</c:v>
                </c:pt>
              </c:strCache>
            </c:strRef>
          </c:tx>
          <c:invertIfNegative val="0"/>
          <c:cat>
            <c:strRef>
              <c:f>Sheet1!$A$2:$A$3</c:f>
              <c:strCache>
                <c:ptCount val="2"/>
                <c:pt idx="0">
                  <c:v>Page's Domain</c:v>
                </c:pt>
                <c:pt idx="1">
                  <c:v>All Domains</c:v>
                </c:pt>
              </c:strCache>
            </c:strRef>
          </c:cat>
          <c:val>
            <c:numRef>
              <c:f>Sheet1!$B$2:$B$3</c:f>
              <c:numCache>
                <c:formatCode>General</c:formatCode>
                <c:ptCount val="2"/>
                <c:pt idx="0">
                  <c:v>6.0</c:v>
                </c:pt>
                <c:pt idx="1">
                  <c:v>35.0</c:v>
                </c:pt>
              </c:numCache>
            </c:numRef>
          </c:val>
        </c:ser>
        <c:ser>
          <c:idx val="1"/>
          <c:order val="1"/>
          <c:tx>
            <c:strRef>
              <c:f>Sheet1!$C$1</c:f>
              <c:strCache>
                <c:ptCount val="1"/>
                <c:pt idx="0">
                  <c:v>SPDY</c:v>
                </c:pt>
              </c:strCache>
            </c:strRef>
          </c:tx>
          <c:invertIfNegative val="0"/>
          <c:cat>
            <c:strRef>
              <c:f>Sheet1!$A$2:$A$3</c:f>
              <c:strCache>
                <c:ptCount val="2"/>
                <c:pt idx="0">
                  <c:v>Page's Domain</c:v>
                </c:pt>
                <c:pt idx="1">
                  <c:v>All Domains</c:v>
                </c:pt>
              </c:strCache>
            </c:strRef>
          </c:cat>
          <c:val>
            <c:numRef>
              <c:f>Sheet1!$C$2:$C$3</c:f>
              <c:numCache>
                <c:formatCode>General</c:formatCode>
                <c:ptCount val="2"/>
                <c:pt idx="0">
                  <c:v>2.0</c:v>
                </c:pt>
                <c:pt idx="1">
                  <c:v>30.0</c:v>
                </c:pt>
              </c:numCache>
            </c:numRef>
          </c:val>
        </c:ser>
        <c:dLbls>
          <c:showLegendKey val="0"/>
          <c:showVal val="0"/>
          <c:showCatName val="0"/>
          <c:showSerName val="0"/>
          <c:showPercent val="0"/>
          <c:showBubbleSize val="0"/>
        </c:dLbls>
        <c:gapWidth val="150"/>
        <c:axId val="2116325544"/>
        <c:axId val="2116583704"/>
      </c:barChart>
      <c:catAx>
        <c:axId val="2116325544"/>
        <c:scaling>
          <c:orientation val="minMax"/>
        </c:scaling>
        <c:delete val="0"/>
        <c:axPos val="b"/>
        <c:majorTickMark val="out"/>
        <c:minorTickMark val="none"/>
        <c:tickLblPos val="nextTo"/>
        <c:crossAx val="2116583704"/>
        <c:crosses val="autoZero"/>
        <c:auto val="1"/>
        <c:lblAlgn val="ctr"/>
        <c:lblOffset val="100"/>
        <c:noMultiLvlLbl val="0"/>
      </c:catAx>
      <c:valAx>
        <c:axId val="2116583704"/>
        <c:scaling>
          <c:orientation val="minMax"/>
        </c:scaling>
        <c:delete val="0"/>
        <c:axPos val="l"/>
        <c:majorGridlines/>
        <c:numFmt formatCode="General" sourceLinked="1"/>
        <c:majorTickMark val="out"/>
        <c:minorTickMark val="none"/>
        <c:tickLblPos val="nextTo"/>
        <c:crossAx val="2116325544"/>
        <c:crosses val="autoZero"/>
        <c:crossBetween val="between"/>
      </c:valAx>
    </c:plotArea>
    <c:legend>
      <c:legendPos val="r"/>
      <c:layout/>
      <c:overlay val="0"/>
    </c:legend>
    <c:plotVisOnly val="1"/>
    <c:dispBlanksAs val="gap"/>
    <c:showDLblsOverMax val="0"/>
  </c:chart>
  <c:txPr>
    <a:bodyPr/>
    <a:lstStyle/>
    <a:p>
      <a:pPr>
        <a:defRPr sz="1800"/>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endParaRPr lang="en-US" altLang="ja-JP"/>
          </a:p>
        </p:txBody>
      </p:sp>
      <p:sp>
        <p:nvSpPr>
          <p:cNvPr id="399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endParaRPr lang="en-US" altLang="ja-JP"/>
          </a:p>
        </p:txBody>
      </p:sp>
      <p:sp>
        <p:nvSpPr>
          <p:cNvPr id="399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endParaRPr lang="en-US" altLang="ja-JP"/>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itchFamily="18" charset="0"/>
              </a:defRPr>
            </a:lvl1pPr>
          </a:lstStyle>
          <a:p>
            <a:fld id="{E71E3278-4621-4704-AB43-C3B79A4FA3C5}" type="slidenum">
              <a:rPr lang="ja-JP" altLang="en-US"/>
              <a:pPr/>
              <a:t>‹#›</a:t>
            </a:fld>
            <a:endParaRPr lang="en-US" altLang="ja-JP"/>
          </a:p>
        </p:txBody>
      </p:sp>
    </p:spTree>
    <p:extLst>
      <p:ext uri="{BB962C8B-B14F-4D97-AF65-F5344CB8AC3E}">
        <p14:creationId xmlns:p14="http://schemas.microsoft.com/office/powerpoint/2010/main" val="247159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200">
                <a:latin typeface="Times New Roman" pitchFamily="18" charset="0"/>
              </a:defRPr>
            </a:lvl1pPr>
          </a:lstStyle>
          <a:p>
            <a:endParaRPr lang="en-US" altLang="ja-JP"/>
          </a:p>
        </p:txBody>
      </p:sp>
      <p:sp>
        <p:nvSpPr>
          <p:cNvPr id="10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1200">
                <a:latin typeface="Times New Roman" pitchFamily="18" charset="0"/>
              </a:defRPr>
            </a:lvl1pPr>
          </a:lstStyle>
          <a:p>
            <a:endParaRPr lang="en-US" altLang="ja-JP"/>
          </a:p>
        </p:txBody>
      </p:sp>
      <p:sp>
        <p:nvSpPr>
          <p:cNvPr id="1028"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ltLang="ja-JP"/>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atin typeface="Times New Roman" pitchFamily="18" charset="0"/>
              </a:defRPr>
            </a:lvl1pPr>
          </a:lstStyle>
          <a:p>
            <a:fld id="{54D4C0A4-FC1B-48C1-B6F8-23F9A1429EDF}" type="slidenum">
              <a:rPr lang="ja-JP" altLang="en-US"/>
              <a:pPr/>
              <a:t>‹#›</a:t>
            </a:fld>
            <a:endParaRPr lang="en-US" altLang="ja-JP"/>
          </a:p>
        </p:txBody>
      </p:sp>
    </p:spTree>
    <p:extLst>
      <p:ext uri="{BB962C8B-B14F-4D97-AF65-F5344CB8AC3E}">
        <p14:creationId xmlns:p14="http://schemas.microsoft.com/office/powerpoint/2010/main" val="12850828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発表のアウトラインは、このようになっています。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2</a:t>
            </a:fld>
            <a:endParaRPr lang="en-US" altLang="ja-JP"/>
          </a:p>
        </p:txBody>
      </p:sp>
    </p:spTree>
    <p:extLst>
      <p:ext uri="{BB962C8B-B14F-4D97-AF65-F5344CB8AC3E}">
        <p14:creationId xmlns:p14="http://schemas.microsoft.com/office/powerpoint/2010/main" val="1068687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Comet</a:t>
            </a:r>
            <a:r>
              <a:rPr kumimoji="1" lang="ja-JP" altLang="en-US" dirty="0" smtClean="0"/>
              <a:t>という技術。</a:t>
            </a:r>
            <a:endParaRPr kumimoji="1" lang="en-US" altLang="ja-JP" dirty="0" smtClean="0"/>
          </a:p>
          <a:p>
            <a:r>
              <a:rPr kumimoji="1" lang="ja-JP" altLang="en-US" dirty="0" smtClean="0"/>
              <a:t>これは双方向通信っぽい事ができます。</a:t>
            </a:r>
            <a:endParaRPr kumimoji="1" lang="en-US" altLang="ja-JP" dirty="0" smtClean="0"/>
          </a:p>
          <a:p>
            <a:r>
              <a:rPr kumimoji="1" lang="ja-JP" altLang="en-US" dirty="0" smtClean="0"/>
              <a:t>その仕組みは、</a:t>
            </a:r>
            <a:r>
              <a:rPr kumimoji="1" lang="en-US" altLang="ja-JP" dirty="0" smtClean="0"/>
              <a:t>Client</a:t>
            </a:r>
            <a:r>
              <a:rPr kumimoji="1" lang="ja-JP" altLang="en-US" dirty="0" smtClean="0"/>
              <a:t>側で</a:t>
            </a:r>
            <a:r>
              <a:rPr kumimoji="1" lang="en-US" altLang="ja-JP" dirty="0" smtClean="0"/>
              <a:t>HTTP</a:t>
            </a:r>
            <a:r>
              <a:rPr kumimoji="1" lang="ja-JP" altLang="en-US" dirty="0" smtClean="0"/>
              <a:t>リクエストを送り、サーバでは、その要求を保留しておきます。</a:t>
            </a:r>
            <a:endParaRPr kumimoji="1" lang="en-US" altLang="ja-JP" dirty="0" smtClean="0"/>
          </a:p>
          <a:p>
            <a:r>
              <a:rPr kumimoji="1" lang="ja-JP" altLang="en-US" dirty="0" smtClean="0"/>
              <a:t>保留を保ったまま、別のブラウザがクライアントに処理を実行させようと、</a:t>
            </a:r>
            <a:r>
              <a:rPr kumimoji="1" lang="en-US" altLang="ja-JP" dirty="0" smtClean="0"/>
              <a:t>server</a:t>
            </a:r>
            <a:r>
              <a:rPr kumimoji="1" lang="ja-JP" altLang="en-US" dirty="0" smtClean="0"/>
              <a:t>に要求します。</a:t>
            </a:r>
            <a:endParaRPr kumimoji="1" lang="en-US" altLang="ja-JP" dirty="0" smtClean="0"/>
          </a:p>
          <a:p>
            <a:r>
              <a:rPr kumimoji="1" lang="ja-JP" altLang="en-US" dirty="0" smtClean="0"/>
              <a:t>そして帰ってくる。</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これを応用すれば</a:t>
            </a:r>
            <a:r>
              <a:rPr kumimoji="1" lang="ja-JP" altLang="en-US" dirty="0" smtClean="0"/>
              <a:t>、リアルタイム通信っぽい事ができます。</a:t>
            </a:r>
            <a:endParaRPr kumimoji="1" lang="en-US" altLang="ja-JP" dirty="0" smtClean="0"/>
          </a:p>
          <a:p>
            <a:r>
              <a:rPr kumimoji="1" lang="ja-JP" altLang="en-US" dirty="0" smtClean="0"/>
              <a:t>問題は、長い間、コネクションを占有することです、サーバーに負荷が掛かってしまいます。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16</a:t>
            </a:fld>
            <a:endParaRPr lang="en-US" altLang="ja-JP"/>
          </a:p>
        </p:txBody>
      </p:sp>
    </p:spTree>
    <p:extLst>
      <p:ext uri="{BB962C8B-B14F-4D97-AF65-F5344CB8AC3E}">
        <p14:creationId xmlns:p14="http://schemas.microsoft.com/office/powerpoint/2010/main" val="3154097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その問題を解消したのが</a:t>
            </a:r>
            <a:r>
              <a:rPr kumimoji="1" lang="en-US" altLang="ja-JP" dirty="0" err="1" smtClean="0"/>
              <a:t>websocket</a:t>
            </a:r>
            <a:r>
              <a:rPr kumimoji="1" lang="ja-JP" altLang="en-US" dirty="0" smtClean="0"/>
              <a:t>技術です。</a:t>
            </a:r>
            <a:endParaRPr kumimoji="1" lang="en-US" altLang="ja-JP" dirty="0" smtClean="0"/>
          </a:p>
          <a:p>
            <a:r>
              <a:rPr kumimoji="1" lang="ja-JP" altLang="en-US" dirty="0" smtClean="0"/>
              <a:t>一つの</a:t>
            </a:r>
            <a:r>
              <a:rPr kumimoji="1" lang="en-US" altLang="ja-JP" dirty="0" smtClean="0"/>
              <a:t>HTTP</a:t>
            </a:r>
            <a:r>
              <a:rPr kumimoji="1" lang="ja-JP" altLang="en-US" dirty="0" smtClean="0"/>
              <a:t>でコネクションを確立したら、以降、コネクションは保たれたまま、双方向通信ができる。</a:t>
            </a:r>
            <a:endParaRPr kumimoji="1" lang="en-US" altLang="ja-JP" dirty="0" smtClean="0"/>
          </a:p>
          <a:p>
            <a:r>
              <a:rPr kumimoji="1" lang="ja-JP" altLang="en-US" dirty="0" smtClean="0"/>
              <a:t>ライブ配信</a:t>
            </a:r>
            <a:endParaRPr kumimoji="1" lang="en-US" altLang="ja-JP" dirty="0" smtClean="0"/>
          </a:p>
          <a:p>
            <a:r>
              <a:rPr kumimoji="1" lang="ja-JP" altLang="en-US" dirty="0" smtClean="0"/>
              <a:t>チャットのような事もできる</a:t>
            </a:r>
            <a:r>
              <a:rPr kumimoji="1" lang="en-US" altLang="ja-JP" dirty="0" smtClean="0"/>
              <a:t>.</a:t>
            </a:r>
          </a:p>
          <a:p>
            <a:r>
              <a:rPr kumimoji="1" lang="ja-JP" altLang="en-US" dirty="0" smtClean="0"/>
              <a:t>これらは、少量のパケットを大量に送る通信に向いており、</a:t>
            </a:r>
            <a:endParaRPr kumimoji="1" lang="en-US" altLang="ja-JP" dirty="0" smtClean="0"/>
          </a:p>
          <a:p>
            <a:r>
              <a:rPr kumimoji="1" lang="ja-JP" altLang="en-US" dirty="0" smtClean="0"/>
              <a:t>モバイル向きだと言える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17</a:t>
            </a:fld>
            <a:endParaRPr lang="en-US" altLang="ja-JP"/>
          </a:p>
        </p:txBody>
      </p:sp>
    </p:spTree>
    <p:extLst>
      <p:ext uri="{BB962C8B-B14F-4D97-AF65-F5344CB8AC3E}">
        <p14:creationId xmlns:p14="http://schemas.microsoft.com/office/powerpoint/2010/main" val="1301247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a:t>
            </a:r>
            <a:r>
              <a:rPr kumimoji="1" lang="en-US" altLang="ja-JP" dirty="0" smtClean="0"/>
              <a:t>HTTP2.0</a:t>
            </a:r>
            <a:r>
              <a:rPr kumimoji="1" lang="ja-JP" altLang="en-US" dirty="0" smtClean="0"/>
              <a:t>について</a:t>
            </a:r>
            <a:endParaRPr kumimoji="1" lang="en-US" altLang="ja-JP" dirty="0" smtClean="0"/>
          </a:p>
          <a:p>
            <a:r>
              <a:rPr kumimoji="1" lang="en-US" altLang="ja-JP" dirty="0" smtClean="0"/>
              <a:t>HTTP2.0</a:t>
            </a:r>
            <a:r>
              <a:rPr kumimoji="1" lang="ja-JP" altLang="en-US" dirty="0" smtClean="0"/>
              <a:t>は</a:t>
            </a:r>
            <a:r>
              <a:rPr kumimoji="1" lang="en-US" altLang="ja-JP" dirty="0" smtClean="0"/>
              <a:t>SPDY</a:t>
            </a:r>
            <a:r>
              <a:rPr kumimoji="1" lang="ja-JP" altLang="en-US" dirty="0" smtClean="0"/>
              <a:t>という</a:t>
            </a:r>
            <a:r>
              <a:rPr kumimoji="1" lang="en-US" altLang="ja-JP" dirty="0" smtClean="0"/>
              <a:t>Google</a:t>
            </a:r>
            <a:r>
              <a:rPr kumimoji="1" lang="ja-JP" altLang="en-US" dirty="0" smtClean="0"/>
              <a:t>によって提案された、通信プロトコルに基づいて、作られています</a:t>
            </a:r>
            <a:endParaRPr kumimoji="1" lang="en-US" altLang="ja-JP" dirty="0" smtClean="0"/>
          </a:p>
          <a:p>
            <a:r>
              <a:rPr kumimoji="1" lang="ja-JP" altLang="en-US" dirty="0" smtClean="0"/>
              <a:t>何のためにあるのか</a:t>
            </a:r>
            <a:endParaRPr kumimoji="1" lang="en-US" altLang="ja-JP" dirty="0" smtClean="0"/>
          </a:p>
          <a:p>
            <a:r>
              <a:rPr kumimoji="1" lang="en-US" altLang="ja-JP" dirty="0" smtClean="0"/>
              <a:t>HTTP/1.1</a:t>
            </a:r>
            <a:r>
              <a:rPr kumimoji="1" lang="ja-JP" altLang="en-US" dirty="0" smtClean="0"/>
              <a:t>の最適なパフォーマンスを阻害する要因を除くため</a:t>
            </a:r>
            <a:endParaRPr kumimoji="1" lang="en-US" altLang="ja-JP" dirty="0" smtClean="0"/>
          </a:p>
          <a:p>
            <a:r>
              <a:rPr kumimoji="1" lang="en-US" altLang="ja-JP" dirty="0" smtClean="0"/>
              <a:t>HTTP1.1</a:t>
            </a:r>
            <a:r>
              <a:rPr kumimoji="1" lang="ja-JP" altLang="en-US" dirty="0" smtClean="0"/>
              <a:t>では、一つのコネクションに付き一つのリクエストしか送れないというものです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18</a:t>
            </a:fld>
            <a:endParaRPr lang="en-US" altLang="ja-JP"/>
          </a:p>
        </p:txBody>
      </p:sp>
    </p:spTree>
    <p:extLst>
      <p:ext uri="{BB962C8B-B14F-4D97-AF65-F5344CB8AC3E}">
        <p14:creationId xmlns:p14="http://schemas.microsoft.com/office/powerpoint/2010/main" val="1392566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つまり、ボトルネックとなっているのは</a:t>
            </a:r>
            <a:r>
              <a:rPr lang="en-US" altLang="ja-JP" dirty="0" smtClean="0"/>
              <a:t>TCP</a:t>
            </a:r>
            <a:r>
              <a:rPr lang="ja-JP" altLang="en-US" dirty="0" smtClean="0"/>
              <a:t>セッションである。</a:t>
            </a:r>
            <a:endParaRPr lang="en-US" altLang="ja-JP" dirty="0" smtClean="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20</a:t>
            </a:fld>
            <a:endParaRPr lang="en-US" altLang="ja-JP"/>
          </a:p>
        </p:txBody>
      </p:sp>
    </p:spTree>
    <p:extLst>
      <p:ext uri="{BB962C8B-B14F-4D97-AF65-F5344CB8AC3E}">
        <p14:creationId xmlns:p14="http://schemas.microsoft.com/office/powerpoint/2010/main" val="1003067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この図は</a:t>
            </a:r>
            <a:r>
              <a:rPr kumimoji="1" lang="en-US" altLang="ja-JP" dirty="0" smtClean="0"/>
              <a:t>Google</a:t>
            </a:r>
            <a:r>
              <a:rPr kumimoji="1" lang="ja-JP" altLang="en-US" dirty="0" smtClean="0"/>
              <a:t>による</a:t>
            </a:r>
            <a:r>
              <a:rPr kumimoji="1" lang="en-US" altLang="ja-JP" dirty="0" smtClean="0"/>
              <a:t>SPDY</a:t>
            </a:r>
            <a:r>
              <a:rPr kumimoji="1" lang="ja-JP" altLang="en-US" dirty="0" smtClean="0"/>
              <a:t>の評価です</a:t>
            </a:r>
            <a:endParaRPr kumimoji="1" lang="en-US" altLang="ja-JP" dirty="0" smtClean="0"/>
          </a:p>
          <a:p>
            <a:r>
              <a:rPr kumimoji="1" lang="en-US" altLang="ja-JP" dirty="0" smtClean="0"/>
              <a:t>HTTP/1.1</a:t>
            </a:r>
            <a:r>
              <a:rPr kumimoji="1" lang="ja-JP" altLang="en-US" dirty="0" smtClean="0"/>
              <a:t>では、</a:t>
            </a:r>
            <a:r>
              <a:rPr kumimoji="1" lang="en-US" altLang="ja-JP" dirty="0" smtClean="0"/>
              <a:t>〜</a:t>
            </a:r>
          </a:p>
          <a:p>
            <a:r>
              <a:rPr kumimoji="1" lang="en-US" altLang="ja-JP" dirty="0" smtClean="0"/>
              <a:t>SPDY</a:t>
            </a:r>
            <a:r>
              <a:rPr kumimoji="1" lang="ja-JP" altLang="en-US" dirty="0" smtClean="0"/>
              <a:t>では</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21</a:t>
            </a:fld>
            <a:endParaRPr lang="en-US" altLang="ja-JP"/>
          </a:p>
        </p:txBody>
      </p:sp>
    </p:spTree>
    <p:extLst>
      <p:ext uri="{BB962C8B-B14F-4D97-AF65-F5344CB8AC3E}">
        <p14:creationId xmlns:p14="http://schemas.microsoft.com/office/powerpoint/2010/main" val="3804219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一度ハンドシェイクが確立すれば、</a:t>
            </a:r>
            <a:endParaRPr kumimoji="1" lang="en-US" altLang="ja-JP" dirty="0" smtClean="0"/>
          </a:p>
          <a:p>
            <a:r>
              <a:rPr kumimoji="1" lang="en-US" altLang="ja-JP" dirty="0" smtClean="0"/>
              <a:t>HTTP</a:t>
            </a:r>
            <a:r>
              <a:rPr kumimoji="1" lang="ja-JP" altLang="en-US" dirty="0" smtClean="0"/>
              <a:t>ヘッダのやり取りがあって、その後データフレームのやり取りが行われます</a:t>
            </a:r>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22</a:t>
            </a:fld>
            <a:endParaRPr lang="en-US" altLang="ja-JP"/>
          </a:p>
        </p:txBody>
      </p:sp>
    </p:spTree>
    <p:extLst>
      <p:ext uri="{BB962C8B-B14F-4D97-AF65-F5344CB8AC3E}">
        <p14:creationId xmlns:p14="http://schemas.microsoft.com/office/powerpoint/2010/main" val="2385156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優先度フィールド。</a:t>
            </a:r>
            <a:endParaRPr kumimoji="1" lang="en-US" altLang="ja-JP" dirty="0" smtClean="0"/>
          </a:p>
          <a:p>
            <a:r>
              <a:rPr kumimoji="1" lang="ja-JP" altLang="en-US" dirty="0" smtClean="0"/>
              <a:t>表示に重要な</a:t>
            </a:r>
            <a:endParaRPr kumimoji="1" lang="en-US" altLang="ja-JP" dirty="0" smtClean="0"/>
          </a:p>
          <a:p>
            <a:r>
              <a:rPr kumimoji="1" lang="ja-JP" altLang="en-US" dirty="0" smtClean="0"/>
              <a:t>もの二有線</a:t>
            </a:r>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23</a:t>
            </a:fld>
            <a:endParaRPr lang="en-US" altLang="ja-JP"/>
          </a:p>
        </p:txBody>
      </p:sp>
    </p:spTree>
    <p:extLst>
      <p:ext uri="{BB962C8B-B14F-4D97-AF65-F5344CB8AC3E}">
        <p14:creationId xmlns:p14="http://schemas.microsoft.com/office/powerpoint/2010/main" val="672350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プッシュ機能</a:t>
            </a:r>
            <a:endParaRPr kumimoji="1" lang="en-US" altLang="ja-JP" dirty="0" smtClean="0"/>
          </a:p>
          <a:p>
            <a:r>
              <a:rPr kumimoji="1" lang="ja-JP" altLang="en-US" dirty="0" smtClean="0"/>
              <a:t>サーバーから一方的にデータを送りまくる</a:t>
            </a:r>
            <a:endParaRPr kumimoji="1" lang="en-US" altLang="ja-JP" dirty="0" smtClean="0"/>
          </a:p>
          <a:p>
            <a:r>
              <a:rPr kumimoji="1" lang="ja-JP" altLang="en-US" dirty="0" smtClean="0"/>
              <a:t>クライアント側では、まだ</a:t>
            </a:r>
            <a:r>
              <a:rPr kumimoji="1" lang="en-US" altLang="ja-JP" dirty="0" smtClean="0"/>
              <a:t>HTML</a:t>
            </a:r>
            <a:r>
              <a:rPr kumimoji="1" lang="ja-JP" altLang="en-US" dirty="0" smtClean="0"/>
              <a:t>の構文解析もされていないので、今後使うであろう情報がくる。</a:t>
            </a:r>
            <a:endParaRPr kumimoji="1" lang="en-US" altLang="ja-JP" dirty="0" smtClean="0"/>
          </a:p>
          <a:p>
            <a:r>
              <a:rPr kumimoji="1" lang="ja-JP" altLang="en-US" dirty="0" smtClean="0"/>
              <a:t>キャッシュにためておいて云々</a:t>
            </a:r>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24</a:t>
            </a:fld>
            <a:endParaRPr lang="en-US" altLang="ja-JP"/>
          </a:p>
        </p:txBody>
      </p:sp>
    </p:spTree>
    <p:extLst>
      <p:ext uri="{BB962C8B-B14F-4D97-AF65-F5344CB8AC3E}">
        <p14:creationId xmlns:p14="http://schemas.microsoft.com/office/powerpoint/2010/main" val="2710355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サーバヒントの機能も提案されている。</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これはクライアントがロードするデータをサーバ側から提案するというもの。</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クライアントはリクエスト前にロードするデータの情報を知ることができるため、不要なリクエストを削減することが可能となる。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25</a:t>
            </a:fld>
            <a:endParaRPr lang="en-US" altLang="ja-JP"/>
          </a:p>
        </p:txBody>
      </p:sp>
    </p:spTree>
    <p:extLst>
      <p:ext uri="{BB962C8B-B14F-4D97-AF65-F5344CB8AC3E}">
        <p14:creationId xmlns:p14="http://schemas.microsoft.com/office/powerpoint/2010/main" val="3597588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実際の</a:t>
            </a:r>
            <a:r>
              <a:rPr kumimoji="1" lang="en-US" altLang="ja-JP" dirty="0" smtClean="0"/>
              <a:t>HTTP/2.0</a:t>
            </a:r>
            <a:r>
              <a:rPr kumimoji="1" lang="ja-JP" altLang="en-US" dirty="0" smtClean="0"/>
              <a:t>は</a:t>
            </a:r>
            <a:r>
              <a:rPr kumimoji="1" lang="en-US" altLang="ja-JP" dirty="0" smtClean="0"/>
              <a:t>SPDY</a:t>
            </a:r>
            <a:r>
              <a:rPr kumimoji="1" lang="ja-JP" altLang="en-US" dirty="0" smtClean="0"/>
              <a:t>に基づいたものなので、改良されたものが標準化される</a:t>
            </a:r>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26</a:t>
            </a:fld>
            <a:endParaRPr lang="en-US" altLang="ja-JP"/>
          </a:p>
        </p:txBody>
      </p:sp>
    </p:spTree>
    <p:extLst>
      <p:ext uri="{BB962C8B-B14F-4D97-AF65-F5344CB8AC3E}">
        <p14:creationId xmlns:p14="http://schemas.microsoft.com/office/powerpoint/2010/main" val="688444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かつてのウェブは、静的なページを表示して、それを送るだけのものだった。</a:t>
            </a:r>
            <a:endParaRPr kumimoji="1" lang="en-US" altLang="ja-JP" dirty="0" smtClean="0"/>
          </a:p>
          <a:p>
            <a:r>
              <a:rPr kumimoji="1" lang="ja-JP" altLang="en-US" dirty="0" smtClean="0"/>
              <a:t>そのウェブがここ十年で進化してきて、アニメーションや</a:t>
            </a:r>
            <a:r>
              <a:rPr kumimoji="1" lang="en-US" altLang="ja-JP" dirty="0" smtClean="0"/>
              <a:t>CG</a:t>
            </a:r>
            <a:r>
              <a:rPr kumimoji="1" lang="ja-JP" altLang="en-US" dirty="0" smtClean="0"/>
              <a:t>を使った、表現豊かなコンテンツを表示する事ができるようになってきた。</a:t>
            </a:r>
            <a:endParaRPr kumimoji="1" lang="en-US" altLang="ja-JP" dirty="0" smtClean="0"/>
          </a:p>
          <a:p>
            <a:r>
              <a:rPr kumimoji="1" lang="ja-JP" altLang="en-US" dirty="0" smtClean="0"/>
              <a:t>例えば、</a:t>
            </a:r>
            <a:r>
              <a:rPr kumimoji="1" lang="en-US" altLang="ja-JP" dirty="0" err="1" smtClean="0"/>
              <a:t>youtube</a:t>
            </a:r>
            <a:r>
              <a:rPr kumimoji="1" lang="en-US" altLang="ja-JP" dirty="0" smtClean="0"/>
              <a:t>,</a:t>
            </a:r>
            <a:r>
              <a:rPr kumimoji="1" lang="en-US" altLang="ja-JP" baseline="0" dirty="0" smtClean="0"/>
              <a:t> </a:t>
            </a:r>
            <a:r>
              <a:rPr kumimoji="1" lang="en-US" altLang="ja-JP" baseline="0" dirty="0" err="1" smtClean="0"/>
              <a:t>Googlemap</a:t>
            </a:r>
            <a:r>
              <a:rPr kumimoji="1" lang="ja-JP" altLang="en-US" baseline="0" dirty="0" smtClean="0"/>
              <a:t>など、映像を扱ったり、画像を動かしたりできるようになった。</a:t>
            </a:r>
            <a:endParaRPr kumimoji="1" lang="en-US" altLang="ja-JP" baseline="0" dirty="0" smtClean="0"/>
          </a:p>
          <a:p>
            <a:r>
              <a:rPr kumimoji="1" lang="ja-JP" altLang="en-US" baseline="0" dirty="0" smtClean="0"/>
              <a:t>そのようなコンテンツがリッチコンテンツです。</a:t>
            </a:r>
            <a:endParaRPr kumimoji="1" lang="en-US" altLang="ja-JP" baseline="0" dirty="0" smtClean="0"/>
          </a:p>
          <a:p>
            <a:r>
              <a:rPr kumimoji="1" lang="ja-JP" altLang="en-US" baseline="0" dirty="0" smtClean="0"/>
              <a:t>そのような背景には、</a:t>
            </a:r>
            <a:r>
              <a:rPr kumimoji="1" lang="en-US" altLang="ja-JP" baseline="0" dirty="0" smtClean="0"/>
              <a:t>web</a:t>
            </a:r>
            <a:r>
              <a:rPr kumimoji="1" lang="ja-JP" altLang="en-US" baseline="0" dirty="0" smtClean="0"/>
              <a:t>が様々なデバイス、環境で動く、共通なプラットフォームを提供しているのも要因の一つです。</a:t>
            </a:r>
            <a:endParaRPr kumimoji="1" lang="en-US" altLang="ja-JP" baseline="0" dirty="0" smtClean="0"/>
          </a:p>
          <a:p>
            <a:r>
              <a:rPr kumimoji="1" lang="ja-JP" altLang="en-US" baseline="0" dirty="0" smtClean="0"/>
              <a:t>そして、ここ数年では、モバイルの需要が高まってきて、今の生活ではなくてはならないものになってきました。</a:t>
            </a:r>
            <a:endParaRPr kumimoji="1" lang="en-US" altLang="ja-JP" baseline="0" dirty="0" smtClean="0"/>
          </a:p>
          <a:p>
            <a:r>
              <a:rPr kumimoji="1" lang="ja-JP" altLang="en-US" baseline="0" dirty="0" smtClean="0"/>
              <a:t>そのため、今後は、より多くのデバイスで、より多くのトラヒックを扱わなければならな異様になってきます。</a:t>
            </a:r>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3</a:t>
            </a:fld>
            <a:endParaRPr lang="en-US" altLang="ja-JP"/>
          </a:p>
        </p:txBody>
      </p:sp>
    </p:spTree>
    <p:extLst>
      <p:ext uri="{BB962C8B-B14F-4D97-AF65-F5344CB8AC3E}">
        <p14:creationId xmlns:p14="http://schemas.microsoft.com/office/powerpoint/2010/main" val="808279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28</a:t>
            </a:fld>
            <a:endParaRPr lang="en-US" altLang="ja-JP"/>
          </a:p>
        </p:txBody>
      </p:sp>
    </p:spTree>
    <p:extLst>
      <p:ext uri="{BB962C8B-B14F-4D97-AF65-F5344CB8AC3E}">
        <p14:creationId xmlns:p14="http://schemas.microsoft.com/office/powerpoint/2010/main" val="2921766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30</a:t>
            </a:fld>
            <a:endParaRPr lang="en-US" altLang="ja-JP"/>
          </a:p>
        </p:txBody>
      </p:sp>
    </p:spTree>
    <p:extLst>
      <p:ext uri="{BB962C8B-B14F-4D97-AF65-F5344CB8AC3E}">
        <p14:creationId xmlns:p14="http://schemas.microsoft.com/office/powerpoint/2010/main" val="848770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Buffering</a:t>
            </a:r>
            <a:r>
              <a:rPr kumimoji="1" lang="en-US" altLang="ja-JP" baseline="0" dirty="0" smtClean="0"/>
              <a:t> time</a:t>
            </a:r>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31</a:t>
            </a:fld>
            <a:endParaRPr lang="en-US" altLang="ja-JP"/>
          </a:p>
        </p:txBody>
      </p:sp>
    </p:spTree>
    <p:extLst>
      <p:ext uri="{BB962C8B-B14F-4D97-AF65-F5344CB8AC3E}">
        <p14:creationId xmlns:p14="http://schemas.microsoft.com/office/powerpoint/2010/main" val="1558651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このグラフはシスコによる今後のトラヒックに関する予測です。</a:t>
            </a:r>
            <a:endParaRPr kumimoji="1" lang="en-US" altLang="ja-JP" dirty="0" smtClean="0"/>
          </a:p>
          <a:p>
            <a:r>
              <a:rPr kumimoji="1" lang="ja-JP" altLang="en-US" dirty="0" smtClean="0"/>
              <a:t>グラフから分かるように、</a:t>
            </a:r>
            <a:r>
              <a:rPr kumimoji="1" lang="en-US" altLang="ja-JP" dirty="0" smtClean="0"/>
              <a:t>IP</a:t>
            </a:r>
            <a:r>
              <a:rPr kumimoji="1" lang="ja-JP" altLang="en-US" dirty="0" smtClean="0"/>
              <a:t>のトラヒックが比例的に伸びていっていることが分かります。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4</a:t>
            </a:fld>
            <a:endParaRPr lang="en-US" altLang="ja-JP"/>
          </a:p>
        </p:txBody>
      </p:sp>
    </p:spTree>
    <p:extLst>
      <p:ext uri="{BB962C8B-B14F-4D97-AF65-F5344CB8AC3E}">
        <p14:creationId xmlns:p14="http://schemas.microsoft.com/office/powerpoint/2010/main" val="428196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またシスコはモバイルに関しても、トラヒックの予測をしていて、グラフから分かるように、比例的ではなく、指数的に伸びていっているのが分かります。</a:t>
            </a:r>
            <a:endParaRPr kumimoji="1" lang="en-US" altLang="ja-JP" dirty="0" smtClean="0"/>
          </a:p>
          <a:p>
            <a:r>
              <a:rPr kumimoji="1" lang="ja-JP" altLang="en-US" dirty="0" smtClean="0"/>
              <a:t>日本国内に関して言えば、その傾向は顕著で、</a:t>
            </a:r>
            <a:r>
              <a:rPr kumimoji="1" lang="en-US" altLang="ja-JP" dirty="0" smtClean="0"/>
              <a:t>2017</a:t>
            </a:r>
            <a:r>
              <a:rPr kumimoji="1" lang="ja-JP" altLang="en-US" dirty="0" smtClean="0"/>
              <a:t>年では、モバイルのトラヒックの方が多くなるという予測もあります。</a:t>
            </a:r>
            <a:endParaRPr kumimoji="1" lang="en-US" altLang="ja-JP" dirty="0" smtClean="0"/>
          </a:p>
          <a:p>
            <a:r>
              <a:rPr kumimoji="1" lang="ja-JP" altLang="en-US" dirty="0" smtClean="0"/>
              <a:t>このように、今後モバイル通信の需要が高まっていく事になるのが見て取れると思います。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5</a:t>
            </a:fld>
            <a:endParaRPr lang="en-US" altLang="ja-JP"/>
          </a:p>
        </p:txBody>
      </p:sp>
    </p:spTree>
    <p:extLst>
      <p:ext uri="{BB962C8B-B14F-4D97-AF65-F5344CB8AC3E}">
        <p14:creationId xmlns:p14="http://schemas.microsoft.com/office/powerpoint/2010/main" val="1089265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これまでのトラヒックは主に</a:t>
            </a:r>
            <a:r>
              <a:rPr kumimoji="1" lang="en-US" altLang="ja-JP" dirty="0" smtClean="0"/>
              <a:t>PC</a:t>
            </a:r>
            <a:r>
              <a:rPr kumimoji="1" lang="ja-JP" altLang="en-US" dirty="0" smtClean="0"/>
              <a:t>に向けられたものでした。</a:t>
            </a:r>
            <a:endParaRPr kumimoji="1" lang="en-US" altLang="ja-JP" dirty="0" smtClean="0"/>
          </a:p>
          <a:p>
            <a:r>
              <a:rPr kumimoji="1" lang="ja-JP" altLang="en-US" dirty="0" smtClean="0"/>
              <a:t>モバイル通信では、同じように考える事はできなくで、様々な制約があります。</a:t>
            </a:r>
            <a:endParaRPr kumimoji="1" lang="en-US" altLang="ja-JP" dirty="0" smtClean="0"/>
          </a:p>
          <a:p>
            <a:r>
              <a:rPr kumimoji="1" lang="ja-JP" altLang="en-US" dirty="0" smtClean="0"/>
              <a:t>一つは、バッテリー。</a:t>
            </a:r>
            <a:endParaRPr kumimoji="1" lang="en-US" altLang="ja-JP" dirty="0" smtClean="0"/>
          </a:p>
          <a:p>
            <a:r>
              <a:rPr kumimoji="1" lang="ja-JP" altLang="en-US" dirty="0" smtClean="0"/>
              <a:t>皆さんがよく知っているように、モバイルのバッテリーは小さく、</a:t>
            </a:r>
            <a:endParaRPr kumimoji="1" lang="en-US" altLang="ja-JP" dirty="0" smtClean="0"/>
          </a:p>
          <a:p>
            <a:r>
              <a:rPr kumimoji="1" lang="ja-JP" altLang="en-US" dirty="0" smtClean="0"/>
              <a:t>できる限り電池の消耗を小さくしなくてはならない。</a:t>
            </a:r>
            <a:endParaRPr kumimoji="1" lang="en-US" altLang="ja-JP" dirty="0" smtClean="0"/>
          </a:p>
          <a:p>
            <a:r>
              <a:rPr kumimoji="1" lang="ja-JP" altLang="en-US" dirty="0" smtClean="0"/>
              <a:t>二つ目は、帯域</a:t>
            </a:r>
            <a:endParaRPr kumimoji="1" lang="en-US" altLang="ja-JP" dirty="0" smtClean="0"/>
          </a:p>
          <a:p>
            <a:r>
              <a:rPr kumimoji="1" lang="ja-JP" altLang="en-US" dirty="0" smtClean="0"/>
              <a:t>携帯回線では、光回線のように広い要領はありません。</a:t>
            </a:r>
            <a:endParaRPr kumimoji="1" lang="en-US" altLang="ja-JP" dirty="0" smtClean="0"/>
          </a:p>
          <a:p>
            <a:r>
              <a:rPr kumimoji="1" lang="ja-JP" altLang="en-US" dirty="0" smtClean="0"/>
              <a:t>なので、効率よく使う必要があります</a:t>
            </a:r>
            <a:endParaRPr kumimoji="1" lang="en-US" altLang="ja-JP" dirty="0" smtClean="0"/>
          </a:p>
          <a:p>
            <a:r>
              <a:rPr kumimoji="1" lang="en-US" altLang="ja-JP" dirty="0" smtClean="0"/>
              <a:t>3</a:t>
            </a:r>
            <a:r>
              <a:rPr kumimoji="1" lang="ja-JP" altLang="en-US" dirty="0" smtClean="0"/>
              <a:t>つ目は、性能です</a:t>
            </a:r>
            <a:endParaRPr kumimoji="1" lang="en-US" altLang="ja-JP" dirty="0" smtClean="0"/>
          </a:p>
          <a:p>
            <a:r>
              <a:rPr kumimoji="1" lang="en-US" altLang="ja-JP" dirty="0" smtClean="0"/>
              <a:t>PC</a:t>
            </a:r>
            <a:r>
              <a:rPr kumimoji="1" lang="ja-JP" altLang="en-US" dirty="0" smtClean="0"/>
              <a:t>と違って、メモリーや</a:t>
            </a:r>
            <a:r>
              <a:rPr kumimoji="1" lang="en-US" altLang="ja-JP" dirty="0" smtClean="0"/>
              <a:t>CPU</a:t>
            </a:r>
            <a:r>
              <a:rPr kumimoji="1" lang="ja-JP" altLang="en-US" dirty="0" smtClean="0"/>
              <a:t>性能はかなり小さい</a:t>
            </a:r>
            <a:endParaRPr kumimoji="1" lang="en-US" altLang="ja-JP" dirty="0" smtClean="0"/>
          </a:p>
          <a:p>
            <a:r>
              <a:rPr kumimoji="1" lang="ja-JP" altLang="en-US" dirty="0" smtClean="0"/>
              <a:t>最後はスクリーンのサイズです、</a:t>
            </a:r>
            <a:endParaRPr kumimoji="1" lang="en-US" altLang="ja-JP" dirty="0" smtClean="0"/>
          </a:p>
          <a:p>
            <a:r>
              <a:rPr kumimoji="1" lang="en-US" altLang="ja-JP" dirty="0" smtClean="0"/>
              <a:t>PC</a:t>
            </a:r>
            <a:r>
              <a:rPr kumimoji="1" lang="ja-JP" altLang="en-US" dirty="0" smtClean="0"/>
              <a:t>向けのコンテンツはモバイル向けにコンバートする必要があります。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6</a:t>
            </a:fld>
            <a:endParaRPr lang="en-US" altLang="ja-JP"/>
          </a:p>
        </p:txBody>
      </p:sp>
    </p:spTree>
    <p:extLst>
      <p:ext uri="{BB962C8B-B14F-4D97-AF65-F5344CB8AC3E}">
        <p14:creationId xmlns:p14="http://schemas.microsoft.com/office/powerpoint/2010/main" val="173454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そういった背景のもと、これからの</a:t>
            </a:r>
            <a:r>
              <a:rPr kumimoji="1" lang="en-US" altLang="ja-JP" dirty="0" smtClean="0"/>
              <a:t>web</a:t>
            </a:r>
            <a:r>
              <a:rPr kumimoji="1" lang="ja-JP" altLang="en-US" dirty="0" smtClean="0"/>
              <a:t>に求められる要件は、</a:t>
            </a:r>
            <a:r>
              <a:rPr kumimoji="1" lang="en-US" altLang="ja-JP" dirty="0" smtClean="0"/>
              <a:t>2</a:t>
            </a:r>
            <a:r>
              <a:rPr kumimoji="1" lang="ja-JP" altLang="en-US" dirty="0" smtClean="0"/>
              <a:t>つあると考えました。</a:t>
            </a:r>
            <a:endParaRPr kumimoji="1" lang="en-US" altLang="ja-JP" dirty="0" smtClean="0"/>
          </a:p>
          <a:p>
            <a:r>
              <a:rPr kumimoji="1" lang="ja-JP" altLang="en-US" dirty="0" smtClean="0"/>
              <a:t>いくに従って、それらに対して共通のプラットフォームを設ける必要があります。</a:t>
            </a:r>
            <a:endParaRPr kumimoji="1" lang="en-US" altLang="ja-JP" dirty="0" smtClean="0"/>
          </a:p>
          <a:p>
            <a:r>
              <a:rPr kumimoji="1" lang="ja-JP" altLang="en-US" dirty="0" smtClean="0"/>
              <a:t>一つ目は、パフォーマンスです。</a:t>
            </a:r>
            <a:endParaRPr kumimoji="1" lang="en-US" altLang="ja-JP" dirty="0" smtClean="0"/>
          </a:p>
          <a:p>
            <a:r>
              <a:rPr kumimoji="1" lang="ja-JP" altLang="en-US" dirty="0" smtClean="0"/>
              <a:t>通信環境の善し悪しに依存しないような通信を実現する。</a:t>
            </a:r>
            <a:endParaRPr kumimoji="1" lang="en-US" altLang="ja-JP" dirty="0" smtClean="0"/>
          </a:p>
          <a:p>
            <a:r>
              <a:rPr kumimoji="1" lang="ja-JP" altLang="en-US" dirty="0" smtClean="0"/>
              <a:t>また、モバイル通信においては、リソースに限りがあるので、それらを効率よく使わなければならない</a:t>
            </a:r>
            <a:endParaRPr kumimoji="1" lang="en-US" altLang="ja-JP" dirty="0" smtClean="0"/>
          </a:p>
          <a:p>
            <a:r>
              <a:rPr kumimoji="1" lang="ja-JP" altLang="en-US" dirty="0" smtClean="0"/>
              <a:t>二つ目は、接続性。</a:t>
            </a:r>
            <a:endParaRPr kumimoji="1" lang="en-US" altLang="ja-JP" dirty="0" smtClean="0"/>
          </a:p>
          <a:p>
            <a:r>
              <a:rPr kumimoji="1" lang="ja-JP" altLang="en-US" dirty="0" smtClean="0"/>
              <a:t>現状、スマートフォンにおいては、直接アプリケーションをデバイスにダウンロードします。</a:t>
            </a:r>
            <a:endParaRPr kumimoji="1" lang="en-US" altLang="ja-JP" dirty="0" smtClean="0"/>
          </a:p>
          <a:p>
            <a:r>
              <a:rPr kumimoji="1" lang="ja-JP" altLang="en-US" dirty="0" smtClean="0"/>
              <a:t>しかし、それでは、異なるデバイスを使ったときの互換性がありません。</a:t>
            </a:r>
            <a:endParaRPr kumimoji="1" lang="en-US" altLang="ja-JP" dirty="0" smtClean="0"/>
          </a:p>
          <a:p>
            <a:r>
              <a:rPr kumimoji="1" lang="ja-JP" altLang="en-US" dirty="0" smtClean="0"/>
              <a:t>例えば、</a:t>
            </a:r>
            <a:r>
              <a:rPr kumimoji="1" lang="en-US" altLang="ja-JP" dirty="0" err="1" smtClean="0"/>
              <a:t>iOS</a:t>
            </a:r>
            <a:r>
              <a:rPr kumimoji="1" lang="ja-JP" altLang="en-US" dirty="0" smtClean="0"/>
              <a:t>のアプリは、</a:t>
            </a:r>
            <a:r>
              <a:rPr kumimoji="1" lang="en-US" altLang="ja-JP" dirty="0" smtClean="0"/>
              <a:t>Android</a:t>
            </a:r>
            <a:r>
              <a:rPr kumimoji="1" lang="ja-JP" altLang="en-US" dirty="0" smtClean="0"/>
              <a:t>で動かないので、</a:t>
            </a:r>
            <a:endParaRPr kumimoji="1" lang="en-US" altLang="ja-JP" dirty="0" smtClean="0"/>
          </a:p>
          <a:p>
            <a:r>
              <a:rPr kumimoji="1" lang="ja-JP" altLang="en-US" dirty="0" smtClean="0"/>
              <a:t>その点</a:t>
            </a:r>
            <a:r>
              <a:rPr kumimoji="1" lang="en-US" altLang="ja-JP" dirty="0" smtClean="0"/>
              <a:t>web</a:t>
            </a:r>
            <a:r>
              <a:rPr kumimoji="1" lang="ja-JP" altLang="en-US" dirty="0" smtClean="0"/>
              <a:t>アプリでは、共通のものが提供できるため、需要は高まっています</a:t>
            </a:r>
            <a:endParaRPr kumimoji="1" lang="en-US" altLang="ja-JP" dirty="0" smtClean="0"/>
          </a:p>
          <a:p>
            <a:r>
              <a:rPr kumimoji="1" lang="ja-JP" altLang="en-US" dirty="0" smtClean="0"/>
              <a:t>パフォーマンスと接続性を実現する最新の技術は</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7</a:t>
            </a:fld>
            <a:endParaRPr lang="en-US" altLang="ja-JP"/>
          </a:p>
        </p:txBody>
      </p:sp>
    </p:spTree>
    <p:extLst>
      <p:ext uri="{BB962C8B-B14F-4D97-AF65-F5344CB8AC3E}">
        <p14:creationId xmlns:p14="http://schemas.microsoft.com/office/powerpoint/2010/main" val="1642972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12</a:t>
            </a:fld>
            <a:endParaRPr lang="en-US" altLang="ja-JP"/>
          </a:p>
        </p:txBody>
      </p:sp>
    </p:spTree>
    <p:extLst>
      <p:ext uri="{BB962C8B-B14F-4D97-AF65-F5344CB8AC3E}">
        <p14:creationId xmlns:p14="http://schemas.microsoft.com/office/powerpoint/2010/main" val="157600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Websocket</a:t>
            </a:r>
            <a:r>
              <a:rPr kumimoji="1" lang="ja-JP" altLang="en-US" dirty="0" smtClean="0"/>
              <a:t>とは何なのか？</a:t>
            </a:r>
            <a:endParaRPr kumimoji="1" lang="en-US" altLang="ja-JP" dirty="0" smtClean="0"/>
          </a:p>
          <a:p>
            <a:r>
              <a:rPr kumimoji="1" lang="en-US" altLang="ja-JP" dirty="0" err="1" smtClean="0"/>
              <a:t>Websocket</a:t>
            </a:r>
            <a:r>
              <a:rPr kumimoji="1" lang="ja-JP" altLang="en-US" dirty="0" smtClean="0"/>
              <a:t>とは、一つの</a:t>
            </a:r>
            <a:r>
              <a:rPr kumimoji="1" lang="en-US" altLang="ja-JP" dirty="0" smtClean="0"/>
              <a:t>TCP</a:t>
            </a:r>
            <a:r>
              <a:rPr kumimoji="1" lang="ja-JP" altLang="en-US" dirty="0" smtClean="0"/>
              <a:t>コネクションで双方向通信を実現します。</a:t>
            </a:r>
            <a:endParaRPr kumimoji="1" lang="en-US" altLang="ja-JP" dirty="0" smtClean="0"/>
          </a:p>
          <a:p>
            <a:r>
              <a:rPr kumimoji="1" lang="ja-JP" altLang="en-US" dirty="0" smtClean="0"/>
              <a:t>その機能を何に使うのか？</a:t>
            </a:r>
            <a:endParaRPr kumimoji="1" lang="en-US" altLang="ja-JP" dirty="0" smtClean="0"/>
          </a:p>
          <a:p>
            <a:r>
              <a:rPr kumimoji="1" lang="ja-JP" altLang="en-US" dirty="0" smtClean="0"/>
              <a:t>ブラウザとブラウザ間であったり、クライアントとサーバ間で、リアルタイム通信をする事ができる。</a:t>
            </a:r>
            <a:endParaRPr kumimoji="1" lang="en-US" altLang="ja-JP" dirty="0" smtClean="0"/>
          </a:p>
          <a:p>
            <a:r>
              <a:rPr kumimoji="1" lang="ja-JP" altLang="en-US" dirty="0" smtClean="0"/>
              <a:t>しかし、今、リアルタイム通信のようなものが</a:t>
            </a:r>
            <a:r>
              <a:rPr kumimoji="1" lang="en-US" altLang="ja-JP" dirty="0" smtClean="0"/>
              <a:t>Ajax</a:t>
            </a:r>
            <a:r>
              <a:rPr kumimoji="1" lang="ja-JP" altLang="en-US" dirty="0" smtClean="0"/>
              <a:t>と</a:t>
            </a:r>
            <a:r>
              <a:rPr kumimoji="1" lang="en-US" altLang="ja-JP" dirty="0" smtClean="0"/>
              <a:t>comet</a:t>
            </a:r>
            <a:r>
              <a:rPr kumimoji="1" lang="ja-JP" altLang="en-US" dirty="0" smtClean="0"/>
              <a:t>という技術で実現できていますが、それらとはどう違うのでしょうか？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14</a:t>
            </a:fld>
            <a:endParaRPr lang="en-US" altLang="ja-JP"/>
          </a:p>
        </p:txBody>
      </p:sp>
    </p:spTree>
    <p:extLst>
      <p:ext uri="{BB962C8B-B14F-4D97-AF65-F5344CB8AC3E}">
        <p14:creationId xmlns:p14="http://schemas.microsoft.com/office/powerpoint/2010/main" val="4278286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Ajax</a:t>
            </a:r>
            <a:r>
              <a:rPr kumimoji="1" lang="ja-JP" altLang="en-US" dirty="0" smtClean="0"/>
              <a:t>とは、クライアント側で非同期通信を実現します。</a:t>
            </a:r>
            <a:endParaRPr kumimoji="1" lang="en-US" altLang="ja-JP" dirty="0" smtClean="0"/>
          </a:p>
          <a:p>
            <a:r>
              <a:rPr kumimoji="1" lang="ja-JP" altLang="en-US" dirty="0" smtClean="0"/>
              <a:t>簡単に言うと、</a:t>
            </a:r>
            <a:r>
              <a:rPr kumimoji="1" lang="en-US" altLang="ja-JP" dirty="0" smtClean="0"/>
              <a:t>F5</a:t>
            </a:r>
            <a:r>
              <a:rPr kumimoji="1" lang="ja-JP" altLang="en-US" dirty="0" smtClean="0"/>
              <a:t>を押さなくても、ページの内容が変わるというもの。</a:t>
            </a:r>
            <a:r>
              <a:rPr kumimoji="1" lang="en-US" altLang="ja-JP" dirty="0" smtClean="0"/>
              <a:t>Gmail</a:t>
            </a:r>
            <a:r>
              <a:rPr kumimoji="1" lang="ja-JP" altLang="en-US" dirty="0" smtClean="0"/>
              <a:t>とかをイメージしてください。</a:t>
            </a:r>
            <a:endParaRPr kumimoji="1" lang="en-US" altLang="ja-JP" dirty="0" smtClean="0"/>
          </a:p>
          <a:p>
            <a:r>
              <a:rPr kumimoji="1" lang="ja-JP" altLang="en-US" dirty="0" smtClean="0"/>
              <a:t>動作説明、</a:t>
            </a:r>
            <a:endParaRPr kumimoji="1" lang="en-US" altLang="ja-JP" dirty="0" smtClean="0"/>
          </a:p>
          <a:p>
            <a:r>
              <a:rPr kumimoji="1" lang="en-US" altLang="ja-JP" dirty="0" smtClean="0"/>
              <a:t>Gmail</a:t>
            </a:r>
            <a:r>
              <a:rPr kumimoji="1" lang="ja-JP" altLang="en-US" dirty="0" smtClean="0"/>
              <a:t>で分かるように、こちらの入力がなければ特に動作はないはずです。</a:t>
            </a:r>
            <a:endParaRPr kumimoji="1" lang="en-US" altLang="ja-JP" dirty="0" smtClean="0"/>
          </a:p>
          <a:p>
            <a:r>
              <a:rPr kumimoji="1" lang="ja-JP" altLang="en-US" dirty="0" smtClean="0"/>
              <a:t>ブラウザ間ではプッシュ機能がないので、だめ</a:t>
            </a:r>
            <a:endParaRPr kumimoji="1" lang="ja-JP" altLang="en-US" dirty="0"/>
          </a:p>
        </p:txBody>
      </p:sp>
      <p:sp>
        <p:nvSpPr>
          <p:cNvPr id="4" name="スライド番号プレースホルダー 3"/>
          <p:cNvSpPr>
            <a:spLocks noGrp="1"/>
          </p:cNvSpPr>
          <p:nvPr>
            <p:ph type="sldNum" sz="quarter" idx="10"/>
          </p:nvPr>
        </p:nvSpPr>
        <p:spPr/>
        <p:txBody>
          <a:bodyPr/>
          <a:lstStyle/>
          <a:p>
            <a:fld id="{54D4C0A4-FC1B-48C1-B6F8-23F9A1429EDF}" type="slidenum">
              <a:rPr lang="ja-JP" altLang="en-US" smtClean="0"/>
              <a:pPr/>
              <a:t>15</a:t>
            </a:fld>
            <a:endParaRPr lang="en-US" altLang="ja-JP"/>
          </a:p>
        </p:txBody>
      </p:sp>
    </p:spTree>
    <p:extLst>
      <p:ext uri="{BB962C8B-B14F-4D97-AF65-F5344CB8AC3E}">
        <p14:creationId xmlns:p14="http://schemas.microsoft.com/office/powerpoint/2010/main" val="975227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91368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タイトル 8"/>
          <p:cNvSpPr>
            <a:spLocks noGrp="1"/>
          </p:cNvSpPr>
          <p:nvPr>
            <p:ph type="ctrTitle"/>
          </p:nvPr>
        </p:nvSpPr>
        <p:spPr>
          <a:xfrm>
            <a:off x="742950" y="1752602"/>
            <a:ext cx="84201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4078" y="4953000"/>
            <a:ext cx="9910079"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endParaRPr lang="en-US" altLang="ja-JP"/>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lang="en-US" altLang="ja-JP"/>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39685BCB-F921-4A8C-A2BE-9921823087C3}" type="slidenum">
              <a:rPr lang="ja-JP" altLang="en-US" smtClean="0"/>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95300" y="1481330"/>
            <a:ext cx="89154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endParaRPr lang="en-US" altLang="ja-JP"/>
          </a:p>
        </p:txBody>
      </p:sp>
      <p:sp>
        <p:nvSpPr>
          <p:cNvPr id="5" name="フッター プレースホルダー 4"/>
          <p:cNvSpPr>
            <a:spLocks noGrp="1"/>
          </p:cNvSpPr>
          <p:nvPr>
            <p:ph type="ftr" sz="quarter" idx="11"/>
          </p:nvPr>
        </p:nvSpPr>
        <p:spPr/>
        <p:txBody>
          <a:bodyPr/>
          <a:lstStyle>
            <a:extLst/>
          </a:lstStyle>
          <a:p>
            <a:endParaRPr lang="en-US" altLang="ja-JP"/>
          </a:p>
        </p:txBody>
      </p:sp>
      <p:sp>
        <p:nvSpPr>
          <p:cNvPr id="6" name="スライド番号プレースホルダー 5"/>
          <p:cNvSpPr>
            <a:spLocks noGrp="1"/>
          </p:cNvSpPr>
          <p:nvPr>
            <p:ph type="sldNum" sz="quarter" idx="12"/>
          </p:nvPr>
        </p:nvSpPr>
        <p:spPr/>
        <p:txBody>
          <a:bodyPr/>
          <a:lstStyle>
            <a:extLst/>
          </a:lstStyle>
          <a:p>
            <a:fld id="{E7671075-59B9-41AD-9339-C3A445087B42}" type="slidenum">
              <a:rPr lang="ja-JP" altLang="en-US" smtClean="0"/>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414347" y="274641"/>
            <a:ext cx="1925593"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95300" y="274641"/>
            <a:ext cx="685165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endParaRPr lang="en-US" altLang="ja-JP"/>
          </a:p>
        </p:txBody>
      </p:sp>
      <p:sp>
        <p:nvSpPr>
          <p:cNvPr id="5" name="フッター プレースホルダー 4"/>
          <p:cNvSpPr>
            <a:spLocks noGrp="1"/>
          </p:cNvSpPr>
          <p:nvPr>
            <p:ph type="ftr" sz="quarter" idx="11"/>
          </p:nvPr>
        </p:nvSpPr>
        <p:spPr/>
        <p:txBody>
          <a:bodyPr/>
          <a:lstStyle>
            <a:extLst/>
          </a:lstStyle>
          <a:p>
            <a:endParaRPr lang="en-US" altLang="ja-JP"/>
          </a:p>
        </p:txBody>
      </p:sp>
      <p:sp>
        <p:nvSpPr>
          <p:cNvPr id="6" name="スライド番号プレースホルダー 5"/>
          <p:cNvSpPr>
            <a:spLocks noGrp="1"/>
          </p:cNvSpPr>
          <p:nvPr>
            <p:ph type="sldNum" sz="quarter" idx="12"/>
          </p:nvPr>
        </p:nvSpPr>
        <p:spPr/>
        <p:txBody>
          <a:bodyPr/>
          <a:lstStyle>
            <a:extLst/>
          </a:lstStyle>
          <a:p>
            <a:fld id="{BD91D832-AB66-4ACD-B9AB-32CDDB5A2C0D}" type="slidenum">
              <a:rPr lang="ja-JP" altLang="en-US" smtClean="0"/>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endParaRPr lang="en-US" altLang="ja-JP"/>
          </a:p>
        </p:txBody>
      </p:sp>
      <p:sp>
        <p:nvSpPr>
          <p:cNvPr id="5" name="フッター プレースホルダー 4"/>
          <p:cNvSpPr>
            <a:spLocks noGrp="1"/>
          </p:cNvSpPr>
          <p:nvPr>
            <p:ph type="ftr" sz="quarter" idx="11"/>
          </p:nvPr>
        </p:nvSpPr>
        <p:spPr/>
        <p:txBody>
          <a:bodyPr/>
          <a:lstStyle>
            <a:extLst/>
          </a:lstStyle>
          <a:p>
            <a:endParaRPr lang="en-US" altLang="ja-JP"/>
          </a:p>
        </p:txBody>
      </p:sp>
      <p:sp>
        <p:nvSpPr>
          <p:cNvPr id="6" name="スライド番号プレースホルダー 5"/>
          <p:cNvSpPr>
            <a:spLocks noGrp="1"/>
          </p:cNvSpPr>
          <p:nvPr>
            <p:ph type="sldNum" sz="quarter" idx="12"/>
          </p:nvPr>
        </p:nvSpPr>
        <p:spPr/>
        <p:txBody>
          <a:bodyPr/>
          <a:lstStyle>
            <a:extLst/>
          </a:lstStyle>
          <a:p>
            <a:fld id="{76A9AE58-0E27-4FF9-9891-F0785C9A41B4}" type="slidenum">
              <a:rPr lang="ja-JP" altLang="en-US" smtClean="0"/>
              <a:pPr/>
              <a:t>‹#›</a:t>
            </a:fld>
            <a:endParaRPr lang="en-US" altLang="ja-JP"/>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82574" y="1059712"/>
            <a:ext cx="84201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249606" y="2931712"/>
            <a:ext cx="4953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endParaRPr lang="en-US" altLang="ja-JP"/>
          </a:p>
        </p:txBody>
      </p:sp>
      <p:sp>
        <p:nvSpPr>
          <p:cNvPr id="5" name="フッター プレースホルダー 4"/>
          <p:cNvSpPr>
            <a:spLocks noGrp="1"/>
          </p:cNvSpPr>
          <p:nvPr>
            <p:ph type="ftr" sz="quarter" idx="11"/>
          </p:nvPr>
        </p:nvSpPr>
        <p:spPr/>
        <p:txBody>
          <a:bodyPr/>
          <a:lstStyle>
            <a:extLst/>
          </a:lstStyle>
          <a:p>
            <a:endParaRPr lang="en-US" altLang="ja-JP"/>
          </a:p>
        </p:txBody>
      </p:sp>
      <p:sp>
        <p:nvSpPr>
          <p:cNvPr id="6" name="スライド番号プレースホルダー 5"/>
          <p:cNvSpPr>
            <a:spLocks noGrp="1"/>
          </p:cNvSpPr>
          <p:nvPr>
            <p:ph type="sldNum" sz="quarter" idx="12"/>
          </p:nvPr>
        </p:nvSpPr>
        <p:spPr/>
        <p:txBody>
          <a:bodyPr/>
          <a:lstStyle>
            <a:extLst/>
          </a:lstStyle>
          <a:p>
            <a:fld id="{5AC8FC5E-A73F-469F-93A3-67528C5C1517}" type="slidenum">
              <a:rPr lang="ja-JP" altLang="en-US" smtClean="0"/>
              <a:pPr/>
              <a:t>‹#›</a:t>
            </a:fld>
            <a:endParaRPr lang="en-US" altLang="ja-JP"/>
          </a:p>
        </p:txBody>
      </p:sp>
      <p:sp>
        <p:nvSpPr>
          <p:cNvPr id="7" name="山形 6"/>
          <p:cNvSpPr/>
          <p:nvPr/>
        </p:nvSpPr>
        <p:spPr>
          <a:xfrm>
            <a:off x="3939737" y="3005472"/>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山形 7"/>
          <p:cNvSpPr/>
          <p:nvPr/>
        </p:nvSpPr>
        <p:spPr>
          <a:xfrm>
            <a:off x="3737786" y="3005472"/>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95300" y="1481329"/>
            <a:ext cx="437515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5035550" y="1481329"/>
            <a:ext cx="437515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endParaRPr lang="en-US" altLang="ja-JP"/>
          </a:p>
        </p:txBody>
      </p:sp>
      <p:sp>
        <p:nvSpPr>
          <p:cNvPr id="6" name="フッター プレースホルダー 5"/>
          <p:cNvSpPr>
            <a:spLocks noGrp="1"/>
          </p:cNvSpPr>
          <p:nvPr>
            <p:ph type="ftr" sz="quarter" idx="11"/>
          </p:nvPr>
        </p:nvSpPr>
        <p:spPr/>
        <p:txBody>
          <a:bodyPr/>
          <a:lstStyle>
            <a:extLst/>
          </a:lstStyle>
          <a:p>
            <a:endParaRPr lang="en-US" altLang="ja-JP"/>
          </a:p>
        </p:txBody>
      </p:sp>
      <p:sp>
        <p:nvSpPr>
          <p:cNvPr id="7" name="スライド番号プレースホルダー 6"/>
          <p:cNvSpPr>
            <a:spLocks noGrp="1"/>
          </p:cNvSpPr>
          <p:nvPr>
            <p:ph type="sldNum" sz="quarter" idx="12"/>
          </p:nvPr>
        </p:nvSpPr>
        <p:spPr/>
        <p:txBody>
          <a:bodyPr/>
          <a:lstStyle>
            <a:extLst/>
          </a:lstStyle>
          <a:p>
            <a:fld id="{726F3C83-C0D4-4DC2-8BC1-36B135FEA88E}" type="slidenum">
              <a:rPr lang="ja-JP" altLang="en-US" smtClean="0"/>
              <a:pPr/>
              <a:t>‹#›</a:t>
            </a:fld>
            <a:endParaRPr lang="en-US" altLang="ja-JP"/>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89154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95300" y="5410200"/>
            <a:ext cx="437687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5032112" y="5410200"/>
            <a:ext cx="437859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95300" y="1444295"/>
            <a:ext cx="4376870"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5032111" y="1444295"/>
            <a:ext cx="437859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endParaRPr lang="en-US" altLang="ja-JP"/>
          </a:p>
        </p:txBody>
      </p:sp>
      <p:sp>
        <p:nvSpPr>
          <p:cNvPr id="8" name="フッター プレースホルダー 7"/>
          <p:cNvSpPr>
            <a:spLocks noGrp="1"/>
          </p:cNvSpPr>
          <p:nvPr>
            <p:ph type="ftr" sz="quarter" idx="11"/>
          </p:nvPr>
        </p:nvSpPr>
        <p:spPr/>
        <p:txBody>
          <a:bodyPr/>
          <a:lstStyle>
            <a:extLst/>
          </a:lstStyle>
          <a:p>
            <a:endParaRPr lang="en-US" altLang="ja-JP"/>
          </a:p>
        </p:txBody>
      </p:sp>
      <p:sp>
        <p:nvSpPr>
          <p:cNvPr id="9" name="スライド番号プレースホルダー 8"/>
          <p:cNvSpPr>
            <a:spLocks noGrp="1"/>
          </p:cNvSpPr>
          <p:nvPr>
            <p:ph type="sldNum" sz="quarter" idx="12"/>
          </p:nvPr>
        </p:nvSpPr>
        <p:spPr/>
        <p:txBody>
          <a:bodyPr/>
          <a:lstStyle>
            <a:extLst/>
          </a:lstStyle>
          <a:p>
            <a:fld id="{A785C8C4-F363-47F6-AF10-E3CE5F9D3153}" type="slidenum">
              <a:rPr lang="ja-JP" altLang="en-US" smtClean="0"/>
              <a:pPr/>
              <a:t>‹#›</a:t>
            </a:fld>
            <a:endParaRPr lang="en-US" altLang="ja-JP"/>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endParaRPr lang="en-US" altLang="ja-JP"/>
          </a:p>
        </p:txBody>
      </p:sp>
      <p:sp>
        <p:nvSpPr>
          <p:cNvPr id="4" name="フッター プレースホルダー 3"/>
          <p:cNvSpPr>
            <a:spLocks noGrp="1"/>
          </p:cNvSpPr>
          <p:nvPr>
            <p:ph type="ftr" sz="quarter" idx="11"/>
          </p:nvPr>
        </p:nvSpPr>
        <p:spPr/>
        <p:txBody>
          <a:bodyPr/>
          <a:lstStyle>
            <a:extLst/>
          </a:lstStyle>
          <a:p>
            <a:endParaRPr lang="en-US" altLang="ja-JP"/>
          </a:p>
        </p:txBody>
      </p:sp>
      <p:sp>
        <p:nvSpPr>
          <p:cNvPr id="5" name="スライド番号プレースホルダー 4"/>
          <p:cNvSpPr>
            <a:spLocks noGrp="1"/>
          </p:cNvSpPr>
          <p:nvPr>
            <p:ph type="sldNum" sz="quarter" idx="12"/>
          </p:nvPr>
        </p:nvSpPr>
        <p:spPr/>
        <p:txBody>
          <a:bodyPr/>
          <a:lstStyle>
            <a:extLst/>
          </a:lstStyle>
          <a:p>
            <a:fld id="{81164647-0D00-49B8-AC62-B3642CFF29E6}" type="slidenum">
              <a:rPr lang="ja-JP" altLang="en-US" smtClean="0"/>
              <a:pPr/>
              <a:t>‹#›</a:t>
            </a:fld>
            <a:endParaRPr lang="en-US" altLang="ja-JP"/>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endParaRPr lang="en-US" altLang="ja-JP"/>
          </a:p>
        </p:txBody>
      </p:sp>
      <p:sp>
        <p:nvSpPr>
          <p:cNvPr id="3" name="フッター プレースホルダー 2"/>
          <p:cNvSpPr>
            <a:spLocks noGrp="1"/>
          </p:cNvSpPr>
          <p:nvPr>
            <p:ph type="ftr" sz="quarter" idx="11"/>
          </p:nvPr>
        </p:nvSpPr>
        <p:spPr/>
        <p:txBody>
          <a:bodyPr/>
          <a:lstStyle>
            <a:extLst/>
          </a:lstStyle>
          <a:p>
            <a:endParaRPr lang="en-US" altLang="ja-JP"/>
          </a:p>
        </p:txBody>
      </p:sp>
      <p:sp>
        <p:nvSpPr>
          <p:cNvPr id="4" name="スライド番号プレースホルダー 3"/>
          <p:cNvSpPr>
            <a:spLocks noGrp="1"/>
          </p:cNvSpPr>
          <p:nvPr>
            <p:ph type="sldNum" sz="quarter" idx="12"/>
          </p:nvPr>
        </p:nvSpPr>
        <p:spPr/>
        <p:txBody>
          <a:bodyPr/>
          <a:lstStyle>
            <a:extLst/>
          </a:lstStyle>
          <a:p>
            <a:fld id="{5D9CC553-6AC9-402B-ABAA-146B0621E274}" type="slidenum">
              <a:rPr lang="ja-JP" altLang="en-US" smtClean="0"/>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90600" y="4876800"/>
            <a:ext cx="8105257"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787900" y="5355102"/>
            <a:ext cx="4305808"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90600" y="274320"/>
            <a:ext cx="8103108"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7287618" y="6407944"/>
            <a:ext cx="2080260" cy="365760"/>
          </a:xfrm>
        </p:spPr>
        <p:txBody>
          <a:bodyPr/>
          <a:lstStyle>
            <a:extLst/>
          </a:lstStyle>
          <a:p>
            <a:endParaRPr lang="en-US" altLang="ja-JP"/>
          </a:p>
        </p:txBody>
      </p:sp>
      <p:sp>
        <p:nvSpPr>
          <p:cNvPr id="6" name="フッター プレースホルダー 5"/>
          <p:cNvSpPr>
            <a:spLocks noGrp="1"/>
          </p:cNvSpPr>
          <p:nvPr>
            <p:ph type="ftr" sz="quarter" idx="11"/>
          </p:nvPr>
        </p:nvSpPr>
        <p:spPr/>
        <p:txBody>
          <a:bodyPr/>
          <a:lstStyle>
            <a:extLst/>
          </a:lstStyle>
          <a:p>
            <a:endParaRPr lang="en-US" altLang="ja-JP"/>
          </a:p>
        </p:txBody>
      </p:sp>
      <p:sp>
        <p:nvSpPr>
          <p:cNvPr id="7" name="スライド番号プレースホルダー 6"/>
          <p:cNvSpPr>
            <a:spLocks noGrp="1"/>
          </p:cNvSpPr>
          <p:nvPr>
            <p:ph type="sldNum" sz="quarter" idx="12"/>
          </p:nvPr>
        </p:nvSpPr>
        <p:spPr/>
        <p:txBody>
          <a:bodyPr/>
          <a:lstStyle>
            <a:extLst/>
          </a:lstStyle>
          <a:p>
            <a:fld id="{C0394090-4A7A-4B6C-8B7E-18B80A2214A7}" type="slidenum">
              <a:rPr lang="ja-JP" altLang="en-US" smtClean="0"/>
              <a:pPr/>
              <a:t>‹#›</a:t>
            </a:fld>
            <a:endParaRPr lang="en-US" altLang="ja-JP"/>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236335" y="5443402"/>
            <a:ext cx="77597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47650" y="189968"/>
            <a:ext cx="94107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プレースホルダーまでドラッグするかアイコンをクリックして図を追加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endParaRPr lang="en-US" altLang="ja-JP"/>
          </a:p>
        </p:txBody>
      </p:sp>
      <p:sp>
        <p:nvSpPr>
          <p:cNvPr id="6" name="フッター プレースホルダー 5"/>
          <p:cNvSpPr>
            <a:spLocks noGrp="1"/>
          </p:cNvSpPr>
          <p:nvPr>
            <p:ph type="ftr" sz="quarter" idx="11"/>
          </p:nvPr>
        </p:nvSpPr>
        <p:spPr>
          <a:xfrm>
            <a:off x="4745079" y="6407945"/>
            <a:ext cx="2546571" cy="365125"/>
          </a:xfrm>
        </p:spPr>
        <p:txBody>
          <a:bodyPr/>
          <a:lstStyle>
            <a:lvl1pPr>
              <a:defRPr>
                <a:solidFill>
                  <a:schemeClr val="tx1"/>
                </a:solidFill>
              </a:defRPr>
            </a:lvl1pPr>
            <a:extLst/>
          </a:lstStyle>
          <a:p>
            <a:endParaRPr lang="en-US" altLang="ja-JP"/>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BAB7ACFF-1EB7-4D51-A0CF-CE96DFCBFB54}" type="slidenum">
              <a:rPr lang="ja-JP" altLang="en-US" smtClean="0"/>
              <a:pPr/>
              <a:t>‹#›</a:t>
            </a:fld>
            <a:endParaRPr lang="en-US" altLang="ja-JP"/>
          </a:p>
        </p:txBody>
      </p:sp>
      <p:sp>
        <p:nvSpPr>
          <p:cNvPr id="2" name="タイトル 1"/>
          <p:cNvSpPr>
            <a:spLocks noGrp="1"/>
          </p:cNvSpPr>
          <p:nvPr>
            <p:ph type="title"/>
          </p:nvPr>
        </p:nvSpPr>
        <p:spPr>
          <a:xfrm>
            <a:off x="247650" y="4865122"/>
            <a:ext cx="8748385"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540879" y="5944936"/>
            <a:ext cx="535234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フリーフォーム 8"/>
          <p:cNvSpPr>
            <a:spLocks/>
          </p:cNvSpPr>
          <p:nvPr/>
        </p:nvSpPr>
        <p:spPr bwMode="auto">
          <a:xfrm>
            <a:off x="526194" y="5939011"/>
            <a:ext cx="3997989"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直角三角形 9"/>
          <p:cNvSpPr>
            <a:spLocks/>
          </p:cNvSpPr>
          <p:nvPr/>
        </p:nvSpPr>
        <p:spPr bwMode="auto">
          <a:xfrm>
            <a:off x="-6545" y="5791253"/>
            <a:ext cx="3685840"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直線コネクタ 10"/>
          <p:cNvCxnSpPr/>
          <p:nvPr/>
        </p:nvCxnSpPr>
        <p:spPr>
          <a:xfrm>
            <a:off x="-10006" y="5787739"/>
            <a:ext cx="3689301"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9386121" y="4988440"/>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山形 12"/>
          <p:cNvSpPr/>
          <p:nvPr/>
        </p:nvSpPr>
        <p:spPr>
          <a:xfrm>
            <a:off x="9184171" y="4988440"/>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540879" y="5944936"/>
            <a:ext cx="535234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フリーフォーム 11"/>
          <p:cNvSpPr>
            <a:spLocks/>
          </p:cNvSpPr>
          <p:nvPr/>
        </p:nvSpPr>
        <p:spPr bwMode="auto">
          <a:xfrm>
            <a:off x="526194" y="5939011"/>
            <a:ext cx="3997989"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直角三角形 13"/>
          <p:cNvSpPr>
            <a:spLocks/>
          </p:cNvSpPr>
          <p:nvPr/>
        </p:nvSpPr>
        <p:spPr bwMode="auto">
          <a:xfrm>
            <a:off x="-6545" y="5791253"/>
            <a:ext cx="3685840"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直線コネクタ 14"/>
          <p:cNvCxnSpPr/>
          <p:nvPr/>
        </p:nvCxnSpPr>
        <p:spPr>
          <a:xfrm>
            <a:off x="-10006" y="5787739"/>
            <a:ext cx="3689301"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95300" y="274638"/>
            <a:ext cx="89154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95300" y="1481329"/>
            <a:ext cx="89154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7287618" y="6407944"/>
            <a:ext cx="2080260" cy="365760"/>
          </a:xfrm>
          <a:prstGeom prst="rect">
            <a:avLst/>
          </a:prstGeom>
        </p:spPr>
        <p:txBody>
          <a:bodyPr vert="horz" anchor="b"/>
          <a:lstStyle>
            <a:lvl1pPr algn="l" eaLnBrk="1" latinLnBrk="0" hangingPunct="1">
              <a:defRPr kumimoji="0" sz="1000">
                <a:solidFill>
                  <a:schemeClr val="tx1"/>
                </a:solidFill>
              </a:defRPr>
            </a:lvl1pPr>
            <a:extLst/>
          </a:lstStyle>
          <a:p>
            <a:endParaRPr lang="en-US" altLang="ja-JP"/>
          </a:p>
        </p:txBody>
      </p:sp>
      <p:sp>
        <p:nvSpPr>
          <p:cNvPr id="22" name="フッター プレースホルダー 21"/>
          <p:cNvSpPr>
            <a:spLocks noGrp="1"/>
          </p:cNvSpPr>
          <p:nvPr>
            <p:ph type="ftr" sz="quarter" idx="3"/>
          </p:nvPr>
        </p:nvSpPr>
        <p:spPr>
          <a:xfrm>
            <a:off x="4745079" y="6407945"/>
            <a:ext cx="2546571" cy="365125"/>
          </a:xfrm>
          <a:prstGeom prst="rect">
            <a:avLst/>
          </a:prstGeom>
        </p:spPr>
        <p:txBody>
          <a:bodyPr vert="horz" anchor="b"/>
          <a:lstStyle>
            <a:lvl1pPr algn="r" eaLnBrk="1" latinLnBrk="0" hangingPunct="1">
              <a:defRPr kumimoji="0" sz="1000">
                <a:solidFill>
                  <a:schemeClr val="tx1"/>
                </a:solidFill>
              </a:defRPr>
            </a:lvl1pPr>
            <a:extLst/>
          </a:lstStyle>
          <a:p>
            <a:endParaRPr lang="en-US" altLang="ja-JP"/>
          </a:p>
        </p:txBody>
      </p:sp>
      <p:sp>
        <p:nvSpPr>
          <p:cNvPr id="18" name="スライド番号プレースホルダー 17"/>
          <p:cNvSpPr>
            <a:spLocks noGrp="1"/>
          </p:cNvSpPr>
          <p:nvPr>
            <p:ph type="sldNum" sz="quarter" idx="4"/>
          </p:nvPr>
        </p:nvSpPr>
        <p:spPr>
          <a:xfrm>
            <a:off x="9367878" y="6407945"/>
            <a:ext cx="396240" cy="365125"/>
          </a:xfrm>
          <a:prstGeom prst="rect">
            <a:avLst/>
          </a:prstGeom>
        </p:spPr>
        <p:txBody>
          <a:bodyPr vert="horz" anchor="b"/>
          <a:lstStyle>
            <a:lvl1pPr algn="r" eaLnBrk="1" latinLnBrk="0" hangingPunct="1">
              <a:defRPr kumimoji="0" sz="1000" b="0">
                <a:solidFill>
                  <a:schemeClr val="tx1"/>
                </a:solidFill>
              </a:defRPr>
            </a:lvl1pPr>
            <a:extLst/>
          </a:lstStyle>
          <a:p>
            <a:fld id="{23151679-0A7A-4325-A871-DE1E9A6ADB92}" type="slidenum">
              <a:rPr lang="ja-JP" altLang="en-US" smtClean="0"/>
              <a:pPr/>
              <a:t>‹#›</a:t>
            </a:fld>
            <a:endParaRPr lang="en-US" altLang="ja-JP"/>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gi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10.gi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10.gi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0.gif"/><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sz="3600" dirty="0" smtClean="0"/>
              <a:t>Web</a:t>
            </a:r>
            <a:r>
              <a:rPr lang="ja-JP" altLang="en-US" sz="3600" dirty="0" smtClean="0"/>
              <a:t>の</a:t>
            </a:r>
            <a:r>
              <a:rPr lang="ja-JP" altLang="en-US" sz="3600" dirty="0"/>
              <a:t>最新技術に関する</a:t>
            </a:r>
            <a:r>
              <a:rPr lang="ja-JP" altLang="en-US" sz="3600" dirty="0" smtClean="0"/>
              <a:t>調査</a:t>
            </a:r>
            <a:r>
              <a:rPr lang="en-US" altLang="ja-JP" sz="3600" dirty="0" smtClean="0"/>
              <a:t/>
            </a:r>
            <a:br>
              <a:rPr lang="en-US" altLang="ja-JP" sz="3600" dirty="0" smtClean="0"/>
            </a:br>
            <a:r>
              <a:rPr lang="ja-JP" altLang="en-US" sz="3600" dirty="0" smtClean="0"/>
              <a:t> </a:t>
            </a:r>
            <a:r>
              <a:rPr lang="en-US" altLang="ja-JP" sz="2400" dirty="0" smtClean="0">
                <a:latin typeface="Times New Roman"/>
                <a:cs typeface="Times New Roman"/>
              </a:rPr>
              <a:t>A survey on the latest technology of Web</a:t>
            </a:r>
            <a:endParaRPr kumimoji="1" lang="ja-JP" altLang="en-US" sz="2400" dirty="0">
              <a:latin typeface="Times New Roman"/>
              <a:cs typeface="Times New Roman"/>
            </a:endParaRPr>
          </a:p>
        </p:txBody>
      </p:sp>
      <p:sp>
        <p:nvSpPr>
          <p:cNvPr id="5" name="サブタイトル 4"/>
          <p:cNvSpPr>
            <a:spLocks noGrp="1"/>
          </p:cNvSpPr>
          <p:nvPr>
            <p:ph type="subTitle" idx="1"/>
          </p:nvPr>
        </p:nvSpPr>
        <p:spPr/>
        <p:txBody>
          <a:bodyPr/>
          <a:lstStyle/>
          <a:p>
            <a:r>
              <a:rPr kumimoji="1" lang="en-US" altLang="ja-JP" dirty="0" err="1" smtClean="0">
                <a:latin typeface="Times New Roman"/>
              </a:rPr>
              <a:t>Sekiya</a:t>
            </a:r>
            <a:r>
              <a:rPr kumimoji="1" lang="en-US" altLang="ja-JP" dirty="0" smtClean="0">
                <a:latin typeface="Times New Roman"/>
              </a:rPr>
              <a:t> Lab M1</a:t>
            </a:r>
          </a:p>
          <a:p>
            <a:r>
              <a:rPr lang="en-US" altLang="ja-JP" dirty="0" smtClean="0">
                <a:latin typeface="Times New Roman"/>
              </a:rPr>
              <a:t>Shogo </a:t>
            </a:r>
            <a:r>
              <a:rPr lang="en-US" altLang="ja-JP" dirty="0" err="1" smtClean="0">
                <a:latin typeface="Times New Roman"/>
              </a:rPr>
              <a:t>Fujii</a:t>
            </a:r>
            <a:endParaRPr kumimoji="1" lang="ja-JP" altLang="en-US" dirty="0">
              <a:latin typeface="Times New Roman"/>
            </a:endParaRPr>
          </a:p>
        </p:txBody>
      </p:sp>
    </p:spTree>
    <p:extLst>
      <p:ext uri="{BB962C8B-B14F-4D97-AF65-F5344CB8AC3E}">
        <p14:creationId xmlns:p14="http://schemas.microsoft.com/office/powerpoint/2010/main" val="3791514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To create a standard of Web</a:t>
            </a:r>
          </a:p>
          <a:p>
            <a:pPr lvl="1"/>
            <a:r>
              <a:rPr lang="en-US" altLang="ja-JP" dirty="0"/>
              <a:t>w</a:t>
            </a:r>
            <a:r>
              <a:rPr lang="en-US" altLang="ja-JP" dirty="0" smtClean="0"/>
              <a:t>ith a feature set that </a:t>
            </a:r>
            <a:r>
              <a:rPr lang="en-US" altLang="ja-JP" dirty="0"/>
              <a:t> </a:t>
            </a:r>
            <a:r>
              <a:rPr lang="en-US" altLang="ja-JP" dirty="0" smtClean="0"/>
              <a:t>handles all the jobs that the proprietary technologies </a:t>
            </a:r>
            <a:r>
              <a:rPr lang="en-US" altLang="ja-JP" dirty="0"/>
              <a:t>c</a:t>
            </a:r>
            <a:r>
              <a:rPr lang="en-US" altLang="ja-JP" dirty="0" smtClean="0"/>
              <a:t>urrently perform</a:t>
            </a:r>
          </a:p>
          <a:p>
            <a:pPr lvl="1"/>
            <a:r>
              <a:rPr lang="en-US" altLang="ja-JP" dirty="0" smtClean="0"/>
              <a:t>without plug-ins</a:t>
            </a:r>
          </a:p>
          <a:p>
            <a:pPr lvl="1"/>
            <a:r>
              <a:rPr lang="en-US" altLang="ja-JP" dirty="0"/>
              <a:t>for enhancement of the mobile functions</a:t>
            </a:r>
          </a:p>
          <a:p>
            <a:pPr marL="393192" lvl="1" indent="0">
              <a:buNone/>
            </a:pPr>
            <a:endParaRPr lang="en-US" altLang="ja-JP" dirty="0"/>
          </a:p>
          <a:p>
            <a:r>
              <a:rPr kumimoji="1" lang="en-US" altLang="ja-JP" dirty="0" smtClean="0"/>
              <a:t>New features of HTML5</a:t>
            </a:r>
          </a:p>
          <a:p>
            <a:pPr lvl="1"/>
            <a:r>
              <a:rPr lang="en-US" altLang="ja-JP" dirty="0" smtClean="0"/>
              <a:t>Multimedia</a:t>
            </a:r>
          </a:p>
          <a:p>
            <a:pPr lvl="1"/>
            <a:r>
              <a:rPr lang="en-US" altLang="ja-JP" dirty="0" smtClean="0"/>
              <a:t>Offline applications</a:t>
            </a:r>
          </a:p>
          <a:p>
            <a:pPr lvl="1"/>
            <a:r>
              <a:rPr lang="en-US" altLang="ja-JP" dirty="0" smtClean="0"/>
              <a:t>Web workers</a:t>
            </a:r>
          </a:p>
          <a:p>
            <a:pPr lvl="1"/>
            <a:endParaRPr kumimoji="1" lang="ja-JP" altLang="en-US" dirty="0"/>
          </a:p>
        </p:txBody>
      </p:sp>
      <p:sp>
        <p:nvSpPr>
          <p:cNvPr id="3" name="タイトル 2"/>
          <p:cNvSpPr>
            <a:spLocks noGrp="1"/>
          </p:cNvSpPr>
          <p:nvPr>
            <p:ph type="title"/>
          </p:nvPr>
        </p:nvSpPr>
        <p:spPr/>
        <p:txBody>
          <a:bodyPr/>
          <a:lstStyle/>
          <a:p>
            <a:r>
              <a:rPr kumimoji="1" lang="en-US" altLang="ja-JP" dirty="0" smtClean="0"/>
              <a:t>Function of HTML5</a:t>
            </a:r>
            <a:endParaRPr kumimoji="1" lang="ja-JP" altLang="en-US" dirty="0"/>
          </a:p>
        </p:txBody>
      </p:sp>
    </p:spTree>
    <p:extLst>
      <p:ext uri="{BB962C8B-B14F-4D97-AF65-F5344CB8AC3E}">
        <p14:creationId xmlns:p14="http://schemas.microsoft.com/office/powerpoint/2010/main" val="2986442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Graphics</a:t>
            </a:r>
          </a:p>
          <a:p>
            <a:pPr lvl="1"/>
            <a:r>
              <a:rPr kumimoji="1" lang="en-US" altLang="ja-JP" dirty="0" smtClean="0"/>
              <a:t>Integration of SVG</a:t>
            </a:r>
          </a:p>
          <a:p>
            <a:pPr lvl="1"/>
            <a:endParaRPr lang="en-US" altLang="ja-JP" dirty="0" smtClean="0"/>
          </a:p>
          <a:p>
            <a:pPr lvl="1"/>
            <a:endParaRPr lang="en-US" altLang="ja-JP" dirty="0"/>
          </a:p>
          <a:p>
            <a:pPr lvl="1"/>
            <a:endParaRPr lang="en-US" altLang="ja-JP" dirty="0"/>
          </a:p>
          <a:p>
            <a:r>
              <a:rPr lang="en-US" altLang="ja-JP" dirty="0" smtClean="0"/>
              <a:t>Video tags</a:t>
            </a:r>
          </a:p>
          <a:p>
            <a:pPr lvl="1"/>
            <a:r>
              <a:rPr lang="en-US" altLang="ja-JP" dirty="0" smtClean="0"/>
              <a:t>Codec-neutral without external plug-in</a:t>
            </a:r>
          </a:p>
          <a:p>
            <a:pPr lvl="1"/>
            <a:endParaRPr lang="en-US" altLang="ja-JP" dirty="0" smtClean="0"/>
          </a:p>
          <a:p>
            <a:pPr lvl="1"/>
            <a:endParaRPr kumimoji="1" lang="ja-JP" altLang="en-US" dirty="0"/>
          </a:p>
        </p:txBody>
      </p:sp>
      <p:sp>
        <p:nvSpPr>
          <p:cNvPr id="3" name="タイトル 2"/>
          <p:cNvSpPr>
            <a:spLocks noGrp="1"/>
          </p:cNvSpPr>
          <p:nvPr>
            <p:ph type="title"/>
          </p:nvPr>
        </p:nvSpPr>
        <p:spPr/>
        <p:txBody>
          <a:bodyPr/>
          <a:lstStyle/>
          <a:p>
            <a:r>
              <a:rPr kumimoji="1" lang="en-US" altLang="ja-JP" dirty="0" smtClean="0"/>
              <a:t>Multimedia</a:t>
            </a:r>
            <a:endParaRPr kumimoji="1" lang="ja-JP" altLang="en-US" dirty="0"/>
          </a:p>
        </p:txBody>
      </p:sp>
      <p:pic>
        <p:nvPicPr>
          <p:cNvPr id="4" name="図 3" descr="dtp_graphic1.png"/>
          <p:cNvPicPr>
            <a:picLocks noChangeAspect="1"/>
          </p:cNvPicPr>
          <p:nvPr/>
        </p:nvPicPr>
        <p:blipFill rotWithShape="1">
          <a:blip r:embed="rId2">
            <a:extLst>
              <a:ext uri="{28A0092B-C50C-407E-A947-70E740481C1C}">
                <a14:useLocalDpi xmlns:a14="http://schemas.microsoft.com/office/drawing/2010/main" val="0"/>
              </a:ext>
            </a:extLst>
          </a:blip>
          <a:srcRect l="2304" t="2857" r="3235" b="33920"/>
          <a:stretch/>
        </p:blipFill>
        <p:spPr>
          <a:xfrm>
            <a:off x="4592960" y="1268760"/>
            <a:ext cx="3706904" cy="2481063"/>
          </a:xfrm>
          <a:prstGeom prst="rect">
            <a:avLst/>
          </a:prstGeom>
        </p:spPr>
      </p:pic>
      <p:pic>
        <p:nvPicPr>
          <p:cNvPr id="5" name="図 4" descr="pc15.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680" y="4653136"/>
            <a:ext cx="1713493" cy="1421165"/>
          </a:xfrm>
          <a:prstGeom prst="rect">
            <a:avLst/>
          </a:prstGeom>
        </p:spPr>
      </p:pic>
      <p:pic>
        <p:nvPicPr>
          <p:cNvPr id="6" name="図 5" descr="20070902220647.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3240" y="4509120"/>
            <a:ext cx="1837432" cy="1837432"/>
          </a:xfrm>
          <a:prstGeom prst="rect">
            <a:avLst/>
          </a:prstGeom>
        </p:spPr>
      </p:pic>
      <p:sp>
        <p:nvSpPr>
          <p:cNvPr id="7" name="左矢印 6"/>
          <p:cNvSpPr/>
          <p:nvPr/>
        </p:nvSpPr>
        <p:spPr>
          <a:xfrm>
            <a:off x="3872880" y="5301208"/>
            <a:ext cx="3240360" cy="2880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4160912" y="5877272"/>
            <a:ext cx="2448272" cy="908720"/>
          </a:xfrm>
          <a:prstGeom prst="wedgeRectCallout">
            <a:avLst>
              <a:gd name="adj1" fmla="val -98314"/>
              <a:gd name="adj2" fmla="val -7076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Rendering graphics locally</a:t>
            </a:r>
            <a:endParaRPr kumimoji="1" lang="ja-JP" altLang="en-US" dirty="0"/>
          </a:p>
        </p:txBody>
      </p:sp>
    </p:spTree>
    <p:extLst>
      <p:ext uri="{BB962C8B-B14F-4D97-AF65-F5344CB8AC3E}">
        <p14:creationId xmlns:p14="http://schemas.microsoft.com/office/powerpoint/2010/main" val="4006293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As desktop applications , even without Internet connection</a:t>
            </a:r>
            <a:endParaRPr kumimoji="1" lang="en-US" altLang="ja-JP" dirty="0"/>
          </a:p>
          <a:p>
            <a:r>
              <a:rPr kumimoji="1" lang="en-US" altLang="ja-JP" dirty="0" smtClean="0"/>
              <a:t>Using Client-side Index, SQL database</a:t>
            </a:r>
          </a:p>
          <a:p>
            <a:pPr lvl="1"/>
            <a:r>
              <a:rPr lang="en-US" altLang="ja-JP" dirty="0" smtClean="0"/>
              <a:t>Origin : Protocol + domain + port numbers(https+URL+80)</a:t>
            </a:r>
          </a:p>
          <a:p>
            <a:pPr lvl="1"/>
            <a:r>
              <a:rPr lang="en-US" altLang="ja-JP" dirty="0" smtClean="0"/>
              <a:t>Local DB, not upload to server</a:t>
            </a:r>
          </a:p>
          <a:p>
            <a:r>
              <a:rPr lang="en-US" altLang="ja-JP" dirty="0" smtClean="0"/>
              <a:t>Widget packaging</a:t>
            </a:r>
          </a:p>
          <a:p>
            <a:pPr lvl="1"/>
            <a:r>
              <a:rPr lang="en-US" altLang="ja-JP" dirty="0" smtClean="0"/>
              <a:t>Framework for distributing web-app as zip and stored as cache</a:t>
            </a:r>
            <a:endParaRPr kumimoji="1" lang="ja-JP" altLang="en-US" dirty="0"/>
          </a:p>
        </p:txBody>
      </p:sp>
      <p:sp>
        <p:nvSpPr>
          <p:cNvPr id="3" name="タイトル 2"/>
          <p:cNvSpPr>
            <a:spLocks noGrp="1"/>
          </p:cNvSpPr>
          <p:nvPr>
            <p:ph type="title"/>
          </p:nvPr>
        </p:nvSpPr>
        <p:spPr/>
        <p:txBody>
          <a:bodyPr/>
          <a:lstStyle/>
          <a:p>
            <a:r>
              <a:rPr lang="en-US" altLang="ja-JP" dirty="0" smtClean="0"/>
              <a:t>Offline Applications</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272464100"/>
              </p:ext>
            </p:extLst>
          </p:nvPr>
        </p:nvGraphicFramePr>
        <p:xfrm>
          <a:off x="2216696" y="5733256"/>
          <a:ext cx="5102199" cy="802116"/>
        </p:xfrm>
        <a:graphic>
          <a:graphicData uri="http://schemas.openxmlformats.org/drawingml/2006/table">
            <a:tbl>
              <a:tblPr firstRow="1" bandRow="1">
                <a:tableStyleId>{5C22544A-7EE6-4342-B048-85BDC9FD1C3A}</a:tableStyleId>
              </a:tblPr>
              <a:tblGrid>
                <a:gridCol w="560087"/>
                <a:gridCol w="2566585"/>
                <a:gridCol w="1975527"/>
              </a:tblGrid>
              <a:tr h="170911">
                <a:tc>
                  <a:txBody>
                    <a:bodyPr/>
                    <a:lstStyle/>
                    <a:p>
                      <a:pPr algn="ctr"/>
                      <a:r>
                        <a:rPr kumimoji="1" lang="en-US" altLang="ja-JP" dirty="0" smtClean="0"/>
                        <a:t>key</a:t>
                      </a:r>
                      <a:endParaRPr kumimoji="1" lang="ja-JP" altLang="en-US" dirty="0"/>
                    </a:p>
                  </a:txBody>
                  <a:tcPr/>
                </a:tc>
                <a:tc>
                  <a:txBody>
                    <a:bodyPr/>
                    <a:lstStyle/>
                    <a:p>
                      <a:pPr algn="ctr"/>
                      <a:r>
                        <a:rPr kumimoji="1" lang="en-US" altLang="ja-JP" dirty="0" smtClean="0"/>
                        <a:t>URI</a:t>
                      </a:r>
                      <a:endParaRPr kumimoji="1" lang="ja-JP" altLang="en-US" dirty="0"/>
                    </a:p>
                  </a:txBody>
                  <a:tcPr/>
                </a:tc>
                <a:tc>
                  <a:txBody>
                    <a:bodyPr/>
                    <a:lstStyle/>
                    <a:p>
                      <a:pPr algn="ctr"/>
                      <a:r>
                        <a:rPr kumimoji="1" lang="en-US" altLang="ja-JP" dirty="0" smtClean="0"/>
                        <a:t>comment</a:t>
                      </a:r>
                      <a:endParaRPr kumimoji="1" lang="ja-JP" altLang="en-US" dirty="0"/>
                    </a:p>
                  </a:txBody>
                  <a:tcPr/>
                </a:tc>
              </a:tr>
              <a:tr h="436356">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http://</a:t>
                      </a:r>
                      <a:r>
                        <a:rPr kumimoji="1" lang="en-US" altLang="ja-JP" dirty="0" err="1" smtClean="0"/>
                        <a:t>www.u-tokyo.ac.jp</a:t>
                      </a:r>
                      <a:r>
                        <a:rPr kumimoji="1" lang="en-US" altLang="ja-JP" dirty="0" smtClean="0"/>
                        <a:t>/</a:t>
                      </a:r>
                      <a:endParaRPr kumimoji="1" lang="ja-JP" altLang="en-US" dirty="0"/>
                    </a:p>
                  </a:txBody>
                  <a:tcPr/>
                </a:tc>
                <a:tc>
                  <a:txBody>
                    <a:bodyPr/>
                    <a:lstStyle/>
                    <a:p>
                      <a:pPr algn="ctr"/>
                      <a:r>
                        <a:rPr kumimoji="1" lang="en-US" altLang="ja-JP" dirty="0" smtClean="0"/>
                        <a:t>Tokyo</a:t>
                      </a:r>
                      <a:r>
                        <a:rPr kumimoji="1" lang="en-US" altLang="ja-JP" baseline="0" dirty="0" smtClean="0"/>
                        <a:t> University</a:t>
                      </a:r>
                      <a:endParaRPr kumimoji="1" lang="ja-JP" altLang="en-US" dirty="0"/>
                    </a:p>
                  </a:txBody>
                  <a:tcPr/>
                </a:tc>
              </a:tr>
            </a:tbl>
          </a:graphicData>
        </a:graphic>
      </p:graphicFrame>
      <p:pic>
        <p:nvPicPr>
          <p:cNvPr id="5" name="図 4" descr="pc15.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680" y="4221088"/>
            <a:ext cx="1713493" cy="1421165"/>
          </a:xfrm>
          <a:prstGeom prst="rect">
            <a:avLst/>
          </a:prstGeom>
        </p:spPr>
      </p:pic>
      <p:pic>
        <p:nvPicPr>
          <p:cNvPr id="6" name="図 5" descr="20070902220647.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3240" y="4077072"/>
            <a:ext cx="1837432" cy="1837432"/>
          </a:xfrm>
          <a:prstGeom prst="rect">
            <a:avLst/>
          </a:prstGeom>
        </p:spPr>
      </p:pic>
      <p:sp>
        <p:nvSpPr>
          <p:cNvPr id="7" name="左矢印 6"/>
          <p:cNvSpPr/>
          <p:nvPr/>
        </p:nvSpPr>
        <p:spPr>
          <a:xfrm>
            <a:off x="3872880" y="4869160"/>
            <a:ext cx="3240360" cy="2880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flipH="1" flipV="1">
            <a:off x="3296816" y="5373216"/>
            <a:ext cx="1296144" cy="28803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87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Available parallel processing of </a:t>
            </a:r>
            <a:r>
              <a:rPr kumimoji="1" lang="en-US" altLang="ja-JP" dirty="0" err="1" smtClean="0"/>
              <a:t>javascript</a:t>
            </a:r>
            <a:endParaRPr kumimoji="1" lang="en-US" altLang="ja-JP" dirty="0" smtClean="0"/>
          </a:p>
          <a:p>
            <a:r>
              <a:rPr lang="en-US" altLang="ja-JP" dirty="0" smtClean="0"/>
              <a:t>Not interrupting UI or other scripts</a:t>
            </a:r>
            <a:endParaRPr kumimoji="1" lang="ja-JP" altLang="en-US" dirty="0"/>
          </a:p>
        </p:txBody>
      </p:sp>
      <p:sp>
        <p:nvSpPr>
          <p:cNvPr id="3" name="タイトル 2"/>
          <p:cNvSpPr>
            <a:spLocks noGrp="1"/>
          </p:cNvSpPr>
          <p:nvPr>
            <p:ph type="title"/>
          </p:nvPr>
        </p:nvSpPr>
        <p:spPr/>
        <p:txBody>
          <a:bodyPr/>
          <a:lstStyle/>
          <a:p>
            <a:r>
              <a:rPr kumimoji="1" lang="en-US" altLang="ja-JP" dirty="0" smtClean="0"/>
              <a:t>Web workers</a:t>
            </a:r>
            <a:endParaRPr kumimoji="1" lang="ja-JP" altLang="en-US" dirty="0"/>
          </a:p>
        </p:txBody>
      </p:sp>
      <p:sp>
        <p:nvSpPr>
          <p:cNvPr id="4" name="角丸四角形 3"/>
          <p:cNvSpPr/>
          <p:nvPr/>
        </p:nvSpPr>
        <p:spPr>
          <a:xfrm>
            <a:off x="920552" y="2564904"/>
            <a:ext cx="1368152" cy="144016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3200" dirty="0" smtClean="0"/>
              <a:t>DOM</a:t>
            </a:r>
            <a:endParaRPr kumimoji="1" lang="ja-JP" altLang="en-US" sz="3200" dirty="0"/>
          </a:p>
        </p:txBody>
      </p:sp>
      <p:sp>
        <p:nvSpPr>
          <p:cNvPr id="5" name="角丸四角形 4"/>
          <p:cNvSpPr/>
          <p:nvPr/>
        </p:nvSpPr>
        <p:spPr>
          <a:xfrm>
            <a:off x="4268924" y="2564904"/>
            <a:ext cx="1368152" cy="1440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3200" dirty="0" smtClean="0"/>
              <a:t>UI</a:t>
            </a:r>
            <a:endParaRPr kumimoji="1" lang="ja-JP" altLang="en-US" sz="3200" dirty="0"/>
          </a:p>
        </p:txBody>
      </p:sp>
      <p:sp>
        <p:nvSpPr>
          <p:cNvPr id="6" name="角丸四角形 5"/>
          <p:cNvSpPr/>
          <p:nvPr/>
        </p:nvSpPr>
        <p:spPr>
          <a:xfrm>
            <a:off x="7617296" y="2564904"/>
            <a:ext cx="1728192" cy="14401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3200" dirty="0" smtClean="0"/>
              <a:t>Worker</a:t>
            </a:r>
            <a:endParaRPr kumimoji="1" lang="ja-JP" altLang="en-US" sz="3200" dirty="0"/>
          </a:p>
        </p:txBody>
      </p:sp>
      <p:cxnSp>
        <p:nvCxnSpPr>
          <p:cNvPr id="11" name="直線矢印コネクタ 10"/>
          <p:cNvCxnSpPr>
            <a:stCxn id="5" idx="1"/>
            <a:endCxn id="4" idx="3"/>
          </p:cNvCxnSpPr>
          <p:nvPr/>
        </p:nvCxnSpPr>
        <p:spPr>
          <a:xfrm flipH="1">
            <a:off x="2288704" y="3284984"/>
            <a:ext cx="19802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a:off x="5673080" y="2852936"/>
            <a:ext cx="19442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p:nvPr/>
        </p:nvCxnSpPr>
        <p:spPr>
          <a:xfrm flipH="1">
            <a:off x="5601072" y="3717032"/>
            <a:ext cx="1944216"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H="1">
            <a:off x="2288704" y="3861048"/>
            <a:ext cx="5256584"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2" name="角丸四角形 21"/>
          <p:cNvSpPr/>
          <p:nvPr/>
        </p:nvSpPr>
        <p:spPr>
          <a:xfrm>
            <a:off x="920552" y="4725144"/>
            <a:ext cx="1368152" cy="144016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3200" dirty="0" smtClean="0"/>
              <a:t>DOM</a:t>
            </a:r>
            <a:endParaRPr kumimoji="1" lang="ja-JP" altLang="en-US" sz="3200" dirty="0"/>
          </a:p>
        </p:txBody>
      </p:sp>
      <p:sp>
        <p:nvSpPr>
          <p:cNvPr id="23" name="角丸四角形 22"/>
          <p:cNvSpPr/>
          <p:nvPr/>
        </p:nvSpPr>
        <p:spPr>
          <a:xfrm>
            <a:off x="4268924" y="4725144"/>
            <a:ext cx="1368152" cy="1440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3200" dirty="0" smtClean="0"/>
              <a:t>UI</a:t>
            </a:r>
            <a:endParaRPr kumimoji="1" lang="ja-JP" altLang="en-US" sz="3200" dirty="0"/>
          </a:p>
        </p:txBody>
      </p:sp>
      <p:sp>
        <p:nvSpPr>
          <p:cNvPr id="24" name="角丸四角形 23"/>
          <p:cNvSpPr/>
          <p:nvPr/>
        </p:nvSpPr>
        <p:spPr>
          <a:xfrm>
            <a:off x="7617296" y="4725144"/>
            <a:ext cx="1728192" cy="14401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3200" dirty="0" smtClean="0"/>
              <a:t>Worker</a:t>
            </a:r>
            <a:endParaRPr kumimoji="1" lang="ja-JP" altLang="en-US" sz="3200" dirty="0"/>
          </a:p>
        </p:txBody>
      </p:sp>
      <p:cxnSp>
        <p:nvCxnSpPr>
          <p:cNvPr id="25" name="直線矢印コネクタ 24"/>
          <p:cNvCxnSpPr>
            <a:stCxn id="23" idx="1"/>
            <a:endCxn id="22" idx="3"/>
          </p:cNvCxnSpPr>
          <p:nvPr/>
        </p:nvCxnSpPr>
        <p:spPr>
          <a:xfrm flipH="1">
            <a:off x="2288704" y="5445224"/>
            <a:ext cx="19802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5673080" y="5013176"/>
            <a:ext cx="19442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p:nvPr/>
        </p:nvCxnSpPr>
        <p:spPr>
          <a:xfrm flipH="1">
            <a:off x="5601072" y="5877272"/>
            <a:ext cx="1944216"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flipH="1">
            <a:off x="2288704" y="6021288"/>
            <a:ext cx="5256584"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9" name="乗算記号 28"/>
          <p:cNvSpPr/>
          <p:nvPr/>
        </p:nvSpPr>
        <p:spPr>
          <a:xfrm>
            <a:off x="3008784" y="5733256"/>
            <a:ext cx="576064" cy="504056"/>
          </a:xfrm>
          <a:prstGeom prst="mathMultiply">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72243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err="1" smtClean="0"/>
              <a:t>WebSocket</a:t>
            </a:r>
            <a:r>
              <a:rPr lang="en-US" altLang="ja-JP" dirty="0" smtClean="0"/>
              <a:t> is</a:t>
            </a:r>
            <a:r>
              <a:rPr lang="ja-JP" altLang="en-US" dirty="0" smtClean="0"/>
              <a:t> </a:t>
            </a:r>
            <a:r>
              <a:rPr lang="en-US" altLang="ja-JP" dirty="0"/>
              <a:t>providing </a:t>
            </a:r>
            <a:r>
              <a:rPr lang="en-US" altLang="ja-JP" dirty="0">
                <a:solidFill>
                  <a:srgbClr val="FF0000"/>
                </a:solidFill>
              </a:rPr>
              <a:t>full-duplex</a:t>
            </a:r>
            <a:r>
              <a:rPr lang="en-US" altLang="ja-JP" dirty="0"/>
              <a:t> communications channels over a single TCP connection</a:t>
            </a:r>
          </a:p>
          <a:p>
            <a:r>
              <a:rPr kumimoji="1" lang="en-US" altLang="ja-JP" dirty="0" smtClean="0"/>
              <a:t>What is </a:t>
            </a:r>
            <a:r>
              <a:rPr kumimoji="1" lang="en-US" altLang="ja-JP" dirty="0" err="1" smtClean="0"/>
              <a:t>WebSocket</a:t>
            </a:r>
            <a:r>
              <a:rPr kumimoji="1" lang="en-US" altLang="ja-JP" dirty="0" smtClean="0"/>
              <a:t> for?</a:t>
            </a:r>
          </a:p>
          <a:p>
            <a:pPr lvl="1"/>
            <a:r>
              <a:rPr lang="en-US" altLang="ja-JP" dirty="0" smtClean="0"/>
              <a:t>Real-time communication</a:t>
            </a:r>
          </a:p>
          <a:p>
            <a:pPr lvl="2"/>
            <a:r>
              <a:rPr kumimoji="1" lang="en-US" altLang="ja-JP" dirty="0" smtClean="0"/>
              <a:t>Web browsers and web browsers</a:t>
            </a:r>
          </a:p>
          <a:p>
            <a:pPr lvl="2"/>
            <a:r>
              <a:rPr lang="en-US" altLang="ja-JP" dirty="0" smtClean="0"/>
              <a:t>Client and server</a:t>
            </a:r>
          </a:p>
          <a:p>
            <a:endParaRPr kumimoji="1" lang="en-US" altLang="ja-JP" dirty="0"/>
          </a:p>
          <a:p>
            <a:r>
              <a:rPr kumimoji="1" lang="en-US" altLang="ja-JP" dirty="0" smtClean="0"/>
              <a:t> </a:t>
            </a:r>
            <a:r>
              <a:rPr kumimoji="1" lang="en-US" altLang="ja-JP" sz="3200" dirty="0" smtClean="0"/>
              <a:t>Ajax and Comet are not real-time?</a:t>
            </a:r>
            <a:endParaRPr kumimoji="1" lang="ja-JP" altLang="en-US" dirty="0"/>
          </a:p>
        </p:txBody>
      </p:sp>
      <p:sp>
        <p:nvSpPr>
          <p:cNvPr id="3" name="タイトル 2"/>
          <p:cNvSpPr>
            <a:spLocks noGrp="1"/>
          </p:cNvSpPr>
          <p:nvPr>
            <p:ph type="title"/>
          </p:nvPr>
        </p:nvSpPr>
        <p:spPr/>
        <p:txBody>
          <a:bodyPr/>
          <a:lstStyle/>
          <a:p>
            <a:r>
              <a:rPr kumimoji="1" lang="en-US" altLang="ja-JP" dirty="0" smtClean="0"/>
              <a:t>What is </a:t>
            </a:r>
            <a:r>
              <a:rPr kumimoji="1" lang="en-US" altLang="ja-JP" dirty="0" err="1" smtClean="0"/>
              <a:t>WebSocket</a:t>
            </a:r>
            <a:r>
              <a:rPr kumimoji="1" lang="en-US" altLang="ja-JP" dirty="0" smtClean="0"/>
              <a:t> for?</a:t>
            </a:r>
            <a:endParaRPr kumimoji="1" lang="ja-JP" altLang="en-US" dirty="0"/>
          </a:p>
        </p:txBody>
      </p:sp>
    </p:spTree>
    <p:extLst>
      <p:ext uri="{BB962C8B-B14F-4D97-AF65-F5344CB8AC3E}">
        <p14:creationId xmlns:p14="http://schemas.microsoft.com/office/powerpoint/2010/main" val="30970916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on the client-side to create asynchronous web </a:t>
            </a:r>
            <a:r>
              <a:rPr lang="en-US" altLang="ja-JP" dirty="0" smtClean="0"/>
              <a:t>applications</a:t>
            </a:r>
          </a:p>
          <a:p>
            <a:r>
              <a:rPr lang="en-US" altLang="ja-JP" dirty="0"/>
              <a:t>communicates with a server in the background</a:t>
            </a:r>
          </a:p>
          <a:p>
            <a:pPr lvl="1"/>
            <a:r>
              <a:rPr lang="en-US" altLang="ja-JP" dirty="0" smtClean="0"/>
              <a:t>without </a:t>
            </a:r>
            <a:r>
              <a:rPr lang="en-US" altLang="ja-JP" dirty="0"/>
              <a:t>interfering with the current state of the </a:t>
            </a:r>
            <a:r>
              <a:rPr lang="en-US" altLang="ja-JP" dirty="0" smtClean="0"/>
              <a:t>page</a:t>
            </a:r>
          </a:p>
          <a:p>
            <a:r>
              <a:rPr kumimoji="1" lang="en-US" altLang="ja-JP" dirty="0" smtClean="0"/>
              <a:t>Need to action on the client-side</a:t>
            </a:r>
            <a:endParaRPr kumimoji="1" lang="ja-JP" altLang="en-US" dirty="0"/>
          </a:p>
        </p:txBody>
      </p:sp>
      <p:sp>
        <p:nvSpPr>
          <p:cNvPr id="3" name="タイトル 2"/>
          <p:cNvSpPr>
            <a:spLocks noGrp="1"/>
          </p:cNvSpPr>
          <p:nvPr>
            <p:ph type="title"/>
          </p:nvPr>
        </p:nvSpPr>
        <p:spPr/>
        <p:txBody>
          <a:bodyPr/>
          <a:lstStyle/>
          <a:p>
            <a:r>
              <a:rPr kumimoji="1" lang="en-US" altLang="ja-JP" dirty="0" smtClean="0"/>
              <a:t>Ajax</a:t>
            </a:r>
            <a:endParaRPr kumimoji="1" lang="ja-JP" altLang="en-US" dirty="0"/>
          </a:p>
        </p:txBody>
      </p:sp>
      <p:sp>
        <p:nvSpPr>
          <p:cNvPr id="10" name="テキスト ボックス 9"/>
          <p:cNvSpPr txBox="1"/>
          <p:nvPr/>
        </p:nvSpPr>
        <p:spPr>
          <a:xfrm>
            <a:off x="704528" y="4571836"/>
            <a:ext cx="78739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a:t>Server</a:t>
            </a:r>
            <a:endParaRPr kumimoji="1" lang="ja-JP" altLang="en-US" dirty="0"/>
          </a:p>
        </p:txBody>
      </p:sp>
      <p:sp>
        <p:nvSpPr>
          <p:cNvPr id="11" name="テキスト ボックス 10"/>
          <p:cNvSpPr txBox="1"/>
          <p:nvPr/>
        </p:nvSpPr>
        <p:spPr>
          <a:xfrm>
            <a:off x="794296" y="5651956"/>
            <a:ext cx="96693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smtClean="0">
                <a:latin typeface="+mj-lt"/>
              </a:rPr>
              <a:t>Browser</a:t>
            </a:r>
            <a:endParaRPr kumimoji="1" lang="ja-JP" altLang="en-US" dirty="0">
              <a:latin typeface="+mj-lt"/>
            </a:endParaRPr>
          </a:p>
        </p:txBody>
      </p:sp>
      <p:cxnSp>
        <p:nvCxnSpPr>
          <p:cNvPr id="13" name="直線矢印コネクタ 12"/>
          <p:cNvCxnSpPr>
            <a:stCxn id="10" idx="3"/>
          </p:cNvCxnSpPr>
          <p:nvPr/>
        </p:nvCxnSpPr>
        <p:spPr>
          <a:xfrm>
            <a:off x="1491923" y="4756502"/>
            <a:ext cx="7133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11" idx="3"/>
          </p:cNvCxnSpPr>
          <p:nvPr/>
        </p:nvCxnSpPr>
        <p:spPr>
          <a:xfrm>
            <a:off x="1761227" y="5836622"/>
            <a:ext cx="68641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76536" y="3429000"/>
            <a:ext cx="96693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a:t>Browser</a:t>
            </a:r>
            <a:endParaRPr kumimoji="1" lang="ja-JP" altLang="en-US" dirty="0">
              <a:latin typeface="+mj-lt"/>
            </a:endParaRPr>
          </a:p>
        </p:txBody>
      </p:sp>
      <p:cxnSp>
        <p:nvCxnSpPr>
          <p:cNvPr id="17" name="直線矢印コネクタ 16"/>
          <p:cNvCxnSpPr>
            <a:stCxn id="16" idx="3"/>
          </p:cNvCxnSpPr>
          <p:nvPr/>
        </p:nvCxnSpPr>
        <p:spPr>
          <a:xfrm>
            <a:off x="1743467" y="3613666"/>
            <a:ext cx="68641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2000672" y="4756502"/>
            <a:ext cx="2880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4808984" y="3645024"/>
            <a:ext cx="2880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6164555" y="3645024"/>
            <a:ext cx="2880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6655302" y="4797152"/>
            <a:ext cx="2880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2504728" y="4797152"/>
            <a:ext cx="2880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317709" y="5111896"/>
            <a:ext cx="851515" cy="369332"/>
          </a:xfrm>
          <a:prstGeom prst="rect">
            <a:avLst/>
          </a:prstGeom>
          <a:noFill/>
        </p:spPr>
        <p:txBody>
          <a:bodyPr wrap="none" rtlCol="0">
            <a:spAutoFit/>
          </a:bodyPr>
          <a:lstStyle/>
          <a:p>
            <a:r>
              <a:rPr kumimoji="1" lang="en-US" altLang="ja-JP" dirty="0" smtClean="0">
                <a:latin typeface="+mj-lt"/>
              </a:rPr>
              <a:t>request</a:t>
            </a:r>
            <a:endParaRPr kumimoji="1" lang="ja-JP" altLang="en-US" dirty="0">
              <a:latin typeface="+mj-lt"/>
            </a:endParaRPr>
          </a:p>
        </p:txBody>
      </p:sp>
      <p:sp>
        <p:nvSpPr>
          <p:cNvPr id="27" name="テキスト ボックス 26"/>
          <p:cNvSpPr txBox="1"/>
          <p:nvPr/>
        </p:nvSpPr>
        <p:spPr>
          <a:xfrm>
            <a:off x="5529064" y="4077072"/>
            <a:ext cx="851515" cy="369332"/>
          </a:xfrm>
          <a:prstGeom prst="rect">
            <a:avLst/>
          </a:prstGeom>
          <a:noFill/>
        </p:spPr>
        <p:txBody>
          <a:bodyPr wrap="none" rtlCol="0">
            <a:spAutoFit/>
          </a:bodyPr>
          <a:lstStyle/>
          <a:p>
            <a:r>
              <a:rPr kumimoji="1" lang="en-US" altLang="ja-JP" dirty="0" smtClean="0">
                <a:latin typeface="+mj-lt"/>
              </a:rPr>
              <a:t>request</a:t>
            </a:r>
            <a:endParaRPr kumimoji="1" lang="ja-JP" altLang="en-US" dirty="0">
              <a:latin typeface="+mj-lt"/>
            </a:endParaRPr>
          </a:p>
        </p:txBody>
      </p:sp>
      <p:sp>
        <p:nvSpPr>
          <p:cNvPr id="28" name="テキスト ボックス 27"/>
          <p:cNvSpPr txBox="1"/>
          <p:nvPr/>
        </p:nvSpPr>
        <p:spPr>
          <a:xfrm>
            <a:off x="6912749" y="5111896"/>
            <a:ext cx="992579" cy="369332"/>
          </a:xfrm>
          <a:prstGeom prst="rect">
            <a:avLst/>
          </a:prstGeom>
          <a:noFill/>
        </p:spPr>
        <p:txBody>
          <a:bodyPr wrap="none" rtlCol="0">
            <a:spAutoFit/>
          </a:bodyPr>
          <a:lstStyle/>
          <a:p>
            <a:r>
              <a:rPr kumimoji="1" lang="en-US" altLang="ja-JP" dirty="0" smtClean="0">
                <a:latin typeface="+mj-lt"/>
              </a:rPr>
              <a:t>response</a:t>
            </a:r>
            <a:endParaRPr kumimoji="1" lang="ja-JP" altLang="en-US" dirty="0">
              <a:latin typeface="+mj-lt"/>
            </a:endParaRPr>
          </a:p>
        </p:txBody>
      </p:sp>
      <p:sp>
        <p:nvSpPr>
          <p:cNvPr id="29" name="テキスト ボックス 28"/>
          <p:cNvSpPr txBox="1"/>
          <p:nvPr/>
        </p:nvSpPr>
        <p:spPr>
          <a:xfrm>
            <a:off x="3921058" y="4000418"/>
            <a:ext cx="992579" cy="369332"/>
          </a:xfrm>
          <a:prstGeom prst="rect">
            <a:avLst/>
          </a:prstGeom>
          <a:noFill/>
        </p:spPr>
        <p:txBody>
          <a:bodyPr wrap="none" rtlCol="0">
            <a:spAutoFit/>
          </a:bodyPr>
          <a:lstStyle/>
          <a:p>
            <a:r>
              <a:rPr kumimoji="1" lang="en-US" altLang="ja-JP" dirty="0" smtClean="0">
                <a:latin typeface="+mj-lt"/>
              </a:rPr>
              <a:t>response</a:t>
            </a:r>
            <a:endParaRPr kumimoji="1" lang="ja-JP" altLang="en-US" dirty="0">
              <a:latin typeface="+mj-lt"/>
            </a:endParaRPr>
          </a:p>
        </p:txBody>
      </p:sp>
      <p:sp>
        <p:nvSpPr>
          <p:cNvPr id="30" name="テキスト ボックス 29"/>
          <p:cNvSpPr txBox="1"/>
          <p:nvPr/>
        </p:nvSpPr>
        <p:spPr>
          <a:xfrm>
            <a:off x="2821491" y="5264296"/>
            <a:ext cx="992579" cy="369332"/>
          </a:xfrm>
          <a:prstGeom prst="rect">
            <a:avLst/>
          </a:prstGeom>
          <a:noFill/>
        </p:spPr>
        <p:txBody>
          <a:bodyPr wrap="none" rtlCol="0">
            <a:spAutoFit/>
          </a:bodyPr>
          <a:lstStyle/>
          <a:p>
            <a:r>
              <a:rPr kumimoji="1" lang="en-US" altLang="ja-JP" dirty="0" smtClean="0">
                <a:latin typeface="+mj-lt"/>
              </a:rPr>
              <a:t>response</a:t>
            </a:r>
            <a:endParaRPr kumimoji="1" lang="ja-JP" altLang="en-US" dirty="0">
              <a:latin typeface="+mj-lt"/>
            </a:endParaRPr>
          </a:p>
        </p:txBody>
      </p:sp>
      <p:cxnSp>
        <p:nvCxnSpPr>
          <p:cNvPr id="31" name="直線矢印コネクタ 30"/>
          <p:cNvCxnSpPr/>
          <p:nvPr/>
        </p:nvCxnSpPr>
        <p:spPr>
          <a:xfrm flipV="1">
            <a:off x="4411827" y="4797152"/>
            <a:ext cx="2880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3728864" y="5152546"/>
            <a:ext cx="851515" cy="369332"/>
          </a:xfrm>
          <a:prstGeom prst="rect">
            <a:avLst/>
          </a:prstGeom>
          <a:noFill/>
        </p:spPr>
        <p:txBody>
          <a:bodyPr wrap="none" rtlCol="0">
            <a:spAutoFit/>
          </a:bodyPr>
          <a:lstStyle/>
          <a:p>
            <a:r>
              <a:rPr kumimoji="1" lang="en-US" altLang="ja-JP" dirty="0" smtClean="0">
                <a:latin typeface="+mj-lt"/>
              </a:rPr>
              <a:t>request</a:t>
            </a:r>
            <a:endParaRPr kumimoji="1" lang="ja-JP" altLang="en-US" dirty="0">
              <a:latin typeface="+mj-lt"/>
            </a:endParaRPr>
          </a:p>
        </p:txBody>
      </p:sp>
      <p:sp>
        <p:nvSpPr>
          <p:cNvPr id="4" name="乗算記号 3"/>
          <p:cNvSpPr/>
          <p:nvPr/>
        </p:nvSpPr>
        <p:spPr>
          <a:xfrm>
            <a:off x="6477830" y="4994536"/>
            <a:ext cx="576064" cy="576064"/>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乗算記号 32"/>
          <p:cNvSpPr/>
          <p:nvPr/>
        </p:nvSpPr>
        <p:spPr>
          <a:xfrm>
            <a:off x="4736976" y="3861048"/>
            <a:ext cx="576064" cy="576064"/>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9056581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a long-held HTTP </a:t>
            </a:r>
            <a:r>
              <a:rPr lang="en-US" altLang="ja-JP" dirty="0" smtClean="0"/>
              <a:t>request</a:t>
            </a:r>
          </a:p>
          <a:p>
            <a:pPr lvl="1"/>
            <a:r>
              <a:rPr lang="en-US" altLang="ja-JP" dirty="0"/>
              <a:t>allows a web server to push data to a browser, without the browser explicitly requesting </a:t>
            </a:r>
            <a:r>
              <a:rPr lang="en-US" altLang="ja-JP" dirty="0" smtClean="0"/>
              <a:t>it</a:t>
            </a:r>
          </a:p>
          <a:p>
            <a:r>
              <a:rPr lang="en-US" altLang="ja-JP" dirty="0" smtClean="0"/>
              <a:t>Pseudo-real-time communication</a:t>
            </a:r>
            <a:endParaRPr kumimoji="1" lang="ja-JP" altLang="en-US" dirty="0"/>
          </a:p>
        </p:txBody>
      </p:sp>
      <p:sp>
        <p:nvSpPr>
          <p:cNvPr id="3" name="タイトル 2"/>
          <p:cNvSpPr>
            <a:spLocks noGrp="1"/>
          </p:cNvSpPr>
          <p:nvPr>
            <p:ph type="title"/>
          </p:nvPr>
        </p:nvSpPr>
        <p:spPr/>
        <p:txBody>
          <a:bodyPr>
            <a:normAutofit/>
          </a:bodyPr>
          <a:lstStyle/>
          <a:p>
            <a:r>
              <a:rPr kumimoji="1" lang="en-US" altLang="ja-JP" dirty="0" smtClean="0"/>
              <a:t>Comet</a:t>
            </a:r>
            <a:r>
              <a:rPr lang="en-US" altLang="ja-JP" dirty="0" smtClean="0"/>
              <a:t>(Long-polling)</a:t>
            </a:r>
            <a:endParaRPr kumimoji="1" lang="ja-JP" altLang="en-US" dirty="0"/>
          </a:p>
        </p:txBody>
      </p:sp>
      <p:sp>
        <p:nvSpPr>
          <p:cNvPr id="25" name="テキスト ボックス 24"/>
          <p:cNvSpPr txBox="1"/>
          <p:nvPr/>
        </p:nvSpPr>
        <p:spPr>
          <a:xfrm>
            <a:off x="704528" y="4571836"/>
            <a:ext cx="78739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a:t>Server</a:t>
            </a:r>
            <a:endParaRPr kumimoji="1" lang="ja-JP" altLang="en-US" dirty="0"/>
          </a:p>
        </p:txBody>
      </p:sp>
      <p:sp>
        <p:nvSpPr>
          <p:cNvPr id="26" name="テキスト ボックス 25"/>
          <p:cNvSpPr txBox="1"/>
          <p:nvPr/>
        </p:nvSpPr>
        <p:spPr>
          <a:xfrm>
            <a:off x="794296" y="5651956"/>
            <a:ext cx="96693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smtClean="0">
                <a:latin typeface="+mj-lt"/>
              </a:rPr>
              <a:t>Browser</a:t>
            </a:r>
            <a:endParaRPr kumimoji="1" lang="ja-JP" altLang="en-US" dirty="0">
              <a:latin typeface="+mj-lt"/>
            </a:endParaRPr>
          </a:p>
        </p:txBody>
      </p:sp>
      <p:cxnSp>
        <p:nvCxnSpPr>
          <p:cNvPr id="27" name="直線矢印コネクタ 26"/>
          <p:cNvCxnSpPr>
            <a:stCxn id="25" idx="3"/>
          </p:cNvCxnSpPr>
          <p:nvPr/>
        </p:nvCxnSpPr>
        <p:spPr>
          <a:xfrm>
            <a:off x="1491923" y="4756502"/>
            <a:ext cx="7133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26" idx="3"/>
          </p:cNvCxnSpPr>
          <p:nvPr/>
        </p:nvCxnSpPr>
        <p:spPr>
          <a:xfrm>
            <a:off x="1761227" y="5836622"/>
            <a:ext cx="68641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76536" y="3429000"/>
            <a:ext cx="96693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a:t>Browser</a:t>
            </a:r>
            <a:endParaRPr kumimoji="1" lang="ja-JP" altLang="en-US" dirty="0">
              <a:latin typeface="+mj-lt"/>
            </a:endParaRPr>
          </a:p>
        </p:txBody>
      </p:sp>
      <p:cxnSp>
        <p:nvCxnSpPr>
          <p:cNvPr id="30" name="直線矢印コネクタ 29"/>
          <p:cNvCxnSpPr>
            <a:stCxn id="29" idx="3"/>
          </p:cNvCxnSpPr>
          <p:nvPr/>
        </p:nvCxnSpPr>
        <p:spPr>
          <a:xfrm>
            <a:off x="1743467" y="3613666"/>
            <a:ext cx="68641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2720752" y="4756502"/>
            <a:ext cx="2880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537176" y="3645024"/>
            <a:ext cx="2880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7087350" y="4797152"/>
            <a:ext cx="2880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037789" y="5111896"/>
            <a:ext cx="851515" cy="369332"/>
          </a:xfrm>
          <a:prstGeom prst="rect">
            <a:avLst/>
          </a:prstGeom>
          <a:noFill/>
        </p:spPr>
        <p:txBody>
          <a:bodyPr wrap="none" rtlCol="0">
            <a:spAutoFit/>
          </a:bodyPr>
          <a:lstStyle/>
          <a:p>
            <a:r>
              <a:rPr kumimoji="1" lang="en-US" altLang="ja-JP" dirty="0" smtClean="0">
                <a:latin typeface="+mj-lt"/>
              </a:rPr>
              <a:t>request</a:t>
            </a:r>
            <a:endParaRPr kumimoji="1" lang="ja-JP" altLang="en-US" dirty="0">
              <a:latin typeface="+mj-lt"/>
            </a:endParaRPr>
          </a:p>
        </p:txBody>
      </p:sp>
      <p:sp>
        <p:nvSpPr>
          <p:cNvPr id="37" name="テキスト ボックス 36"/>
          <p:cNvSpPr txBox="1"/>
          <p:nvPr/>
        </p:nvSpPr>
        <p:spPr>
          <a:xfrm>
            <a:off x="5901685" y="4077072"/>
            <a:ext cx="851515" cy="369332"/>
          </a:xfrm>
          <a:prstGeom prst="rect">
            <a:avLst/>
          </a:prstGeom>
          <a:noFill/>
        </p:spPr>
        <p:txBody>
          <a:bodyPr wrap="none" rtlCol="0">
            <a:spAutoFit/>
          </a:bodyPr>
          <a:lstStyle/>
          <a:p>
            <a:r>
              <a:rPr kumimoji="1" lang="en-US" altLang="ja-JP" dirty="0" smtClean="0">
                <a:latin typeface="+mj-lt"/>
              </a:rPr>
              <a:t>request</a:t>
            </a:r>
            <a:endParaRPr kumimoji="1" lang="ja-JP" altLang="en-US" dirty="0">
              <a:latin typeface="+mj-lt"/>
            </a:endParaRPr>
          </a:p>
        </p:txBody>
      </p:sp>
      <p:sp>
        <p:nvSpPr>
          <p:cNvPr id="38" name="テキスト ボックス 37"/>
          <p:cNvSpPr txBox="1"/>
          <p:nvPr/>
        </p:nvSpPr>
        <p:spPr>
          <a:xfrm>
            <a:off x="7344797" y="5111896"/>
            <a:ext cx="992579" cy="369332"/>
          </a:xfrm>
          <a:prstGeom prst="rect">
            <a:avLst/>
          </a:prstGeom>
          <a:noFill/>
        </p:spPr>
        <p:txBody>
          <a:bodyPr wrap="none" rtlCol="0">
            <a:spAutoFit/>
          </a:bodyPr>
          <a:lstStyle/>
          <a:p>
            <a:r>
              <a:rPr kumimoji="1" lang="en-US" altLang="ja-JP" dirty="0" smtClean="0">
                <a:latin typeface="+mj-lt"/>
              </a:rPr>
              <a:t>response</a:t>
            </a:r>
            <a:endParaRPr kumimoji="1" lang="ja-JP" altLang="en-US" dirty="0">
              <a:latin typeface="+mj-lt"/>
            </a:endParaRPr>
          </a:p>
        </p:txBody>
      </p:sp>
      <p:sp>
        <p:nvSpPr>
          <p:cNvPr id="24" name="正方形/長方形 23"/>
          <p:cNvSpPr/>
          <p:nvPr/>
        </p:nvSpPr>
        <p:spPr>
          <a:xfrm>
            <a:off x="3093373" y="4571836"/>
            <a:ext cx="344380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Keep open until coming new data</a:t>
            </a:r>
            <a:endParaRPr kumimoji="1" lang="ja-JP" altLang="en-US" dirty="0"/>
          </a:p>
        </p:txBody>
      </p:sp>
      <p:sp>
        <p:nvSpPr>
          <p:cNvPr id="43" name="四角形吹き出し 42"/>
          <p:cNvSpPr/>
          <p:nvPr/>
        </p:nvSpPr>
        <p:spPr>
          <a:xfrm>
            <a:off x="5058665" y="6021288"/>
            <a:ext cx="1910559" cy="648072"/>
          </a:xfrm>
          <a:prstGeom prst="wedgeRectCallout">
            <a:avLst>
              <a:gd name="adj1" fmla="val -76919"/>
              <a:gd name="adj2" fmla="val -21925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Long occupied connection</a:t>
            </a:r>
            <a:endParaRPr kumimoji="1" lang="ja-JP" altLang="en-US" dirty="0"/>
          </a:p>
        </p:txBody>
      </p:sp>
    </p:spTree>
    <p:extLst>
      <p:ext uri="{BB962C8B-B14F-4D97-AF65-F5344CB8AC3E}">
        <p14:creationId xmlns:p14="http://schemas.microsoft.com/office/powerpoint/2010/main" val="21232398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A bidirectional communication channel</a:t>
            </a:r>
          </a:p>
          <a:p>
            <a:pPr lvl="1"/>
            <a:r>
              <a:rPr lang="en-US" altLang="ja-JP" dirty="0"/>
              <a:t>t</a:t>
            </a:r>
            <a:r>
              <a:rPr lang="en-US" altLang="ja-JP" dirty="0" smtClean="0"/>
              <a:t>hrough single socket over the Web</a:t>
            </a:r>
          </a:p>
          <a:p>
            <a:r>
              <a:rPr lang="en-US" altLang="ja-JP" dirty="0" smtClean="0"/>
              <a:t>Upgrade from HTTP to the </a:t>
            </a:r>
            <a:r>
              <a:rPr lang="en-US" altLang="ja-JP" dirty="0" err="1" smtClean="0"/>
              <a:t>WebSocket</a:t>
            </a:r>
            <a:r>
              <a:rPr lang="en-US" altLang="ja-JP" dirty="0" smtClean="0"/>
              <a:t> protocol </a:t>
            </a:r>
          </a:p>
          <a:p>
            <a:pPr lvl="1"/>
            <a:r>
              <a:rPr kumimoji="1" lang="en-US" altLang="ja-JP" dirty="0" smtClean="0"/>
              <a:t>During their initial handshakes</a:t>
            </a:r>
            <a:endParaRPr kumimoji="1" lang="ja-JP" altLang="en-US" dirty="0"/>
          </a:p>
        </p:txBody>
      </p:sp>
      <p:sp>
        <p:nvSpPr>
          <p:cNvPr id="3" name="タイトル 2"/>
          <p:cNvSpPr>
            <a:spLocks noGrp="1"/>
          </p:cNvSpPr>
          <p:nvPr>
            <p:ph type="title"/>
          </p:nvPr>
        </p:nvSpPr>
        <p:spPr/>
        <p:txBody>
          <a:bodyPr/>
          <a:lstStyle/>
          <a:p>
            <a:r>
              <a:rPr kumimoji="1" lang="en-US" altLang="ja-JP" dirty="0" err="1" smtClean="0"/>
              <a:t>WebSocket</a:t>
            </a:r>
            <a:endParaRPr kumimoji="1" lang="ja-JP" altLang="en-US" dirty="0"/>
          </a:p>
        </p:txBody>
      </p:sp>
      <p:sp>
        <p:nvSpPr>
          <p:cNvPr id="4" name="テキスト ボックス 3"/>
          <p:cNvSpPr txBox="1"/>
          <p:nvPr/>
        </p:nvSpPr>
        <p:spPr>
          <a:xfrm>
            <a:off x="704528" y="4571836"/>
            <a:ext cx="78739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a:t>Server</a:t>
            </a:r>
            <a:endParaRPr kumimoji="1" lang="ja-JP" altLang="en-US" dirty="0"/>
          </a:p>
        </p:txBody>
      </p:sp>
      <p:sp>
        <p:nvSpPr>
          <p:cNvPr id="5" name="テキスト ボックス 4"/>
          <p:cNvSpPr txBox="1"/>
          <p:nvPr/>
        </p:nvSpPr>
        <p:spPr>
          <a:xfrm>
            <a:off x="794296" y="5651956"/>
            <a:ext cx="96693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smtClean="0">
                <a:latin typeface="+mj-lt"/>
              </a:rPr>
              <a:t>Browser</a:t>
            </a:r>
            <a:endParaRPr kumimoji="1" lang="ja-JP" altLang="en-US" dirty="0">
              <a:latin typeface="+mj-lt"/>
            </a:endParaRPr>
          </a:p>
        </p:txBody>
      </p:sp>
      <p:cxnSp>
        <p:nvCxnSpPr>
          <p:cNvPr id="6" name="直線矢印コネクタ 5"/>
          <p:cNvCxnSpPr>
            <a:stCxn id="4" idx="3"/>
          </p:cNvCxnSpPr>
          <p:nvPr/>
        </p:nvCxnSpPr>
        <p:spPr>
          <a:xfrm>
            <a:off x="1491923" y="4756502"/>
            <a:ext cx="7133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stCxn id="5" idx="3"/>
          </p:cNvCxnSpPr>
          <p:nvPr/>
        </p:nvCxnSpPr>
        <p:spPr>
          <a:xfrm>
            <a:off x="1761227" y="5836622"/>
            <a:ext cx="68641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76536" y="3429000"/>
            <a:ext cx="96693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a:t>Browser</a:t>
            </a:r>
            <a:endParaRPr kumimoji="1" lang="ja-JP" altLang="en-US" dirty="0">
              <a:latin typeface="+mj-lt"/>
            </a:endParaRPr>
          </a:p>
        </p:txBody>
      </p:sp>
      <p:cxnSp>
        <p:nvCxnSpPr>
          <p:cNvPr id="9" name="直線矢印コネクタ 8"/>
          <p:cNvCxnSpPr>
            <a:stCxn id="8" idx="3"/>
          </p:cNvCxnSpPr>
          <p:nvPr/>
        </p:nvCxnSpPr>
        <p:spPr>
          <a:xfrm>
            <a:off x="1743467" y="3613666"/>
            <a:ext cx="68641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2720752" y="4756502"/>
            <a:ext cx="2880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080792" y="3645024"/>
            <a:ext cx="216024" cy="926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3800872" y="4797152"/>
            <a:ext cx="288032" cy="108012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037789" y="5111896"/>
            <a:ext cx="851515" cy="369332"/>
          </a:xfrm>
          <a:prstGeom prst="rect">
            <a:avLst/>
          </a:prstGeom>
          <a:noFill/>
        </p:spPr>
        <p:txBody>
          <a:bodyPr wrap="none" rtlCol="0">
            <a:spAutoFit/>
          </a:bodyPr>
          <a:lstStyle/>
          <a:p>
            <a:r>
              <a:rPr kumimoji="1" lang="en-US" altLang="ja-JP" dirty="0" smtClean="0">
                <a:latin typeface="+mj-lt"/>
              </a:rPr>
              <a:t>request</a:t>
            </a:r>
            <a:endParaRPr kumimoji="1" lang="ja-JP" altLang="en-US" dirty="0">
              <a:latin typeface="+mj-lt"/>
            </a:endParaRPr>
          </a:p>
        </p:txBody>
      </p:sp>
      <p:sp>
        <p:nvSpPr>
          <p:cNvPr id="14" name="テキスト ボックス 13"/>
          <p:cNvSpPr txBox="1"/>
          <p:nvPr/>
        </p:nvSpPr>
        <p:spPr>
          <a:xfrm>
            <a:off x="2445301" y="4077072"/>
            <a:ext cx="851515" cy="369332"/>
          </a:xfrm>
          <a:prstGeom prst="rect">
            <a:avLst/>
          </a:prstGeom>
          <a:noFill/>
        </p:spPr>
        <p:txBody>
          <a:bodyPr wrap="none" rtlCol="0">
            <a:spAutoFit/>
          </a:bodyPr>
          <a:lstStyle/>
          <a:p>
            <a:r>
              <a:rPr kumimoji="1" lang="en-US" altLang="ja-JP" dirty="0" smtClean="0">
                <a:latin typeface="+mj-lt"/>
              </a:rPr>
              <a:t>request</a:t>
            </a:r>
            <a:endParaRPr kumimoji="1" lang="ja-JP" altLang="en-US" dirty="0">
              <a:latin typeface="+mj-lt"/>
            </a:endParaRPr>
          </a:p>
        </p:txBody>
      </p:sp>
      <p:sp>
        <p:nvSpPr>
          <p:cNvPr id="16" name="正方形/長方形 15"/>
          <p:cNvSpPr/>
          <p:nvPr/>
        </p:nvSpPr>
        <p:spPr>
          <a:xfrm>
            <a:off x="3093373" y="4571836"/>
            <a:ext cx="531601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Keep open until coming new data</a:t>
            </a:r>
            <a:endParaRPr kumimoji="1" lang="ja-JP" altLang="en-US" dirty="0"/>
          </a:p>
        </p:txBody>
      </p:sp>
      <p:sp>
        <p:nvSpPr>
          <p:cNvPr id="18" name="テキスト ボックス 17"/>
          <p:cNvSpPr txBox="1"/>
          <p:nvPr/>
        </p:nvSpPr>
        <p:spPr>
          <a:xfrm>
            <a:off x="2247037" y="3861048"/>
            <a:ext cx="761747" cy="369332"/>
          </a:xfrm>
          <a:prstGeom prst="rect">
            <a:avLst/>
          </a:prstGeom>
          <a:noFill/>
        </p:spPr>
        <p:txBody>
          <a:bodyPr wrap="none" rtlCol="0">
            <a:spAutoFit/>
          </a:bodyPr>
          <a:lstStyle/>
          <a:p>
            <a:r>
              <a:rPr kumimoji="1" lang="en-US" altLang="ja-JP" dirty="0" smtClean="0">
                <a:latin typeface="+mj-lt"/>
              </a:rPr>
              <a:t>HTTP</a:t>
            </a:r>
            <a:endParaRPr kumimoji="1" lang="ja-JP" altLang="en-US" dirty="0">
              <a:latin typeface="+mj-lt"/>
            </a:endParaRPr>
          </a:p>
        </p:txBody>
      </p:sp>
      <p:sp>
        <p:nvSpPr>
          <p:cNvPr id="19" name="テキスト ボックス 18"/>
          <p:cNvSpPr txBox="1"/>
          <p:nvPr/>
        </p:nvSpPr>
        <p:spPr>
          <a:xfrm>
            <a:off x="1959005" y="4931876"/>
            <a:ext cx="761747" cy="369332"/>
          </a:xfrm>
          <a:prstGeom prst="rect">
            <a:avLst/>
          </a:prstGeom>
          <a:noFill/>
        </p:spPr>
        <p:txBody>
          <a:bodyPr wrap="none" rtlCol="0">
            <a:spAutoFit/>
          </a:bodyPr>
          <a:lstStyle/>
          <a:p>
            <a:r>
              <a:rPr kumimoji="1" lang="en-US" altLang="ja-JP" dirty="0" smtClean="0">
                <a:latin typeface="+mj-lt"/>
              </a:rPr>
              <a:t>HTTP</a:t>
            </a:r>
            <a:endParaRPr kumimoji="1" lang="ja-JP" altLang="en-US" dirty="0">
              <a:latin typeface="+mj-lt"/>
            </a:endParaRPr>
          </a:p>
        </p:txBody>
      </p:sp>
      <p:sp>
        <p:nvSpPr>
          <p:cNvPr id="20" name="テキスト ボックス 19"/>
          <p:cNvSpPr txBox="1"/>
          <p:nvPr/>
        </p:nvSpPr>
        <p:spPr>
          <a:xfrm>
            <a:off x="3008784" y="4931876"/>
            <a:ext cx="928459" cy="369332"/>
          </a:xfrm>
          <a:prstGeom prst="rect">
            <a:avLst/>
          </a:prstGeom>
          <a:noFill/>
        </p:spPr>
        <p:txBody>
          <a:bodyPr wrap="none" rtlCol="0">
            <a:spAutoFit/>
          </a:bodyPr>
          <a:lstStyle/>
          <a:p>
            <a:r>
              <a:rPr kumimoji="1" lang="en-US" altLang="ja-JP" dirty="0" smtClean="0">
                <a:latin typeface="+mj-lt"/>
              </a:rPr>
              <a:t>upgrade</a:t>
            </a:r>
            <a:endParaRPr kumimoji="1" lang="ja-JP" altLang="en-US" dirty="0">
              <a:latin typeface="+mj-lt"/>
            </a:endParaRPr>
          </a:p>
        </p:txBody>
      </p:sp>
      <p:cxnSp>
        <p:nvCxnSpPr>
          <p:cNvPr id="21" name="直線矢印コネクタ 20"/>
          <p:cNvCxnSpPr/>
          <p:nvPr/>
        </p:nvCxnSpPr>
        <p:spPr>
          <a:xfrm flipV="1">
            <a:off x="4448944" y="4941168"/>
            <a:ext cx="288032" cy="9361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4808984" y="3645024"/>
            <a:ext cx="288032" cy="9361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4736976" y="4941168"/>
            <a:ext cx="288032" cy="9361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5097016" y="3645024"/>
            <a:ext cx="288032" cy="9361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5025008" y="4941168"/>
            <a:ext cx="288032" cy="9361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5385048" y="3645024"/>
            <a:ext cx="288032" cy="9361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5313040" y="4941168"/>
            <a:ext cx="288032" cy="9361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5673080" y="3645024"/>
            <a:ext cx="288032" cy="9361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6609184" y="4941168"/>
            <a:ext cx="288032" cy="9361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609184" y="4869160"/>
            <a:ext cx="288032" cy="108012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6825208" y="4869160"/>
            <a:ext cx="288032" cy="108012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6969224" y="3573016"/>
            <a:ext cx="288032" cy="9361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6969224" y="3613666"/>
            <a:ext cx="288032" cy="96746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7257256" y="3645024"/>
            <a:ext cx="288032" cy="96746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4029477" y="5085184"/>
            <a:ext cx="851515" cy="369332"/>
          </a:xfrm>
          <a:prstGeom prst="rect">
            <a:avLst/>
          </a:prstGeom>
          <a:noFill/>
        </p:spPr>
        <p:txBody>
          <a:bodyPr wrap="none" rtlCol="0">
            <a:spAutoFit/>
          </a:bodyPr>
          <a:lstStyle/>
          <a:p>
            <a:r>
              <a:rPr kumimoji="1" lang="en-US" altLang="ja-JP" dirty="0" smtClean="0">
                <a:latin typeface="+mj-lt"/>
              </a:rPr>
              <a:t>request</a:t>
            </a:r>
            <a:endParaRPr kumimoji="1" lang="ja-JP" altLang="en-US" dirty="0">
              <a:latin typeface="+mj-lt"/>
            </a:endParaRPr>
          </a:p>
        </p:txBody>
      </p:sp>
      <p:sp>
        <p:nvSpPr>
          <p:cNvPr id="44" name="テキスト ボックス 43"/>
          <p:cNvSpPr txBox="1"/>
          <p:nvPr/>
        </p:nvSpPr>
        <p:spPr>
          <a:xfrm>
            <a:off x="4245501" y="4005064"/>
            <a:ext cx="774571" cy="369332"/>
          </a:xfrm>
          <a:prstGeom prst="rect">
            <a:avLst/>
          </a:prstGeom>
          <a:noFill/>
        </p:spPr>
        <p:txBody>
          <a:bodyPr wrap="none" rtlCol="0">
            <a:spAutoFit/>
          </a:bodyPr>
          <a:lstStyle/>
          <a:p>
            <a:r>
              <a:rPr kumimoji="1" lang="en-US" altLang="ja-JP" dirty="0" smtClean="0">
                <a:latin typeface="+mj-lt"/>
              </a:rPr>
              <a:t>PUSH</a:t>
            </a:r>
            <a:endParaRPr kumimoji="1" lang="ja-JP" altLang="en-US" dirty="0">
              <a:latin typeface="+mj-lt"/>
            </a:endParaRPr>
          </a:p>
        </p:txBody>
      </p:sp>
    </p:spTree>
    <p:extLst>
      <p:ext uri="{BB962C8B-B14F-4D97-AF65-F5344CB8AC3E}">
        <p14:creationId xmlns:p14="http://schemas.microsoft.com/office/powerpoint/2010/main" val="17631613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HTTP/2.0 </a:t>
            </a:r>
            <a:r>
              <a:rPr lang="en-US" altLang="ja-JP" dirty="0" smtClean="0"/>
              <a:t> is based </a:t>
            </a:r>
            <a:r>
              <a:rPr kumimoji="1" lang="en-US" altLang="ja-JP" dirty="0" smtClean="0"/>
              <a:t>on SPDY</a:t>
            </a:r>
          </a:p>
          <a:p>
            <a:pPr lvl="1"/>
            <a:r>
              <a:rPr lang="en-US" altLang="ja-JP" dirty="0" smtClean="0"/>
              <a:t>SPDY is an open </a:t>
            </a:r>
            <a:r>
              <a:rPr lang="en-US" altLang="ja-JP" dirty="0"/>
              <a:t>networking protocol developed primarily at </a:t>
            </a:r>
            <a:r>
              <a:rPr lang="en-US" altLang="ja-JP" dirty="0" smtClean="0"/>
              <a:t>Google</a:t>
            </a:r>
          </a:p>
          <a:p>
            <a:r>
              <a:rPr kumimoji="1" lang="en-US" altLang="ja-JP" dirty="0" smtClean="0"/>
              <a:t>What is SPDY for?</a:t>
            </a:r>
          </a:p>
          <a:p>
            <a:pPr lvl="1"/>
            <a:r>
              <a:rPr lang="en-US" altLang="ja-JP" dirty="0"/>
              <a:t>Removal </a:t>
            </a:r>
            <a:r>
              <a:rPr lang="en-US" altLang="ja-JP" dirty="0" smtClean="0"/>
              <a:t>of the factor of inhibit optimal performance of HTTP/1.1</a:t>
            </a:r>
          </a:p>
          <a:p>
            <a:pPr lvl="2"/>
            <a:r>
              <a:rPr lang="en-US" altLang="ja-JP" dirty="0">
                <a:solidFill>
                  <a:srgbClr val="FF0000"/>
                </a:solidFill>
              </a:rPr>
              <a:t>Single request per </a:t>
            </a:r>
            <a:r>
              <a:rPr lang="en-US" altLang="ja-JP" dirty="0" smtClean="0">
                <a:solidFill>
                  <a:srgbClr val="FF0000"/>
                </a:solidFill>
              </a:rPr>
              <a:t>connection</a:t>
            </a:r>
          </a:p>
          <a:p>
            <a:pPr lvl="2"/>
            <a:r>
              <a:rPr lang="en-US" altLang="ja-JP" dirty="0"/>
              <a:t>Exclusively client-initiated </a:t>
            </a:r>
            <a:r>
              <a:rPr lang="en-US" altLang="ja-JP" dirty="0" smtClean="0"/>
              <a:t>requests</a:t>
            </a:r>
          </a:p>
          <a:p>
            <a:pPr lvl="2"/>
            <a:r>
              <a:rPr lang="en-US" altLang="ja-JP" dirty="0"/>
              <a:t>Uncompressed request and response </a:t>
            </a:r>
            <a:r>
              <a:rPr lang="en-US" altLang="ja-JP" dirty="0" smtClean="0"/>
              <a:t>headers</a:t>
            </a:r>
          </a:p>
          <a:p>
            <a:pPr lvl="2"/>
            <a:r>
              <a:rPr lang="en-US" altLang="ja-JP" dirty="0"/>
              <a:t>Redundant </a:t>
            </a:r>
            <a:r>
              <a:rPr lang="en-US" altLang="ja-JP" dirty="0" smtClean="0"/>
              <a:t>headers</a:t>
            </a:r>
          </a:p>
          <a:p>
            <a:pPr lvl="2"/>
            <a:r>
              <a:rPr lang="en-US" altLang="ja-JP" dirty="0"/>
              <a:t>Optional data compression</a:t>
            </a:r>
            <a:endParaRPr kumimoji="1" lang="ja-JP" altLang="en-US" dirty="0"/>
          </a:p>
        </p:txBody>
      </p:sp>
      <p:sp>
        <p:nvSpPr>
          <p:cNvPr id="3" name="タイトル 2"/>
          <p:cNvSpPr>
            <a:spLocks noGrp="1"/>
          </p:cNvSpPr>
          <p:nvPr>
            <p:ph type="title"/>
          </p:nvPr>
        </p:nvSpPr>
        <p:spPr/>
        <p:txBody>
          <a:bodyPr/>
          <a:lstStyle/>
          <a:p>
            <a:r>
              <a:rPr kumimoji="1" lang="en-US" altLang="ja-JP" dirty="0" smtClean="0"/>
              <a:t>What is HTTP/2.0 for?</a:t>
            </a:r>
            <a:endParaRPr kumimoji="1" lang="ja-JP" altLang="en-US" dirty="0"/>
          </a:p>
        </p:txBody>
      </p:sp>
      <p:pic>
        <p:nvPicPr>
          <p:cNvPr id="2050" name="Picture 2" descr="E:\Users\admin\Dropbox\Public\CNL\lecture\輪講\8a2ae2f2-s.png"/>
          <p:cNvPicPr>
            <a:picLocks noChangeAspect="1" noChangeArrowheads="1"/>
          </p:cNvPicPr>
          <p:nvPr/>
        </p:nvPicPr>
        <p:blipFill rotWithShape="1">
          <a:blip r:embed="rId3">
            <a:extLst>
              <a:ext uri="{28A0092B-C50C-407E-A947-70E740481C1C}">
                <a14:useLocalDpi xmlns:a14="http://schemas.microsoft.com/office/drawing/2010/main" val="0"/>
              </a:ext>
            </a:extLst>
          </a:blip>
          <a:srcRect l="22918" t="22747"/>
          <a:stretch/>
        </p:blipFill>
        <p:spPr bwMode="auto">
          <a:xfrm>
            <a:off x="6249144" y="3789040"/>
            <a:ext cx="3762375" cy="2856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9882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SPDY’s goal is to reduce page load time</a:t>
            </a:r>
            <a:endParaRPr kumimoji="1" lang="ja-JP" altLang="en-US" dirty="0"/>
          </a:p>
        </p:txBody>
      </p:sp>
      <p:sp>
        <p:nvSpPr>
          <p:cNvPr id="3" name="タイトル 2"/>
          <p:cNvSpPr>
            <a:spLocks noGrp="1"/>
          </p:cNvSpPr>
          <p:nvPr>
            <p:ph type="title"/>
          </p:nvPr>
        </p:nvSpPr>
        <p:spPr/>
        <p:txBody>
          <a:bodyPr/>
          <a:lstStyle/>
          <a:p>
            <a:r>
              <a:rPr kumimoji="1" lang="en-US" altLang="ja-JP" dirty="0" smtClean="0"/>
              <a:t>Current HTTP/1.1</a:t>
            </a:r>
            <a:endParaRPr kumimoji="1" lang="ja-JP" altLang="en-US" dirty="0"/>
          </a:p>
        </p:txBody>
      </p:sp>
      <p:pic>
        <p:nvPicPr>
          <p:cNvPr id="1026" name="Picture 2" descr="E:\Users\admin\Dropbox\Public\CNL\lecture\輪講\building-a-faster-web_-tools-tips-and-less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72" y="1916832"/>
            <a:ext cx="4666959" cy="3493288"/>
          </a:xfrm>
          <a:prstGeom prst="rect">
            <a:avLst/>
          </a:prstGeom>
          <a:noFill/>
          <a:extLst>
            <a:ext uri="{909E8E84-426E-40dd-AFC4-6F175D3DCCD1}">
              <a14:hiddenFill xmlns:a14="http://schemas.microsoft.com/office/drawing/2010/main">
                <a:solidFill>
                  <a:srgbClr val="FFFFFF"/>
                </a:solidFill>
              </a14:hiddenFill>
            </a:ext>
          </a:extLst>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960" y="2179084"/>
            <a:ext cx="4968552" cy="3390819"/>
          </a:xfrm>
          <a:prstGeom prst="rect">
            <a:avLst/>
          </a:prstGeom>
        </p:spPr>
      </p:pic>
      <p:sp>
        <p:nvSpPr>
          <p:cNvPr id="8" name="テキスト ボックス 7"/>
          <p:cNvSpPr txBox="1"/>
          <p:nvPr/>
        </p:nvSpPr>
        <p:spPr>
          <a:xfrm>
            <a:off x="2116037" y="5805264"/>
            <a:ext cx="5673926" cy="584775"/>
          </a:xfrm>
          <a:prstGeom prst="rect">
            <a:avLst/>
          </a:prstGeom>
          <a:noFill/>
        </p:spPr>
        <p:txBody>
          <a:bodyPr wrap="none" rtlCol="0">
            <a:spAutoFit/>
          </a:bodyPr>
          <a:lstStyle/>
          <a:p>
            <a:r>
              <a:rPr kumimoji="1" lang="en-US" altLang="ja-JP" sz="3200" dirty="0" smtClean="0">
                <a:latin typeface="+mj-lt"/>
              </a:rPr>
              <a:t>Reduction RTT is more effective </a:t>
            </a:r>
            <a:endParaRPr kumimoji="1" lang="ja-JP" altLang="en-US" sz="3200" dirty="0">
              <a:latin typeface="+mj-lt"/>
            </a:endParaRPr>
          </a:p>
        </p:txBody>
      </p:sp>
    </p:spTree>
    <p:extLst>
      <p:ext uri="{BB962C8B-B14F-4D97-AF65-F5344CB8AC3E}">
        <p14:creationId xmlns:p14="http://schemas.microsoft.com/office/powerpoint/2010/main" val="4100732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624078" indent="-514350">
              <a:buFont typeface="+mj-lt"/>
              <a:buAutoNum type="arabicPeriod"/>
            </a:pPr>
            <a:r>
              <a:rPr kumimoji="1" lang="en-US" altLang="ja-JP" dirty="0" smtClean="0"/>
              <a:t>Introduction</a:t>
            </a:r>
          </a:p>
          <a:p>
            <a:pPr marL="624078" indent="-514350">
              <a:buFont typeface="+mj-lt"/>
              <a:buAutoNum type="arabicPeriod"/>
            </a:pPr>
            <a:r>
              <a:rPr kumimoji="1" lang="en-US" altLang="ja-JP" dirty="0" smtClean="0"/>
              <a:t>The latest technology of Web</a:t>
            </a:r>
          </a:p>
          <a:p>
            <a:pPr marL="880110" lvl="1" indent="-514350">
              <a:buFont typeface="+mj-lt"/>
              <a:buAutoNum type="arabicPeriod"/>
            </a:pPr>
            <a:r>
              <a:rPr lang="en-US" altLang="ja-JP" dirty="0" err="1"/>
              <a:t>WebSocket</a:t>
            </a:r>
            <a:endParaRPr lang="en-US" altLang="ja-JP" dirty="0"/>
          </a:p>
          <a:p>
            <a:pPr marL="880110" lvl="1" indent="-514350">
              <a:buFont typeface="+mj-lt"/>
              <a:buAutoNum type="arabicPeriod"/>
            </a:pPr>
            <a:r>
              <a:rPr kumimoji="1" lang="en-US" altLang="ja-JP" dirty="0" smtClean="0"/>
              <a:t>HTTP</a:t>
            </a:r>
            <a:r>
              <a:rPr kumimoji="1" lang="en-US" altLang="ja-JP" dirty="0" smtClean="0"/>
              <a:t>/2.0</a:t>
            </a:r>
          </a:p>
          <a:p>
            <a:pPr marL="624078" indent="-514350">
              <a:buFont typeface="+mj-lt"/>
              <a:buAutoNum type="arabicPeriod"/>
            </a:pPr>
            <a:r>
              <a:rPr lang="en-US" altLang="ja-JP" dirty="0" smtClean="0"/>
              <a:t>Evaluation work</a:t>
            </a:r>
            <a:endParaRPr lang="en-US" altLang="ja-JP" dirty="0" smtClean="0"/>
          </a:p>
          <a:p>
            <a:pPr marL="624078" indent="-514350">
              <a:buFont typeface="+mj-lt"/>
              <a:buAutoNum type="arabicPeriod"/>
            </a:pPr>
            <a:r>
              <a:rPr kumimoji="1" lang="en-US" altLang="ja-JP" dirty="0" smtClean="0"/>
              <a:t>Conclusion</a:t>
            </a:r>
          </a:p>
          <a:p>
            <a:pPr marL="624078" indent="-514350">
              <a:buFont typeface="+mj-lt"/>
              <a:buAutoNum type="arabicPeriod"/>
            </a:pPr>
            <a:endParaRPr kumimoji="1" lang="ja-JP" altLang="en-US" dirty="0"/>
          </a:p>
        </p:txBody>
      </p:sp>
      <p:sp>
        <p:nvSpPr>
          <p:cNvPr id="2" name="タイトル 1"/>
          <p:cNvSpPr>
            <a:spLocks noGrp="1"/>
          </p:cNvSpPr>
          <p:nvPr>
            <p:ph type="title"/>
          </p:nvPr>
        </p:nvSpPr>
        <p:spPr/>
        <p:txBody>
          <a:bodyPr/>
          <a:lstStyle/>
          <a:p>
            <a:r>
              <a:rPr kumimoji="1" lang="en-US" altLang="ja-JP" dirty="0" smtClean="0"/>
              <a:t>Outline</a:t>
            </a:r>
            <a:endParaRPr kumimoji="1" lang="ja-JP" altLang="en-US" dirty="0"/>
          </a:p>
        </p:txBody>
      </p:sp>
    </p:spTree>
    <p:extLst>
      <p:ext uri="{BB962C8B-B14F-4D97-AF65-F5344CB8AC3E}">
        <p14:creationId xmlns:p14="http://schemas.microsoft.com/office/powerpoint/2010/main" val="2112272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95300" y="1481329"/>
            <a:ext cx="8915400" cy="4525963"/>
          </a:xfrm>
        </p:spPr>
        <p:txBody>
          <a:bodyPr/>
          <a:lstStyle/>
          <a:p>
            <a:r>
              <a:rPr kumimoji="1" lang="en-US" altLang="ja-JP" dirty="0" smtClean="0"/>
              <a:t>The bottleneck is … TCP session</a:t>
            </a:r>
          </a:p>
          <a:p>
            <a:pPr lvl="1"/>
            <a:r>
              <a:rPr lang="en-US" altLang="ja-JP" dirty="0" smtClean="0"/>
              <a:t>Single request per connection</a:t>
            </a:r>
            <a:endParaRPr kumimoji="1" lang="en-US" altLang="ja-JP" dirty="0" smtClean="0"/>
          </a:p>
          <a:p>
            <a:endParaRPr kumimoji="1" lang="en-US" altLang="ja-JP" dirty="0" smtClean="0"/>
          </a:p>
          <a:p>
            <a:r>
              <a:rPr lang="en-US" altLang="ja-JP" dirty="0" smtClean="0"/>
              <a:t>SPDY’s </a:t>
            </a:r>
            <a:r>
              <a:rPr lang="en-US" altLang="ja-JP" dirty="0" smtClean="0"/>
              <a:t>achievements</a:t>
            </a:r>
            <a:endParaRPr lang="en-US" altLang="ja-JP" dirty="0" smtClean="0"/>
          </a:p>
          <a:p>
            <a:pPr lvl="1"/>
            <a:r>
              <a:rPr lang="en-US" altLang="ja-JP" dirty="0" smtClean="0">
                <a:solidFill>
                  <a:srgbClr val="FF0000"/>
                </a:solidFill>
              </a:rPr>
              <a:t>many concurrent HTTP requests </a:t>
            </a:r>
          </a:p>
          <a:p>
            <a:pPr marL="630936" lvl="2" indent="0">
              <a:buNone/>
            </a:pPr>
            <a:r>
              <a:rPr lang="en-US" altLang="ja-JP" dirty="0" smtClean="0">
                <a:solidFill>
                  <a:srgbClr val="FF0000"/>
                </a:solidFill>
              </a:rPr>
              <a:t>by single TCP session</a:t>
            </a:r>
          </a:p>
          <a:p>
            <a:pPr lvl="1"/>
            <a:r>
              <a:rPr lang="en-US" altLang="ja-JP" dirty="0" smtClean="0"/>
              <a:t>Request Prioritization</a:t>
            </a:r>
          </a:p>
          <a:p>
            <a:pPr lvl="1"/>
            <a:r>
              <a:rPr lang="en-US" altLang="ja-JP" dirty="0" smtClean="0"/>
              <a:t>HTTP header compression</a:t>
            </a:r>
          </a:p>
          <a:p>
            <a:pPr lvl="1"/>
            <a:r>
              <a:rPr lang="en-US" altLang="ja-JP" dirty="0" smtClean="0">
                <a:solidFill>
                  <a:srgbClr val="FF0000"/>
                </a:solidFill>
              </a:rPr>
              <a:t>Server push</a:t>
            </a:r>
          </a:p>
          <a:p>
            <a:pPr lvl="1"/>
            <a:r>
              <a:rPr lang="en-US" altLang="ja-JP" dirty="0" smtClean="0">
                <a:solidFill>
                  <a:srgbClr val="FF0000"/>
                </a:solidFill>
              </a:rPr>
              <a:t>Server hint</a:t>
            </a:r>
          </a:p>
        </p:txBody>
      </p:sp>
      <p:sp>
        <p:nvSpPr>
          <p:cNvPr id="3" name="タイトル 2"/>
          <p:cNvSpPr>
            <a:spLocks noGrp="1"/>
          </p:cNvSpPr>
          <p:nvPr>
            <p:ph type="title"/>
          </p:nvPr>
        </p:nvSpPr>
        <p:spPr/>
        <p:txBody>
          <a:bodyPr/>
          <a:lstStyle/>
          <a:p>
            <a:r>
              <a:rPr kumimoji="1" lang="en-US" altLang="ja-JP" dirty="0" smtClean="0"/>
              <a:t>SPDY</a:t>
            </a:r>
            <a:endParaRPr kumimoji="1" lang="ja-JP" altLang="en-US" dirty="0"/>
          </a:p>
        </p:txBody>
      </p:sp>
      <p:grpSp>
        <p:nvGrpSpPr>
          <p:cNvPr id="12" name="グループ化 11"/>
          <p:cNvGrpSpPr/>
          <p:nvPr/>
        </p:nvGrpSpPr>
        <p:grpSpPr>
          <a:xfrm>
            <a:off x="5239050" y="2347168"/>
            <a:ext cx="3602382" cy="2161952"/>
            <a:chOff x="5239050" y="2347168"/>
            <a:chExt cx="3602382" cy="2161952"/>
          </a:xfrm>
        </p:grpSpPr>
        <p:sp>
          <p:nvSpPr>
            <p:cNvPr id="4" name="正方形/長方形 3"/>
            <p:cNvSpPr/>
            <p:nvPr/>
          </p:nvSpPr>
          <p:spPr>
            <a:xfrm>
              <a:off x="6537176" y="2348880"/>
              <a:ext cx="23042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HTTP</a:t>
              </a:r>
              <a:endParaRPr kumimoji="1" lang="ja-JP" altLang="en-US" dirty="0"/>
            </a:p>
          </p:txBody>
        </p:sp>
        <p:sp>
          <p:nvSpPr>
            <p:cNvPr id="5" name="正方形/長方形 4"/>
            <p:cNvSpPr/>
            <p:nvPr/>
          </p:nvSpPr>
          <p:spPr>
            <a:xfrm>
              <a:off x="6537176" y="2780928"/>
              <a:ext cx="23042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SPDY</a:t>
              </a:r>
              <a:endParaRPr kumimoji="1" lang="ja-JP" altLang="en-US" dirty="0"/>
            </a:p>
          </p:txBody>
        </p:sp>
        <p:sp>
          <p:nvSpPr>
            <p:cNvPr id="6" name="正方形/長方形 5"/>
            <p:cNvSpPr/>
            <p:nvPr/>
          </p:nvSpPr>
          <p:spPr>
            <a:xfrm>
              <a:off x="6537176" y="3429000"/>
              <a:ext cx="23042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smtClean="0"/>
                <a:t>SSL</a:t>
              </a:r>
              <a:endParaRPr kumimoji="1" lang="ja-JP" altLang="en-US" dirty="0"/>
            </a:p>
          </p:txBody>
        </p:sp>
        <p:sp>
          <p:nvSpPr>
            <p:cNvPr id="7" name="正方形/長方形 6"/>
            <p:cNvSpPr/>
            <p:nvPr/>
          </p:nvSpPr>
          <p:spPr>
            <a:xfrm>
              <a:off x="6537176" y="4077072"/>
              <a:ext cx="2304256"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smtClean="0"/>
                <a:t>TCP</a:t>
              </a:r>
              <a:endParaRPr kumimoji="1" lang="ja-JP" altLang="en-US" dirty="0"/>
            </a:p>
          </p:txBody>
        </p:sp>
        <p:sp>
          <p:nvSpPr>
            <p:cNvPr id="8" name="正方形/長方形 7"/>
            <p:cNvSpPr/>
            <p:nvPr/>
          </p:nvSpPr>
          <p:spPr>
            <a:xfrm>
              <a:off x="5262468" y="2347168"/>
              <a:ext cx="1274708" cy="369332"/>
            </a:xfrm>
            <a:prstGeom prst="rect">
              <a:avLst/>
            </a:prstGeom>
          </p:spPr>
          <p:txBody>
            <a:bodyPr wrap="none">
              <a:spAutoFit/>
            </a:bodyPr>
            <a:lstStyle/>
            <a:p>
              <a:pPr algn="ctr"/>
              <a:r>
                <a:rPr kumimoji="1" lang="en-US" altLang="ja-JP" dirty="0" smtClean="0">
                  <a:latin typeface="+mj-lt"/>
                </a:rPr>
                <a:t>Application</a:t>
              </a:r>
              <a:endParaRPr lang="ja-JP" altLang="en-US" dirty="0">
                <a:latin typeface="+mj-lt"/>
              </a:endParaRPr>
            </a:p>
          </p:txBody>
        </p:sp>
        <p:sp>
          <p:nvSpPr>
            <p:cNvPr id="9" name="正方形/長方形 8"/>
            <p:cNvSpPr/>
            <p:nvPr/>
          </p:nvSpPr>
          <p:spPr>
            <a:xfrm>
              <a:off x="5454830" y="2780928"/>
              <a:ext cx="889987" cy="369332"/>
            </a:xfrm>
            <a:prstGeom prst="rect">
              <a:avLst/>
            </a:prstGeom>
          </p:spPr>
          <p:txBody>
            <a:bodyPr wrap="none">
              <a:spAutoFit/>
            </a:bodyPr>
            <a:lstStyle/>
            <a:p>
              <a:pPr algn="ctr"/>
              <a:r>
                <a:rPr kumimoji="1" lang="en-US" altLang="ja-JP" dirty="0" smtClean="0">
                  <a:latin typeface="+mj-lt"/>
                </a:rPr>
                <a:t>Session</a:t>
              </a:r>
              <a:endParaRPr lang="ja-JP" altLang="en-US" dirty="0">
                <a:latin typeface="+mj-lt"/>
              </a:endParaRPr>
            </a:p>
          </p:txBody>
        </p:sp>
        <p:sp>
          <p:nvSpPr>
            <p:cNvPr id="10" name="正方形/長方形 9"/>
            <p:cNvSpPr/>
            <p:nvPr/>
          </p:nvSpPr>
          <p:spPr>
            <a:xfrm>
              <a:off x="5239050" y="3429000"/>
              <a:ext cx="1326004" cy="369332"/>
            </a:xfrm>
            <a:prstGeom prst="rect">
              <a:avLst/>
            </a:prstGeom>
          </p:spPr>
          <p:txBody>
            <a:bodyPr wrap="none">
              <a:spAutoFit/>
            </a:bodyPr>
            <a:lstStyle/>
            <a:p>
              <a:pPr algn="ctr"/>
              <a:r>
                <a:rPr kumimoji="1" lang="en-US" altLang="ja-JP" dirty="0" smtClean="0">
                  <a:latin typeface="+mj-lt"/>
                </a:rPr>
                <a:t>Presentation</a:t>
              </a:r>
              <a:endParaRPr lang="ja-JP" altLang="en-US" dirty="0">
                <a:latin typeface="+mj-lt"/>
              </a:endParaRPr>
            </a:p>
          </p:txBody>
        </p:sp>
        <p:sp>
          <p:nvSpPr>
            <p:cNvPr id="11" name="正方形/長方形 10"/>
            <p:cNvSpPr/>
            <p:nvPr/>
          </p:nvSpPr>
          <p:spPr>
            <a:xfrm>
              <a:off x="5366932" y="4077072"/>
              <a:ext cx="1074205" cy="369332"/>
            </a:xfrm>
            <a:prstGeom prst="rect">
              <a:avLst/>
            </a:prstGeom>
          </p:spPr>
          <p:txBody>
            <a:bodyPr wrap="none">
              <a:spAutoFit/>
            </a:bodyPr>
            <a:lstStyle/>
            <a:p>
              <a:pPr algn="ctr"/>
              <a:r>
                <a:rPr kumimoji="1" lang="en-US" altLang="ja-JP" dirty="0" smtClean="0">
                  <a:latin typeface="+mj-lt"/>
                </a:rPr>
                <a:t>Transport</a:t>
              </a:r>
              <a:endParaRPr lang="ja-JP" altLang="en-US" dirty="0">
                <a:latin typeface="+mj-lt"/>
              </a:endParaRPr>
            </a:p>
          </p:txBody>
        </p:sp>
      </p:grpSp>
    </p:spTree>
    <p:extLst>
      <p:ext uri="{BB962C8B-B14F-4D97-AF65-F5344CB8AC3E}">
        <p14:creationId xmlns:p14="http://schemas.microsoft.com/office/powerpoint/2010/main" val="32223003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SPDY </a:t>
            </a:r>
            <a:r>
              <a:rPr kumimoji="1" lang="en-US" altLang="ja-JP" dirty="0" err="1" smtClean="0"/>
              <a:t>vs</a:t>
            </a:r>
            <a:r>
              <a:rPr kumimoji="1" lang="en-US" altLang="ja-JP" dirty="0" smtClean="0"/>
              <a:t> </a:t>
            </a:r>
            <a:r>
              <a:rPr kumimoji="1" lang="en-US" altLang="ja-JP" dirty="0" smtClean="0"/>
              <a:t>HTTP/1.1</a:t>
            </a:r>
            <a:endParaRPr kumimoji="1" lang="ja-JP" altLang="en-US" dirty="0"/>
          </a:p>
        </p:txBody>
      </p:sp>
      <p:grpSp>
        <p:nvGrpSpPr>
          <p:cNvPr id="4" name="グループ化 3"/>
          <p:cNvGrpSpPr/>
          <p:nvPr/>
        </p:nvGrpSpPr>
        <p:grpSpPr>
          <a:xfrm>
            <a:off x="2314433" y="1703809"/>
            <a:ext cx="5277135" cy="4154887"/>
            <a:chOff x="2556185" y="1703809"/>
            <a:chExt cx="5277135" cy="4154887"/>
          </a:xfrm>
        </p:grpSpPr>
        <p:pic>
          <p:nvPicPr>
            <p:cNvPr id="3074" name="Picture 2" descr="E:\Users\admin\Dropbox\Public\CNL\lecture\輪講\spdy-mobile-waterfall-http.png"/>
            <p:cNvPicPr>
              <a:picLocks noChangeAspect="1" noChangeArrowheads="1"/>
            </p:cNvPicPr>
            <p:nvPr/>
          </p:nvPicPr>
          <p:blipFill rotWithShape="1">
            <a:blip r:embed="rId3">
              <a:extLst>
                <a:ext uri="{28A0092B-C50C-407E-A947-70E740481C1C}">
                  <a14:useLocalDpi xmlns:a14="http://schemas.microsoft.com/office/drawing/2010/main" val="0"/>
                </a:ext>
              </a:extLst>
            </a:blip>
            <a:srcRect l="76531" t="21107" b="3036"/>
            <a:stretch/>
          </p:blipFill>
          <p:spPr bwMode="auto">
            <a:xfrm>
              <a:off x="4932450" y="1703809"/>
              <a:ext cx="2900870" cy="4154887"/>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Users\admin\Dropbox\Public\CNL\lecture\輪講\spdy-mobile-waterfall-spdy.png"/>
            <p:cNvPicPr>
              <a:picLocks noChangeAspect="1" noChangeArrowheads="1"/>
            </p:cNvPicPr>
            <p:nvPr/>
          </p:nvPicPr>
          <p:blipFill rotWithShape="1">
            <a:blip r:embed="rId4">
              <a:extLst>
                <a:ext uri="{28A0092B-C50C-407E-A947-70E740481C1C}">
                  <a14:useLocalDpi xmlns:a14="http://schemas.microsoft.com/office/drawing/2010/main" val="0"/>
                </a:ext>
              </a:extLst>
            </a:blip>
            <a:srcRect l="74163" t="21478" r="7113" b="3531"/>
            <a:stretch/>
          </p:blipFill>
          <p:spPr bwMode="auto">
            <a:xfrm>
              <a:off x="2556185" y="1712644"/>
              <a:ext cx="2336123" cy="414014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四角形吹き出し 4"/>
          <p:cNvSpPr/>
          <p:nvPr/>
        </p:nvSpPr>
        <p:spPr>
          <a:xfrm>
            <a:off x="416496" y="4005064"/>
            <a:ext cx="1440160" cy="964907"/>
          </a:xfrm>
          <a:prstGeom prst="wedgeRectCallout">
            <a:avLst>
              <a:gd name="adj1" fmla="val 97730"/>
              <a:gd name="adj2" fmla="val -52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All files download starting</a:t>
            </a:r>
            <a:endParaRPr kumimoji="1" lang="ja-JP" altLang="en-US" dirty="0"/>
          </a:p>
        </p:txBody>
      </p:sp>
      <p:sp>
        <p:nvSpPr>
          <p:cNvPr id="9" name="四角形吹き出し 8"/>
          <p:cNvSpPr/>
          <p:nvPr/>
        </p:nvSpPr>
        <p:spPr>
          <a:xfrm>
            <a:off x="7591568" y="2636912"/>
            <a:ext cx="1440160" cy="964907"/>
          </a:xfrm>
          <a:prstGeom prst="wedgeRectCallout">
            <a:avLst>
              <a:gd name="adj1" fmla="val -202890"/>
              <a:gd name="adj2" fmla="val -62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Max 6 TCP sessions</a:t>
            </a:r>
            <a:endParaRPr kumimoji="1" lang="ja-JP" altLang="en-US" dirty="0"/>
          </a:p>
        </p:txBody>
      </p:sp>
      <p:sp>
        <p:nvSpPr>
          <p:cNvPr id="10" name="四角形吹き出し 9"/>
          <p:cNvSpPr/>
          <p:nvPr/>
        </p:nvSpPr>
        <p:spPr>
          <a:xfrm>
            <a:off x="7833320" y="4797152"/>
            <a:ext cx="1440160" cy="964907"/>
          </a:xfrm>
          <a:prstGeom prst="wedgeRectCallout">
            <a:avLst>
              <a:gd name="adj1" fmla="val -202890"/>
              <a:gd name="adj2" fmla="val -62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Waiting time</a:t>
            </a:r>
            <a:endParaRPr kumimoji="1" lang="ja-JP" altLang="en-US" dirty="0"/>
          </a:p>
        </p:txBody>
      </p:sp>
      <p:sp>
        <p:nvSpPr>
          <p:cNvPr id="2" name="正方形/長方形 1"/>
          <p:cNvSpPr/>
          <p:nvPr/>
        </p:nvSpPr>
        <p:spPr>
          <a:xfrm>
            <a:off x="2792760" y="5877272"/>
            <a:ext cx="5544616" cy="307777"/>
          </a:xfrm>
          <a:prstGeom prst="rect">
            <a:avLst/>
          </a:prstGeom>
        </p:spPr>
        <p:txBody>
          <a:bodyPr wrap="square">
            <a:spAutoFit/>
          </a:bodyPr>
          <a:lstStyle/>
          <a:p>
            <a:r>
              <a:rPr lang="en-US" altLang="ja-JP" sz="1400" dirty="0"/>
              <a:t>https://</a:t>
            </a:r>
            <a:r>
              <a:rPr lang="en-US" altLang="ja-JP" sz="1400" dirty="0" err="1"/>
              <a:t>developers.google.com</a:t>
            </a:r>
            <a:r>
              <a:rPr lang="en-US" altLang="ja-JP" sz="1400" dirty="0"/>
              <a:t>/speed/articles/</a:t>
            </a:r>
            <a:r>
              <a:rPr lang="en-US" altLang="ja-JP" sz="1400" dirty="0" err="1"/>
              <a:t>spdy</a:t>
            </a:r>
            <a:r>
              <a:rPr lang="en-US" altLang="ja-JP" sz="1400" dirty="0"/>
              <a:t>-for-mobile</a:t>
            </a:r>
            <a:endParaRPr lang="ja-JP" altLang="en-US" sz="1400" dirty="0"/>
          </a:p>
        </p:txBody>
      </p:sp>
    </p:spTree>
    <p:extLst>
      <p:ext uri="{BB962C8B-B14F-4D97-AF65-F5344CB8AC3E}">
        <p14:creationId xmlns:p14="http://schemas.microsoft.com/office/powerpoint/2010/main" val="30850496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Simple stream flow of SPDY</a:t>
            </a:r>
            <a:endParaRPr kumimoji="1" lang="ja-JP" altLang="en-US" dirty="0"/>
          </a:p>
        </p:txBody>
      </p:sp>
      <p:pic>
        <p:nvPicPr>
          <p:cNvPr id="18" name="図 17" descr="pc15.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96" y="2780928"/>
            <a:ext cx="1713493" cy="1421165"/>
          </a:xfrm>
          <a:prstGeom prst="rect">
            <a:avLst/>
          </a:prstGeom>
        </p:spPr>
      </p:pic>
      <p:pic>
        <p:nvPicPr>
          <p:cNvPr id="19" name="図 18" descr="20070902220647.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3320" y="2572794"/>
            <a:ext cx="1837432" cy="1837432"/>
          </a:xfrm>
          <a:prstGeom prst="rect">
            <a:avLst/>
          </a:prstGeom>
        </p:spPr>
      </p:pic>
      <p:sp>
        <p:nvSpPr>
          <p:cNvPr id="20" name="テキスト ボックス 19"/>
          <p:cNvSpPr txBox="1"/>
          <p:nvPr/>
        </p:nvSpPr>
        <p:spPr>
          <a:xfrm>
            <a:off x="776535" y="4306728"/>
            <a:ext cx="809837" cy="400110"/>
          </a:xfrm>
          <a:prstGeom prst="rect">
            <a:avLst/>
          </a:prstGeom>
          <a:noFill/>
        </p:spPr>
        <p:txBody>
          <a:bodyPr wrap="none" rtlCol="0">
            <a:spAutoFit/>
          </a:bodyPr>
          <a:lstStyle/>
          <a:p>
            <a:r>
              <a:rPr kumimoji="1" lang="en-US" altLang="ja-JP" sz="2000" dirty="0" smtClean="0">
                <a:latin typeface="+mj-lt"/>
              </a:rPr>
              <a:t>Client</a:t>
            </a:r>
            <a:endParaRPr kumimoji="1" lang="ja-JP" altLang="en-US" sz="2000" dirty="0">
              <a:latin typeface="+mj-lt"/>
            </a:endParaRPr>
          </a:p>
        </p:txBody>
      </p:sp>
      <p:sp>
        <p:nvSpPr>
          <p:cNvPr id="21" name="テキスト ボックス 20"/>
          <p:cNvSpPr txBox="1"/>
          <p:nvPr/>
        </p:nvSpPr>
        <p:spPr>
          <a:xfrm>
            <a:off x="8347117" y="4410226"/>
            <a:ext cx="853119" cy="400110"/>
          </a:xfrm>
          <a:prstGeom prst="rect">
            <a:avLst/>
          </a:prstGeom>
          <a:noFill/>
        </p:spPr>
        <p:txBody>
          <a:bodyPr wrap="none" rtlCol="0">
            <a:spAutoFit/>
          </a:bodyPr>
          <a:lstStyle/>
          <a:p>
            <a:r>
              <a:rPr kumimoji="1" lang="en-US" altLang="ja-JP" sz="2000" dirty="0" smtClean="0">
                <a:latin typeface="+mj-lt"/>
              </a:rPr>
              <a:t>Server</a:t>
            </a:r>
            <a:endParaRPr kumimoji="1" lang="ja-JP" altLang="en-US" sz="2000" dirty="0">
              <a:latin typeface="+mj-lt"/>
            </a:endParaRPr>
          </a:p>
        </p:txBody>
      </p:sp>
      <p:sp>
        <p:nvSpPr>
          <p:cNvPr id="22" name="左右矢印 21"/>
          <p:cNvSpPr/>
          <p:nvPr/>
        </p:nvSpPr>
        <p:spPr>
          <a:xfrm>
            <a:off x="3549030" y="1372827"/>
            <a:ext cx="2952328" cy="7999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t>SSL handshake</a:t>
            </a:r>
            <a:endParaRPr kumimoji="1" lang="ja-JP" altLang="en-US" sz="2000" dirty="0"/>
          </a:p>
        </p:txBody>
      </p:sp>
      <p:sp>
        <p:nvSpPr>
          <p:cNvPr id="23" name="右矢印 22"/>
          <p:cNvSpPr/>
          <p:nvPr/>
        </p:nvSpPr>
        <p:spPr>
          <a:xfrm>
            <a:off x="3656856" y="2731740"/>
            <a:ext cx="2736676" cy="553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SYN_STREAM</a:t>
            </a:r>
            <a:endParaRPr kumimoji="1" lang="ja-JP" altLang="en-US" dirty="0"/>
          </a:p>
        </p:txBody>
      </p:sp>
      <p:sp>
        <p:nvSpPr>
          <p:cNvPr id="24" name="右矢印 23"/>
          <p:cNvSpPr/>
          <p:nvPr/>
        </p:nvSpPr>
        <p:spPr>
          <a:xfrm>
            <a:off x="3656856" y="5537938"/>
            <a:ext cx="2736676" cy="553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GOAWAY</a:t>
            </a:r>
            <a:endParaRPr kumimoji="1" lang="ja-JP" altLang="en-US" dirty="0"/>
          </a:p>
        </p:txBody>
      </p:sp>
      <p:sp>
        <p:nvSpPr>
          <p:cNvPr id="25" name="左矢印 24"/>
          <p:cNvSpPr/>
          <p:nvPr/>
        </p:nvSpPr>
        <p:spPr>
          <a:xfrm>
            <a:off x="3656856" y="3622740"/>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SYN_REPLY</a:t>
            </a:r>
            <a:endParaRPr kumimoji="1" lang="ja-JP" altLang="en-US" dirty="0"/>
          </a:p>
        </p:txBody>
      </p:sp>
      <p:sp>
        <p:nvSpPr>
          <p:cNvPr id="26" name="左矢印 25"/>
          <p:cNvSpPr/>
          <p:nvPr/>
        </p:nvSpPr>
        <p:spPr>
          <a:xfrm>
            <a:off x="3656856" y="4581128"/>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 Frame</a:t>
            </a:r>
            <a:endParaRPr kumimoji="1" lang="ja-JP" altLang="en-US" dirty="0"/>
          </a:p>
        </p:txBody>
      </p:sp>
      <p:sp>
        <p:nvSpPr>
          <p:cNvPr id="27" name="テキスト ボックス 26"/>
          <p:cNvSpPr txBox="1"/>
          <p:nvPr/>
        </p:nvSpPr>
        <p:spPr>
          <a:xfrm>
            <a:off x="3334608" y="2134597"/>
            <a:ext cx="3236784" cy="646331"/>
          </a:xfrm>
          <a:prstGeom prst="rect">
            <a:avLst/>
          </a:prstGeom>
          <a:noFill/>
        </p:spPr>
        <p:txBody>
          <a:bodyPr wrap="none" rtlCol="0">
            <a:spAutoFit/>
          </a:bodyPr>
          <a:lstStyle/>
          <a:p>
            <a:pPr algn="ctr"/>
            <a:r>
              <a:rPr kumimoji="1" lang="en-US" altLang="ja-JP" dirty="0" smtClean="0">
                <a:latin typeface="+mj-lt"/>
              </a:rPr>
              <a:t>Exchange list of protocols</a:t>
            </a:r>
          </a:p>
          <a:p>
            <a:pPr algn="ctr"/>
            <a:r>
              <a:rPr kumimoji="1" lang="en-US" altLang="ja-JP" dirty="0" smtClean="0">
                <a:latin typeface="+mj-lt"/>
              </a:rPr>
              <a:t>NPN(Next Protocol Negotiation)</a:t>
            </a:r>
            <a:endParaRPr kumimoji="1" lang="ja-JP" altLang="en-US" dirty="0">
              <a:latin typeface="+mj-lt"/>
            </a:endParaRPr>
          </a:p>
        </p:txBody>
      </p:sp>
      <p:sp>
        <p:nvSpPr>
          <p:cNvPr id="28" name="テキスト ボックス 27"/>
          <p:cNvSpPr txBox="1"/>
          <p:nvPr/>
        </p:nvSpPr>
        <p:spPr>
          <a:xfrm>
            <a:off x="3159019" y="3253408"/>
            <a:ext cx="3624005" cy="369332"/>
          </a:xfrm>
          <a:prstGeom prst="rect">
            <a:avLst/>
          </a:prstGeom>
          <a:noFill/>
        </p:spPr>
        <p:txBody>
          <a:bodyPr wrap="none" rtlCol="0">
            <a:spAutoFit/>
          </a:bodyPr>
          <a:lstStyle/>
          <a:p>
            <a:pPr algn="ctr"/>
            <a:r>
              <a:rPr kumimoji="1" lang="en-US" altLang="ja-JP" dirty="0" smtClean="0">
                <a:latin typeface="+mj-lt"/>
              </a:rPr>
              <a:t>Transmit the header of HTTP request</a:t>
            </a:r>
          </a:p>
        </p:txBody>
      </p:sp>
      <p:sp>
        <p:nvSpPr>
          <p:cNvPr id="29" name="テキスト ボックス 28"/>
          <p:cNvSpPr txBox="1"/>
          <p:nvPr/>
        </p:nvSpPr>
        <p:spPr>
          <a:xfrm>
            <a:off x="3082268" y="4139788"/>
            <a:ext cx="3765070" cy="369332"/>
          </a:xfrm>
          <a:prstGeom prst="rect">
            <a:avLst/>
          </a:prstGeom>
          <a:noFill/>
        </p:spPr>
        <p:txBody>
          <a:bodyPr wrap="none" rtlCol="0">
            <a:spAutoFit/>
          </a:bodyPr>
          <a:lstStyle/>
          <a:p>
            <a:pPr algn="ctr"/>
            <a:r>
              <a:rPr kumimoji="1" lang="en-US" altLang="ja-JP" dirty="0" smtClean="0">
                <a:latin typeface="+mj-lt"/>
              </a:rPr>
              <a:t>Transmit the header of HTTP response</a:t>
            </a:r>
          </a:p>
        </p:txBody>
      </p:sp>
      <p:sp>
        <p:nvSpPr>
          <p:cNvPr id="30" name="テキスト ボックス 29"/>
          <p:cNvSpPr txBox="1"/>
          <p:nvPr/>
        </p:nvSpPr>
        <p:spPr>
          <a:xfrm>
            <a:off x="3157736" y="5172629"/>
            <a:ext cx="3611181" cy="369332"/>
          </a:xfrm>
          <a:prstGeom prst="rect">
            <a:avLst/>
          </a:prstGeom>
          <a:noFill/>
        </p:spPr>
        <p:txBody>
          <a:bodyPr wrap="none" rtlCol="0">
            <a:spAutoFit/>
          </a:bodyPr>
          <a:lstStyle/>
          <a:p>
            <a:pPr algn="ctr"/>
            <a:r>
              <a:rPr kumimoji="1" lang="en-US" altLang="ja-JP" dirty="0" smtClean="0">
                <a:latin typeface="+mj-lt"/>
              </a:rPr>
              <a:t>Transmit the body of HTTP response</a:t>
            </a:r>
          </a:p>
        </p:txBody>
      </p:sp>
      <p:sp>
        <p:nvSpPr>
          <p:cNvPr id="31" name="テキスト ボックス 30"/>
          <p:cNvSpPr txBox="1"/>
          <p:nvPr/>
        </p:nvSpPr>
        <p:spPr>
          <a:xfrm>
            <a:off x="3921379" y="6021288"/>
            <a:ext cx="2074029" cy="369332"/>
          </a:xfrm>
          <a:prstGeom prst="rect">
            <a:avLst/>
          </a:prstGeom>
          <a:noFill/>
        </p:spPr>
        <p:txBody>
          <a:bodyPr wrap="none" rtlCol="0">
            <a:spAutoFit/>
          </a:bodyPr>
          <a:lstStyle/>
          <a:p>
            <a:pPr algn="ctr"/>
            <a:r>
              <a:rPr kumimoji="1" lang="en-US" altLang="ja-JP" dirty="0" smtClean="0">
                <a:latin typeface="+mj-lt"/>
              </a:rPr>
              <a:t>Finish SPDY stream</a:t>
            </a:r>
          </a:p>
        </p:txBody>
      </p:sp>
      <p:sp>
        <p:nvSpPr>
          <p:cNvPr id="32" name="テキスト ボックス 31"/>
          <p:cNvSpPr txBox="1"/>
          <p:nvPr/>
        </p:nvSpPr>
        <p:spPr>
          <a:xfrm>
            <a:off x="6170682" y="6006548"/>
            <a:ext cx="3735318"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sz="2800" dirty="0" smtClean="0">
                <a:latin typeface="+mj-lt"/>
              </a:rPr>
              <a:t>Only one session of SSL</a:t>
            </a:r>
            <a:endParaRPr kumimoji="1" lang="ja-JP" altLang="en-US" sz="2800" dirty="0">
              <a:latin typeface="+mj-lt"/>
            </a:endParaRPr>
          </a:p>
        </p:txBody>
      </p:sp>
    </p:spTree>
    <p:extLst>
      <p:ext uri="{BB962C8B-B14F-4D97-AF65-F5344CB8AC3E}">
        <p14:creationId xmlns:p14="http://schemas.microsoft.com/office/powerpoint/2010/main" val="17634740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Header</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79121286"/>
              </p:ext>
            </p:extLst>
          </p:nvPr>
        </p:nvGraphicFramePr>
        <p:xfrm>
          <a:off x="172248" y="1556792"/>
          <a:ext cx="9561504" cy="4576506"/>
        </p:xfrm>
        <a:graphic>
          <a:graphicData uri="http://schemas.openxmlformats.org/drawingml/2006/table">
            <a:tbl>
              <a:tblPr firstRow="1" bandRow="1">
                <a:tableStyleId>{5940675A-B579-460E-94D1-54222C63F5DA}</a:tableStyleId>
              </a:tblPr>
              <a:tblGrid>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gridCol w="298797"/>
              </a:tblGrid>
              <a:tr h="416046">
                <a:tc>
                  <a:txBody>
                    <a:bodyPr/>
                    <a:lstStyle/>
                    <a:p>
                      <a:pPr algn="ctr"/>
                      <a:r>
                        <a:rPr kumimoji="1" lang="en-US" altLang="ja-JP" dirty="0" smtClean="0"/>
                        <a:t>0</a:t>
                      </a:r>
                      <a:endParaRPr kumimoji="1" lang="ja-JP" altLang="en-US" dirty="0"/>
                    </a:p>
                  </a:txBody>
                  <a:tcPr/>
                </a:tc>
                <a:tc>
                  <a:txBody>
                    <a:bodyPr/>
                    <a:lstStyle/>
                    <a:p>
                      <a:pPr algn="ctr"/>
                      <a:r>
                        <a:rPr kumimoji="1" lang="en-US" altLang="ja-JP" smtClean="0"/>
                        <a:t>1</a:t>
                      </a:r>
                      <a:endParaRPr kumimoji="1" lang="ja-JP" altLang="en-US"/>
                    </a:p>
                  </a:txBody>
                  <a:tcPr/>
                </a:tc>
                <a:tc>
                  <a:txBody>
                    <a:bodyPr/>
                    <a:lstStyle/>
                    <a:p>
                      <a:pPr algn="ctr"/>
                      <a:r>
                        <a:rPr kumimoji="1" lang="en-US" altLang="ja-JP" smtClean="0"/>
                        <a:t>2</a:t>
                      </a:r>
                      <a:endParaRPr kumimoji="1" lang="ja-JP" altLang="en-US"/>
                    </a:p>
                  </a:txBody>
                  <a:tcPr/>
                </a:tc>
                <a:tc>
                  <a:txBody>
                    <a:bodyPr/>
                    <a:lstStyle/>
                    <a:p>
                      <a:pPr algn="ctr"/>
                      <a:r>
                        <a:rPr kumimoji="1" lang="en-US" altLang="ja-JP" smtClean="0"/>
                        <a:t>3</a:t>
                      </a:r>
                      <a:endParaRPr kumimoji="1" lang="ja-JP" altLang="en-US"/>
                    </a:p>
                  </a:txBody>
                  <a:tcPr/>
                </a:tc>
                <a:tc>
                  <a:txBody>
                    <a:bodyPr/>
                    <a:lstStyle/>
                    <a:p>
                      <a:pPr algn="ctr"/>
                      <a:r>
                        <a:rPr kumimoji="1" lang="en-US" altLang="ja-JP" smtClean="0"/>
                        <a:t>4</a:t>
                      </a:r>
                      <a:endParaRPr kumimoji="1" lang="ja-JP" altLang="en-US"/>
                    </a:p>
                  </a:txBody>
                  <a:tcPr/>
                </a:tc>
                <a:tc>
                  <a:txBody>
                    <a:bodyPr/>
                    <a:lstStyle/>
                    <a:p>
                      <a:pPr algn="ctr"/>
                      <a:r>
                        <a:rPr kumimoji="1" lang="en-US" altLang="ja-JP" smtClean="0"/>
                        <a:t>5</a:t>
                      </a:r>
                      <a:endParaRPr kumimoji="1" lang="ja-JP" altLang="en-US"/>
                    </a:p>
                  </a:txBody>
                  <a:tcPr/>
                </a:tc>
                <a:tc>
                  <a:txBody>
                    <a:bodyPr/>
                    <a:lstStyle/>
                    <a:p>
                      <a:pPr algn="ctr"/>
                      <a:r>
                        <a:rPr kumimoji="1" lang="en-US" altLang="ja-JP" smtClean="0"/>
                        <a:t>6</a:t>
                      </a:r>
                      <a:endParaRPr kumimoji="1" lang="ja-JP" altLang="en-US"/>
                    </a:p>
                  </a:txBody>
                  <a:tcPr/>
                </a:tc>
                <a:tc>
                  <a:txBody>
                    <a:bodyPr/>
                    <a:lstStyle/>
                    <a:p>
                      <a:pPr algn="ctr"/>
                      <a:r>
                        <a:rPr kumimoji="1" lang="en-US" altLang="ja-JP" smtClean="0"/>
                        <a:t>7</a:t>
                      </a:r>
                      <a:endParaRPr kumimoji="1" lang="ja-JP" altLang="en-US"/>
                    </a:p>
                  </a:txBody>
                  <a:tcPr/>
                </a:tc>
                <a:tc>
                  <a:txBody>
                    <a:bodyPr/>
                    <a:lstStyle/>
                    <a:p>
                      <a:pPr algn="ctr"/>
                      <a:r>
                        <a:rPr kumimoji="1" lang="en-US" altLang="ja-JP" smtClean="0"/>
                        <a:t>8</a:t>
                      </a:r>
                      <a:endParaRPr kumimoji="1" lang="ja-JP" altLang="en-US"/>
                    </a:p>
                  </a:txBody>
                  <a:tcPr/>
                </a:tc>
                <a:tc>
                  <a:txBody>
                    <a:bodyPr/>
                    <a:lstStyle/>
                    <a:p>
                      <a:pPr algn="ctr"/>
                      <a:r>
                        <a:rPr kumimoji="1" lang="en-US" altLang="ja-JP" smtClean="0"/>
                        <a:t>9</a:t>
                      </a:r>
                      <a:endParaRPr kumimoji="1" lang="ja-JP" altLang="en-US"/>
                    </a:p>
                  </a:txBody>
                  <a:tcPr/>
                </a:tc>
                <a:tc>
                  <a:txBody>
                    <a:bodyPr/>
                    <a:lstStyle/>
                    <a:p>
                      <a:pPr algn="ctr"/>
                      <a:r>
                        <a:rPr kumimoji="1" lang="en-US" altLang="ja-JP" smtClean="0"/>
                        <a:t>0</a:t>
                      </a:r>
                      <a:endParaRPr kumimoji="1" lang="ja-JP" altLang="en-US"/>
                    </a:p>
                  </a:txBody>
                  <a:tcPr/>
                </a:tc>
                <a:tc>
                  <a:txBody>
                    <a:bodyPr/>
                    <a:lstStyle/>
                    <a:p>
                      <a:pPr algn="ctr"/>
                      <a:r>
                        <a:rPr kumimoji="1" lang="en-US" altLang="ja-JP" smtClean="0"/>
                        <a:t>1</a:t>
                      </a:r>
                      <a:endParaRPr kumimoji="1" lang="ja-JP" altLang="en-US"/>
                    </a:p>
                  </a:txBody>
                  <a:tcPr/>
                </a:tc>
                <a:tc>
                  <a:txBody>
                    <a:bodyPr/>
                    <a:lstStyle/>
                    <a:p>
                      <a:pPr algn="ctr"/>
                      <a:r>
                        <a:rPr kumimoji="1" lang="en-US" altLang="ja-JP" smtClean="0"/>
                        <a:t>2</a:t>
                      </a:r>
                      <a:endParaRPr kumimoji="1" lang="ja-JP" altLang="en-US"/>
                    </a:p>
                  </a:txBody>
                  <a:tcPr/>
                </a:tc>
                <a:tc>
                  <a:txBody>
                    <a:bodyPr/>
                    <a:lstStyle/>
                    <a:p>
                      <a:pPr algn="ctr"/>
                      <a:r>
                        <a:rPr kumimoji="1" lang="en-US" altLang="ja-JP" smtClean="0"/>
                        <a:t>3</a:t>
                      </a:r>
                      <a:endParaRPr kumimoji="1" lang="ja-JP" altLang="en-US"/>
                    </a:p>
                  </a:txBody>
                  <a:tcPr/>
                </a:tc>
                <a:tc>
                  <a:txBody>
                    <a:bodyPr/>
                    <a:lstStyle/>
                    <a:p>
                      <a:pPr algn="ctr"/>
                      <a:r>
                        <a:rPr kumimoji="1" lang="en-US" altLang="ja-JP" smtClean="0"/>
                        <a:t>4</a:t>
                      </a:r>
                      <a:endParaRPr kumimoji="1" lang="ja-JP" altLang="en-US"/>
                    </a:p>
                  </a:txBody>
                  <a:tcPr/>
                </a:tc>
                <a:tc>
                  <a:txBody>
                    <a:bodyPr/>
                    <a:lstStyle/>
                    <a:p>
                      <a:pPr algn="ctr"/>
                      <a:r>
                        <a:rPr kumimoji="1" lang="en-US" altLang="ja-JP" smtClean="0"/>
                        <a:t>5</a:t>
                      </a:r>
                      <a:endParaRPr kumimoji="1" lang="ja-JP" altLang="en-US"/>
                    </a:p>
                  </a:txBody>
                  <a:tcPr/>
                </a:tc>
                <a:tc>
                  <a:txBody>
                    <a:bodyPr/>
                    <a:lstStyle/>
                    <a:p>
                      <a:pPr algn="ctr"/>
                      <a:r>
                        <a:rPr kumimoji="1" lang="en-US" altLang="ja-JP" smtClean="0"/>
                        <a:t>6</a:t>
                      </a:r>
                      <a:endParaRPr kumimoji="1" lang="ja-JP" altLang="en-US"/>
                    </a:p>
                  </a:txBody>
                  <a:tcPr/>
                </a:tc>
                <a:tc>
                  <a:txBody>
                    <a:bodyPr/>
                    <a:lstStyle/>
                    <a:p>
                      <a:pPr algn="ctr"/>
                      <a:r>
                        <a:rPr kumimoji="1" lang="en-US" altLang="ja-JP" smtClean="0"/>
                        <a:t>7</a:t>
                      </a:r>
                      <a:endParaRPr kumimoji="1" lang="ja-JP" altLang="en-US"/>
                    </a:p>
                  </a:txBody>
                  <a:tcPr/>
                </a:tc>
                <a:tc>
                  <a:txBody>
                    <a:bodyPr/>
                    <a:lstStyle/>
                    <a:p>
                      <a:pPr algn="ctr"/>
                      <a:r>
                        <a:rPr kumimoji="1" lang="en-US" altLang="ja-JP" smtClean="0"/>
                        <a:t>8</a:t>
                      </a:r>
                      <a:endParaRPr kumimoji="1" lang="ja-JP" altLang="en-US"/>
                    </a:p>
                  </a:txBody>
                  <a:tcPr/>
                </a:tc>
                <a:tc>
                  <a:txBody>
                    <a:bodyPr/>
                    <a:lstStyle/>
                    <a:p>
                      <a:pPr algn="ctr"/>
                      <a:r>
                        <a:rPr kumimoji="1" lang="en-US" altLang="ja-JP" smtClean="0"/>
                        <a:t>9</a:t>
                      </a:r>
                      <a:endParaRPr kumimoji="1" lang="ja-JP" altLang="en-US"/>
                    </a:p>
                  </a:txBody>
                  <a:tcPr/>
                </a:tc>
                <a:tc>
                  <a:txBody>
                    <a:bodyPr/>
                    <a:lstStyle/>
                    <a:p>
                      <a:pPr algn="ctr"/>
                      <a:r>
                        <a:rPr kumimoji="1" lang="en-US" altLang="ja-JP" smtClean="0"/>
                        <a:t>0</a:t>
                      </a:r>
                      <a:endParaRPr kumimoji="1" lang="ja-JP" altLang="en-US"/>
                    </a:p>
                  </a:txBody>
                  <a:tcPr/>
                </a:tc>
                <a:tc>
                  <a:txBody>
                    <a:bodyPr/>
                    <a:lstStyle/>
                    <a:p>
                      <a:pPr algn="ctr"/>
                      <a:r>
                        <a:rPr kumimoji="1" lang="en-US" altLang="ja-JP" smtClean="0"/>
                        <a:t>1</a:t>
                      </a:r>
                      <a:endParaRPr kumimoji="1" lang="ja-JP" altLang="en-US"/>
                    </a:p>
                  </a:txBody>
                  <a:tcPr/>
                </a:tc>
                <a:tc>
                  <a:txBody>
                    <a:bodyPr/>
                    <a:lstStyle/>
                    <a:p>
                      <a:pPr algn="ctr"/>
                      <a:r>
                        <a:rPr kumimoji="1" lang="en-US" altLang="ja-JP" smtClean="0"/>
                        <a:t>2</a:t>
                      </a:r>
                      <a:endParaRPr kumimoji="1" lang="ja-JP" altLang="en-US"/>
                    </a:p>
                  </a:txBody>
                  <a:tcPr/>
                </a:tc>
                <a:tc>
                  <a:txBody>
                    <a:bodyPr/>
                    <a:lstStyle/>
                    <a:p>
                      <a:pPr algn="ctr"/>
                      <a:r>
                        <a:rPr kumimoji="1" lang="en-US" altLang="ja-JP" smtClean="0"/>
                        <a:t>3</a:t>
                      </a:r>
                      <a:endParaRPr kumimoji="1" lang="ja-JP" altLang="en-US"/>
                    </a:p>
                  </a:txBody>
                  <a:tcPr/>
                </a:tc>
                <a:tc>
                  <a:txBody>
                    <a:bodyPr/>
                    <a:lstStyle/>
                    <a:p>
                      <a:pPr algn="ctr"/>
                      <a:r>
                        <a:rPr kumimoji="1" lang="en-US" altLang="ja-JP" smtClean="0"/>
                        <a:t>4</a:t>
                      </a:r>
                      <a:endParaRPr kumimoji="1" lang="ja-JP" altLang="en-US"/>
                    </a:p>
                  </a:txBody>
                  <a:tcPr/>
                </a:tc>
                <a:tc>
                  <a:txBody>
                    <a:bodyPr/>
                    <a:lstStyle/>
                    <a:p>
                      <a:pPr algn="ctr"/>
                      <a:r>
                        <a:rPr kumimoji="1" lang="en-US" altLang="ja-JP" smtClean="0"/>
                        <a:t>5</a:t>
                      </a:r>
                      <a:endParaRPr kumimoji="1" lang="ja-JP" altLang="en-US"/>
                    </a:p>
                  </a:txBody>
                  <a:tcPr/>
                </a:tc>
                <a:tc>
                  <a:txBody>
                    <a:bodyPr/>
                    <a:lstStyle/>
                    <a:p>
                      <a:pPr algn="ctr"/>
                      <a:r>
                        <a:rPr kumimoji="1" lang="en-US" altLang="ja-JP" smtClean="0"/>
                        <a:t>6</a:t>
                      </a:r>
                      <a:endParaRPr kumimoji="1" lang="ja-JP" altLang="en-US"/>
                    </a:p>
                  </a:txBody>
                  <a:tcPr/>
                </a:tc>
                <a:tc>
                  <a:txBody>
                    <a:bodyPr/>
                    <a:lstStyle/>
                    <a:p>
                      <a:pPr algn="ctr"/>
                      <a:r>
                        <a:rPr kumimoji="1" lang="en-US" altLang="ja-JP" smtClean="0"/>
                        <a:t>7</a:t>
                      </a:r>
                      <a:endParaRPr kumimoji="1" lang="ja-JP" altLang="en-US"/>
                    </a:p>
                  </a:txBody>
                  <a:tcPr/>
                </a:tc>
                <a:tc>
                  <a:txBody>
                    <a:bodyPr/>
                    <a:lstStyle/>
                    <a:p>
                      <a:pPr algn="ctr"/>
                      <a:r>
                        <a:rPr kumimoji="1" lang="en-US" altLang="ja-JP" smtClean="0"/>
                        <a:t>8</a:t>
                      </a:r>
                      <a:endParaRPr kumimoji="1" lang="ja-JP" altLang="en-US"/>
                    </a:p>
                  </a:txBody>
                  <a:tcPr/>
                </a:tc>
                <a:tc>
                  <a:txBody>
                    <a:bodyPr/>
                    <a:lstStyle/>
                    <a:p>
                      <a:pPr algn="ctr"/>
                      <a:r>
                        <a:rPr kumimoji="1" lang="en-US" altLang="ja-JP" smtClean="0"/>
                        <a:t>9</a:t>
                      </a:r>
                      <a:endParaRPr kumimoji="1" lang="ja-JP" altLang="en-US"/>
                    </a:p>
                  </a:txBody>
                  <a:tcPr/>
                </a:tc>
                <a:tc>
                  <a:txBody>
                    <a:bodyPr/>
                    <a:lstStyle/>
                    <a:p>
                      <a:pPr algn="ctr"/>
                      <a:r>
                        <a:rPr kumimoji="1" lang="en-US" altLang="ja-JP" smtClean="0"/>
                        <a:t>0</a:t>
                      </a:r>
                      <a:endParaRPr kumimoji="1" lang="ja-JP" altLang="en-US"/>
                    </a:p>
                  </a:txBody>
                  <a:tcPr/>
                </a:tc>
                <a:tc>
                  <a:txBody>
                    <a:bodyPr/>
                    <a:lstStyle/>
                    <a:p>
                      <a:pPr algn="ctr"/>
                      <a:r>
                        <a:rPr kumimoji="1" lang="en-US" altLang="ja-JP" smtClean="0"/>
                        <a:t>1</a:t>
                      </a:r>
                      <a:endParaRPr kumimoji="1" lang="ja-JP" altLang="en-US"/>
                    </a:p>
                  </a:txBody>
                  <a:tcPr/>
                </a:tc>
              </a:tr>
              <a:tr h="416046">
                <a:tc>
                  <a:txBody>
                    <a:bodyPr/>
                    <a:lstStyle/>
                    <a:p>
                      <a:pPr algn="ctr"/>
                      <a:r>
                        <a:rPr kumimoji="1" lang="en-US" altLang="ja-JP" smtClean="0"/>
                        <a:t>1</a:t>
                      </a:r>
                      <a:endParaRPr kumimoji="1" lang="ja-JP" altLang="en-US"/>
                    </a:p>
                  </a:txBody>
                  <a:tcPr/>
                </a:tc>
                <a:tc gridSpan="15">
                  <a:txBody>
                    <a:bodyPr/>
                    <a:lstStyle/>
                    <a:p>
                      <a:pPr algn="ctr"/>
                      <a:r>
                        <a:rPr kumimoji="1" lang="en-US" altLang="ja-JP" smtClean="0"/>
                        <a:t>version</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6">
                  <a:txBody>
                    <a:bodyPr/>
                    <a:lstStyle/>
                    <a:p>
                      <a:pPr algn="ctr"/>
                      <a:r>
                        <a:rPr kumimoji="1" lang="en-US" altLang="ja-JP" smtClean="0"/>
                        <a:t>1</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16046">
                <a:tc gridSpan="8">
                  <a:txBody>
                    <a:bodyPr/>
                    <a:lstStyle/>
                    <a:p>
                      <a:pPr algn="ctr"/>
                      <a:r>
                        <a:rPr kumimoji="1" lang="en-US" altLang="ja-JP" smtClean="0"/>
                        <a:t>Flags</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24">
                  <a:txBody>
                    <a:bodyPr/>
                    <a:lstStyle/>
                    <a:p>
                      <a:pPr algn="ctr"/>
                      <a:r>
                        <a:rPr kumimoji="1" lang="en-US" altLang="ja-JP" smtClean="0"/>
                        <a:t>Length</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16046">
                <a:tc>
                  <a:txBody>
                    <a:bodyPr/>
                    <a:lstStyle/>
                    <a:p>
                      <a:pPr algn="ctr"/>
                      <a:r>
                        <a:rPr kumimoji="1" lang="en-US" altLang="ja-JP" smtClean="0"/>
                        <a:t>X</a:t>
                      </a:r>
                      <a:endParaRPr kumimoji="1" lang="ja-JP" altLang="en-US"/>
                    </a:p>
                  </a:txBody>
                  <a:tcPr/>
                </a:tc>
                <a:tc gridSpan="31">
                  <a:txBody>
                    <a:bodyPr/>
                    <a:lstStyle/>
                    <a:p>
                      <a:pPr algn="ctr"/>
                      <a:r>
                        <a:rPr kumimoji="1" lang="en-US" altLang="ja-JP" smtClean="0"/>
                        <a:t>Stream-ID</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16046">
                <a:tc>
                  <a:txBody>
                    <a:bodyPr/>
                    <a:lstStyle/>
                    <a:p>
                      <a:pPr algn="ctr"/>
                      <a:r>
                        <a:rPr kumimoji="1" lang="en-US" altLang="ja-JP" smtClean="0"/>
                        <a:t>X</a:t>
                      </a:r>
                      <a:endParaRPr kumimoji="1" lang="ja-JP" altLang="en-US"/>
                    </a:p>
                  </a:txBody>
                  <a:tcPr/>
                </a:tc>
                <a:tc gridSpan="31">
                  <a:txBody>
                    <a:bodyPr/>
                    <a:lstStyle/>
                    <a:p>
                      <a:pPr algn="ctr"/>
                      <a:r>
                        <a:rPr kumimoji="1" lang="en-US" altLang="ja-JP" smtClean="0"/>
                        <a:t>Associated-To-Stream-ID</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16046">
                <a:tc gridSpan="3">
                  <a:txBody>
                    <a:bodyPr/>
                    <a:lstStyle/>
                    <a:p>
                      <a:pPr algn="ctr"/>
                      <a:r>
                        <a:rPr kumimoji="1" lang="en-US" altLang="ja-JP" dirty="0" smtClean="0"/>
                        <a:t>Priority</a:t>
                      </a:r>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algn="ctr"/>
                      <a:r>
                        <a:rPr kumimoji="1" lang="en-US" altLang="ja-JP" smtClean="0"/>
                        <a:t>Unused</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8">
                  <a:txBody>
                    <a:bodyPr/>
                    <a:lstStyle/>
                    <a:p>
                      <a:pPr algn="ctr"/>
                      <a:r>
                        <a:rPr kumimoji="1" lang="en-US" altLang="ja-JP" smtClean="0"/>
                        <a:t>Slot</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mtClean="0"/>
                        <a:t>Number of Name/Value pairs (32bit)</a:t>
                      </a:r>
                      <a:endParaRPr kumimoji="1" lang="ja-JP" altLang="en-US" smtClean="0"/>
                    </a:p>
                  </a:txBody>
                  <a:tcPr>
                    <a:solidFill>
                      <a:schemeClr val="bg1">
                        <a:lumMod val="8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16046">
                <a:tc gridSpan="32">
                  <a:txBody>
                    <a:bodyPr/>
                    <a:lstStyle/>
                    <a:p>
                      <a:pPr algn="ctr"/>
                      <a:r>
                        <a:rPr kumimoji="1" lang="en-US" altLang="ja-JP" smtClean="0"/>
                        <a:t>Number of Name/Value pairs</a:t>
                      </a:r>
                      <a:r>
                        <a:rPr kumimoji="1" lang="ja-JP" altLang="en-US" smtClean="0"/>
                        <a:t> </a:t>
                      </a:r>
                      <a:endParaRPr kumimoji="1" lang="ja-JP" altLang="en-US"/>
                    </a:p>
                  </a:txBody>
                  <a:tcPr>
                    <a:solidFill>
                      <a:schemeClr val="bg1">
                        <a:lumMod val="8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16046">
                <a:tc gridSpan="32">
                  <a:txBody>
                    <a:bodyPr/>
                    <a:lstStyle/>
                    <a:p>
                      <a:pPr algn="ctr"/>
                      <a:r>
                        <a:rPr kumimoji="1" lang="en-US" altLang="ja-JP" smtClean="0"/>
                        <a:t>Length of name (32bit)</a:t>
                      </a:r>
                      <a:endParaRPr kumimoji="1" lang="ja-JP" altLang="en-US" dirty="0"/>
                    </a:p>
                  </a:txBody>
                  <a:tcPr>
                    <a:solidFill>
                      <a:schemeClr val="bg1">
                        <a:lumMod val="8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16046">
                <a:tc gridSpan="32">
                  <a:txBody>
                    <a:bodyPr/>
                    <a:lstStyle/>
                    <a:p>
                      <a:pPr algn="ctr"/>
                      <a:r>
                        <a:rPr kumimoji="1" lang="en-US" altLang="ja-JP" smtClean="0"/>
                        <a:t>Name (string)</a:t>
                      </a:r>
                      <a:endParaRPr kumimoji="1" lang="ja-JP" altLang="en-US"/>
                    </a:p>
                  </a:txBody>
                  <a:tcPr>
                    <a:solidFill>
                      <a:schemeClr val="bg1">
                        <a:lumMod val="8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16046">
                <a:tc gridSpan="32">
                  <a:txBody>
                    <a:bodyPr/>
                    <a:lstStyle/>
                    <a:p>
                      <a:pPr algn="ctr"/>
                      <a:r>
                        <a:rPr kumimoji="1" lang="en-US" altLang="ja-JP" smtClean="0"/>
                        <a:t>Length of value (32bit)</a:t>
                      </a:r>
                      <a:endParaRPr kumimoji="1" lang="ja-JP" altLang="en-US"/>
                    </a:p>
                  </a:txBody>
                  <a:tcPr>
                    <a:solidFill>
                      <a:schemeClr val="bg1">
                        <a:lumMod val="8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16046">
                <a:tc gridSpan="32">
                  <a:txBody>
                    <a:bodyPr/>
                    <a:lstStyle/>
                    <a:p>
                      <a:pPr algn="ctr"/>
                      <a:r>
                        <a:rPr kumimoji="1" lang="en-US" altLang="ja-JP" dirty="0" smtClean="0"/>
                        <a:t>Value (string)</a:t>
                      </a:r>
                      <a:endParaRPr kumimoji="1" lang="ja-JP" altLang="en-US" dirty="0"/>
                    </a:p>
                  </a:txBody>
                  <a:tcPr>
                    <a:solidFill>
                      <a:schemeClr val="bg1">
                        <a:lumMod val="8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6" name="四角形吹き出し 5"/>
          <p:cNvSpPr/>
          <p:nvPr/>
        </p:nvSpPr>
        <p:spPr>
          <a:xfrm>
            <a:off x="776536" y="4437112"/>
            <a:ext cx="1728192" cy="864096"/>
          </a:xfrm>
          <a:prstGeom prst="wedgeRectCallout">
            <a:avLst>
              <a:gd name="adj1" fmla="val -57210"/>
              <a:gd name="adj2" fmla="val -10354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Prioritization</a:t>
            </a:r>
          </a:p>
          <a:p>
            <a:pPr algn="ctr"/>
            <a:r>
              <a:rPr kumimoji="1" lang="en-US" altLang="ja-JP" dirty="0" smtClean="0"/>
              <a:t>0~7</a:t>
            </a:r>
            <a:endParaRPr kumimoji="1" lang="ja-JP" altLang="en-US" dirty="0"/>
          </a:p>
        </p:txBody>
      </p:sp>
      <p:sp>
        <p:nvSpPr>
          <p:cNvPr id="7" name="テキスト ボックス 6"/>
          <p:cNvSpPr txBox="1"/>
          <p:nvPr/>
        </p:nvSpPr>
        <p:spPr>
          <a:xfrm>
            <a:off x="6537176" y="6391572"/>
            <a:ext cx="1768433"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kumimoji="1" lang="en-US" altLang="ja-JP" dirty="0" smtClean="0">
                <a:latin typeface="+mj-lt"/>
              </a:rPr>
              <a:t>Compressed data</a:t>
            </a:r>
            <a:endParaRPr kumimoji="1" lang="ja-JP" altLang="en-US" dirty="0">
              <a:latin typeface="+mj-lt"/>
            </a:endParaRPr>
          </a:p>
        </p:txBody>
      </p:sp>
      <p:sp>
        <p:nvSpPr>
          <p:cNvPr id="8" name="四角形吹き出し 7"/>
          <p:cNvSpPr/>
          <p:nvPr/>
        </p:nvSpPr>
        <p:spPr>
          <a:xfrm>
            <a:off x="1928664" y="2708920"/>
            <a:ext cx="1728192" cy="864096"/>
          </a:xfrm>
          <a:prstGeom prst="wedgeRectCallout">
            <a:avLst>
              <a:gd name="adj1" fmla="val -91933"/>
              <a:gd name="adj2" fmla="val -5889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Configure server push</a:t>
            </a:r>
            <a:endParaRPr kumimoji="1" lang="ja-JP" altLang="en-US" dirty="0"/>
          </a:p>
        </p:txBody>
      </p:sp>
    </p:spTree>
    <p:extLst>
      <p:ext uri="{BB962C8B-B14F-4D97-AF65-F5344CB8AC3E}">
        <p14:creationId xmlns:p14="http://schemas.microsoft.com/office/powerpoint/2010/main" val="37962113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403351" y="2069897"/>
            <a:ext cx="5040560" cy="3006134"/>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kumimoji="1" lang="en-US" altLang="ja-JP" dirty="0" smtClean="0"/>
              <a:t>Server Push</a:t>
            </a:r>
            <a:endParaRPr kumimoji="1" lang="ja-JP" altLang="en-US" dirty="0"/>
          </a:p>
        </p:txBody>
      </p:sp>
      <p:sp>
        <p:nvSpPr>
          <p:cNvPr id="4" name="右矢印 3"/>
          <p:cNvSpPr/>
          <p:nvPr/>
        </p:nvSpPr>
        <p:spPr>
          <a:xfrm>
            <a:off x="3656670" y="1214953"/>
            <a:ext cx="2736676" cy="553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SYN_STREAM</a:t>
            </a:r>
            <a:endParaRPr kumimoji="1" lang="ja-JP" altLang="en-US" dirty="0"/>
          </a:p>
        </p:txBody>
      </p:sp>
      <p:sp>
        <p:nvSpPr>
          <p:cNvPr id="5" name="左矢印 4"/>
          <p:cNvSpPr/>
          <p:nvPr/>
        </p:nvSpPr>
        <p:spPr>
          <a:xfrm>
            <a:off x="3656670" y="2079050"/>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SYN_STREAM</a:t>
            </a:r>
            <a:endParaRPr kumimoji="1" lang="ja-JP" altLang="en-US" dirty="0"/>
          </a:p>
        </p:txBody>
      </p:sp>
      <p:sp>
        <p:nvSpPr>
          <p:cNvPr id="6" name="左矢印 5"/>
          <p:cNvSpPr/>
          <p:nvPr/>
        </p:nvSpPr>
        <p:spPr>
          <a:xfrm>
            <a:off x="3656670" y="2727122"/>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DATA_FRAME</a:t>
            </a:r>
            <a:endParaRPr kumimoji="1" lang="ja-JP" altLang="en-US" dirty="0"/>
          </a:p>
        </p:txBody>
      </p:sp>
      <p:sp>
        <p:nvSpPr>
          <p:cNvPr id="7" name="左矢印 6"/>
          <p:cNvSpPr/>
          <p:nvPr/>
        </p:nvSpPr>
        <p:spPr>
          <a:xfrm>
            <a:off x="3656670" y="3474105"/>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SYN_</a:t>
            </a:r>
            <a:r>
              <a:rPr kumimoji="1" lang="en-US" altLang="ja-JP" dirty="0"/>
              <a:t>STREAM</a:t>
            </a:r>
            <a:endParaRPr kumimoji="1" lang="ja-JP" altLang="en-US" dirty="0"/>
          </a:p>
        </p:txBody>
      </p:sp>
      <p:sp>
        <p:nvSpPr>
          <p:cNvPr id="8" name="左矢印 7"/>
          <p:cNvSpPr/>
          <p:nvPr/>
        </p:nvSpPr>
        <p:spPr>
          <a:xfrm>
            <a:off x="3656670" y="4122177"/>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DATA_FRAME</a:t>
            </a:r>
            <a:endParaRPr kumimoji="1" lang="ja-JP" altLang="en-US" dirty="0"/>
          </a:p>
        </p:txBody>
      </p:sp>
      <p:sp>
        <p:nvSpPr>
          <p:cNvPr id="9" name="左矢印 8"/>
          <p:cNvSpPr/>
          <p:nvPr/>
        </p:nvSpPr>
        <p:spPr>
          <a:xfrm>
            <a:off x="3656670" y="5274305"/>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SYN_REPLY</a:t>
            </a:r>
            <a:endParaRPr kumimoji="1" lang="ja-JP" altLang="en-US" dirty="0"/>
          </a:p>
        </p:txBody>
      </p:sp>
      <p:sp>
        <p:nvSpPr>
          <p:cNvPr id="10" name="左矢印 9"/>
          <p:cNvSpPr/>
          <p:nvPr/>
        </p:nvSpPr>
        <p:spPr>
          <a:xfrm>
            <a:off x="3656670" y="5922377"/>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DATA_FRAME</a:t>
            </a:r>
            <a:endParaRPr kumimoji="1" lang="ja-JP" altLang="en-US" dirty="0"/>
          </a:p>
        </p:txBody>
      </p:sp>
      <p:pic>
        <p:nvPicPr>
          <p:cNvPr id="11" name="図 10" descr="pc15.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96" y="2780928"/>
            <a:ext cx="1713493" cy="1421165"/>
          </a:xfrm>
          <a:prstGeom prst="rect">
            <a:avLst/>
          </a:prstGeom>
        </p:spPr>
      </p:pic>
      <p:sp>
        <p:nvSpPr>
          <p:cNvPr id="12" name="テキスト ボックス 11"/>
          <p:cNvSpPr txBox="1"/>
          <p:nvPr/>
        </p:nvSpPr>
        <p:spPr>
          <a:xfrm>
            <a:off x="776535" y="4306728"/>
            <a:ext cx="809837" cy="400110"/>
          </a:xfrm>
          <a:prstGeom prst="rect">
            <a:avLst/>
          </a:prstGeom>
          <a:noFill/>
        </p:spPr>
        <p:txBody>
          <a:bodyPr wrap="none" rtlCol="0">
            <a:spAutoFit/>
          </a:bodyPr>
          <a:lstStyle/>
          <a:p>
            <a:r>
              <a:rPr kumimoji="1" lang="en-US" altLang="ja-JP" sz="2000" dirty="0" smtClean="0">
                <a:latin typeface="+mj-lt"/>
              </a:rPr>
              <a:t>Client</a:t>
            </a:r>
            <a:endParaRPr kumimoji="1" lang="ja-JP" altLang="en-US" sz="2000" dirty="0">
              <a:latin typeface="+mj-lt"/>
            </a:endParaRPr>
          </a:p>
        </p:txBody>
      </p:sp>
      <p:pic>
        <p:nvPicPr>
          <p:cNvPr id="13" name="図 12" descr="20070902220647.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3320" y="2572794"/>
            <a:ext cx="1837432" cy="1837432"/>
          </a:xfrm>
          <a:prstGeom prst="rect">
            <a:avLst/>
          </a:prstGeom>
        </p:spPr>
      </p:pic>
      <p:sp>
        <p:nvSpPr>
          <p:cNvPr id="14" name="テキスト ボックス 13"/>
          <p:cNvSpPr txBox="1"/>
          <p:nvPr/>
        </p:nvSpPr>
        <p:spPr>
          <a:xfrm>
            <a:off x="8347117" y="4410226"/>
            <a:ext cx="853119" cy="400110"/>
          </a:xfrm>
          <a:prstGeom prst="rect">
            <a:avLst/>
          </a:prstGeom>
          <a:noFill/>
        </p:spPr>
        <p:txBody>
          <a:bodyPr wrap="none" rtlCol="0">
            <a:spAutoFit/>
          </a:bodyPr>
          <a:lstStyle/>
          <a:p>
            <a:r>
              <a:rPr kumimoji="1" lang="en-US" altLang="ja-JP" sz="2000" dirty="0" smtClean="0">
                <a:latin typeface="+mj-lt"/>
              </a:rPr>
              <a:t>Server</a:t>
            </a:r>
            <a:endParaRPr kumimoji="1" lang="ja-JP" altLang="en-US" sz="2000" dirty="0">
              <a:latin typeface="+mj-lt"/>
            </a:endParaRPr>
          </a:p>
        </p:txBody>
      </p:sp>
      <p:sp>
        <p:nvSpPr>
          <p:cNvPr id="15" name="円/楕円 14"/>
          <p:cNvSpPr/>
          <p:nvPr/>
        </p:nvSpPr>
        <p:spPr>
          <a:xfrm>
            <a:off x="2432720" y="2882307"/>
            <a:ext cx="1223950" cy="4455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cache</a:t>
            </a:r>
            <a:endParaRPr kumimoji="1" lang="ja-JP" altLang="en-US" dirty="0"/>
          </a:p>
        </p:txBody>
      </p:sp>
      <p:sp>
        <p:nvSpPr>
          <p:cNvPr id="16" name="円/楕円 15"/>
          <p:cNvSpPr/>
          <p:nvPr/>
        </p:nvSpPr>
        <p:spPr>
          <a:xfrm>
            <a:off x="2432720" y="4200910"/>
            <a:ext cx="1223950" cy="4455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cache</a:t>
            </a:r>
            <a:endParaRPr kumimoji="1" lang="ja-JP" altLang="en-US" dirty="0"/>
          </a:p>
        </p:txBody>
      </p:sp>
      <p:sp>
        <p:nvSpPr>
          <p:cNvPr id="18" name="テキスト ボックス 17"/>
          <p:cNvSpPr txBox="1"/>
          <p:nvPr/>
        </p:nvSpPr>
        <p:spPr>
          <a:xfrm>
            <a:off x="1209197" y="1291520"/>
            <a:ext cx="1621085" cy="400110"/>
          </a:xfrm>
          <a:prstGeom prst="rect">
            <a:avLst/>
          </a:prstGeom>
          <a:noFill/>
        </p:spPr>
        <p:txBody>
          <a:bodyPr wrap="none" rtlCol="0">
            <a:spAutoFit/>
          </a:bodyPr>
          <a:lstStyle/>
          <a:p>
            <a:r>
              <a:rPr kumimoji="1" lang="en-US" altLang="ja-JP" sz="2000" dirty="0" smtClean="0">
                <a:latin typeface="+mj-lt"/>
              </a:rPr>
              <a:t>HTTP request</a:t>
            </a:r>
            <a:endParaRPr kumimoji="1" lang="ja-JP" altLang="en-US" sz="2000" dirty="0">
              <a:latin typeface="+mj-lt"/>
            </a:endParaRPr>
          </a:p>
        </p:txBody>
      </p:sp>
      <p:sp>
        <p:nvSpPr>
          <p:cNvPr id="19" name="テキスト ボックス 18"/>
          <p:cNvSpPr txBox="1"/>
          <p:nvPr/>
        </p:nvSpPr>
        <p:spPr>
          <a:xfrm>
            <a:off x="7022777" y="5677217"/>
            <a:ext cx="1649939" cy="400110"/>
          </a:xfrm>
          <a:prstGeom prst="rect">
            <a:avLst/>
          </a:prstGeom>
          <a:noFill/>
        </p:spPr>
        <p:txBody>
          <a:bodyPr wrap="none" rtlCol="0">
            <a:spAutoFit/>
          </a:bodyPr>
          <a:lstStyle/>
          <a:p>
            <a:r>
              <a:rPr kumimoji="1" lang="en-US" altLang="ja-JP" sz="2000" dirty="0" smtClean="0">
                <a:latin typeface="+mj-lt"/>
              </a:rPr>
              <a:t>HTTP </a:t>
            </a:r>
            <a:r>
              <a:rPr kumimoji="1" lang="en-US" altLang="ja-JP" sz="2000" dirty="0" err="1" smtClean="0">
                <a:latin typeface="+mj-lt"/>
              </a:rPr>
              <a:t>respnse</a:t>
            </a:r>
            <a:endParaRPr kumimoji="1" lang="ja-JP" altLang="en-US" sz="2000" dirty="0">
              <a:latin typeface="+mj-lt"/>
            </a:endParaRPr>
          </a:p>
        </p:txBody>
      </p:sp>
      <p:sp>
        <p:nvSpPr>
          <p:cNvPr id="20" name="四角形吹き出し 19"/>
          <p:cNvSpPr/>
          <p:nvPr/>
        </p:nvSpPr>
        <p:spPr>
          <a:xfrm>
            <a:off x="7443911" y="1291520"/>
            <a:ext cx="1756325" cy="787530"/>
          </a:xfrm>
          <a:prstGeom prst="wedgeRectCallout">
            <a:avLst>
              <a:gd name="adj1" fmla="val -120079"/>
              <a:gd name="adj2" fmla="val 9334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X-Associated-Content header</a:t>
            </a:r>
            <a:endParaRPr kumimoji="1" lang="ja-JP" altLang="en-US" dirty="0"/>
          </a:p>
        </p:txBody>
      </p:sp>
    </p:spTree>
    <p:extLst>
      <p:ext uri="{BB962C8B-B14F-4D97-AF65-F5344CB8AC3E}">
        <p14:creationId xmlns:p14="http://schemas.microsoft.com/office/powerpoint/2010/main" val="205545942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403351" y="2295073"/>
            <a:ext cx="5040560" cy="2780957"/>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kumimoji="1" lang="en-US" altLang="ja-JP" dirty="0" smtClean="0"/>
              <a:t>Server hint</a:t>
            </a:r>
            <a:endParaRPr kumimoji="1" lang="ja-JP" altLang="en-US" dirty="0"/>
          </a:p>
        </p:txBody>
      </p:sp>
      <p:sp>
        <p:nvSpPr>
          <p:cNvPr id="4" name="右矢印 3"/>
          <p:cNvSpPr/>
          <p:nvPr/>
        </p:nvSpPr>
        <p:spPr>
          <a:xfrm>
            <a:off x="3728864" y="1651620"/>
            <a:ext cx="2736676" cy="553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SYN_STREAM</a:t>
            </a:r>
            <a:endParaRPr kumimoji="1" lang="ja-JP" altLang="en-US" dirty="0"/>
          </a:p>
        </p:txBody>
      </p:sp>
      <p:sp>
        <p:nvSpPr>
          <p:cNvPr id="5" name="左矢印 4"/>
          <p:cNvSpPr/>
          <p:nvPr/>
        </p:nvSpPr>
        <p:spPr>
          <a:xfrm>
            <a:off x="3656670" y="2295074"/>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SYN_STREAM</a:t>
            </a:r>
            <a:endParaRPr kumimoji="1" lang="ja-JP" altLang="en-US" dirty="0"/>
          </a:p>
        </p:txBody>
      </p:sp>
      <p:sp>
        <p:nvSpPr>
          <p:cNvPr id="6" name="左矢印 5"/>
          <p:cNvSpPr/>
          <p:nvPr/>
        </p:nvSpPr>
        <p:spPr>
          <a:xfrm>
            <a:off x="3656670" y="2943146"/>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DATA_FRAME</a:t>
            </a:r>
            <a:endParaRPr kumimoji="1" lang="ja-JP" altLang="en-US" dirty="0"/>
          </a:p>
        </p:txBody>
      </p:sp>
      <p:sp>
        <p:nvSpPr>
          <p:cNvPr id="7" name="左矢印 6"/>
          <p:cNvSpPr/>
          <p:nvPr/>
        </p:nvSpPr>
        <p:spPr>
          <a:xfrm>
            <a:off x="3656670" y="3690129"/>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SYN_</a:t>
            </a:r>
            <a:r>
              <a:rPr kumimoji="1" lang="en-US" altLang="ja-JP" dirty="0"/>
              <a:t>STREAM</a:t>
            </a:r>
            <a:endParaRPr kumimoji="1" lang="ja-JP" altLang="en-US" dirty="0"/>
          </a:p>
        </p:txBody>
      </p:sp>
      <p:sp>
        <p:nvSpPr>
          <p:cNvPr id="8" name="左矢印 7"/>
          <p:cNvSpPr/>
          <p:nvPr/>
        </p:nvSpPr>
        <p:spPr>
          <a:xfrm>
            <a:off x="3656670" y="4338201"/>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DATA_FRAME</a:t>
            </a:r>
            <a:endParaRPr kumimoji="1" lang="ja-JP" altLang="en-US" dirty="0"/>
          </a:p>
        </p:txBody>
      </p:sp>
      <p:sp>
        <p:nvSpPr>
          <p:cNvPr id="9" name="左矢印 8"/>
          <p:cNvSpPr/>
          <p:nvPr/>
        </p:nvSpPr>
        <p:spPr>
          <a:xfrm>
            <a:off x="3656670" y="5274305"/>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SYN_REPLY</a:t>
            </a:r>
            <a:endParaRPr kumimoji="1" lang="ja-JP" altLang="en-US" dirty="0"/>
          </a:p>
        </p:txBody>
      </p:sp>
      <p:sp>
        <p:nvSpPr>
          <p:cNvPr id="10" name="左矢印 9"/>
          <p:cNvSpPr/>
          <p:nvPr/>
        </p:nvSpPr>
        <p:spPr>
          <a:xfrm>
            <a:off x="3656670" y="5922377"/>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DATA_FRAME</a:t>
            </a:r>
            <a:endParaRPr kumimoji="1" lang="ja-JP" altLang="en-US" dirty="0"/>
          </a:p>
        </p:txBody>
      </p:sp>
      <p:pic>
        <p:nvPicPr>
          <p:cNvPr id="11" name="図 10" descr="pc15.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96" y="2780928"/>
            <a:ext cx="1713493" cy="1421165"/>
          </a:xfrm>
          <a:prstGeom prst="rect">
            <a:avLst/>
          </a:prstGeom>
        </p:spPr>
      </p:pic>
      <p:sp>
        <p:nvSpPr>
          <p:cNvPr id="12" name="テキスト ボックス 11"/>
          <p:cNvSpPr txBox="1"/>
          <p:nvPr/>
        </p:nvSpPr>
        <p:spPr>
          <a:xfrm>
            <a:off x="776535" y="4306728"/>
            <a:ext cx="809837" cy="400110"/>
          </a:xfrm>
          <a:prstGeom prst="rect">
            <a:avLst/>
          </a:prstGeom>
          <a:noFill/>
        </p:spPr>
        <p:txBody>
          <a:bodyPr wrap="none" rtlCol="0">
            <a:spAutoFit/>
          </a:bodyPr>
          <a:lstStyle/>
          <a:p>
            <a:r>
              <a:rPr kumimoji="1" lang="en-US" altLang="ja-JP" sz="2000" dirty="0" smtClean="0">
                <a:latin typeface="+mj-lt"/>
              </a:rPr>
              <a:t>Client</a:t>
            </a:r>
            <a:endParaRPr kumimoji="1" lang="ja-JP" altLang="en-US" sz="2000" dirty="0">
              <a:latin typeface="+mj-lt"/>
            </a:endParaRPr>
          </a:p>
        </p:txBody>
      </p:sp>
      <p:pic>
        <p:nvPicPr>
          <p:cNvPr id="13" name="図 12" descr="20070902220647.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3320" y="2572794"/>
            <a:ext cx="1837432" cy="1837432"/>
          </a:xfrm>
          <a:prstGeom prst="rect">
            <a:avLst/>
          </a:prstGeom>
        </p:spPr>
      </p:pic>
      <p:sp>
        <p:nvSpPr>
          <p:cNvPr id="14" name="テキスト ボックス 13"/>
          <p:cNvSpPr txBox="1"/>
          <p:nvPr/>
        </p:nvSpPr>
        <p:spPr>
          <a:xfrm>
            <a:off x="8347117" y="4410226"/>
            <a:ext cx="853119" cy="400110"/>
          </a:xfrm>
          <a:prstGeom prst="rect">
            <a:avLst/>
          </a:prstGeom>
          <a:noFill/>
        </p:spPr>
        <p:txBody>
          <a:bodyPr wrap="none" rtlCol="0">
            <a:spAutoFit/>
          </a:bodyPr>
          <a:lstStyle/>
          <a:p>
            <a:r>
              <a:rPr kumimoji="1" lang="en-US" altLang="ja-JP" sz="2000" dirty="0" smtClean="0">
                <a:latin typeface="+mj-lt"/>
              </a:rPr>
              <a:t>Server</a:t>
            </a:r>
            <a:endParaRPr kumimoji="1" lang="ja-JP" altLang="en-US" sz="2000" dirty="0">
              <a:latin typeface="+mj-lt"/>
            </a:endParaRPr>
          </a:p>
        </p:txBody>
      </p:sp>
      <p:sp>
        <p:nvSpPr>
          <p:cNvPr id="15" name="円/楕円 14"/>
          <p:cNvSpPr/>
          <p:nvPr/>
        </p:nvSpPr>
        <p:spPr>
          <a:xfrm>
            <a:off x="2432720" y="2882307"/>
            <a:ext cx="1223950" cy="4455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cache</a:t>
            </a:r>
            <a:endParaRPr kumimoji="1" lang="ja-JP" altLang="en-US" dirty="0"/>
          </a:p>
        </p:txBody>
      </p:sp>
      <p:sp>
        <p:nvSpPr>
          <p:cNvPr id="16" name="円/楕円 15"/>
          <p:cNvSpPr/>
          <p:nvPr/>
        </p:nvSpPr>
        <p:spPr>
          <a:xfrm>
            <a:off x="2432720" y="4200910"/>
            <a:ext cx="1223950" cy="4455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cache</a:t>
            </a:r>
            <a:endParaRPr kumimoji="1" lang="ja-JP" altLang="en-US" dirty="0"/>
          </a:p>
        </p:txBody>
      </p:sp>
      <p:sp>
        <p:nvSpPr>
          <p:cNvPr id="18" name="テキスト ボックス 17"/>
          <p:cNvSpPr txBox="1"/>
          <p:nvPr/>
        </p:nvSpPr>
        <p:spPr>
          <a:xfrm>
            <a:off x="1209197" y="1291520"/>
            <a:ext cx="1621085" cy="400110"/>
          </a:xfrm>
          <a:prstGeom prst="rect">
            <a:avLst/>
          </a:prstGeom>
          <a:noFill/>
        </p:spPr>
        <p:txBody>
          <a:bodyPr wrap="none" rtlCol="0">
            <a:spAutoFit/>
          </a:bodyPr>
          <a:lstStyle/>
          <a:p>
            <a:r>
              <a:rPr kumimoji="1" lang="en-US" altLang="ja-JP" sz="2000" dirty="0" smtClean="0">
                <a:latin typeface="+mj-lt"/>
              </a:rPr>
              <a:t>HTTP request</a:t>
            </a:r>
            <a:endParaRPr kumimoji="1" lang="ja-JP" altLang="en-US" sz="2000" dirty="0">
              <a:latin typeface="+mj-lt"/>
            </a:endParaRPr>
          </a:p>
        </p:txBody>
      </p:sp>
      <p:sp>
        <p:nvSpPr>
          <p:cNvPr id="19" name="テキスト ボックス 18"/>
          <p:cNvSpPr txBox="1"/>
          <p:nvPr/>
        </p:nvSpPr>
        <p:spPr>
          <a:xfrm>
            <a:off x="7022777" y="5677217"/>
            <a:ext cx="1649939" cy="400110"/>
          </a:xfrm>
          <a:prstGeom prst="rect">
            <a:avLst/>
          </a:prstGeom>
          <a:noFill/>
        </p:spPr>
        <p:txBody>
          <a:bodyPr wrap="none" rtlCol="0">
            <a:spAutoFit/>
          </a:bodyPr>
          <a:lstStyle/>
          <a:p>
            <a:r>
              <a:rPr kumimoji="1" lang="en-US" altLang="ja-JP" sz="2000" dirty="0" smtClean="0">
                <a:latin typeface="+mj-lt"/>
              </a:rPr>
              <a:t>HTTP </a:t>
            </a:r>
            <a:r>
              <a:rPr kumimoji="1" lang="en-US" altLang="ja-JP" sz="2000" dirty="0" err="1" smtClean="0">
                <a:latin typeface="+mj-lt"/>
              </a:rPr>
              <a:t>respnse</a:t>
            </a:r>
            <a:endParaRPr kumimoji="1" lang="ja-JP" altLang="en-US" sz="2000" dirty="0">
              <a:latin typeface="+mj-lt"/>
            </a:endParaRPr>
          </a:p>
        </p:txBody>
      </p:sp>
      <p:sp>
        <p:nvSpPr>
          <p:cNvPr id="20" name="四角形吹き出し 19"/>
          <p:cNvSpPr/>
          <p:nvPr/>
        </p:nvSpPr>
        <p:spPr>
          <a:xfrm>
            <a:off x="7443911" y="1291520"/>
            <a:ext cx="1756325" cy="787530"/>
          </a:xfrm>
          <a:prstGeom prst="wedgeRectCallout">
            <a:avLst>
              <a:gd name="adj1" fmla="val -140416"/>
              <a:gd name="adj2" fmla="val -499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X-</a:t>
            </a:r>
            <a:r>
              <a:rPr lang="en-US" altLang="ja-JP" dirty="0" err="1"/>
              <a:t>Subresources</a:t>
            </a:r>
            <a:r>
              <a:rPr lang="en-US" altLang="ja-JP" dirty="0"/>
              <a:t> header</a:t>
            </a:r>
            <a:endParaRPr kumimoji="1" lang="ja-JP" altLang="en-US" dirty="0"/>
          </a:p>
        </p:txBody>
      </p:sp>
      <p:sp>
        <p:nvSpPr>
          <p:cNvPr id="21" name="左矢印 20"/>
          <p:cNvSpPr/>
          <p:nvPr/>
        </p:nvSpPr>
        <p:spPr>
          <a:xfrm>
            <a:off x="3584848" y="953825"/>
            <a:ext cx="2736676" cy="6029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SYN_STREAM</a:t>
            </a:r>
            <a:endParaRPr kumimoji="1" lang="ja-JP" altLang="en-US" dirty="0"/>
          </a:p>
        </p:txBody>
      </p:sp>
      <p:sp>
        <p:nvSpPr>
          <p:cNvPr id="22" name="四角形吹き出し 21"/>
          <p:cNvSpPr/>
          <p:nvPr/>
        </p:nvSpPr>
        <p:spPr>
          <a:xfrm>
            <a:off x="776535" y="1785264"/>
            <a:ext cx="1756325" cy="787530"/>
          </a:xfrm>
          <a:prstGeom prst="wedgeRectCallout">
            <a:avLst>
              <a:gd name="adj1" fmla="val 128848"/>
              <a:gd name="adj2" fmla="val -209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Client request</a:t>
            </a:r>
            <a:endParaRPr kumimoji="1" lang="ja-JP" altLang="en-US" dirty="0"/>
          </a:p>
        </p:txBody>
      </p:sp>
    </p:spTree>
    <p:extLst>
      <p:ext uri="{BB962C8B-B14F-4D97-AF65-F5344CB8AC3E}">
        <p14:creationId xmlns:p14="http://schemas.microsoft.com/office/powerpoint/2010/main" val="4003995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HTTP/2.0 </a:t>
            </a:r>
            <a:r>
              <a:rPr kumimoji="1" lang="en-US" altLang="ja-JP" dirty="0" err="1" smtClean="0"/>
              <a:t>vs</a:t>
            </a:r>
            <a:r>
              <a:rPr kumimoji="1" lang="en-US" altLang="ja-JP" dirty="0" smtClean="0"/>
              <a:t> SPDY</a:t>
            </a:r>
            <a:endParaRPr kumimoji="1" lang="ja-JP" altLang="en-US" dirty="0"/>
          </a:p>
        </p:txBody>
      </p:sp>
      <p:sp>
        <p:nvSpPr>
          <p:cNvPr id="4" name="テキスト プレースホルダー 3"/>
          <p:cNvSpPr>
            <a:spLocks noGrp="1"/>
          </p:cNvSpPr>
          <p:nvPr>
            <p:ph type="body" idx="1"/>
          </p:nvPr>
        </p:nvSpPr>
        <p:spPr/>
        <p:txBody>
          <a:bodyPr>
            <a:normAutofit/>
          </a:bodyPr>
          <a:lstStyle/>
          <a:p>
            <a:r>
              <a:rPr kumimoji="1" lang="en-US" altLang="ja-JP" sz="2000" dirty="0" smtClean="0"/>
              <a:t>TLS-NPN</a:t>
            </a:r>
            <a:r>
              <a:rPr lang="en-US" altLang="ja-JP" sz="2000" dirty="0"/>
              <a:t>(Next Protocol Negotiation</a:t>
            </a:r>
            <a:r>
              <a:rPr lang="en-US" altLang="ja-JP" sz="2000" dirty="0" smtClean="0"/>
              <a:t>)</a:t>
            </a:r>
            <a:endParaRPr lang="en-US" altLang="ja-JP" sz="2000" dirty="0"/>
          </a:p>
        </p:txBody>
      </p:sp>
      <p:sp>
        <p:nvSpPr>
          <p:cNvPr id="6" name="テキスト プレースホルダー 5"/>
          <p:cNvSpPr>
            <a:spLocks noGrp="1"/>
          </p:cNvSpPr>
          <p:nvPr>
            <p:ph type="body" sz="half" idx="3"/>
          </p:nvPr>
        </p:nvSpPr>
        <p:spPr/>
        <p:txBody>
          <a:bodyPr>
            <a:normAutofit fontScale="77500" lnSpcReduction="20000"/>
          </a:bodyPr>
          <a:lstStyle/>
          <a:p>
            <a:r>
              <a:rPr kumimoji="1" lang="en-US" altLang="ja-JP" dirty="0" smtClean="0"/>
              <a:t>TLS-ALPN</a:t>
            </a:r>
          </a:p>
          <a:p>
            <a:r>
              <a:rPr lang="en-US" altLang="ja-JP" dirty="0"/>
              <a:t>(Application Layer Protocol Negotiation</a:t>
            </a:r>
            <a:r>
              <a:rPr lang="en-US" altLang="ja-JP" dirty="0" smtClean="0"/>
              <a:t>)</a:t>
            </a:r>
            <a:endParaRPr lang="en-US" altLang="ja-JP" dirty="0"/>
          </a:p>
        </p:txBody>
      </p:sp>
      <p:sp>
        <p:nvSpPr>
          <p:cNvPr id="8" name="テキスト ボックス 7"/>
          <p:cNvSpPr txBox="1"/>
          <p:nvPr/>
        </p:nvSpPr>
        <p:spPr>
          <a:xfrm>
            <a:off x="394073" y="1412776"/>
            <a:ext cx="748923" cy="369332"/>
          </a:xfrm>
          <a:prstGeom prst="rect">
            <a:avLst/>
          </a:prstGeom>
          <a:noFill/>
        </p:spPr>
        <p:txBody>
          <a:bodyPr wrap="none" rtlCol="0">
            <a:spAutoFit/>
          </a:bodyPr>
          <a:lstStyle/>
          <a:p>
            <a:r>
              <a:rPr kumimoji="1" lang="en-US" altLang="ja-JP" dirty="0" smtClean="0">
                <a:latin typeface="+mj-lt"/>
              </a:rPr>
              <a:t>Client</a:t>
            </a:r>
            <a:endParaRPr kumimoji="1" lang="ja-JP" altLang="en-US" dirty="0">
              <a:latin typeface="+mj-lt"/>
            </a:endParaRPr>
          </a:p>
        </p:txBody>
      </p:sp>
      <p:sp>
        <p:nvSpPr>
          <p:cNvPr id="10" name="テキスト ボックス 9"/>
          <p:cNvSpPr txBox="1"/>
          <p:nvPr/>
        </p:nvSpPr>
        <p:spPr>
          <a:xfrm>
            <a:off x="3872880" y="1412776"/>
            <a:ext cx="787395" cy="369332"/>
          </a:xfrm>
          <a:prstGeom prst="rect">
            <a:avLst/>
          </a:prstGeom>
          <a:noFill/>
        </p:spPr>
        <p:txBody>
          <a:bodyPr wrap="none" rtlCol="0">
            <a:spAutoFit/>
          </a:bodyPr>
          <a:lstStyle/>
          <a:p>
            <a:r>
              <a:rPr kumimoji="1" lang="en-US" altLang="ja-JP" dirty="0" smtClean="0">
                <a:latin typeface="+mj-lt"/>
              </a:rPr>
              <a:t>Server</a:t>
            </a:r>
            <a:endParaRPr kumimoji="1" lang="ja-JP" altLang="en-US" dirty="0">
              <a:latin typeface="+mj-lt"/>
            </a:endParaRPr>
          </a:p>
        </p:txBody>
      </p:sp>
      <p:cxnSp>
        <p:nvCxnSpPr>
          <p:cNvPr id="11" name="直線コネクタ 10"/>
          <p:cNvCxnSpPr>
            <a:stCxn id="8" idx="2"/>
          </p:cNvCxnSpPr>
          <p:nvPr/>
        </p:nvCxnSpPr>
        <p:spPr>
          <a:xfrm flipH="1">
            <a:off x="768534" y="1782108"/>
            <a:ext cx="1" cy="35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4232919" y="1772816"/>
            <a:ext cx="1" cy="35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768535" y="2060848"/>
            <a:ext cx="346438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776536" y="4437112"/>
            <a:ext cx="346438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768534" y="2668270"/>
            <a:ext cx="3464385" cy="4726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869784" y="1907540"/>
            <a:ext cx="1144865" cy="338554"/>
          </a:xfrm>
          <a:prstGeom prst="rect">
            <a:avLst/>
          </a:prstGeom>
          <a:noFill/>
        </p:spPr>
        <p:txBody>
          <a:bodyPr wrap="none" rtlCol="0">
            <a:spAutoFit/>
          </a:bodyPr>
          <a:lstStyle/>
          <a:p>
            <a:r>
              <a:rPr kumimoji="1" lang="en-US" altLang="ja-JP" sz="1600" dirty="0" err="1" smtClean="0">
                <a:latin typeface="+mj-lt"/>
              </a:rPr>
              <a:t>ClientHello</a:t>
            </a:r>
            <a:endParaRPr kumimoji="1" lang="ja-JP" altLang="en-US" sz="1600" dirty="0">
              <a:latin typeface="+mj-lt"/>
            </a:endParaRPr>
          </a:p>
        </p:txBody>
      </p:sp>
      <p:sp>
        <p:nvSpPr>
          <p:cNvPr id="20" name="テキスト ボックス 19"/>
          <p:cNvSpPr txBox="1"/>
          <p:nvPr/>
        </p:nvSpPr>
        <p:spPr>
          <a:xfrm>
            <a:off x="1856656" y="2204864"/>
            <a:ext cx="1278299" cy="338554"/>
          </a:xfrm>
          <a:prstGeom prst="rect">
            <a:avLst/>
          </a:prstGeom>
          <a:noFill/>
        </p:spPr>
        <p:txBody>
          <a:bodyPr wrap="none" rtlCol="0">
            <a:spAutoFit/>
          </a:bodyPr>
          <a:lstStyle/>
          <a:p>
            <a:r>
              <a:rPr kumimoji="1" lang="en-US" altLang="ja-JP" sz="1600" dirty="0" smtClean="0">
                <a:solidFill>
                  <a:srgbClr val="FF0000"/>
                </a:solidFill>
                <a:latin typeface="+mj-lt"/>
              </a:rPr>
              <a:t>NP extension</a:t>
            </a:r>
            <a:endParaRPr kumimoji="1" lang="ja-JP" altLang="en-US" sz="1600" dirty="0">
              <a:solidFill>
                <a:srgbClr val="FF0000"/>
              </a:solidFill>
              <a:latin typeface="+mj-lt"/>
            </a:endParaRPr>
          </a:p>
        </p:txBody>
      </p:sp>
      <p:sp>
        <p:nvSpPr>
          <p:cNvPr id="21" name="テキスト ボックス 20"/>
          <p:cNvSpPr txBox="1"/>
          <p:nvPr/>
        </p:nvSpPr>
        <p:spPr>
          <a:xfrm>
            <a:off x="1869784" y="2577098"/>
            <a:ext cx="1178528" cy="338554"/>
          </a:xfrm>
          <a:prstGeom prst="rect">
            <a:avLst/>
          </a:prstGeom>
          <a:noFill/>
        </p:spPr>
        <p:txBody>
          <a:bodyPr wrap="none" rtlCol="0">
            <a:spAutoFit/>
          </a:bodyPr>
          <a:lstStyle/>
          <a:p>
            <a:r>
              <a:rPr kumimoji="1" lang="en-US" altLang="ja-JP" sz="1600" dirty="0" err="1" smtClean="0">
                <a:latin typeface="+mj-lt"/>
              </a:rPr>
              <a:t>ServerHello</a:t>
            </a:r>
            <a:endParaRPr kumimoji="1" lang="ja-JP" altLang="en-US" sz="1600" dirty="0">
              <a:latin typeface="+mj-lt"/>
            </a:endParaRPr>
          </a:p>
        </p:txBody>
      </p:sp>
      <p:sp>
        <p:nvSpPr>
          <p:cNvPr id="22" name="テキスト ボックス 21"/>
          <p:cNvSpPr txBox="1"/>
          <p:nvPr/>
        </p:nvSpPr>
        <p:spPr>
          <a:xfrm>
            <a:off x="1856656" y="2874422"/>
            <a:ext cx="1278299" cy="1077218"/>
          </a:xfrm>
          <a:prstGeom prst="rect">
            <a:avLst/>
          </a:prstGeom>
          <a:noFill/>
        </p:spPr>
        <p:txBody>
          <a:bodyPr wrap="none" rtlCol="0">
            <a:spAutoFit/>
          </a:bodyPr>
          <a:lstStyle/>
          <a:p>
            <a:r>
              <a:rPr kumimoji="1" lang="en-US" altLang="ja-JP" sz="1600" dirty="0" smtClean="0">
                <a:solidFill>
                  <a:srgbClr val="FF0000"/>
                </a:solidFill>
                <a:latin typeface="+mj-lt"/>
              </a:rPr>
              <a:t>NP extension</a:t>
            </a:r>
          </a:p>
          <a:p>
            <a:pPr marL="285750" indent="-285750">
              <a:buFont typeface="Arial" pitchFamily="34" charset="0"/>
              <a:buChar char="•"/>
            </a:pPr>
            <a:r>
              <a:rPr kumimoji="1" lang="en-US" altLang="ja-JP" sz="1600" dirty="0" smtClean="0">
                <a:solidFill>
                  <a:srgbClr val="FF0000"/>
                </a:solidFill>
                <a:latin typeface="+mj-lt"/>
              </a:rPr>
              <a:t>SPDY/3</a:t>
            </a:r>
          </a:p>
          <a:p>
            <a:pPr marL="285750" indent="-285750">
              <a:buFont typeface="Arial" pitchFamily="34" charset="0"/>
              <a:buChar char="•"/>
            </a:pPr>
            <a:r>
              <a:rPr kumimoji="1" lang="en-US" altLang="ja-JP" sz="1600" dirty="0" smtClean="0">
                <a:solidFill>
                  <a:srgbClr val="FF0000"/>
                </a:solidFill>
                <a:latin typeface="+mj-lt"/>
              </a:rPr>
              <a:t>SPDY/2</a:t>
            </a:r>
          </a:p>
          <a:p>
            <a:pPr marL="285750" indent="-285750">
              <a:buFont typeface="Arial" pitchFamily="34" charset="0"/>
              <a:buChar char="•"/>
            </a:pPr>
            <a:r>
              <a:rPr kumimoji="1" lang="en-US" altLang="ja-JP" sz="1600" dirty="0" smtClean="0">
                <a:solidFill>
                  <a:srgbClr val="FF0000"/>
                </a:solidFill>
                <a:latin typeface="+mj-lt"/>
              </a:rPr>
              <a:t>HTTP/1</a:t>
            </a:r>
            <a:endParaRPr kumimoji="1" lang="ja-JP" altLang="en-US" sz="1600" dirty="0">
              <a:solidFill>
                <a:srgbClr val="FF0000"/>
              </a:solidFill>
              <a:latin typeface="+mj-lt"/>
            </a:endParaRPr>
          </a:p>
        </p:txBody>
      </p:sp>
      <p:sp>
        <p:nvSpPr>
          <p:cNvPr id="23" name="テキスト ボックス 22"/>
          <p:cNvSpPr txBox="1"/>
          <p:nvPr/>
        </p:nvSpPr>
        <p:spPr>
          <a:xfrm>
            <a:off x="1568624" y="4293096"/>
            <a:ext cx="1901483" cy="338554"/>
          </a:xfrm>
          <a:prstGeom prst="rect">
            <a:avLst/>
          </a:prstGeom>
          <a:noFill/>
        </p:spPr>
        <p:txBody>
          <a:bodyPr wrap="none" rtlCol="0">
            <a:spAutoFit/>
          </a:bodyPr>
          <a:lstStyle/>
          <a:p>
            <a:r>
              <a:rPr kumimoji="1" lang="en-US" altLang="ja-JP" sz="1600" dirty="0" err="1" smtClean="0">
                <a:latin typeface="+mj-lt"/>
              </a:rPr>
              <a:t>HandShake</a:t>
            </a:r>
            <a:r>
              <a:rPr kumimoji="1" lang="en-US" altLang="ja-JP" sz="1600" dirty="0" smtClean="0">
                <a:latin typeface="+mj-lt"/>
              </a:rPr>
              <a:t> Message</a:t>
            </a:r>
            <a:endParaRPr kumimoji="1" lang="ja-JP" altLang="en-US" sz="1600" dirty="0">
              <a:latin typeface="+mj-lt"/>
            </a:endParaRPr>
          </a:p>
        </p:txBody>
      </p:sp>
      <p:sp>
        <p:nvSpPr>
          <p:cNvPr id="24" name="テキスト ボックス 23"/>
          <p:cNvSpPr txBox="1"/>
          <p:nvPr/>
        </p:nvSpPr>
        <p:spPr>
          <a:xfrm>
            <a:off x="1856656" y="4590420"/>
            <a:ext cx="1527982" cy="584775"/>
          </a:xfrm>
          <a:prstGeom prst="rect">
            <a:avLst/>
          </a:prstGeom>
          <a:noFill/>
        </p:spPr>
        <p:txBody>
          <a:bodyPr wrap="none" rtlCol="0">
            <a:spAutoFit/>
          </a:bodyPr>
          <a:lstStyle/>
          <a:p>
            <a:r>
              <a:rPr kumimoji="1" lang="en-US" altLang="ja-JP" sz="1600" dirty="0" smtClean="0">
                <a:solidFill>
                  <a:srgbClr val="FF0000"/>
                </a:solidFill>
                <a:latin typeface="+mj-lt"/>
              </a:rPr>
              <a:t>Selected </a:t>
            </a:r>
            <a:r>
              <a:rPr kumimoji="1" lang="en-US" altLang="ja-JP" sz="1600" dirty="0" err="1" smtClean="0">
                <a:solidFill>
                  <a:srgbClr val="FF0000"/>
                </a:solidFill>
                <a:latin typeface="+mj-lt"/>
              </a:rPr>
              <a:t>Prtocol</a:t>
            </a:r>
            <a:endParaRPr kumimoji="1" lang="en-US" altLang="ja-JP" sz="1600" dirty="0" smtClean="0">
              <a:solidFill>
                <a:srgbClr val="FF0000"/>
              </a:solidFill>
              <a:latin typeface="+mj-lt"/>
            </a:endParaRPr>
          </a:p>
          <a:p>
            <a:pPr marL="285750" indent="-285750">
              <a:buFont typeface="Arial" pitchFamily="34" charset="0"/>
              <a:buChar char="•"/>
            </a:pPr>
            <a:r>
              <a:rPr kumimoji="1" lang="en-US" altLang="ja-JP" sz="1600" dirty="0" smtClean="0">
                <a:solidFill>
                  <a:srgbClr val="FF0000"/>
                </a:solidFill>
                <a:latin typeface="+mj-lt"/>
              </a:rPr>
              <a:t>SPDY/3</a:t>
            </a:r>
            <a:endParaRPr kumimoji="1" lang="ja-JP" altLang="en-US" sz="1600" dirty="0">
              <a:solidFill>
                <a:srgbClr val="FF0000"/>
              </a:solidFill>
              <a:latin typeface="+mj-lt"/>
            </a:endParaRPr>
          </a:p>
        </p:txBody>
      </p:sp>
      <p:sp>
        <p:nvSpPr>
          <p:cNvPr id="25" name="テキスト ボックス 24"/>
          <p:cNvSpPr txBox="1"/>
          <p:nvPr/>
        </p:nvSpPr>
        <p:spPr>
          <a:xfrm>
            <a:off x="5097016" y="1412776"/>
            <a:ext cx="748923" cy="369332"/>
          </a:xfrm>
          <a:prstGeom prst="rect">
            <a:avLst/>
          </a:prstGeom>
          <a:noFill/>
        </p:spPr>
        <p:txBody>
          <a:bodyPr wrap="none" rtlCol="0">
            <a:spAutoFit/>
          </a:bodyPr>
          <a:lstStyle/>
          <a:p>
            <a:r>
              <a:rPr kumimoji="1" lang="en-US" altLang="ja-JP" dirty="0" smtClean="0">
                <a:latin typeface="+mj-lt"/>
              </a:rPr>
              <a:t>Client</a:t>
            </a:r>
            <a:endParaRPr kumimoji="1" lang="ja-JP" altLang="en-US" dirty="0">
              <a:latin typeface="+mj-lt"/>
            </a:endParaRPr>
          </a:p>
        </p:txBody>
      </p:sp>
      <p:sp>
        <p:nvSpPr>
          <p:cNvPr id="26" name="テキスト ボックス 25"/>
          <p:cNvSpPr txBox="1"/>
          <p:nvPr/>
        </p:nvSpPr>
        <p:spPr>
          <a:xfrm>
            <a:off x="8575823" y="1412776"/>
            <a:ext cx="787395" cy="369332"/>
          </a:xfrm>
          <a:prstGeom prst="rect">
            <a:avLst/>
          </a:prstGeom>
          <a:noFill/>
        </p:spPr>
        <p:txBody>
          <a:bodyPr wrap="none" rtlCol="0">
            <a:spAutoFit/>
          </a:bodyPr>
          <a:lstStyle/>
          <a:p>
            <a:r>
              <a:rPr kumimoji="1" lang="en-US" altLang="ja-JP" dirty="0" smtClean="0">
                <a:latin typeface="+mj-lt"/>
              </a:rPr>
              <a:t>Server</a:t>
            </a:r>
            <a:endParaRPr kumimoji="1" lang="ja-JP" altLang="en-US" dirty="0">
              <a:latin typeface="+mj-lt"/>
            </a:endParaRPr>
          </a:p>
        </p:txBody>
      </p:sp>
      <p:cxnSp>
        <p:nvCxnSpPr>
          <p:cNvPr id="27" name="直線コネクタ 26"/>
          <p:cNvCxnSpPr>
            <a:stCxn id="25" idx="2"/>
          </p:cNvCxnSpPr>
          <p:nvPr/>
        </p:nvCxnSpPr>
        <p:spPr>
          <a:xfrm flipH="1">
            <a:off x="5471477" y="1782108"/>
            <a:ext cx="1" cy="35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8935862" y="1772816"/>
            <a:ext cx="1" cy="35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5471478" y="2060848"/>
            <a:ext cx="346438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5479479" y="4653136"/>
            <a:ext cx="346438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5471477" y="3388350"/>
            <a:ext cx="3464385" cy="4726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6572727" y="1907540"/>
            <a:ext cx="1144865" cy="338554"/>
          </a:xfrm>
          <a:prstGeom prst="rect">
            <a:avLst/>
          </a:prstGeom>
          <a:noFill/>
        </p:spPr>
        <p:txBody>
          <a:bodyPr wrap="none" rtlCol="0">
            <a:spAutoFit/>
          </a:bodyPr>
          <a:lstStyle/>
          <a:p>
            <a:r>
              <a:rPr kumimoji="1" lang="en-US" altLang="ja-JP" sz="1600" dirty="0" err="1" smtClean="0">
                <a:latin typeface="+mj-lt"/>
              </a:rPr>
              <a:t>ClientHello</a:t>
            </a:r>
            <a:endParaRPr kumimoji="1" lang="ja-JP" altLang="en-US" sz="1600" dirty="0">
              <a:latin typeface="+mj-lt"/>
            </a:endParaRPr>
          </a:p>
        </p:txBody>
      </p:sp>
      <p:sp>
        <p:nvSpPr>
          <p:cNvPr id="34" name="テキスト ボックス 33"/>
          <p:cNvSpPr txBox="1"/>
          <p:nvPr/>
        </p:nvSpPr>
        <p:spPr>
          <a:xfrm>
            <a:off x="6572727" y="3284984"/>
            <a:ext cx="1178528" cy="338554"/>
          </a:xfrm>
          <a:prstGeom prst="rect">
            <a:avLst/>
          </a:prstGeom>
          <a:noFill/>
        </p:spPr>
        <p:txBody>
          <a:bodyPr wrap="none" rtlCol="0">
            <a:spAutoFit/>
          </a:bodyPr>
          <a:lstStyle/>
          <a:p>
            <a:r>
              <a:rPr kumimoji="1" lang="en-US" altLang="ja-JP" sz="1600" dirty="0" err="1" smtClean="0">
                <a:latin typeface="+mj-lt"/>
              </a:rPr>
              <a:t>ServerHello</a:t>
            </a:r>
            <a:endParaRPr kumimoji="1" lang="ja-JP" altLang="en-US" sz="1600" dirty="0">
              <a:latin typeface="+mj-lt"/>
            </a:endParaRPr>
          </a:p>
        </p:txBody>
      </p:sp>
      <p:sp>
        <p:nvSpPr>
          <p:cNvPr id="35" name="テキスト ボックス 34"/>
          <p:cNvSpPr txBox="1"/>
          <p:nvPr/>
        </p:nvSpPr>
        <p:spPr>
          <a:xfrm>
            <a:off x="6424449" y="2201783"/>
            <a:ext cx="1558440" cy="1077218"/>
          </a:xfrm>
          <a:prstGeom prst="rect">
            <a:avLst/>
          </a:prstGeom>
          <a:noFill/>
        </p:spPr>
        <p:txBody>
          <a:bodyPr wrap="none" rtlCol="0">
            <a:spAutoFit/>
          </a:bodyPr>
          <a:lstStyle/>
          <a:p>
            <a:r>
              <a:rPr kumimoji="1" lang="en-US" altLang="ja-JP" sz="1600" dirty="0" smtClean="0">
                <a:solidFill>
                  <a:srgbClr val="FF0000"/>
                </a:solidFill>
                <a:latin typeface="+mj-lt"/>
              </a:rPr>
              <a:t>ALPN extension</a:t>
            </a:r>
          </a:p>
          <a:p>
            <a:pPr marL="285750" indent="-285750">
              <a:buFont typeface="Arial" pitchFamily="34" charset="0"/>
              <a:buChar char="•"/>
            </a:pPr>
            <a:r>
              <a:rPr kumimoji="1" lang="en-US" altLang="ja-JP" sz="1600" dirty="0" smtClean="0">
                <a:solidFill>
                  <a:srgbClr val="FF0000"/>
                </a:solidFill>
                <a:latin typeface="+mj-lt"/>
              </a:rPr>
              <a:t>SPDY/3</a:t>
            </a:r>
          </a:p>
          <a:p>
            <a:pPr marL="285750" indent="-285750">
              <a:buFont typeface="Arial" pitchFamily="34" charset="0"/>
              <a:buChar char="•"/>
            </a:pPr>
            <a:r>
              <a:rPr kumimoji="1" lang="en-US" altLang="ja-JP" sz="1600" dirty="0" smtClean="0">
                <a:solidFill>
                  <a:srgbClr val="FF0000"/>
                </a:solidFill>
                <a:latin typeface="+mj-lt"/>
              </a:rPr>
              <a:t>SPDY/2</a:t>
            </a:r>
          </a:p>
          <a:p>
            <a:pPr marL="285750" indent="-285750">
              <a:buFont typeface="Arial" pitchFamily="34" charset="0"/>
              <a:buChar char="•"/>
            </a:pPr>
            <a:r>
              <a:rPr kumimoji="1" lang="en-US" altLang="ja-JP" sz="1600" dirty="0" smtClean="0">
                <a:solidFill>
                  <a:srgbClr val="FF0000"/>
                </a:solidFill>
                <a:latin typeface="+mj-lt"/>
              </a:rPr>
              <a:t>HTTP/1</a:t>
            </a:r>
            <a:endParaRPr kumimoji="1" lang="ja-JP" altLang="en-US" sz="1600" dirty="0">
              <a:solidFill>
                <a:srgbClr val="FF0000"/>
              </a:solidFill>
              <a:latin typeface="+mj-lt"/>
            </a:endParaRPr>
          </a:p>
        </p:txBody>
      </p:sp>
      <p:sp>
        <p:nvSpPr>
          <p:cNvPr id="36" name="テキスト ボックス 35"/>
          <p:cNvSpPr txBox="1"/>
          <p:nvPr/>
        </p:nvSpPr>
        <p:spPr>
          <a:xfrm>
            <a:off x="6271567" y="4530606"/>
            <a:ext cx="1901483" cy="338554"/>
          </a:xfrm>
          <a:prstGeom prst="rect">
            <a:avLst/>
          </a:prstGeom>
          <a:noFill/>
        </p:spPr>
        <p:txBody>
          <a:bodyPr wrap="none" rtlCol="0">
            <a:spAutoFit/>
          </a:bodyPr>
          <a:lstStyle/>
          <a:p>
            <a:r>
              <a:rPr kumimoji="1" lang="en-US" altLang="ja-JP" sz="1600" dirty="0" err="1" smtClean="0">
                <a:latin typeface="+mj-lt"/>
              </a:rPr>
              <a:t>HandShake</a:t>
            </a:r>
            <a:r>
              <a:rPr kumimoji="1" lang="en-US" altLang="ja-JP" sz="1600" dirty="0" smtClean="0">
                <a:latin typeface="+mj-lt"/>
              </a:rPr>
              <a:t> Message</a:t>
            </a:r>
            <a:endParaRPr kumimoji="1" lang="ja-JP" altLang="en-US" sz="1600" dirty="0">
              <a:latin typeface="+mj-lt"/>
            </a:endParaRPr>
          </a:p>
        </p:txBody>
      </p:sp>
      <p:sp>
        <p:nvSpPr>
          <p:cNvPr id="37" name="テキスト ボックス 36"/>
          <p:cNvSpPr txBox="1"/>
          <p:nvPr/>
        </p:nvSpPr>
        <p:spPr>
          <a:xfrm>
            <a:off x="6424449" y="3659252"/>
            <a:ext cx="1558440" cy="830997"/>
          </a:xfrm>
          <a:prstGeom prst="rect">
            <a:avLst/>
          </a:prstGeom>
          <a:noFill/>
        </p:spPr>
        <p:txBody>
          <a:bodyPr wrap="none" rtlCol="0">
            <a:spAutoFit/>
          </a:bodyPr>
          <a:lstStyle/>
          <a:p>
            <a:r>
              <a:rPr kumimoji="1" lang="en-US" altLang="ja-JP" sz="1600" dirty="0" smtClean="0">
                <a:solidFill>
                  <a:srgbClr val="FF0000"/>
                </a:solidFill>
                <a:latin typeface="+mj-lt"/>
              </a:rPr>
              <a:t>ALPN extension</a:t>
            </a:r>
          </a:p>
          <a:p>
            <a:r>
              <a:rPr kumimoji="1" lang="en-US" altLang="ja-JP" sz="1600" dirty="0" smtClean="0">
                <a:solidFill>
                  <a:srgbClr val="FF0000"/>
                </a:solidFill>
                <a:latin typeface="+mj-lt"/>
              </a:rPr>
              <a:t>Selected </a:t>
            </a:r>
            <a:r>
              <a:rPr kumimoji="1" lang="en-US" altLang="ja-JP" sz="1600" dirty="0" err="1" smtClean="0">
                <a:solidFill>
                  <a:srgbClr val="FF0000"/>
                </a:solidFill>
                <a:latin typeface="+mj-lt"/>
              </a:rPr>
              <a:t>Prtocol</a:t>
            </a:r>
            <a:endParaRPr kumimoji="1" lang="en-US" altLang="ja-JP" sz="1600" dirty="0" smtClean="0">
              <a:solidFill>
                <a:srgbClr val="FF0000"/>
              </a:solidFill>
              <a:latin typeface="+mj-lt"/>
            </a:endParaRPr>
          </a:p>
          <a:p>
            <a:pPr marL="285750" indent="-285750">
              <a:buFont typeface="Arial" pitchFamily="34" charset="0"/>
              <a:buChar char="•"/>
            </a:pPr>
            <a:r>
              <a:rPr kumimoji="1" lang="en-US" altLang="ja-JP" sz="1600" dirty="0" smtClean="0">
                <a:solidFill>
                  <a:srgbClr val="FF0000"/>
                </a:solidFill>
                <a:latin typeface="+mj-lt"/>
              </a:rPr>
              <a:t>SPDY/3</a:t>
            </a:r>
            <a:endParaRPr kumimoji="1" lang="ja-JP" altLang="en-US" sz="1600" dirty="0">
              <a:solidFill>
                <a:srgbClr val="FF0000"/>
              </a:solidFill>
              <a:latin typeface="+mj-lt"/>
            </a:endParaRPr>
          </a:p>
        </p:txBody>
      </p:sp>
    </p:spTree>
    <p:extLst>
      <p:ext uri="{BB962C8B-B14F-4D97-AF65-F5344CB8AC3E}">
        <p14:creationId xmlns:p14="http://schemas.microsoft.com/office/powerpoint/2010/main" val="40976937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kumimoji="1" lang="en-US" altLang="ja-JP" dirty="0" smtClean="0"/>
              <a:t>Evaluation</a:t>
            </a:r>
            <a:r>
              <a:rPr kumimoji="1" lang="en-US" altLang="ja-JP" dirty="0" smtClean="0"/>
              <a:t/>
            </a:r>
            <a:br>
              <a:rPr kumimoji="1" lang="en-US" altLang="ja-JP" dirty="0" smtClean="0"/>
            </a:br>
            <a:r>
              <a:rPr lang="en-US" altLang="ja-JP" dirty="0"/>
              <a:t>SPDY Performance on Mobile </a:t>
            </a:r>
            <a:r>
              <a:rPr lang="en-US" altLang="ja-JP" dirty="0" smtClean="0"/>
              <a:t>Networks</a:t>
            </a:r>
            <a:endParaRPr kumimoji="1" lang="ja-JP" altLang="en-US" dirty="0"/>
          </a:p>
        </p:txBody>
      </p:sp>
      <p:pic>
        <p:nvPicPr>
          <p:cNvPr id="6146" name="Picture 2" descr="E:\Users\admin\Downloads\spdy-mobile-loadtim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04" y="2204864"/>
            <a:ext cx="6364924" cy="446449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6853428" y="5301208"/>
            <a:ext cx="2116460" cy="1200329"/>
          </a:xfrm>
          <a:prstGeom prst="rect">
            <a:avLst/>
          </a:prstGeom>
        </p:spPr>
        <p:txBody>
          <a:bodyPr wrap="square">
            <a:spAutoFit/>
          </a:bodyPr>
          <a:lstStyle/>
          <a:p>
            <a:r>
              <a:rPr lang="en-US" altLang="ja-JP" dirty="0">
                <a:latin typeface="+mj-lt"/>
              </a:rPr>
              <a:t>the page load time for each of the 77 URLs using both HTTP and SPDY</a:t>
            </a:r>
            <a:endParaRPr lang="ja-JP" altLang="en-US" dirty="0">
              <a:latin typeface="+mj-lt"/>
            </a:endParaRPr>
          </a:p>
        </p:txBody>
      </p:sp>
      <p:sp>
        <p:nvSpPr>
          <p:cNvPr id="9" name="正方形/長方形 8"/>
          <p:cNvSpPr/>
          <p:nvPr/>
        </p:nvSpPr>
        <p:spPr>
          <a:xfrm>
            <a:off x="632520" y="1620089"/>
            <a:ext cx="7920880" cy="338554"/>
          </a:xfrm>
          <a:prstGeom prst="rect">
            <a:avLst/>
          </a:prstGeom>
        </p:spPr>
        <p:txBody>
          <a:bodyPr wrap="square">
            <a:spAutoFit/>
          </a:bodyPr>
          <a:lstStyle/>
          <a:p>
            <a:r>
              <a:rPr lang="en-US" altLang="ja-JP" sz="1600" dirty="0">
                <a:latin typeface="+mj-lt"/>
              </a:rPr>
              <a:t>Matt Welsh, Ben Greenstein, and Michael </a:t>
            </a:r>
            <a:r>
              <a:rPr lang="en-US" altLang="ja-JP" sz="1600" dirty="0" err="1">
                <a:latin typeface="+mj-lt"/>
              </a:rPr>
              <a:t>Piatek</a:t>
            </a:r>
            <a:r>
              <a:rPr lang="en-US" altLang="ja-JP" sz="1600" dirty="0">
                <a:latin typeface="+mj-lt"/>
              </a:rPr>
              <a:t>, Mobile Web Performance </a:t>
            </a:r>
            <a:r>
              <a:rPr lang="en-US" altLang="ja-JP" sz="1600" dirty="0" smtClean="0">
                <a:latin typeface="+mj-lt"/>
              </a:rPr>
              <a:t>team, Google</a:t>
            </a:r>
            <a:endParaRPr lang="ja-JP" altLang="en-US" sz="1600" dirty="0">
              <a:latin typeface="+mj-lt"/>
            </a:endParaRPr>
          </a:p>
        </p:txBody>
      </p:sp>
      <p:sp>
        <p:nvSpPr>
          <p:cNvPr id="10" name="テキスト ボックス 9"/>
          <p:cNvSpPr txBox="1"/>
          <p:nvPr/>
        </p:nvSpPr>
        <p:spPr>
          <a:xfrm>
            <a:off x="7147867" y="2020198"/>
            <a:ext cx="1388522" cy="338554"/>
          </a:xfrm>
          <a:prstGeom prst="rect">
            <a:avLst/>
          </a:prstGeom>
          <a:noFill/>
        </p:spPr>
        <p:txBody>
          <a:bodyPr wrap="none" rtlCol="0">
            <a:spAutoFit/>
          </a:bodyPr>
          <a:lstStyle/>
          <a:p>
            <a:r>
              <a:rPr kumimoji="1" lang="en-US" altLang="ja-JP" sz="1600" dirty="0" smtClean="0">
                <a:latin typeface="+mj-lt"/>
              </a:rPr>
              <a:t>April 30, 2012</a:t>
            </a:r>
            <a:endParaRPr kumimoji="1" lang="ja-JP" altLang="en-US" sz="1600" dirty="0">
              <a:latin typeface="+mj-lt"/>
            </a:endParaRPr>
          </a:p>
        </p:txBody>
      </p:sp>
      <p:sp>
        <p:nvSpPr>
          <p:cNvPr id="2" name="正方形/長方形 1"/>
          <p:cNvSpPr/>
          <p:nvPr/>
        </p:nvSpPr>
        <p:spPr>
          <a:xfrm>
            <a:off x="3901324" y="6550223"/>
            <a:ext cx="6004892" cy="307777"/>
          </a:xfrm>
          <a:prstGeom prst="rect">
            <a:avLst/>
          </a:prstGeom>
        </p:spPr>
        <p:txBody>
          <a:bodyPr wrap="square">
            <a:spAutoFit/>
          </a:bodyPr>
          <a:lstStyle/>
          <a:p>
            <a:r>
              <a:rPr lang="en-US" altLang="ja-JP" sz="1400" dirty="0"/>
              <a:t>https://</a:t>
            </a:r>
            <a:r>
              <a:rPr lang="en-US" altLang="ja-JP" sz="1400" dirty="0" err="1"/>
              <a:t>developers.google.com</a:t>
            </a:r>
            <a:r>
              <a:rPr lang="en-US" altLang="ja-JP" sz="1400" dirty="0"/>
              <a:t>/speed/articles/</a:t>
            </a:r>
            <a:r>
              <a:rPr lang="en-US" altLang="ja-JP" sz="1400" dirty="0" err="1"/>
              <a:t>spdy</a:t>
            </a:r>
            <a:r>
              <a:rPr lang="en-US" altLang="ja-JP" sz="1400" dirty="0"/>
              <a:t>-for-mobile</a:t>
            </a:r>
            <a:endParaRPr lang="ja-JP" altLang="en-US" sz="1400" dirty="0"/>
          </a:p>
        </p:txBody>
      </p:sp>
    </p:spTree>
    <p:extLst>
      <p:ext uri="{BB962C8B-B14F-4D97-AF65-F5344CB8AC3E}">
        <p14:creationId xmlns:p14="http://schemas.microsoft.com/office/powerpoint/2010/main" val="24501248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79152121"/>
              </p:ext>
            </p:extLst>
          </p:nvPr>
        </p:nvGraphicFramePr>
        <p:xfrm>
          <a:off x="416496" y="3356992"/>
          <a:ext cx="8915401" cy="2661920"/>
        </p:xfrm>
        <a:graphic>
          <a:graphicData uri="http://schemas.openxmlformats.org/drawingml/2006/table">
            <a:tbl>
              <a:tblPr firstRow="1" bandRow="1">
                <a:tableStyleId>{5C22544A-7EE6-4342-B048-85BDC9FD1C3A}</a:tableStyleId>
              </a:tblPr>
              <a:tblGrid>
                <a:gridCol w="3096344"/>
                <a:gridCol w="2847257"/>
                <a:gridCol w="2971800"/>
              </a:tblGrid>
              <a:tr h="370840">
                <a:tc>
                  <a:txBody>
                    <a:bodyPr/>
                    <a:lstStyle/>
                    <a:p>
                      <a:pPr algn="ctr"/>
                      <a:r>
                        <a:rPr lang="en-US" altLang="ja-JP" b="1" dirty="0" smtClean="0"/>
                        <a:t>Network Speed</a:t>
                      </a:r>
                      <a:br>
                        <a:rPr lang="en-US" altLang="ja-JP" b="1" dirty="0" smtClean="0"/>
                      </a:br>
                      <a:r>
                        <a:rPr lang="en-US" altLang="ja-JP" b="1" dirty="0" smtClean="0"/>
                        <a:t>(Down/Up Kbps, Latency </a:t>
                      </a:r>
                      <a:r>
                        <a:rPr lang="en-US" altLang="ja-JP" b="1" dirty="0" err="1" smtClean="0"/>
                        <a:t>ms</a:t>
                      </a:r>
                      <a:r>
                        <a:rPr lang="en-US" altLang="ja-JP" b="1" dirty="0" smtClean="0"/>
                        <a:t>)</a:t>
                      </a:r>
                      <a:endParaRPr kumimoji="1" lang="ja-JP" altLang="en-US" dirty="0"/>
                    </a:p>
                  </a:txBody>
                  <a:tcPr/>
                </a:tc>
                <a:tc>
                  <a:txBody>
                    <a:bodyPr/>
                    <a:lstStyle/>
                    <a:p>
                      <a:pPr algn="ctr"/>
                      <a:r>
                        <a:rPr lang="en-US" altLang="ja-JP" b="1" dirty="0" smtClean="0"/>
                        <a:t>SPDY </a:t>
                      </a:r>
                      <a:r>
                        <a:rPr lang="en-US" altLang="ja-JP" b="1" dirty="0" err="1" smtClean="0"/>
                        <a:t>vs</a:t>
                      </a:r>
                      <a:r>
                        <a:rPr lang="en-US" altLang="ja-JP" b="1" dirty="0" smtClean="0"/>
                        <a:t> HTTPS</a:t>
                      </a:r>
                      <a:endParaRPr kumimoji="1" lang="ja-JP" altLang="en-US" dirty="0"/>
                    </a:p>
                  </a:txBody>
                  <a:tcPr/>
                </a:tc>
                <a:tc>
                  <a:txBody>
                    <a:bodyPr/>
                    <a:lstStyle/>
                    <a:p>
                      <a:pPr algn="ctr"/>
                      <a:r>
                        <a:rPr lang="en-US" altLang="ja-JP" b="1" dirty="0" smtClean="0"/>
                        <a:t>SPDY </a:t>
                      </a:r>
                      <a:r>
                        <a:rPr lang="en-US" altLang="ja-JP" b="1" dirty="0" err="1" smtClean="0"/>
                        <a:t>vs</a:t>
                      </a:r>
                      <a:r>
                        <a:rPr lang="en-US" altLang="ja-JP" b="1" dirty="0" smtClean="0"/>
                        <a:t> HTTP</a:t>
                      </a:r>
                      <a:endParaRPr kumimoji="1" lang="ja-JP" altLang="en-US" dirty="0"/>
                    </a:p>
                  </a:txBody>
                  <a:tcPr/>
                </a:tc>
              </a:tr>
              <a:tr h="370840">
                <a:tc>
                  <a:txBody>
                    <a:bodyPr/>
                    <a:lstStyle/>
                    <a:p>
                      <a:pPr algn="ctr"/>
                      <a:r>
                        <a:rPr lang="en-US" altLang="ja-JP" b="1" dirty="0" smtClean="0"/>
                        <a:t>Cable (5,000/1,000, 28)</a:t>
                      </a:r>
                      <a:endParaRPr kumimoji="1" lang="ja-JP" altLang="en-US" dirty="0"/>
                    </a:p>
                  </a:txBody>
                  <a:tcPr/>
                </a:tc>
                <a:tc>
                  <a:txBody>
                    <a:bodyPr/>
                    <a:lstStyle/>
                    <a:p>
                      <a:pPr algn="ctr"/>
                      <a:r>
                        <a:rPr kumimoji="1" lang="en-US" altLang="ja-JP" kern="1200" dirty="0" smtClean="0">
                          <a:solidFill>
                            <a:schemeClr val="dk1"/>
                          </a:solidFill>
                          <a:effectLst/>
                          <a:latin typeface="+mn-lt"/>
                          <a:ea typeface="+mn-ea"/>
                          <a:cs typeface="+mn-cs"/>
                        </a:rPr>
                        <a:t>SPDY 6.7% faster</a:t>
                      </a:r>
                      <a:endParaRPr kumimoji="1" lang="ja-JP" altLang="en-US" dirty="0"/>
                    </a:p>
                  </a:txBody>
                  <a:tcPr/>
                </a:tc>
                <a:tc>
                  <a:txBody>
                    <a:bodyPr/>
                    <a:lstStyle/>
                    <a:p>
                      <a:pPr algn="ctr"/>
                      <a:r>
                        <a:rPr kumimoji="1" lang="en-US" altLang="ja-JP" kern="1200" dirty="0" smtClean="0">
                          <a:solidFill>
                            <a:schemeClr val="bg1"/>
                          </a:solidFill>
                          <a:effectLst/>
                          <a:latin typeface="+mn-lt"/>
                          <a:ea typeface="+mn-ea"/>
                          <a:cs typeface="+mn-cs"/>
                        </a:rPr>
                        <a:t>SPDY 4.3% slower</a:t>
                      </a:r>
                      <a:endParaRPr kumimoji="1" lang="ja-JP" altLang="en-US" dirty="0">
                        <a:solidFill>
                          <a:schemeClr val="bg1"/>
                        </a:solidFill>
                      </a:endParaRPr>
                    </a:p>
                  </a:txBody>
                  <a:tcPr>
                    <a:solidFill>
                      <a:schemeClr val="accent2"/>
                    </a:solidFill>
                  </a:tcPr>
                </a:tc>
              </a:tr>
              <a:tr h="370840">
                <a:tc>
                  <a:txBody>
                    <a:bodyPr/>
                    <a:lstStyle/>
                    <a:p>
                      <a:pPr algn="ctr"/>
                      <a:r>
                        <a:rPr lang="en-US" altLang="ja-JP" b="1" dirty="0" smtClean="0"/>
                        <a:t>DSL (1,500/384,50)</a:t>
                      </a:r>
                      <a:endParaRPr kumimoji="1" lang="ja-JP" altLang="en-US" dirty="0"/>
                    </a:p>
                  </a:txBody>
                  <a:tcPr/>
                </a:tc>
                <a:tc>
                  <a:txBody>
                    <a:bodyPr/>
                    <a:lstStyle/>
                    <a:p>
                      <a:pPr algn="ctr"/>
                      <a:r>
                        <a:rPr kumimoji="1" lang="en-US" altLang="ja-JP" kern="1200" dirty="0" smtClean="0">
                          <a:solidFill>
                            <a:schemeClr val="dk1"/>
                          </a:solidFill>
                          <a:effectLst/>
                          <a:latin typeface="+mn-lt"/>
                          <a:ea typeface="+mn-ea"/>
                          <a:cs typeface="+mn-cs"/>
                        </a:rPr>
                        <a:t>SPDY 4.4% faster</a:t>
                      </a:r>
                      <a:endParaRPr kumimoji="1" lang="ja-JP" altLang="en-US" dirty="0"/>
                    </a:p>
                  </a:txBody>
                  <a:tcPr/>
                </a:tc>
                <a:tc>
                  <a:txBody>
                    <a:bodyPr/>
                    <a:lstStyle/>
                    <a:p>
                      <a:pPr algn="ctr"/>
                      <a:r>
                        <a:rPr kumimoji="1" lang="en-US" altLang="ja-JP" kern="1200" dirty="0" smtClean="0">
                          <a:solidFill>
                            <a:schemeClr val="bg1"/>
                          </a:solidFill>
                          <a:effectLst/>
                          <a:latin typeface="+mn-lt"/>
                          <a:ea typeface="+mn-ea"/>
                          <a:cs typeface="+mn-cs"/>
                        </a:rPr>
                        <a:t>SPDY 0.7% slower</a:t>
                      </a:r>
                      <a:endParaRPr kumimoji="1" lang="ja-JP" altLang="en-US" dirty="0">
                        <a:solidFill>
                          <a:schemeClr val="bg1"/>
                        </a:solidFill>
                      </a:endParaRPr>
                    </a:p>
                  </a:txBody>
                  <a:tcPr>
                    <a:solidFill>
                      <a:schemeClr val="accent2"/>
                    </a:solidFill>
                  </a:tcPr>
                </a:tc>
              </a:tr>
              <a:tr h="370840">
                <a:tc>
                  <a:txBody>
                    <a:bodyPr/>
                    <a:lstStyle/>
                    <a:p>
                      <a:pPr algn="ctr"/>
                      <a:r>
                        <a:rPr lang="en-US" altLang="ja-JP" b="1" dirty="0" smtClean="0"/>
                        <a:t>Low-Latency  Mobile (780/330,50)</a:t>
                      </a:r>
                      <a:endParaRPr kumimoji="1" lang="ja-JP"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kern="1200" smtClean="0">
                          <a:solidFill>
                            <a:schemeClr val="dk1"/>
                          </a:solidFill>
                          <a:effectLst/>
                          <a:latin typeface="+mn-lt"/>
                          <a:ea typeface="+mn-ea"/>
                          <a:cs typeface="+mn-cs"/>
                        </a:rPr>
                        <a:t>SPDY 3% faster</a:t>
                      </a:r>
                      <a:endParaRPr kumimoji="1" lang="ja-JP" altLang="en-US" smtClean="0"/>
                    </a:p>
                  </a:txBody>
                  <a:tcPr/>
                </a:tc>
                <a:tc>
                  <a:txBody>
                    <a:bodyPr/>
                    <a:lstStyle/>
                    <a:p>
                      <a:pPr algn="ctr"/>
                      <a:r>
                        <a:rPr kumimoji="1" lang="en-US" altLang="ja-JP" kern="1200" dirty="0" smtClean="0">
                          <a:solidFill>
                            <a:schemeClr val="bg1"/>
                          </a:solidFill>
                          <a:effectLst/>
                          <a:latin typeface="+mn-lt"/>
                          <a:ea typeface="+mn-ea"/>
                          <a:cs typeface="+mn-cs"/>
                        </a:rPr>
                        <a:t>SPDY 3.4% slower</a:t>
                      </a:r>
                      <a:endParaRPr kumimoji="1" lang="ja-JP" altLang="en-US" dirty="0">
                        <a:solidFill>
                          <a:schemeClr val="bg1"/>
                        </a:solidFill>
                      </a:endParaRPr>
                    </a:p>
                  </a:txBody>
                  <a:tcPr>
                    <a:solidFill>
                      <a:schemeClr val="accent2"/>
                    </a:solidFill>
                  </a:tcPr>
                </a:tc>
              </a:tr>
              <a:tr h="370840">
                <a:tc>
                  <a:txBody>
                    <a:bodyPr/>
                    <a:lstStyle/>
                    <a:p>
                      <a:pPr algn="ctr"/>
                      <a:r>
                        <a:rPr lang="en-US" altLang="ja-JP" b="1" dirty="0" smtClean="0"/>
                        <a:t>High-Latency  Mobile (780/330,200)</a:t>
                      </a:r>
                      <a:endParaRPr kumimoji="1" lang="ja-JP" altLang="en-US" dirty="0"/>
                    </a:p>
                  </a:txBody>
                  <a:tcPr/>
                </a:tc>
                <a:tc>
                  <a:txBody>
                    <a:bodyPr/>
                    <a:lstStyle/>
                    <a:p>
                      <a:pPr algn="ctr"/>
                      <a:r>
                        <a:rPr kumimoji="1" lang="en-US" altLang="ja-JP" kern="1200" dirty="0" smtClean="0">
                          <a:solidFill>
                            <a:schemeClr val="dk1"/>
                          </a:solidFill>
                          <a:effectLst/>
                          <a:latin typeface="+mn-lt"/>
                          <a:ea typeface="+mn-ea"/>
                          <a:cs typeface="+mn-cs"/>
                        </a:rPr>
                        <a:t>SPDY 3.7% faster</a:t>
                      </a:r>
                      <a:endParaRPr kumimoji="1" lang="ja-JP" altLang="en-US" dirty="0"/>
                    </a:p>
                  </a:txBody>
                  <a:tcPr/>
                </a:tc>
                <a:tc>
                  <a:txBody>
                    <a:bodyPr/>
                    <a:lstStyle/>
                    <a:p>
                      <a:pPr algn="ctr"/>
                      <a:r>
                        <a:rPr kumimoji="1" lang="en-US" altLang="ja-JP" kern="1200" dirty="0" smtClean="0">
                          <a:solidFill>
                            <a:schemeClr val="bg1"/>
                          </a:solidFill>
                          <a:effectLst/>
                          <a:latin typeface="+mn-lt"/>
                          <a:ea typeface="+mn-ea"/>
                          <a:cs typeface="+mn-cs"/>
                        </a:rPr>
                        <a:t>SPDY 4.8% slower</a:t>
                      </a:r>
                      <a:endParaRPr kumimoji="1" lang="ja-JP" altLang="en-US" dirty="0">
                        <a:solidFill>
                          <a:schemeClr val="bg1"/>
                        </a:solidFill>
                      </a:endParaRPr>
                    </a:p>
                  </a:txBody>
                  <a:tcPr>
                    <a:solidFill>
                      <a:schemeClr val="accent2"/>
                    </a:solidFill>
                  </a:tcPr>
                </a:tc>
              </a:tr>
            </a:tbl>
          </a:graphicData>
        </a:graphic>
      </p:graphicFrame>
      <p:sp>
        <p:nvSpPr>
          <p:cNvPr id="3" name="タイトル 2"/>
          <p:cNvSpPr>
            <a:spLocks noGrp="1"/>
          </p:cNvSpPr>
          <p:nvPr>
            <p:ph type="title"/>
          </p:nvPr>
        </p:nvSpPr>
        <p:spPr/>
        <p:txBody>
          <a:bodyPr>
            <a:normAutofit fontScale="90000"/>
          </a:bodyPr>
          <a:lstStyle/>
          <a:p>
            <a:r>
              <a:rPr lang="en-US" altLang="ja-JP" dirty="0" smtClean="0"/>
              <a:t>Evaluation</a:t>
            </a:r>
            <a:r>
              <a:rPr lang="en-US" altLang="ja-JP" dirty="0"/>
              <a:t/>
            </a:r>
            <a:br>
              <a:rPr lang="en-US" altLang="ja-JP" dirty="0"/>
            </a:br>
            <a:r>
              <a:rPr lang="en-US" altLang="ja-JP" dirty="0"/>
              <a:t>SPDY Performance on Mobile Networks</a:t>
            </a:r>
            <a:endParaRPr kumimoji="1" lang="ja-JP" altLang="en-US" dirty="0"/>
          </a:p>
        </p:txBody>
      </p:sp>
      <p:sp>
        <p:nvSpPr>
          <p:cNvPr id="5" name="正方形/長方形 4"/>
          <p:cNvSpPr/>
          <p:nvPr/>
        </p:nvSpPr>
        <p:spPr>
          <a:xfrm>
            <a:off x="704528" y="1844824"/>
            <a:ext cx="8712968" cy="1477328"/>
          </a:xfrm>
          <a:prstGeom prst="rect">
            <a:avLst/>
          </a:prstGeom>
        </p:spPr>
        <p:txBody>
          <a:bodyPr wrap="square">
            <a:spAutoFit/>
          </a:bodyPr>
          <a:lstStyle/>
          <a:p>
            <a:pPr marL="285750" indent="-285750">
              <a:buFont typeface="Arial" pitchFamily="34" charset="0"/>
              <a:buChar char="•"/>
            </a:pPr>
            <a:r>
              <a:rPr lang="en-US" altLang="ja-JP" dirty="0">
                <a:latin typeface="+mj-lt"/>
              </a:rPr>
              <a:t>three modes – HTTP, HTTPS and SPDY</a:t>
            </a:r>
          </a:p>
          <a:p>
            <a:pPr marL="285750" indent="-285750">
              <a:buFont typeface="Arial" pitchFamily="34" charset="0"/>
              <a:buChar char="•"/>
            </a:pPr>
            <a:r>
              <a:rPr lang="en-US" altLang="ja-JP" dirty="0" smtClean="0">
                <a:latin typeface="+mj-lt"/>
              </a:rPr>
              <a:t>the </a:t>
            </a:r>
            <a:r>
              <a:rPr lang="en-US" altLang="ja-JP" dirty="0">
                <a:latin typeface="+mj-lt"/>
              </a:rPr>
              <a:t>top 500 websites in the US, as defined by </a:t>
            </a:r>
            <a:r>
              <a:rPr lang="en-US" altLang="ja-JP" dirty="0" err="1" smtClean="0">
                <a:latin typeface="+mj-lt"/>
              </a:rPr>
              <a:t>Alexa</a:t>
            </a:r>
            <a:endParaRPr lang="en-US" altLang="ja-JP" dirty="0" smtClean="0">
              <a:latin typeface="+mj-lt"/>
            </a:endParaRPr>
          </a:p>
          <a:p>
            <a:pPr marL="285750" indent="-285750">
              <a:buFont typeface="Arial" pitchFamily="34" charset="0"/>
              <a:buChar char="•"/>
            </a:pPr>
            <a:r>
              <a:rPr lang="en-US" altLang="ja-JP" dirty="0" smtClean="0">
                <a:latin typeface="+mj-lt"/>
              </a:rPr>
              <a:t>Chrome browser (version 18</a:t>
            </a:r>
            <a:r>
              <a:rPr lang="en-US" altLang="ja-JP" dirty="0">
                <a:latin typeface="+mj-lt"/>
              </a:rPr>
              <a:t>) supports </a:t>
            </a:r>
            <a:r>
              <a:rPr lang="en-US" altLang="ja-JP" dirty="0" smtClean="0">
                <a:latin typeface="+mj-lt"/>
              </a:rPr>
              <a:t>SPDY</a:t>
            </a:r>
          </a:p>
          <a:p>
            <a:pPr marL="285750" indent="-285750">
              <a:buFont typeface="Arial" pitchFamily="34" charset="0"/>
              <a:buChar char="•"/>
            </a:pPr>
            <a:r>
              <a:rPr lang="en-US" altLang="ja-JP" dirty="0">
                <a:latin typeface="+mj-lt"/>
              </a:rPr>
              <a:t>5 different network speeds, including Cable, DSL, low-latency mobile and high latency mobile.</a:t>
            </a:r>
            <a:endParaRPr lang="ja-JP" altLang="en-US" dirty="0">
              <a:latin typeface="+mj-lt"/>
            </a:endParaRPr>
          </a:p>
        </p:txBody>
      </p:sp>
      <p:sp>
        <p:nvSpPr>
          <p:cNvPr id="2" name="正方形/長方形 1"/>
          <p:cNvSpPr/>
          <p:nvPr/>
        </p:nvSpPr>
        <p:spPr>
          <a:xfrm>
            <a:off x="3600400" y="6093296"/>
            <a:ext cx="4953000" cy="523220"/>
          </a:xfrm>
          <a:prstGeom prst="rect">
            <a:avLst/>
          </a:prstGeom>
        </p:spPr>
        <p:txBody>
          <a:bodyPr>
            <a:spAutoFit/>
          </a:bodyPr>
          <a:lstStyle/>
          <a:p>
            <a:r>
              <a:rPr lang="en-US" altLang="ja-JP" sz="1400" b="1" dirty="0"/>
              <a:t>Guy </a:t>
            </a:r>
            <a:r>
              <a:rPr lang="en-US" altLang="ja-JP" sz="1400" b="1" dirty="0" err="1"/>
              <a:t>Podjarny</a:t>
            </a:r>
            <a:r>
              <a:rPr lang="en-US" altLang="ja-JP" sz="1400" dirty="0"/>
              <a:t> </a:t>
            </a:r>
            <a:r>
              <a:rPr lang="en-US" altLang="ja-JP" sz="1400" dirty="0" smtClean="0"/>
              <a:t>is </a:t>
            </a:r>
            <a:r>
              <a:rPr lang="en-US" altLang="ja-JP" sz="1400" dirty="0"/>
              <a:t>a web </a:t>
            </a:r>
            <a:r>
              <a:rPr lang="en-US" altLang="ja-JP" sz="1400" dirty="0" smtClean="0"/>
              <a:t>performance researcher</a:t>
            </a:r>
          </a:p>
          <a:p>
            <a:r>
              <a:rPr lang="en-US" altLang="ja-JP" sz="1400" dirty="0" smtClean="0"/>
              <a:t>http</a:t>
            </a:r>
            <a:r>
              <a:rPr lang="en-US" altLang="ja-JP" sz="1400" dirty="0"/>
              <a:t>://</a:t>
            </a:r>
            <a:r>
              <a:rPr lang="en-US" altLang="ja-JP" sz="1400" dirty="0" err="1"/>
              <a:t>www.guypo.com</a:t>
            </a:r>
            <a:r>
              <a:rPr lang="en-US" altLang="ja-JP" sz="1400" dirty="0"/>
              <a:t>/technical/not-as-</a:t>
            </a:r>
            <a:r>
              <a:rPr lang="en-US" altLang="ja-JP" sz="1400" dirty="0" err="1"/>
              <a:t>spdy</a:t>
            </a:r>
            <a:r>
              <a:rPr lang="en-US" altLang="ja-JP" sz="1400" dirty="0"/>
              <a:t>-as-you-thought/</a:t>
            </a:r>
            <a:endParaRPr lang="ja-JP" altLang="en-US" sz="1400" dirty="0"/>
          </a:p>
        </p:txBody>
      </p:sp>
    </p:spTree>
    <p:extLst>
      <p:ext uri="{BB962C8B-B14F-4D97-AF65-F5344CB8AC3E}">
        <p14:creationId xmlns:p14="http://schemas.microsoft.com/office/powerpoint/2010/main" val="31439564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171465027"/>
              </p:ext>
            </p:extLst>
          </p:nvPr>
        </p:nvGraphicFramePr>
        <p:xfrm>
          <a:off x="1280592" y="1628800"/>
          <a:ext cx="7241221" cy="3676054"/>
        </p:xfrm>
        <a:graphic>
          <a:graphicData uri="http://schemas.openxmlformats.org/drawingml/2006/chart">
            <c:chart xmlns:c="http://schemas.openxmlformats.org/drawingml/2006/chart" xmlns:r="http://schemas.openxmlformats.org/officeDocument/2006/relationships" r:id="rId2"/>
          </a:graphicData>
        </a:graphic>
      </p:graphicFrame>
      <p:sp>
        <p:nvSpPr>
          <p:cNvPr id="3" name="タイトル 2"/>
          <p:cNvSpPr>
            <a:spLocks noGrp="1"/>
          </p:cNvSpPr>
          <p:nvPr>
            <p:ph type="title"/>
          </p:nvPr>
        </p:nvSpPr>
        <p:spPr/>
        <p:txBody>
          <a:bodyPr>
            <a:normAutofit fontScale="90000"/>
          </a:bodyPr>
          <a:lstStyle/>
          <a:p>
            <a:r>
              <a:rPr lang="en-US" altLang="ja-JP" dirty="0"/>
              <a:t>Related Work</a:t>
            </a:r>
            <a:br>
              <a:rPr lang="en-US" altLang="ja-JP" dirty="0"/>
            </a:br>
            <a:r>
              <a:rPr lang="en-US" altLang="ja-JP" dirty="0"/>
              <a:t>SPDY Performance on Mobile Networks</a:t>
            </a:r>
            <a:endParaRPr kumimoji="1" lang="ja-JP" altLang="en-US" dirty="0"/>
          </a:p>
        </p:txBody>
      </p:sp>
      <p:sp>
        <p:nvSpPr>
          <p:cNvPr id="5" name="正方形/長方形 4"/>
          <p:cNvSpPr/>
          <p:nvPr/>
        </p:nvSpPr>
        <p:spPr>
          <a:xfrm>
            <a:off x="1040711" y="5332566"/>
            <a:ext cx="7824578"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marL="285750" indent="-285750">
              <a:buFont typeface="Arial" pitchFamily="34" charset="0"/>
              <a:buChar char="•"/>
            </a:pPr>
            <a:r>
              <a:rPr lang="en-US" altLang="ja-JP" sz="2000" dirty="0">
                <a:latin typeface="+mj-lt"/>
              </a:rPr>
              <a:t>Too Many </a:t>
            </a:r>
            <a:r>
              <a:rPr lang="en-US" altLang="ja-JP" sz="2000" dirty="0" smtClean="0">
                <a:latin typeface="+mj-lt"/>
              </a:rPr>
              <a:t>Domains, </a:t>
            </a:r>
            <a:r>
              <a:rPr lang="en-US" altLang="ja-JP" sz="2000" dirty="0">
                <a:latin typeface="+mj-lt"/>
              </a:rPr>
              <a:t>hosted on a different domain, SPDY doesn’t </a:t>
            </a:r>
            <a:r>
              <a:rPr lang="en-US" altLang="ja-JP" sz="2000" dirty="0" smtClean="0">
                <a:latin typeface="+mj-lt"/>
              </a:rPr>
              <a:t>help</a:t>
            </a:r>
          </a:p>
          <a:p>
            <a:pPr marL="285750" indent="-285750">
              <a:buFont typeface="Arial" pitchFamily="34" charset="0"/>
              <a:buChar char="•"/>
            </a:pPr>
            <a:r>
              <a:rPr lang="en-US" altLang="ja-JP" sz="2000" dirty="0">
                <a:latin typeface="+mj-lt"/>
              </a:rPr>
              <a:t>Loading a page is not as simple as downloading all resources in parallel</a:t>
            </a:r>
          </a:p>
        </p:txBody>
      </p:sp>
      <p:sp>
        <p:nvSpPr>
          <p:cNvPr id="2" name="正方形/長方形 1"/>
          <p:cNvSpPr/>
          <p:nvPr/>
        </p:nvSpPr>
        <p:spPr>
          <a:xfrm>
            <a:off x="4232920" y="6165304"/>
            <a:ext cx="4953000" cy="307777"/>
          </a:xfrm>
          <a:prstGeom prst="rect">
            <a:avLst/>
          </a:prstGeom>
        </p:spPr>
        <p:txBody>
          <a:bodyPr>
            <a:spAutoFit/>
          </a:bodyPr>
          <a:lstStyle/>
          <a:p>
            <a:r>
              <a:rPr lang="en-US" altLang="ja-JP" sz="1400" dirty="0"/>
              <a:t>http://</a:t>
            </a:r>
            <a:r>
              <a:rPr lang="en-US" altLang="ja-JP" sz="1400" dirty="0" err="1"/>
              <a:t>www.guypo.com</a:t>
            </a:r>
            <a:r>
              <a:rPr lang="en-US" altLang="ja-JP" sz="1400" dirty="0"/>
              <a:t>/technical/not-as-</a:t>
            </a:r>
            <a:r>
              <a:rPr lang="en-US" altLang="ja-JP" sz="1400" dirty="0" err="1"/>
              <a:t>spdy</a:t>
            </a:r>
            <a:r>
              <a:rPr lang="en-US" altLang="ja-JP" sz="1400" dirty="0"/>
              <a:t>-as-you-thought/</a:t>
            </a:r>
            <a:endParaRPr lang="ja-JP" altLang="en-US" sz="1400" dirty="0"/>
          </a:p>
        </p:txBody>
      </p:sp>
      <p:sp>
        <p:nvSpPr>
          <p:cNvPr id="6" name="テキスト ボックス 5"/>
          <p:cNvSpPr txBox="1"/>
          <p:nvPr/>
        </p:nvSpPr>
        <p:spPr>
          <a:xfrm>
            <a:off x="2360712" y="1412776"/>
            <a:ext cx="4588716" cy="461665"/>
          </a:xfrm>
          <a:prstGeom prst="rect">
            <a:avLst/>
          </a:prstGeom>
          <a:noFill/>
        </p:spPr>
        <p:txBody>
          <a:bodyPr wrap="none" rtlCol="0">
            <a:spAutoFit/>
          </a:bodyPr>
          <a:lstStyle/>
          <a:p>
            <a:r>
              <a:rPr kumimoji="1" lang="en-US" altLang="ja-JP" sz="2400" dirty="0" smtClean="0"/>
              <a:t>Average Number of connections</a:t>
            </a:r>
            <a:endParaRPr kumimoji="1" lang="ja-JP" altLang="en-US" sz="2400" dirty="0"/>
          </a:p>
        </p:txBody>
      </p:sp>
    </p:spTree>
    <p:extLst>
      <p:ext uri="{BB962C8B-B14F-4D97-AF65-F5344CB8AC3E}">
        <p14:creationId xmlns:p14="http://schemas.microsoft.com/office/powerpoint/2010/main" val="2965378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Web</a:t>
            </a:r>
            <a:r>
              <a:rPr lang="en-US" altLang="ja-JP" dirty="0"/>
              <a:t> </a:t>
            </a:r>
            <a:r>
              <a:rPr lang="en-US" altLang="ja-JP" dirty="0" smtClean="0"/>
              <a:t>has evolved </a:t>
            </a:r>
          </a:p>
          <a:p>
            <a:pPr lvl="1"/>
            <a:r>
              <a:rPr lang="en-US" altLang="ja-JP" dirty="0" smtClean="0"/>
              <a:t>from the transfer of read/only and static hyper textual data</a:t>
            </a:r>
          </a:p>
          <a:p>
            <a:pPr lvl="1"/>
            <a:r>
              <a:rPr lang="en-US" altLang="ja-JP" dirty="0" smtClean="0"/>
              <a:t>to the “Rich Contents” data</a:t>
            </a:r>
          </a:p>
          <a:p>
            <a:pPr lvl="2"/>
            <a:r>
              <a:rPr lang="en-US" altLang="ja-JP" dirty="0" smtClean="0"/>
              <a:t>i.e.)</a:t>
            </a:r>
            <a:r>
              <a:rPr lang="en-US" altLang="ja-JP" dirty="0" err="1" smtClean="0"/>
              <a:t>Youtube</a:t>
            </a:r>
            <a:r>
              <a:rPr lang="en-US" altLang="ja-JP" dirty="0" smtClean="0"/>
              <a:t>, Google MAP</a:t>
            </a:r>
          </a:p>
          <a:p>
            <a:r>
              <a:rPr lang="en-US" altLang="ja-JP" dirty="0" smtClean="0"/>
              <a:t>Web </a:t>
            </a:r>
            <a:r>
              <a:rPr lang="en-US" altLang="ja-JP" dirty="0"/>
              <a:t>is a resource that is widely and uniformly usable across </a:t>
            </a:r>
            <a:r>
              <a:rPr lang="en-US" altLang="ja-JP" dirty="0" smtClean="0"/>
              <a:t>platforms</a:t>
            </a:r>
          </a:p>
          <a:p>
            <a:r>
              <a:rPr lang="en-US" altLang="ja-JP" dirty="0" smtClean="0"/>
              <a:t>During a few years, </a:t>
            </a:r>
          </a:p>
          <a:p>
            <a:pPr lvl="1"/>
            <a:r>
              <a:rPr lang="en-US" altLang="ja-JP" dirty="0" smtClean="0"/>
              <a:t>Mobile devices </a:t>
            </a:r>
            <a:r>
              <a:rPr lang="en-US" altLang="ja-JP" dirty="0"/>
              <a:t>are </a:t>
            </a:r>
            <a:r>
              <a:rPr lang="en-US" altLang="ja-JP" dirty="0" smtClean="0"/>
              <a:t>becoming an important part of human life</a:t>
            </a:r>
          </a:p>
          <a:p>
            <a:endParaRPr lang="en-US" altLang="ja-JP" dirty="0" smtClean="0"/>
          </a:p>
          <a:p>
            <a:endParaRPr lang="en-US" altLang="ja-JP" dirty="0" smtClean="0"/>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5" name="右矢印 4"/>
          <p:cNvSpPr/>
          <p:nvPr/>
        </p:nvSpPr>
        <p:spPr>
          <a:xfrm>
            <a:off x="1208584" y="5056919"/>
            <a:ext cx="1656184" cy="82035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3296816" y="5013176"/>
            <a:ext cx="3248881" cy="95410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sz="2800" dirty="0" smtClean="0">
                <a:latin typeface="+mn-lt"/>
              </a:rPr>
              <a:t>More mobile devices</a:t>
            </a:r>
          </a:p>
          <a:p>
            <a:r>
              <a:rPr kumimoji="1" lang="en-US" altLang="ja-JP" sz="2800" dirty="0" smtClean="0"/>
              <a:t>Much </a:t>
            </a:r>
            <a:r>
              <a:rPr kumimoji="1" lang="en-US" altLang="ja-JP" sz="2800" dirty="0" smtClean="0">
                <a:latin typeface="+mn-lt"/>
              </a:rPr>
              <a:t>internet traffic</a:t>
            </a:r>
            <a:endParaRPr kumimoji="1" lang="ja-JP" altLang="en-US" sz="2800" dirty="0">
              <a:latin typeface="+mn-lt"/>
            </a:endParaRPr>
          </a:p>
        </p:txBody>
      </p:sp>
    </p:spTree>
    <p:extLst>
      <p:ext uri="{BB962C8B-B14F-4D97-AF65-F5344CB8AC3E}">
        <p14:creationId xmlns:p14="http://schemas.microsoft.com/office/powerpoint/2010/main" val="398060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Lots of 3</a:t>
            </a:r>
            <a:r>
              <a:rPr lang="en-US" altLang="ja-JP" baseline="30000" dirty="0" smtClean="0"/>
              <a:t>rd</a:t>
            </a:r>
            <a:r>
              <a:rPr lang="en-US" altLang="ja-JP" dirty="0" smtClean="0"/>
              <a:t>-party domains with resources you need to render your page</a:t>
            </a:r>
          </a:p>
          <a:p>
            <a:pPr lvl="1"/>
            <a:r>
              <a:rPr kumimoji="1" lang="en-US" altLang="ja-JP" dirty="0" smtClean="0"/>
              <a:t>SPDY cannot reuse the connection</a:t>
            </a:r>
          </a:p>
          <a:p>
            <a:r>
              <a:rPr kumimoji="1" lang="en-US" altLang="ja-JP" dirty="0" smtClean="0"/>
              <a:t>Very few resources without connection reuse</a:t>
            </a:r>
          </a:p>
          <a:p>
            <a:pPr lvl="1"/>
            <a:r>
              <a:rPr lang="en-US" altLang="ja-JP" dirty="0" smtClean="0"/>
              <a:t>SPDY may not help it if the number of resources is less than 6</a:t>
            </a:r>
          </a:p>
          <a:p>
            <a:r>
              <a:rPr kumimoji="1" lang="en-US" altLang="ja-JP" dirty="0" smtClean="0"/>
              <a:t>High packet-loss links</a:t>
            </a:r>
          </a:p>
          <a:p>
            <a:pPr lvl="1"/>
            <a:r>
              <a:rPr lang="en-US" altLang="ja-JP" dirty="0" smtClean="0"/>
              <a:t>SPDY does worse than HTTP with high RTT and high packet loss</a:t>
            </a:r>
            <a:endParaRPr kumimoji="1" lang="ja-JP" altLang="en-US" dirty="0"/>
          </a:p>
        </p:txBody>
      </p:sp>
      <p:sp>
        <p:nvSpPr>
          <p:cNvPr id="3" name="タイトル 2"/>
          <p:cNvSpPr>
            <a:spLocks noGrp="1"/>
          </p:cNvSpPr>
          <p:nvPr>
            <p:ph type="title"/>
          </p:nvPr>
        </p:nvSpPr>
        <p:spPr/>
        <p:txBody>
          <a:bodyPr>
            <a:normAutofit fontScale="90000"/>
          </a:bodyPr>
          <a:lstStyle/>
          <a:p>
            <a:r>
              <a:rPr kumimoji="1" lang="en-US" altLang="ja-JP" dirty="0" smtClean="0"/>
              <a:t>Not suitable for SPDY</a:t>
            </a:r>
            <a:br>
              <a:rPr kumimoji="1" lang="en-US" altLang="ja-JP" dirty="0" smtClean="0"/>
            </a:br>
            <a:r>
              <a:rPr lang="en-US" altLang="ja-JP" sz="3100" dirty="0" smtClean="0"/>
              <a:t>- refer to Google I/O 2012</a:t>
            </a:r>
            <a:endParaRPr kumimoji="1" lang="ja-JP" altLang="en-US" dirty="0"/>
          </a:p>
        </p:txBody>
      </p:sp>
    </p:spTree>
    <p:extLst>
      <p:ext uri="{BB962C8B-B14F-4D97-AF65-F5344CB8AC3E}">
        <p14:creationId xmlns:p14="http://schemas.microsoft.com/office/powerpoint/2010/main" val="65889356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kumimoji="1" lang="en-US" altLang="ja-JP" dirty="0" smtClean="0"/>
              <a:t>Evaluation</a:t>
            </a:r>
            <a:r>
              <a:rPr kumimoji="1" lang="en-US" altLang="ja-JP" dirty="0" smtClean="0"/>
              <a:t/>
            </a:r>
            <a:br>
              <a:rPr kumimoji="1" lang="en-US" altLang="ja-JP" dirty="0" smtClean="0"/>
            </a:br>
            <a:r>
              <a:rPr lang="en-US" altLang="ja-JP" dirty="0" smtClean="0"/>
              <a:t>Real-time Web Application Roadblock</a:t>
            </a:r>
            <a:endParaRPr kumimoji="1" lang="ja-JP" altLang="en-US" dirty="0"/>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4928" y="1700807"/>
            <a:ext cx="5578777" cy="4585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200472" y="1724021"/>
            <a:ext cx="4104456" cy="2000548"/>
          </a:xfrm>
          <a:prstGeom prst="rect">
            <a:avLst/>
          </a:prstGeom>
          <a:noFill/>
        </p:spPr>
        <p:txBody>
          <a:bodyPr wrap="square" rtlCol="0">
            <a:spAutoFit/>
          </a:bodyPr>
          <a:lstStyle/>
          <a:p>
            <a:pPr marL="342900" indent="-342900">
              <a:buFont typeface="Arial" pitchFamily="34" charset="0"/>
              <a:buChar char="•"/>
            </a:pPr>
            <a:r>
              <a:rPr kumimoji="1" lang="en-US" altLang="ja-JP" sz="2400" dirty="0" smtClean="0">
                <a:latin typeface="+mj-lt"/>
              </a:rPr>
              <a:t>Experiment</a:t>
            </a:r>
          </a:p>
          <a:p>
            <a:r>
              <a:rPr kumimoji="1" lang="en-US" altLang="ja-JP" sz="2000" dirty="0" smtClean="0">
                <a:latin typeface="+mj-lt"/>
              </a:rPr>
              <a:t>Measuring </a:t>
            </a:r>
            <a:r>
              <a:rPr kumimoji="1" lang="en-US" altLang="ja-JP" sz="2000" dirty="0" err="1" smtClean="0">
                <a:latin typeface="+mj-lt"/>
              </a:rPr>
              <a:t>WebSocket</a:t>
            </a:r>
            <a:r>
              <a:rPr kumimoji="1" lang="en-US" altLang="ja-JP" sz="2000" dirty="0" smtClean="0">
                <a:latin typeface="+mj-lt"/>
              </a:rPr>
              <a:t> performance</a:t>
            </a:r>
          </a:p>
          <a:p>
            <a:r>
              <a:rPr kumimoji="1" lang="en-US" altLang="ja-JP" sz="2000" dirty="0" smtClean="0">
                <a:latin typeface="+mj-lt"/>
              </a:rPr>
              <a:t>3 mode</a:t>
            </a:r>
          </a:p>
          <a:p>
            <a:r>
              <a:rPr kumimoji="1" lang="en-US" altLang="ja-JP" sz="2000" dirty="0" smtClean="0">
                <a:latin typeface="+mj-lt"/>
              </a:rPr>
              <a:t>Web-app : picking chuck data</a:t>
            </a:r>
          </a:p>
          <a:p>
            <a:r>
              <a:rPr kumimoji="1" lang="en-US" altLang="ja-JP" sz="2000" dirty="0" smtClean="0">
                <a:latin typeface="+mj-lt"/>
              </a:rPr>
              <a:t>HTML5Websocket, XHR-polling</a:t>
            </a:r>
          </a:p>
          <a:p>
            <a:r>
              <a:rPr kumimoji="1" lang="en-US" altLang="ja-JP" sz="2000" dirty="0" smtClean="0">
                <a:latin typeface="+mj-lt"/>
              </a:rPr>
              <a:t>Raw TCP</a:t>
            </a:r>
          </a:p>
        </p:txBody>
      </p:sp>
      <p:pic>
        <p:nvPicPr>
          <p:cNvPr id="12" name="図 11" descr="pc15.gi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371386"/>
            <a:ext cx="1105755" cy="917109"/>
          </a:xfrm>
          <a:prstGeom prst="rect">
            <a:avLst/>
          </a:prstGeom>
        </p:spPr>
      </p:pic>
      <p:sp>
        <p:nvSpPr>
          <p:cNvPr id="13" name="テキスト ボックス 12"/>
          <p:cNvSpPr txBox="1"/>
          <p:nvPr/>
        </p:nvSpPr>
        <p:spPr>
          <a:xfrm>
            <a:off x="116411" y="5333146"/>
            <a:ext cx="864096" cy="400110"/>
          </a:xfrm>
          <a:prstGeom prst="rect">
            <a:avLst/>
          </a:prstGeom>
          <a:noFill/>
        </p:spPr>
        <p:txBody>
          <a:bodyPr wrap="square" rtlCol="0">
            <a:spAutoFit/>
          </a:bodyPr>
          <a:lstStyle/>
          <a:p>
            <a:r>
              <a:rPr kumimoji="1" lang="en-US" altLang="ja-JP" sz="2000" dirty="0" smtClean="0">
                <a:latin typeface="+mj-lt"/>
              </a:rPr>
              <a:t>Client</a:t>
            </a:r>
            <a:endParaRPr kumimoji="1" lang="ja-JP" altLang="en-US" sz="2000" dirty="0">
              <a:latin typeface="+mj-lt"/>
            </a:endParaRPr>
          </a:p>
        </p:txBody>
      </p:sp>
      <p:pic>
        <p:nvPicPr>
          <p:cNvPr id="14" name="図 13" descr="20070902220647.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92759" y="4190732"/>
            <a:ext cx="1185735" cy="1185735"/>
          </a:xfrm>
          <a:prstGeom prst="rect">
            <a:avLst/>
          </a:prstGeom>
        </p:spPr>
      </p:pic>
      <p:sp>
        <p:nvSpPr>
          <p:cNvPr id="15" name="テキスト ボックス 14"/>
          <p:cNvSpPr txBox="1"/>
          <p:nvPr/>
        </p:nvSpPr>
        <p:spPr>
          <a:xfrm>
            <a:off x="2792759" y="5333146"/>
            <a:ext cx="1368152" cy="707886"/>
          </a:xfrm>
          <a:prstGeom prst="rect">
            <a:avLst/>
          </a:prstGeom>
          <a:noFill/>
        </p:spPr>
        <p:txBody>
          <a:bodyPr wrap="square" rtlCol="0">
            <a:spAutoFit/>
          </a:bodyPr>
          <a:lstStyle/>
          <a:p>
            <a:pPr algn="ctr"/>
            <a:r>
              <a:rPr kumimoji="1" lang="en-US" altLang="ja-JP" sz="2000" dirty="0" smtClean="0">
                <a:latin typeface="+mj-lt"/>
              </a:rPr>
              <a:t>Server</a:t>
            </a:r>
          </a:p>
          <a:p>
            <a:pPr algn="ctr"/>
            <a:r>
              <a:rPr kumimoji="1" lang="en-US" altLang="ja-JP" sz="2000" dirty="0" smtClean="0">
                <a:latin typeface="+mj-lt"/>
              </a:rPr>
              <a:t>512kbit/sec</a:t>
            </a:r>
            <a:endParaRPr kumimoji="1" lang="ja-JP" altLang="en-US" sz="2000" dirty="0">
              <a:latin typeface="+mj-lt"/>
            </a:endParaRPr>
          </a:p>
        </p:txBody>
      </p:sp>
      <p:cxnSp>
        <p:nvCxnSpPr>
          <p:cNvPr id="6" name="直線矢印コネクタ 5"/>
          <p:cNvCxnSpPr/>
          <p:nvPr/>
        </p:nvCxnSpPr>
        <p:spPr>
          <a:xfrm>
            <a:off x="1105755" y="4653136"/>
            <a:ext cx="16870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980507" y="5013176"/>
            <a:ext cx="18122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4016896" y="6237312"/>
            <a:ext cx="5616624" cy="461665"/>
          </a:xfrm>
          <a:prstGeom prst="rect">
            <a:avLst/>
          </a:prstGeom>
        </p:spPr>
        <p:txBody>
          <a:bodyPr wrap="square">
            <a:spAutoFit/>
          </a:bodyPr>
          <a:lstStyle/>
          <a:p>
            <a:r>
              <a:rPr lang="en-US" altLang="ja-JP" sz="1200" dirty="0"/>
              <a:t>Real-time Web Application Roadblock:</a:t>
            </a:r>
          </a:p>
          <a:p>
            <a:r>
              <a:rPr lang="en-US" altLang="ja-JP" sz="1200" dirty="0"/>
              <a:t>Performance Penalty of HTML Sockets, </a:t>
            </a:r>
            <a:r>
              <a:rPr lang="en-US" altLang="ja-JP" sz="1200" dirty="0" err="1"/>
              <a:t>Sachin</a:t>
            </a:r>
            <a:r>
              <a:rPr lang="en-US" altLang="ja-JP" sz="1200" dirty="0"/>
              <a:t> </a:t>
            </a:r>
            <a:r>
              <a:rPr lang="en-US" altLang="ja-JP" sz="1200" dirty="0" err="1"/>
              <a:t>Agarwal</a:t>
            </a:r>
            <a:r>
              <a:rPr lang="en-US" altLang="ja-JP" sz="1200" dirty="0"/>
              <a:t> , IEEE ICC 2012</a:t>
            </a:r>
            <a:endParaRPr lang="ja-JP" altLang="en-US" sz="1200" dirty="0"/>
          </a:p>
        </p:txBody>
      </p:sp>
    </p:spTree>
    <p:extLst>
      <p:ext uri="{BB962C8B-B14F-4D97-AF65-F5344CB8AC3E}">
        <p14:creationId xmlns:p14="http://schemas.microsoft.com/office/powerpoint/2010/main" val="38694047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dirty="0" smtClean="0"/>
              <a:t>Evaluation</a:t>
            </a:r>
            <a:br>
              <a:rPr lang="en-US" altLang="ja-JP" dirty="0" smtClean="0"/>
            </a:br>
            <a:r>
              <a:rPr lang="en-US" altLang="ja-JP" dirty="0" smtClean="0"/>
              <a:t>Real</a:t>
            </a:r>
            <a:r>
              <a:rPr lang="en-US" altLang="ja-JP" dirty="0"/>
              <a:t>-time Web Application Roadblock</a:t>
            </a:r>
            <a:endParaRPr kumimoji="1" lang="ja-JP" altLang="en-US" dirty="0"/>
          </a:p>
        </p:txBody>
      </p:sp>
      <p:pic>
        <p:nvPicPr>
          <p:cNvPr id="4" name="Picture 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54836" y="1481138"/>
            <a:ext cx="5196327"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正方形/長方形 1"/>
          <p:cNvSpPr/>
          <p:nvPr/>
        </p:nvSpPr>
        <p:spPr>
          <a:xfrm>
            <a:off x="3728864" y="6021288"/>
            <a:ext cx="4953000" cy="430887"/>
          </a:xfrm>
          <a:prstGeom prst="rect">
            <a:avLst/>
          </a:prstGeom>
        </p:spPr>
        <p:txBody>
          <a:bodyPr>
            <a:spAutoFit/>
          </a:bodyPr>
          <a:lstStyle/>
          <a:p>
            <a:r>
              <a:rPr lang="en-US" altLang="ja-JP" sz="1100" dirty="0"/>
              <a:t>Real-time Web Application Roadblock:</a:t>
            </a:r>
          </a:p>
          <a:p>
            <a:r>
              <a:rPr lang="en-US" altLang="ja-JP" sz="1100" dirty="0"/>
              <a:t>Performance Penalty of HTML Sockets, </a:t>
            </a:r>
            <a:r>
              <a:rPr lang="en-US" altLang="ja-JP" sz="1100" dirty="0" err="1"/>
              <a:t>Sachin</a:t>
            </a:r>
            <a:r>
              <a:rPr lang="en-US" altLang="ja-JP" sz="1100" dirty="0"/>
              <a:t> </a:t>
            </a:r>
            <a:r>
              <a:rPr lang="en-US" altLang="ja-JP" sz="1100" dirty="0" err="1"/>
              <a:t>Agarwal</a:t>
            </a:r>
            <a:r>
              <a:rPr lang="en-US" altLang="ja-JP" sz="1100" dirty="0"/>
              <a:t> , IEEE ICC 2012</a:t>
            </a:r>
            <a:endParaRPr lang="ja-JP" altLang="en-US" sz="1100" dirty="0"/>
          </a:p>
        </p:txBody>
      </p:sp>
    </p:spTree>
    <p:extLst>
      <p:ext uri="{BB962C8B-B14F-4D97-AF65-F5344CB8AC3E}">
        <p14:creationId xmlns:p14="http://schemas.microsoft.com/office/powerpoint/2010/main" val="206069329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dirty="0"/>
              <a:t>Evaluation</a:t>
            </a:r>
            <a:r>
              <a:rPr lang="en-US" altLang="ja-JP" dirty="0"/>
              <a:t/>
            </a:r>
            <a:br>
              <a:rPr lang="en-US" altLang="ja-JP" dirty="0"/>
            </a:br>
            <a:r>
              <a:rPr lang="en-US" altLang="ja-JP" dirty="0"/>
              <a:t>Real-time Web Application Roadblock</a:t>
            </a:r>
            <a:endParaRPr kumimoji="1" lang="ja-JP" altLang="en-US" dirty="0"/>
          </a:p>
        </p:txBody>
      </p:sp>
      <p:pic>
        <p:nvPicPr>
          <p:cNvPr id="5"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15132" y="1481138"/>
            <a:ext cx="5675735"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正方形/長方形 1"/>
          <p:cNvSpPr/>
          <p:nvPr/>
        </p:nvSpPr>
        <p:spPr>
          <a:xfrm>
            <a:off x="2072680" y="5934670"/>
            <a:ext cx="5601072" cy="461665"/>
          </a:xfrm>
          <a:prstGeom prst="rect">
            <a:avLst/>
          </a:prstGeom>
        </p:spPr>
        <p:txBody>
          <a:bodyPr wrap="square">
            <a:spAutoFit/>
          </a:bodyPr>
          <a:lstStyle/>
          <a:p>
            <a:r>
              <a:rPr lang="en-US" altLang="ja-JP" sz="1200" dirty="0"/>
              <a:t>Real-time Web Application Roadblock:</a:t>
            </a:r>
          </a:p>
          <a:p>
            <a:r>
              <a:rPr lang="en-US" altLang="ja-JP" sz="1200" dirty="0"/>
              <a:t>Performance Penalty of HTML </a:t>
            </a:r>
            <a:r>
              <a:rPr lang="en-US" altLang="ja-JP" sz="1200" dirty="0" smtClean="0"/>
              <a:t>Sockets,</a:t>
            </a:r>
            <a:r>
              <a:rPr lang="en-US" altLang="ja-JP" sz="1200" dirty="0"/>
              <a:t> </a:t>
            </a:r>
            <a:r>
              <a:rPr lang="en-US" altLang="ja-JP" sz="1200" dirty="0" err="1"/>
              <a:t>Sachin</a:t>
            </a:r>
            <a:r>
              <a:rPr lang="en-US" altLang="ja-JP" sz="1200" dirty="0"/>
              <a:t> </a:t>
            </a:r>
            <a:r>
              <a:rPr lang="en-US" altLang="ja-JP" sz="1200" dirty="0" err="1"/>
              <a:t>Agarwal</a:t>
            </a:r>
            <a:r>
              <a:rPr lang="en-US" altLang="ja-JP" sz="1200" dirty="0" smtClean="0"/>
              <a:t> , </a:t>
            </a:r>
            <a:r>
              <a:rPr lang="en-US" altLang="ja-JP" sz="1200" dirty="0"/>
              <a:t>IEEE ICC 2012</a:t>
            </a:r>
            <a:endParaRPr lang="ja-JP" altLang="en-US" sz="1200" dirty="0"/>
          </a:p>
        </p:txBody>
      </p:sp>
    </p:spTree>
    <p:extLst>
      <p:ext uri="{BB962C8B-B14F-4D97-AF65-F5344CB8AC3E}">
        <p14:creationId xmlns:p14="http://schemas.microsoft.com/office/powerpoint/2010/main" val="309975933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Demonstrating the newest technologies on Web</a:t>
            </a:r>
          </a:p>
          <a:p>
            <a:pPr lvl="1"/>
            <a:r>
              <a:rPr lang="en-US" altLang="ja-JP" dirty="0" smtClean="0"/>
              <a:t>HTTP</a:t>
            </a:r>
            <a:r>
              <a:rPr lang="en-US" altLang="ja-JP" dirty="0" smtClean="0"/>
              <a:t>/2.0</a:t>
            </a:r>
          </a:p>
          <a:p>
            <a:pPr lvl="2"/>
            <a:r>
              <a:rPr lang="en-US" altLang="ja-JP" dirty="0" smtClean="0"/>
              <a:t>More effective usage of the network resources</a:t>
            </a:r>
          </a:p>
          <a:p>
            <a:pPr lvl="1"/>
            <a:r>
              <a:rPr lang="en-US" altLang="ja-JP" dirty="0" err="1" smtClean="0"/>
              <a:t>WebSocket</a:t>
            </a:r>
            <a:endParaRPr lang="en-US" altLang="ja-JP" dirty="0"/>
          </a:p>
          <a:p>
            <a:pPr lvl="2"/>
            <a:r>
              <a:rPr lang="en-US" altLang="ja-JP" dirty="0" smtClean="0"/>
              <a:t>Achievement of bidirectional communications</a:t>
            </a:r>
          </a:p>
          <a:p>
            <a:endParaRPr lang="en-US" altLang="ja-JP" dirty="0" smtClean="0"/>
          </a:p>
          <a:p>
            <a:r>
              <a:rPr lang="en-US" altLang="ja-JP" dirty="0" smtClean="0"/>
              <a:t>Solving Issues of these technologies as future work</a:t>
            </a:r>
          </a:p>
        </p:txBody>
      </p:sp>
      <p:sp>
        <p:nvSpPr>
          <p:cNvPr id="3" name="タイトル 2"/>
          <p:cNvSpPr>
            <a:spLocks noGrp="1"/>
          </p:cNvSpPr>
          <p:nvPr>
            <p:ph type="title"/>
          </p:nvPr>
        </p:nvSpPr>
        <p:spPr/>
        <p:txBody>
          <a:bodyPr/>
          <a:lstStyle/>
          <a:p>
            <a:r>
              <a:rPr kumimoji="1" lang="en-US" altLang="ja-JP" dirty="0" smtClean="0"/>
              <a:t>Conclusion</a:t>
            </a:r>
            <a:endParaRPr kumimoji="1" lang="ja-JP" altLang="en-US" dirty="0"/>
          </a:p>
        </p:txBody>
      </p:sp>
    </p:spTree>
    <p:extLst>
      <p:ext uri="{BB962C8B-B14F-4D97-AF65-F5344CB8AC3E}">
        <p14:creationId xmlns:p14="http://schemas.microsoft.com/office/powerpoint/2010/main" val="8498365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Cisco’s forecast – IP Traffic</a:t>
            </a:r>
            <a:endParaRPr kumimoji="1" lang="ja-JP" altLang="en-US" dirty="0"/>
          </a:p>
        </p:txBody>
      </p:sp>
      <p:graphicFrame>
        <p:nvGraphicFramePr>
          <p:cNvPr id="5" name="グラフ 4"/>
          <p:cNvGraphicFramePr/>
          <p:nvPr>
            <p:extLst>
              <p:ext uri="{D42A27DB-BD31-4B8C-83A1-F6EECF244321}">
                <p14:modId xmlns:p14="http://schemas.microsoft.com/office/powerpoint/2010/main" val="2076981512"/>
              </p:ext>
            </p:extLst>
          </p:nvPr>
        </p:nvGraphicFramePr>
        <p:xfrm>
          <a:off x="730250" y="1227666"/>
          <a:ext cx="8445500" cy="5009646"/>
        </p:xfrm>
        <a:graphic>
          <a:graphicData uri="http://schemas.openxmlformats.org/drawingml/2006/chart">
            <c:chart xmlns:c="http://schemas.openxmlformats.org/drawingml/2006/chart" xmlns:r="http://schemas.openxmlformats.org/officeDocument/2006/relationships" r:id="rId3"/>
          </a:graphicData>
        </a:graphic>
      </p:graphicFrame>
      <p:sp>
        <p:nvSpPr>
          <p:cNvPr id="7" name="正方形/長方形 6"/>
          <p:cNvSpPr/>
          <p:nvPr/>
        </p:nvSpPr>
        <p:spPr>
          <a:xfrm>
            <a:off x="3080792" y="6093296"/>
            <a:ext cx="6696744" cy="276999"/>
          </a:xfrm>
          <a:prstGeom prst="rect">
            <a:avLst/>
          </a:prstGeom>
        </p:spPr>
        <p:txBody>
          <a:bodyPr wrap="square">
            <a:spAutoFit/>
          </a:bodyPr>
          <a:lstStyle/>
          <a:p>
            <a:r>
              <a:rPr lang="en-US" altLang="ja-JP" sz="1200" dirty="0"/>
              <a:t>http://</a:t>
            </a:r>
            <a:r>
              <a:rPr lang="en-US" altLang="ja-JP" sz="1200" dirty="0" err="1"/>
              <a:t>newsroom.cisco.com</a:t>
            </a:r>
            <a:r>
              <a:rPr lang="en-US" altLang="ja-JP" sz="1200" dirty="0"/>
              <a:t>/</a:t>
            </a:r>
            <a:r>
              <a:rPr lang="en-US" altLang="ja-JP" sz="1200" dirty="0" err="1"/>
              <a:t>press-release-</a:t>
            </a:r>
            <a:r>
              <a:rPr lang="en-US" altLang="ja-JP" sz="1200" dirty="0" err="1" smtClean="0"/>
              <a:t>content?type</a:t>
            </a:r>
            <a:r>
              <a:rPr lang="en-US" altLang="ja-JP" sz="1200" dirty="0"/>
              <a:t>=</a:t>
            </a:r>
            <a:r>
              <a:rPr lang="en-US" altLang="ja-JP" sz="1200" dirty="0" err="1"/>
              <a:t>webcontent&amp;articleId</a:t>
            </a:r>
            <a:r>
              <a:rPr lang="en-US" altLang="ja-JP" sz="1200" dirty="0"/>
              <a:t>=888280</a:t>
            </a:r>
            <a:endParaRPr lang="ja-JP" altLang="en-US" sz="1200" dirty="0"/>
          </a:p>
        </p:txBody>
      </p:sp>
    </p:spTree>
    <p:extLst>
      <p:ext uri="{BB962C8B-B14F-4D97-AF65-F5344CB8AC3E}">
        <p14:creationId xmlns:p14="http://schemas.microsoft.com/office/powerpoint/2010/main" val="159529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Cisco’s forecast – Mobile Traffic</a:t>
            </a:r>
            <a:endParaRPr kumimoji="1" lang="ja-JP" altLang="en-US" dirty="0"/>
          </a:p>
        </p:txBody>
      </p:sp>
      <p:graphicFrame>
        <p:nvGraphicFramePr>
          <p:cNvPr id="5" name="グラフ 4"/>
          <p:cNvGraphicFramePr/>
          <p:nvPr>
            <p:extLst>
              <p:ext uri="{D42A27DB-BD31-4B8C-83A1-F6EECF244321}">
                <p14:modId xmlns:p14="http://schemas.microsoft.com/office/powerpoint/2010/main" val="1836275516"/>
              </p:ext>
            </p:extLst>
          </p:nvPr>
        </p:nvGraphicFramePr>
        <p:xfrm>
          <a:off x="730250" y="1227666"/>
          <a:ext cx="8445500" cy="5009646"/>
        </p:xfrm>
        <a:graphic>
          <a:graphicData uri="http://schemas.openxmlformats.org/drawingml/2006/chart">
            <c:chart xmlns:c="http://schemas.openxmlformats.org/drawingml/2006/chart" xmlns:r="http://schemas.openxmlformats.org/officeDocument/2006/relationships" r:id="rId3"/>
          </a:graphicData>
        </a:graphic>
      </p:graphicFrame>
      <p:sp>
        <p:nvSpPr>
          <p:cNvPr id="7" name="正方形/長方形 6"/>
          <p:cNvSpPr/>
          <p:nvPr/>
        </p:nvSpPr>
        <p:spPr>
          <a:xfrm>
            <a:off x="3080792" y="6093296"/>
            <a:ext cx="6696744" cy="276999"/>
          </a:xfrm>
          <a:prstGeom prst="rect">
            <a:avLst/>
          </a:prstGeom>
        </p:spPr>
        <p:txBody>
          <a:bodyPr wrap="square">
            <a:spAutoFit/>
          </a:bodyPr>
          <a:lstStyle/>
          <a:p>
            <a:r>
              <a:rPr lang="en-US" altLang="ja-JP" sz="1200" dirty="0"/>
              <a:t>http://</a:t>
            </a:r>
            <a:r>
              <a:rPr lang="en-US" altLang="ja-JP" sz="1200" dirty="0" err="1"/>
              <a:t>newsroom.cisco.com</a:t>
            </a:r>
            <a:r>
              <a:rPr lang="en-US" altLang="ja-JP" sz="1200" dirty="0"/>
              <a:t>/</a:t>
            </a:r>
            <a:r>
              <a:rPr lang="en-US" altLang="ja-JP" sz="1200" dirty="0" err="1"/>
              <a:t>press-release-</a:t>
            </a:r>
            <a:r>
              <a:rPr lang="en-US" altLang="ja-JP" sz="1200" dirty="0" err="1" smtClean="0"/>
              <a:t>content?type</a:t>
            </a:r>
            <a:r>
              <a:rPr lang="en-US" altLang="ja-JP" sz="1200" dirty="0"/>
              <a:t>=</a:t>
            </a:r>
            <a:r>
              <a:rPr lang="en-US" altLang="ja-JP" sz="1200" dirty="0" err="1"/>
              <a:t>webcontent&amp;articleId</a:t>
            </a:r>
            <a:r>
              <a:rPr lang="en-US" altLang="ja-JP" sz="1200" dirty="0"/>
              <a:t>=888280</a:t>
            </a:r>
            <a:endParaRPr lang="ja-JP" altLang="en-US" sz="1200" dirty="0"/>
          </a:p>
        </p:txBody>
      </p:sp>
    </p:spTree>
    <p:extLst>
      <p:ext uri="{BB962C8B-B14F-4D97-AF65-F5344CB8AC3E}">
        <p14:creationId xmlns:p14="http://schemas.microsoft.com/office/powerpoint/2010/main" val="270780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Energy Efficiency – Battery Life</a:t>
            </a:r>
          </a:p>
          <a:p>
            <a:pPr lvl="1"/>
            <a:r>
              <a:rPr lang="en-US" altLang="ja-JP" dirty="0"/>
              <a:t>t</a:t>
            </a:r>
            <a:r>
              <a:rPr lang="en-US" altLang="ja-JP" dirty="0" smtClean="0"/>
              <a:t>o conserve its energy consumption as much as possible</a:t>
            </a:r>
          </a:p>
          <a:p>
            <a:r>
              <a:rPr kumimoji="1" lang="en-US" altLang="ja-JP" dirty="0" smtClean="0"/>
              <a:t>Bandwidth – Networking Functionality</a:t>
            </a:r>
          </a:p>
          <a:p>
            <a:pPr lvl="1"/>
            <a:r>
              <a:rPr lang="en-US" altLang="ja-JP" dirty="0" smtClean="0"/>
              <a:t>Wireless is much scarce than traditional wired</a:t>
            </a:r>
          </a:p>
          <a:p>
            <a:r>
              <a:rPr kumimoji="1" lang="en-US" altLang="ja-JP" dirty="0" smtClean="0"/>
              <a:t>Processing Power – Memory, CPU</a:t>
            </a:r>
          </a:p>
          <a:p>
            <a:r>
              <a:rPr lang="en-US" altLang="ja-JP" dirty="0" smtClean="0"/>
              <a:t>Screen Size</a:t>
            </a:r>
          </a:p>
          <a:p>
            <a:endParaRPr kumimoji="1" lang="en-US" altLang="ja-JP" dirty="0" smtClean="0"/>
          </a:p>
          <a:p>
            <a:pPr lvl="1"/>
            <a:endParaRPr kumimoji="1" lang="ja-JP" altLang="en-US" dirty="0"/>
          </a:p>
        </p:txBody>
      </p:sp>
      <p:sp>
        <p:nvSpPr>
          <p:cNvPr id="3" name="タイトル 2"/>
          <p:cNvSpPr>
            <a:spLocks noGrp="1"/>
          </p:cNvSpPr>
          <p:nvPr>
            <p:ph type="title"/>
          </p:nvPr>
        </p:nvSpPr>
        <p:spPr/>
        <p:txBody>
          <a:bodyPr/>
          <a:lstStyle/>
          <a:p>
            <a:r>
              <a:rPr kumimoji="1" lang="en-US" altLang="ja-JP" dirty="0" smtClean="0"/>
              <a:t>Limitations of mobiles</a:t>
            </a:r>
            <a:endParaRPr kumimoji="1" lang="ja-JP" altLang="en-US" dirty="0"/>
          </a:p>
        </p:txBody>
      </p:sp>
    </p:spTree>
    <p:extLst>
      <p:ext uri="{BB962C8B-B14F-4D97-AF65-F5344CB8AC3E}">
        <p14:creationId xmlns:p14="http://schemas.microsoft.com/office/powerpoint/2010/main" val="11518949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Performance</a:t>
            </a:r>
            <a:endParaRPr lang="en-US" altLang="ja-JP" dirty="0" smtClean="0"/>
          </a:p>
          <a:p>
            <a:pPr lvl="1"/>
            <a:r>
              <a:rPr lang="en-US" altLang="ja-JP" dirty="0" smtClean="0"/>
              <a:t>not limitation of network environment</a:t>
            </a:r>
          </a:p>
          <a:p>
            <a:pPr lvl="1"/>
            <a:r>
              <a:rPr lang="en-US" altLang="ja-JP" dirty="0"/>
              <a:t>More efficient use of network </a:t>
            </a:r>
            <a:r>
              <a:rPr lang="en-US" altLang="ja-JP" dirty="0" smtClean="0"/>
              <a:t>resources</a:t>
            </a:r>
            <a:endParaRPr kumimoji="1" lang="en-US" altLang="ja-JP" dirty="0" smtClean="0"/>
          </a:p>
          <a:p>
            <a:r>
              <a:rPr lang="en-US" altLang="ja-JP" dirty="0" smtClean="0"/>
              <a:t>Connectivity</a:t>
            </a:r>
          </a:p>
          <a:p>
            <a:pPr lvl="1"/>
            <a:r>
              <a:rPr kumimoji="1" lang="en-US" altLang="ja-JP" dirty="0" smtClean="0"/>
              <a:t>Usability of Web app like native-app</a:t>
            </a:r>
            <a:endParaRPr kumimoji="1" lang="en-US" altLang="ja-JP" dirty="0"/>
          </a:p>
        </p:txBody>
      </p:sp>
      <p:sp>
        <p:nvSpPr>
          <p:cNvPr id="2" name="タイトル 1"/>
          <p:cNvSpPr>
            <a:spLocks noGrp="1"/>
          </p:cNvSpPr>
          <p:nvPr>
            <p:ph type="title"/>
          </p:nvPr>
        </p:nvSpPr>
        <p:spPr/>
        <p:txBody>
          <a:bodyPr/>
          <a:lstStyle/>
          <a:p>
            <a:r>
              <a:rPr kumimoji="1" lang="en-US" altLang="ja-JP" dirty="0" smtClean="0"/>
              <a:t>Requirements </a:t>
            </a:r>
            <a:r>
              <a:rPr kumimoji="1" lang="en-US" altLang="ja-JP" dirty="0" smtClean="0"/>
              <a:t>for Web</a:t>
            </a:r>
            <a:endParaRPr kumimoji="1" lang="ja-JP" altLang="en-US" dirty="0"/>
          </a:p>
        </p:txBody>
      </p:sp>
      <p:sp>
        <p:nvSpPr>
          <p:cNvPr id="5" name="テキスト ボックス 4"/>
          <p:cNvSpPr txBox="1"/>
          <p:nvPr/>
        </p:nvSpPr>
        <p:spPr>
          <a:xfrm>
            <a:off x="5961112" y="4509120"/>
            <a:ext cx="1723549" cy="58477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sz="3200" dirty="0" smtClean="0">
                <a:latin typeface="+mn-lt"/>
              </a:rPr>
              <a:t>HTTP2.0</a:t>
            </a:r>
            <a:endParaRPr kumimoji="1" lang="ja-JP" altLang="en-US" sz="3200" dirty="0">
              <a:latin typeface="+mn-lt"/>
            </a:endParaRPr>
          </a:p>
        </p:txBody>
      </p:sp>
      <p:sp>
        <p:nvSpPr>
          <p:cNvPr id="6" name="テキスト ボックス 5"/>
          <p:cNvSpPr txBox="1"/>
          <p:nvPr/>
        </p:nvSpPr>
        <p:spPr>
          <a:xfrm>
            <a:off x="1928664" y="4509120"/>
            <a:ext cx="2044149" cy="58477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sz="3200" dirty="0" err="1" smtClean="0">
                <a:latin typeface="+mn-lt"/>
              </a:rPr>
              <a:t>WebSocket</a:t>
            </a:r>
            <a:endParaRPr kumimoji="1" lang="ja-JP" altLang="en-US" sz="3200" dirty="0">
              <a:latin typeface="+mn-lt"/>
            </a:endParaRPr>
          </a:p>
        </p:txBody>
      </p:sp>
    </p:spTree>
    <p:extLst>
      <p:ext uri="{BB962C8B-B14F-4D97-AF65-F5344CB8AC3E}">
        <p14:creationId xmlns:p14="http://schemas.microsoft.com/office/powerpoint/2010/main" val="4279552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HTML 5 is a markup language</a:t>
            </a:r>
          </a:p>
          <a:p>
            <a:pPr lvl="1"/>
            <a:r>
              <a:rPr kumimoji="1" lang="en-US" altLang="ja-JP" dirty="0" smtClean="0"/>
              <a:t>Working group W3C</a:t>
            </a:r>
          </a:p>
          <a:p>
            <a:pPr lvl="1"/>
            <a:r>
              <a:rPr lang="en-US" altLang="ja-JP" dirty="0" smtClean="0"/>
              <a:t>Recommendation by the end of 2014</a:t>
            </a:r>
          </a:p>
          <a:p>
            <a:endParaRPr lang="en-US" altLang="ja-JP" dirty="0"/>
          </a:p>
          <a:p>
            <a:r>
              <a:rPr lang="en-US" altLang="ja-JP" dirty="0" smtClean="0"/>
              <a:t>What is HTML 5 for?</a:t>
            </a:r>
          </a:p>
          <a:p>
            <a:pPr lvl="1"/>
            <a:r>
              <a:rPr kumimoji="1" lang="en-US" altLang="ja-JP" dirty="0" smtClean="0"/>
              <a:t>For </a:t>
            </a:r>
            <a:r>
              <a:rPr kumimoji="1" lang="en-US" altLang="ja-JP" dirty="0" err="1" smtClean="0"/>
              <a:t>Restandardize</a:t>
            </a:r>
            <a:r>
              <a:rPr kumimoji="1" lang="en-US" altLang="ja-JP" dirty="0" smtClean="0"/>
              <a:t> the Web</a:t>
            </a:r>
          </a:p>
          <a:p>
            <a:pPr lvl="1"/>
            <a:r>
              <a:rPr lang="en-US" altLang="ja-JP" dirty="0" smtClean="0"/>
              <a:t>Move the web away from proprietary technologies</a:t>
            </a:r>
            <a:endParaRPr kumimoji="1" lang="ja-JP" altLang="en-US" dirty="0"/>
          </a:p>
        </p:txBody>
      </p:sp>
      <p:sp>
        <p:nvSpPr>
          <p:cNvPr id="3" name="タイトル 2"/>
          <p:cNvSpPr>
            <a:spLocks noGrp="1"/>
          </p:cNvSpPr>
          <p:nvPr>
            <p:ph type="title"/>
          </p:nvPr>
        </p:nvSpPr>
        <p:spPr/>
        <p:txBody>
          <a:bodyPr/>
          <a:lstStyle/>
          <a:p>
            <a:r>
              <a:rPr kumimoji="1" lang="en-US" altLang="ja-JP" dirty="0" smtClean="0"/>
              <a:t>What is HTML 5 for?</a:t>
            </a:r>
            <a:endParaRPr kumimoji="1" lang="ja-JP" altLang="en-US" dirty="0"/>
          </a:p>
        </p:txBody>
      </p:sp>
      <p:pic>
        <p:nvPicPr>
          <p:cNvPr id="6" name="図 5" descr="20110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184" y="1412776"/>
            <a:ext cx="2747144" cy="2747144"/>
          </a:xfrm>
          <a:prstGeom prst="rect">
            <a:avLst/>
          </a:prstGeom>
        </p:spPr>
      </p:pic>
    </p:spTree>
    <p:extLst>
      <p:ext uri="{BB962C8B-B14F-4D97-AF65-F5344CB8AC3E}">
        <p14:creationId xmlns:p14="http://schemas.microsoft.com/office/powerpoint/2010/main" val="6005319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Background</a:t>
            </a:r>
            <a:endParaRPr kumimoji="1" lang="ja-JP" altLang="en-US" dirty="0"/>
          </a:p>
        </p:txBody>
      </p:sp>
      <p:pic>
        <p:nvPicPr>
          <p:cNvPr id="4" name="図 3" descr="flas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4495" y="2229836"/>
            <a:ext cx="1284819" cy="1199164"/>
          </a:xfrm>
          <a:prstGeom prst="rect">
            <a:avLst/>
          </a:prstGeom>
        </p:spPr>
      </p:pic>
      <p:pic>
        <p:nvPicPr>
          <p:cNvPr id="5" name="図 4" descr="youtube-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92896"/>
            <a:ext cx="3312368" cy="2341948"/>
          </a:xfrm>
          <a:prstGeom prst="rect">
            <a:avLst/>
          </a:prstGeom>
        </p:spPr>
      </p:pic>
      <p:pic>
        <p:nvPicPr>
          <p:cNvPr id="6" name="図 5" descr="QuickTimeAlternative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008" y="3789040"/>
            <a:ext cx="1503792" cy="1456799"/>
          </a:xfrm>
          <a:prstGeom prst="rect">
            <a:avLst/>
          </a:prstGeom>
        </p:spPr>
      </p:pic>
      <p:pic>
        <p:nvPicPr>
          <p:cNvPr id="8" name="図 7" descr="chrome-a_51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3280" y="2780928"/>
            <a:ext cx="2125464" cy="2125464"/>
          </a:xfrm>
          <a:prstGeom prst="rect">
            <a:avLst/>
          </a:prstGeom>
        </p:spPr>
      </p:pic>
      <p:pic>
        <p:nvPicPr>
          <p:cNvPr id="9" name="図 8" descr="k974854211.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4187" y="980728"/>
            <a:ext cx="1963650" cy="1880344"/>
          </a:xfrm>
          <a:prstGeom prst="rect">
            <a:avLst/>
          </a:prstGeom>
        </p:spPr>
      </p:pic>
      <p:pic>
        <p:nvPicPr>
          <p:cNvPr id="11" name="図 10" descr="image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45676" y="4797152"/>
            <a:ext cx="1780673" cy="1886860"/>
          </a:xfrm>
          <a:prstGeom prst="rect">
            <a:avLst/>
          </a:prstGeom>
        </p:spPr>
      </p:pic>
      <p:sp>
        <p:nvSpPr>
          <p:cNvPr id="13" name="加算記号 12"/>
          <p:cNvSpPr/>
          <p:nvPr/>
        </p:nvSpPr>
        <p:spPr>
          <a:xfrm>
            <a:off x="6609184" y="3356992"/>
            <a:ext cx="864096" cy="864096"/>
          </a:xfrm>
          <a:prstGeom prst="mathPlu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4" name="左右矢印 13"/>
          <p:cNvSpPr/>
          <p:nvPr/>
        </p:nvSpPr>
        <p:spPr>
          <a:xfrm>
            <a:off x="3152800" y="3356992"/>
            <a:ext cx="2016224" cy="86409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6731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論文読み輪講">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or research">
      <a:majorFont>
        <a:latin typeface="Times New Roman"/>
        <a:ea typeface="ＭＳ Ｐゴシック"/>
        <a:cs typeface=""/>
      </a:majorFont>
      <a:minorFont>
        <a:latin typeface="Times New Roman"/>
        <a:ea typeface="ＭＳ Ｐゴシック"/>
        <a:cs typeface=""/>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論文読み輪講.thmx</Template>
  <TotalTime>1303</TotalTime>
  <Words>2526</Words>
  <Application>Microsoft Macintosh PowerPoint</Application>
  <PresentationFormat>A4 210x297 mm</PresentationFormat>
  <Paragraphs>479</Paragraphs>
  <Slides>34</Slides>
  <Notes>22</Notes>
  <HiddenSlides>7</HiddenSlides>
  <MMClips>0</MMClips>
  <ScaleCrop>false</ScaleCrop>
  <HeadingPairs>
    <vt:vector size="4" baseType="variant">
      <vt:variant>
        <vt:lpstr>テーマ</vt:lpstr>
      </vt:variant>
      <vt:variant>
        <vt:i4>1</vt:i4>
      </vt:variant>
      <vt:variant>
        <vt:lpstr>スライド タイトル</vt:lpstr>
      </vt:variant>
      <vt:variant>
        <vt:i4>34</vt:i4>
      </vt:variant>
    </vt:vector>
  </HeadingPairs>
  <TitlesOfParts>
    <vt:vector size="35" baseType="lpstr">
      <vt:lpstr>論文読み輪講</vt:lpstr>
      <vt:lpstr>Webの最新技術に関する調査  A survey on the latest technology of Web</vt:lpstr>
      <vt:lpstr>Outline</vt:lpstr>
      <vt:lpstr>Introduction</vt:lpstr>
      <vt:lpstr>Cisco’s forecast – IP Traffic</vt:lpstr>
      <vt:lpstr>Cisco’s forecast – Mobile Traffic</vt:lpstr>
      <vt:lpstr>Limitations of mobiles</vt:lpstr>
      <vt:lpstr>Requirements for Web</vt:lpstr>
      <vt:lpstr>What is HTML 5 for?</vt:lpstr>
      <vt:lpstr>Background</vt:lpstr>
      <vt:lpstr>Function of HTML5</vt:lpstr>
      <vt:lpstr>Multimedia</vt:lpstr>
      <vt:lpstr>Offline Applications</vt:lpstr>
      <vt:lpstr>Web workers</vt:lpstr>
      <vt:lpstr>What is WebSocket for?</vt:lpstr>
      <vt:lpstr>Ajax</vt:lpstr>
      <vt:lpstr>Comet(Long-polling)</vt:lpstr>
      <vt:lpstr>WebSocket</vt:lpstr>
      <vt:lpstr>What is HTTP/2.0 for?</vt:lpstr>
      <vt:lpstr>Current HTTP/1.1</vt:lpstr>
      <vt:lpstr>SPDY</vt:lpstr>
      <vt:lpstr>SPDY vs HTTP/1.1</vt:lpstr>
      <vt:lpstr>Simple stream flow of SPDY</vt:lpstr>
      <vt:lpstr>Header</vt:lpstr>
      <vt:lpstr>Server Push</vt:lpstr>
      <vt:lpstr>Server hint</vt:lpstr>
      <vt:lpstr>HTTP/2.0 vs SPDY</vt:lpstr>
      <vt:lpstr>Evaluation SPDY Performance on Mobile Networks</vt:lpstr>
      <vt:lpstr>Evaluation SPDY Performance on Mobile Networks</vt:lpstr>
      <vt:lpstr>Related Work SPDY Performance on Mobile Networks</vt:lpstr>
      <vt:lpstr>Not suitable for SPDY - refer to Google I/O 2012</vt:lpstr>
      <vt:lpstr>Evaluation Real-time Web Application Roadblock</vt:lpstr>
      <vt:lpstr>Evaluation Real-time Web Application Roadblock</vt:lpstr>
      <vt:lpstr>Evaluation Real-time Web Application Roadblock</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[プロジェクト名] の 認可申請</dc:title>
  <dc:creator>admin</dc:creator>
  <cp:lastModifiedBy>Fujii Shogo</cp:lastModifiedBy>
  <cp:revision>358</cp:revision>
  <cp:lastPrinted>1601-01-01T00:00:00Z</cp:lastPrinted>
  <dcterms:created xsi:type="dcterms:W3CDTF">2013-06-01T17:10:21Z</dcterms:created>
  <dcterms:modified xsi:type="dcterms:W3CDTF">2013-06-03T06:01:27Z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TC060891601041</vt:lpwstr>
  </property>
</Properties>
</file>