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m4a" ContentType="audio/mp4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長野 将吾" initials="長野" lastIdx="1" clrIdx="0">
    <p:extLst>
      <p:ext uri="{19B8F6BF-5375-455C-9EA6-DF929625EA0E}">
        <p15:presenceInfo xmlns:p15="http://schemas.microsoft.com/office/powerpoint/2012/main" userId="1652e35b2e94e4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A3D7"/>
    <a:srgbClr val="131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5"/>
  </p:normalViewPr>
  <p:slideViewPr>
    <p:cSldViewPr snapToGrid="0" snapToObjects="1">
      <p:cViewPr>
        <p:scale>
          <a:sx n="54" d="100"/>
          <a:sy n="54" d="100"/>
        </p:scale>
        <p:origin x="1616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0T22:05:58.309" idx="1">
    <p:pos x="-187" y="-129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9510-0BE7-D943-8D12-ADB42342EC9C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E40CD-5C6A-9647-A7DC-D6E27661A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68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BF02E4-838E-7644-8A4A-5A3C58CA3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5C778F-788D-AE48-B0AC-AEA55313A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7907BA-57F3-FD47-B0CF-45F69FE1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F661EA-9B60-9148-A5CE-AE81D7CD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F830C3-EF21-DD42-847A-22A7C5BE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27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27C63-B088-894E-8545-0D7F2FE4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C667EA-9C5D-D343-8EEF-CDF9976EC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148B7E-3640-F44B-931F-E7CAB99D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8B9A7-4AAE-F141-A6D0-865CA54E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0A16BD-879E-0F40-98FE-A012247A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67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742A44-460D-0B4A-BC6D-E13DE9F89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1A7693-155D-6648-8B56-1AE6064DF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ACA7D5-B543-044A-8513-51915B81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4A13D1-1043-9D44-BBAB-AA2115C3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E48F57-B741-C34D-8563-D0029292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22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02BAEC-EDD7-2E48-886C-EC68D02D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E50209-CFDF-8149-9404-718E18036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D21A7B-8856-3244-A363-3869AF64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66B59D-CA8C-8E49-AFF9-9B426037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829DA9-0E29-304E-A7E0-6EA1680D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99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EB493-6D97-214F-AA60-C82D6008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0F11BF-7AB6-204A-9CEE-0F28EFD76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A3506-165B-AF4F-85D4-4588E00D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B935E3-3CED-F840-8219-6F437B4F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48280F-8AE1-294F-9ED5-BB6C86ED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20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E7473-FEB0-7047-829E-C6AF3318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EB2E9-D65B-3F46-8491-934561849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9E920C-C4C6-494F-A356-8D73D07D3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5741F5-C0F2-8545-AC2A-03C40405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0839B7-5FE0-CF49-AB46-02C45CA0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D7E1A2-66DF-864A-BB3D-CA186057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08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C7B26C-BD04-5A4E-8DE0-FBECE5AB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494AAD-9616-734B-8010-6275C6521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28A939-3746-DA48-A2B8-823173AC5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7DEA31-0F16-6D4B-9FB6-50E5D00AF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094530-E25E-A047-BDDE-132A54E9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1ECD39-0994-054C-921E-BFE59BCA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FE1070-95B6-0442-8A11-E71C6D96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88331B-D345-1945-8CD7-960A88D7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94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7C75B-EE3C-D94B-864C-88CCCE6D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DB41B2-36B2-794B-91F8-27F38E88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60E12D-7799-D849-9437-D2FAA40B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9EAA15-B4A9-0D4D-BBA1-6291CEF6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66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B289C9-6AD0-FF42-918C-932B360E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728F2B7-4BF0-654A-AA69-217276CF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29C3FE-9904-8042-95EE-D05D2ED1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28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A9F6E-EDE9-2148-828C-89B5A26E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F18B21-0EAE-8E4A-B1FA-09C8D5425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B86822-DB4A-1E47-83A0-930E60B65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170473-FA01-BB49-A8A7-44B653F2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17B4AC-0A4B-A94D-AD79-B317312F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27F90D-9331-4E4D-8CE4-248A1E51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29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A49F9-5873-6146-88D9-300DB9F6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B65CF94-86D2-B047-8101-7D04C13B4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B56FE1-F306-3442-88FF-12090DB1E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673F95-43D4-884B-B51D-467B1E3C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7DE55D-6194-0A49-8019-94DB6E3F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E4F228-957E-B14D-9F2D-31EE884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89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41A158-8837-FA42-916B-679BF941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4CC488-BAB0-394C-9937-2A1CF74AB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9782F-F346-F74F-9222-17E726BDB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FE2B1B-3DB4-2646-A46C-FF2301303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6D96F5-AB4D-D640-B683-4382E73F2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9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12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A41D092-4D2A-3448-8460-59B158EC64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月 5">
            <a:extLst>
              <a:ext uri="{FF2B5EF4-FFF2-40B4-BE49-F238E27FC236}">
                <a16:creationId xmlns:a16="http://schemas.microsoft.com/office/drawing/2014/main" id="{ACF082C9-5F62-FA4A-A648-F5FAA3C922BF}"/>
              </a:ext>
            </a:extLst>
          </p:cNvPr>
          <p:cNvSpPr/>
          <p:nvPr/>
        </p:nvSpPr>
        <p:spPr>
          <a:xfrm>
            <a:off x="657652" y="495711"/>
            <a:ext cx="4451685" cy="5712584"/>
          </a:xfrm>
          <a:prstGeom prst="moon">
            <a:avLst>
              <a:gd name="adj" fmla="val 20811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月 6">
            <a:extLst>
              <a:ext uri="{FF2B5EF4-FFF2-40B4-BE49-F238E27FC236}">
                <a16:creationId xmlns:a16="http://schemas.microsoft.com/office/drawing/2014/main" id="{46ABEA00-170F-9845-885A-71F5C266015E}"/>
              </a:ext>
            </a:extLst>
          </p:cNvPr>
          <p:cNvSpPr/>
          <p:nvPr/>
        </p:nvSpPr>
        <p:spPr>
          <a:xfrm>
            <a:off x="2406316" y="495711"/>
            <a:ext cx="3569369" cy="5712584"/>
          </a:xfrm>
          <a:prstGeom prst="moon">
            <a:avLst>
              <a:gd name="adj" fmla="val 20811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A2B231E-96D7-074F-B010-529CE55A778C}"/>
              </a:ext>
            </a:extLst>
          </p:cNvPr>
          <p:cNvGrpSpPr/>
          <p:nvPr/>
        </p:nvGrpSpPr>
        <p:grpSpPr>
          <a:xfrm rot="10800000">
            <a:off x="6336628" y="495711"/>
            <a:ext cx="5318033" cy="5712584"/>
            <a:chOff x="834115" y="-2360581"/>
            <a:chExt cx="5318033" cy="5712584"/>
          </a:xfrm>
        </p:grpSpPr>
        <p:sp>
          <p:nvSpPr>
            <p:cNvPr id="10" name="月 9">
              <a:extLst>
                <a:ext uri="{FF2B5EF4-FFF2-40B4-BE49-F238E27FC236}">
                  <a16:creationId xmlns:a16="http://schemas.microsoft.com/office/drawing/2014/main" id="{3DCAD479-0E18-3D4B-BB2A-FC7A61D53640}"/>
                </a:ext>
              </a:extLst>
            </p:cNvPr>
            <p:cNvSpPr/>
            <p:nvPr/>
          </p:nvSpPr>
          <p:spPr>
            <a:xfrm>
              <a:off x="834115" y="-2360581"/>
              <a:ext cx="4451685" cy="5712584"/>
            </a:xfrm>
            <a:prstGeom prst="moon">
              <a:avLst>
                <a:gd name="adj" fmla="val 20811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月 10">
              <a:extLst>
                <a:ext uri="{FF2B5EF4-FFF2-40B4-BE49-F238E27FC236}">
                  <a16:creationId xmlns:a16="http://schemas.microsoft.com/office/drawing/2014/main" id="{9BD887E5-5A43-B141-9936-3F4538941D72}"/>
                </a:ext>
              </a:extLst>
            </p:cNvPr>
            <p:cNvSpPr/>
            <p:nvPr/>
          </p:nvSpPr>
          <p:spPr>
            <a:xfrm>
              <a:off x="2582779" y="-2360581"/>
              <a:ext cx="3569369" cy="5712584"/>
            </a:xfrm>
            <a:prstGeom prst="moon">
              <a:avLst>
                <a:gd name="adj" fmla="val 20811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字幕 2">
            <a:extLst>
              <a:ext uri="{FF2B5EF4-FFF2-40B4-BE49-F238E27FC236}">
                <a16:creationId xmlns:a16="http://schemas.microsoft.com/office/drawing/2014/main" id="{B25550F9-5111-EF4D-ADE1-21EFA9575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472" y="4049504"/>
            <a:ext cx="10307053" cy="1655762"/>
          </a:xfrm>
        </p:spPr>
        <p:txBody>
          <a:bodyPr>
            <a:normAutofit fontScale="92500"/>
          </a:bodyPr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〜</a:t>
            </a:r>
            <a:r>
              <a:rPr kumimoji="1" lang="ja-JP" altLang="en-US" sz="4400" b="1">
                <a:solidFill>
                  <a:schemeClr val="bg1"/>
                </a:solidFill>
              </a:rPr>
              <a:t>まだ片付けで消耗してるの？</a:t>
            </a:r>
            <a:r>
              <a:rPr kumimoji="1" lang="en-US" altLang="ja-JP" sz="4400" b="1" dirty="0">
                <a:solidFill>
                  <a:schemeClr val="bg1"/>
                </a:solidFill>
              </a:rPr>
              <a:t>〜</a:t>
            </a:r>
          </a:p>
          <a:p>
            <a:r>
              <a:rPr lang="en-US" altLang="ja-JP" sz="4400" b="1" dirty="0">
                <a:solidFill>
                  <a:schemeClr val="bg1"/>
                </a:solidFill>
              </a:rPr>
              <a:t>Why don’t you stop cleaning your desk?</a:t>
            </a:r>
            <a:endParaRPr kumimoji="1" lang="en-US" altLang="ja-JP" sz="44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7EE706-B51C-4643-9B1E-45A6528A606F}"/>
              </a:ext>
            </a:extLst>
          </p:cNvPr>
          <p:cNvSpPr txBox="1"/>
          <p:nvPr/>
        </p:nvSpPr>
        <p:spPr>
          <a:xfrm>
            <a:off x="657652" y="1386047"/>
            <a:ext cx="1087669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800" b="1">
                <a:solidFill>
                  <a:schemeClr val="bg1"/>
                </a:solidFill>
              </a:rPr>
              <a:t>片付け</a:t>
            </a:r>
            <a:r>
              <a:rPr lang="en-US" altLang="ja-JP" sz="13800" b="1" dirty="0">
                <a:solidFill>
                  <a:schemeClr val="bg1"/>
                </a:solidFill>
              </a:rPr>
              <a:t>RIZAP</a:t>
            </a:r>
            <a:endParaRPr kumimoji="1" lang="ja-JP" altLang="en-US" sz="13800" b="1">
              <a:solidFill>
                <a:schemeClr val="bg1"/>
              </a:solidFill>
            </a:endParaRPr>
          </a:p>
        </p:txBody>
      </p:sp>
      <p:sp>
        <p:nvSpPr>
          <p:cNvPr id="14" name="字幕 2">
            <a:extLst>
              <a:ext uri="{FF2B5EF4-FFF2-40B4-BE49-F238E27FC236}">
                <a16:creationId xmlns:a16="http://schemas.microsoft.com/office/drawing/2014/main" id="{5A628940-17E8-1F46-94A0-BFA489B7C438}"/>
              </a:ext>
            </a:extLst>
          </p:cNvPr>
          <p:cNvSpPr txBox="1">
            <a:spLocks/>
          </p:cNvSpPr>
          <p:nvPr/>
        </p:nvSpPr>
        <p:spPr>
          <a:xfrm>
            <a:off x="-1941024" y="73634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400" b="1" dirty="0">
                <a:solidFill>
                  <a:schemeClr val="bg1"/>
                </a:solidFill>
              </a:rPr>
              <a:t>KATAZUKE</a:t>
            </a:r>
          </a:p>
        </p:txBody>
      </p:sp>
      <p:pic>
        <p:nvPicPr>
          <p:cNvPr id="15" name="オーディオ 14">
            <a:hlinkClick r:id="" action="ppaction://media"/>
            <a:extLst>
              <a:ext uri="{FF2B5EF4-FFF2-40B4-BE49-F238E27FC236}">
                <a16:creationId xmlns:a16="http://schemas.microsoft.com/office/drawing/2014/main" id="{92E6D223-9233-EA43-A495-8A7513032E4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43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2"/>
    </mc:Choice>
    <mc:Fallback>
      <p:transition spd="slow" advTm="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71429B-71D5-3140-B324-7E386E8B76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1C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C53378-30A9-A148-AF2A-A24235292A65}"/>
              </a:ext>
            </a:extLst>
          </p:cNvPr>
          <p:cNvSpPr txBox="1"/>
          <p:nvPr/>
        </p:nvSpPr>
        <p:spPr>
          <a:xfrm>
            <a:off x="126323" y="66735"/>
            <a:ext cx="35974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solidFill>
                  <a:schemeClr val="bg1">
                    <a:lumMod val="75000"/>
                  </a:schemeClr>
                </a:solidFill>
              </a:rPr>
              <a:t>OUR VISION</a:t>
            </a:r>
            <a:endParaRPr kumimoji="1" lang="ja-JP" altLang="en-US" sz="44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2D60E2B7-C6B8-A542-B1E2-4792E858A7D5}"/>
              </a:ext>
            </a:extLst>
          </p:cNvPr>
          <p:cNvSpPr/>
          <p:nvPr/>
        </p:nvSpPr>
        <p:spPr>
          <a:xfrm>
            <a:off x="709882" y="2159679"/>
            <a:ext cx="2153634" cy="2153634"/>
          </a:xfrm>
          <a:prstGeom prst="ellipse">
            <a:avLst/>
          </a:prstGeom>
          <a:solidFill>
            <a:srgbClr val="67A3D7"/>
          </a:solidFill>
          <a:ln>
            <a:solidFill>
              <a:srgbClr val="67A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87778-9E4E-424C-8500-E577B002043E}"/>
              </a:ext>
            </a:extLst>
          </p:cNvPr>
          <p:cNvSpPr txBox="1"/>
          <p:nvPr/>
        </p:nvSpPr>
        <p:spPr>
          <a:xfrm>
            <a:off x="989043" y="4433227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solidFill>
                  <a:srgbClr val="67A3D7"/>
                </a:solidFill>
              </a:rPr>
              <a:t>2018</a:t>
            </a:r>
            <a:endParaRPr kumimoji="1" lang="ja-JP" altLang="en-US" sz="4800" b="1">
              <a:solidFill>
                <a:srgbClr val="67A3D7"/>
              </a:solidFill>
            </a:endParaRPr>
          </a:p>
        </p:txBody>
      </p:sp>
      <p:sp>
        <p:nvSpPr>
          <p:cNvPr id="11" name="稲妻 10">
            <a:extLst>
              <a:ext uri="{FF2B5EF4-FFF2-40B4-BE49-F238E27FC236}">
                <a16:creationId xmlns:a16="http://schemas.microsoft.com/office/drawing/2014/main" id="{DAF4078E-8924-8B40-83D9-55B6E0F191B0}"/>
              </a:ext>
            </a:extLst>
          </p:cNvPr>
          <p:cNvSpPr/>
          <p:nvPr/>
        </p:nvSpPr>
        <p:spPr>
          <a:xfrm>
            <a:off x="1465966" y="2702899"/>
            <a:ext cx="641464" cy="1040722"/>
          </a:xfrm>
          <a:prstGeom prst="lightningBol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0129E75-84D8-E24D-9DF1-34C02E5754BE}"/>
              </a:ext>
            </a:extLst>
          </p:cNvPr>
          <p:cNvCxnSpPr>
            <a:cxnSpLocks/>
          </p:cNvCxnSpPr>
          <p:nvPr/>
        </p:nvCxnSpPr>
        <p:spPr>
          <a:xfrm flipV="1">
            <a:off x="3723783" y="3669230"/>
            <a:ext cx="0" cy="2972202"/>
          </a:xfrm>
          <a:prstGeom prst="line">
            <a:avLst/>
          </a:prstGeom>
          <a:ln w="76200">
            <a:solidFill>
              <a:srgbClr val="67A3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2BD3DD1-80DB-BD47-A9B9-BCD6429A3500}"/>
              </a:ext>
            </a:extLst>
          </p:cNvPr>
          <p:cNvSpPr/>
          <p:nvPr/>
        </p:nvSpPr>
        <p:spPr>
          <a:xfrm>
            <a:off x="2622884" y="3068052"/>
            <a:ext cx="2887579" cy="360948"/>
          </a:xfrm>
          <a:prstGeom prst="rect">
            <a:avLst/>
          </a:prstGeom>
          <a:solidFill>
            <a:srgbClr val="67A3D7"/>
          </a:solidFill>
          <a:ln>
            <a:solidFill>
              <a:srgbClr val="67A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FCEEF40-FE9D-8945-98F8-56C81313B7E2}"/>
              </a:ext>
            </a:extLst>
          </p:cNvPr>
          <p:cNvSpPr/>
          <p:nvPr/>
        </p:nvSpPr>
        <p:spPr>
          <a:xfrm>
            <a:off x="4584050" y="2171709"/>
            <a:ext cx="2153634" cy="2153634"/>
          </a:xfrm>
          <a:prstGeom prst="ellipse">
            <a:avLst/>
          </a:prstGeom>
          <a:solidFill>
            <a:srgbClr val="67A3D7"/>
          </a:solidFill>
          <a:ln>
            <a:solidFill>
              <a:srgbClr val="67A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F49891-394B-8D45-880F-F7A0DB9E6877}"/>
              </a:ext>
            </a:extLst>
          </p:cNvPr>
          <p:cNvSpPr txBox="1"/>
          <p:nvPr/>
        </p:nvSpPr>
        <p:spPr>
          <a:xfrm>
            <a:off x="5046122" y="4433227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solidFill>
                  <a:srgbClr val="67A3D7"/>
                </a:solidFill>
              </a:rPr>
              <a:t>2020</a:t>
            </a:r>
            <a:endParaRPr kumimoji="1" lang="ja-JP" altLang="en-US" sz="4800" b="1">
              <a:solidFill>
                <a:srgbClr val="67A3D7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86E5891-6C8D-F845-93FE-BA9FB6FD243B}"/>
              </a:ext>
            </a:extLst>
          </p:cNvPr>
          <p:cNvSpPr txBox="1"/>
          <p:nvPr/>
        </p:nvSpPr>
        <p:spPr>
          <a:xfrm>
            <a:off x="508384" y="5092563"/>
            <a:ext cx="2355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="1">
                <a:solidFill>
                  <a:schemeClr val="bg1"/>
                </a:solidFill>
              </a:rPr>
              <a:t>片付け</a:t>
            </a:r>
            <a:r>
              <a:rPr lang="en-US" altLang="ja-JP" sz="2800" b="1" dirty="0">
                <a:solidFill>
                  <a:schemeClr val="bg1"/>
                </a:solidFill>
              </a:rPr>
              <a:t>RIZAP</a:t>
            </a:r>
          </a:p>
          <a:p>
            <a:pPr algn="ctr"/>
            <a:r>
              <a:rPr lang="ja-JP" altLang="en-US" sz="2800" b="1">
                <a:solidFill>
                  <a:schemeClr val="bg1"/>
                </a:solidFill>
              </a:rPr>
              <a:t>リリース</a:t>
            </a:r>
            <a:endParaRPr kumimoji="1" lang="ja-JP" altLang="en-US" sz="2800" b="1">
              <a:solidFill>
                <a:schemeClr val="bg1"/>
              </a:solidFill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784F53D4-CA75-7544-9EBD-99EEC01C1893}"/>
              </a:ext>
            </a:extLst>
          </p:cNvPr>
          <p:cNvSpPr/>
          <p:nvPr/>
        </p:nvSpPr>
        <p:spPr>
          <a:xfrm>
            <a:off x="3229283" y="2754621"/>
            <a:ext cx="989000" cy="989000"/>
          </a:xfrm>
          <a:prstGeom prst="ellipse">
            <a:avLst/>
          </a:prstGeom>
          <a:solidFill>
            <a:srgbClr val="67A3D7"/>
          </a:solidFill>
          <a:ln>
            <a:solidFill>
              <a:srgbClr val="67A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6B1B92-1EF0-D042-9EC4-4274D3E031A7}"/>
              </a:ext>
            </a:extLst>
          </p:cNvPr>
          <p:cNvCxnSpPr>
            <a:cxnSpLocks/>
          </p:cNvCxnSpPr>
          <p:nvPr/>
        </p:nvCxnSpPr>
        <p:spPr>
          <a:xfrm flipV="1">
            <a:off x="3675657" y="6608421"/>
            <a:ext cx="5534638" cy="8948"/>
          </a:xfrm>
          <a:prstGeom prst="line">
            <a:avLst/>
          </a:prstGeom>
          <a:ln w="76200">
            <a:solidFill>
              <a:srgbClr val="67A3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744653B-B9C4-274B-A625-C2200A24E0C1}"/>
              </a:ext>
            </a:extLst>
          </p:cNvPr>
          <p:cNvSpPr txBox="1"/>
          <p:nvPr/>
        </p:nvSpPr>
        <p:spPr>
          <a:xfrm>
            <a:off x="3807606" y="6085201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67A3D7"/>
                </a:solidFill>
              </a:rPr>
              <a:t>2019</a:t>
            </a:r>
            <a:endParaRPr kumimoji="1" lang="ja-JP" altLang="en-US" sz="2800" b="1">
              <a:solidFill>
                <a:srgbClr val="67A3D7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9F5C838-34D7-2C4C-B027-40C27D32B26C}"/>
              </a:ext>
            </a:extLst>
          </p:cNvPr>
          <p:cNvSpPr txBox="1"/>
          <p:nvPr/>
        </p:nvSpPr>
        <p:spPr>
          <a:xfrm>
            <a:off x="4716757" y="6094149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="1">
                <a:solidFill>
                  <a:schemeClr val="bg1">
                    <a:lumMod val="75000"/>
                  </a:schemeClr>
                </a:solidFill>
              </a:rPr>
              <a:t>人的メンタリングスタート</a:t>
            </a:r>
            <a:endParaRPr kumimoji="1" lang="ja-JP" altLang="en-US" sz="28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8D3BC8F-A8DF-0940-901D-295DCCB51199}"/>
              </a:ext>
            </a:extLst>
          </p:cNvPr>
          <p:cNvSpPr txBox="1"/>
          <p:nvPr/>
        </p:nvSpPr>
        <p:spPr>
          <a:xfrm>
            <a:off x="3852559" y="5092563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="1">
                <a:solidFill>
                  <a:schemeClr val="bg1"/>
                </a:solidFill>
              </a:rPr>
              <a:t>片付けライフログ業界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800" b="1">
                <a:solidFill>
                  <a:schemeClr val="bg1"/>
                </a:solidFill>
              </a:rPr>
              <a:t>トップシェア</a:t>
            </a:r>
            <a:endParaRPr lang="en-US" altLang="ja-JP" sz="2800" b="1" dirty="0">
              <a:solidFill>
                <a:schemeClr val="bg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2BF5AFA-9587-B944-8920-D4231A4A3200}"/>
              </a:ext>
            </a:extLst>
          </p:cNvPr>
          <p:cNvSpPr/>
          <p:nvPr/>
        </p:nvSpPr>
        <p:spPr>
          <a:xfrm>
            <a:off x="6689936" y="3042786"/>
            <a:ext cx="2887579" cy="360948"/>
          </a:xfrm>
          <a:prstGeom prst="rect">
            <a:avLst/>
          </a:prstGeom>
          <a:solidFill>
            <a:srgbClr val="67A3D7"/>
          </a:solidFill>
          <a:ln>
            <a:solidFill>
              <a:srgbClr val="67A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D9D18A3-19F3-8B42-A516-2DD7277E987F}"/>
              </a:ext>
            </a:extLst>
          </p:cNvPr>
          <p:cNvSpPr/>
          <p:nvPr/>
        </p:nvSpPr>
        <p:spPr>
          <a:xfrm rot="16200000">
            <a:off x="13727010" y="-123879"/>
            <a:ext cx="1756808" cy="519451"/>
          </a:xfrm>
          <a:prstGeom prst="rect">
            <a:avLst/>
          </a:prstGeom>
          <a:solidFill>
            <a:srgbClr val="67A3D7"/>
          </a:solidFill>
          <a:ln>
            <a:solidFill>
              <a:srgbClr val="67A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D8A97A7-3498-C24B-BA0D-D887C09E659A}"/>
              </a:ext>
            </a:extLst>
          </p:cNvPr>
          <p:cNvSpPr/>
          <p:nvPr/>
        </p:nvSpPr>
        <p:spPr>
          <a:xfrm>
            <a:off x="9210295" y="2159679"/>
            <a:ext cx="2153634" cy="2153634"/>
          </a:xfrm>
          <a:prstGeom prst="ellipse">
            <a:avLst/>
          </a:prstGeom>
          <a:solidFill>
            <a:srgbClr val="67A3D7"/>
          </a:solidFill>
          <a:ln>
            <a:solidFill>
              <a:srgbClr val="67A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0A0D883-1D67-554D-B31C-AA1CBF102D16}"/>
              </a:ext>
            </a:extLst>
          </p:cNvPr>
          <p:cNvSpPr txBox="1"/>
          <p:nvPr/>
        </p:nvSpPr>
        <p:spPr>
          <a:xfrm>
            <a:off x="9629644" y="4433227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solidFill>
                  <a:srgbClr val="67A3D7"/>
                </a:solidFill>
              </a:rPr>
              <a:t>2024</a:t>
            </a:r>
            <a:endParaRPr kumimoji="1" lang="ja-JP" altLang="en-US" sz="4800" b="1">
              <a:solidFill>
                <a:srgbClr val="67A3D7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F46A7AB-E509-BB46-90C6-A118FB62D5FD}"/>
              </a:ext>
            </a:extLst>
          </p:cNvPr>
          <p:cNvSpPr txBox="1"/>
          <p:nvPr/>
        </p:nvSpPr>
        <p:spPr>
          <a:xfrm>
            <a:off x="7910522" y="5138729"/>
            <a:ext cx="42370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="1">
                <a:solidFill>
                  <a:schemeClr val="bg1"/>
                </a:solidFill>
              </a:rPr>
              <a:t>● 異分野への参入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lang="ja-JP" altLang="en-US" sz="2800" b="1">
                <a:solidFill>
                  <a:schemeClr val="bg1"/>
                </a:solidFill>
              </a:rPr>
              <a:t>●ログを用いた信頼評価</a:t>
            </a:r>
            <a:endParaRPr lang="en-US" altLang="ja-JP" sz="2800" b="1" dirty="0">
              <a:solidFill>
                <a:schemeClr val="bg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2BB11F-D84F-8944-BD1D-3812BAA9A3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47A4DC"/>
              </a:clrFrom>
              <a:clrTo>
                <a:srgbClr val="47A4DC">
                  <a:alpha val="0"/>
                </a:srgbClr>
              </a:clrTo>
            </a:clrChange>
          </a:blip>
          <a:srcRect l="16737" t="30032" r="76900" b="61131"/>
          <a:stretch/>
        </p:blipFill>
        <p:spPr>
          <a:xfrm>
            <a:off x="4903257" y="2514221"/>
            <a:ext cx="1597969" cy="1641879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48EAAF5-D4B9-4045-9D47-32B072BE27AC}"/>
              </a:ext>
            </a:extLst>
          </p:cNvPr>
          <p:cNvSpPr txBox="1"/>
          <p:nvPr/>
        </p:nvSpPr>
        <p:spPr>
          <a:xfrm>
            <a:off x="361096" y="1039336"/>
            <a:ext cx="1146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u="sng">
                <a:solidFill>
                  <a:schemeClr val="bg1"/>
                </a:solidFill>
              </a:rPr>
              <a:t>片付けメンタリングを通した日本の生産性の向上</a:t>
            </a: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747768DD-FB98-D04B-8D99-4228DD5AE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35" y="-3263930"/>
            <a:ext cx="1625600" cy="1943100"/>
          </a:xfrm>
          <a:prstGeom prst="rect">
            <a:avLst/>
          </a:prstGeom>
        </p:spPr>
      </p:pic>
      <p:sp>
        <p:nvSpPr>
          <p:cNvPr id="40" name="三方向矢印 39">
            <a:extLst>
              <a:ext uri="{FF2B5EF4-FFF2-40B4-BE49-F238E27FC236}">
                <a16:creationId xmlns:a16="http://schemas.microsoft.com/office/drawing/2014/main" id="{D5A1154E-C540-2D4E-944C-C3CFA2B5B58F}"/>
              </a:ext>
            </a:extLst>
          </p:cNvPr>
          <p:cNvSpPr/>
          <p:nvPr/>
        </p:nvSpPr>
        <p:spPr>
          <a:xfrm rot="5400000">
            <a:off x="9556653" y="2705831"/>
            <a:ext cx="1828138" cy="1085390"/>
          </a:xfrm>
          <a:prstGeom prst="leftRightUpArrow">
            <a:avLst>
              <a:gd name="adj1" fmla="val 13515"/>
              <a:gd name="adj2" fmla="val 13515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オーディオ 40">
            <a:hlinkClick r:id="" action="ppaction://media"/>
            <a:extLst>
              <a:ext uri="{FF2B5EF4-FFF2-40B4-BE49-F238E27FC236}">
                <a16:creationId xmlns:a16="http://schemas.microsoft.com/office/drawing/2014/main" id="{B8C7D3C5-6099-A643-AD39-A18339AEC36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1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34"/>
    </mc:Choice>
    <mc:Fallback>
      <p:transition spd="slow" advTm="28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パイ 24">
            <a:extLst>
              <a:ext uri="{FF2B5EF4-FFF2-40B4-BE49-F238E27FC236}">
                <a16:creationId xmlns:a16="http://schemas.microsoft.com/office/drawing/2014/main" id="{A0AFAF18-6D87-9545-87A1-D216DF473F50}"/>
              </a:ext>
            </a:extLst>
          </p:cNvPr>
          <p:cNvSpPr/>
          <p:nvPr/>
        </p:nvSpPr>
        <p:spPr>
          <a:xfrm>
            <a:off x="4953306" y="938959"/>
            <a:ext cx="2391081" cy="2391081"/>
          </a:xfrm>
          <a:prstGeom prst="pie">
            <a:avLst>
              <a:gd name="adj1" fmla="val 2954259"/>
              <a:gd name="adj2" fmla="val 753970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パイ 25">
            <a:extLst>
              <a:ext uri="{FF2B5EF4-FFF2-40B4-BE49-F238E27FC236}">
                <a16:creationId xmlns:a16="http://schemas.microsoft.com/office/drawing/2014/main" id="{CC5D78AB-C13C-F64A-BB7A-EC9EB8426910}"/>
              </a:ext>
            </a:extLst>
          </p:cNvPr>
          <p:cNvSpPr/>
          <p:nvPr/>
        </p:nvSpPr>
        <p:spPr>
          <a:xfrm>
            <a:off x="5599386" y="1546588"/>
            <a:ext cx="1113443" cy="1113443"/>
          </a:xfrm>
          <a:prstGeom prst="pie">
            <a:avLst>
              <a:gd name="adj1" fmla="val 2954259"/>
              <a:gd name="adj2" fmla="val 75397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525298F-6768-184F-AE60-47BDF7830FE6}"/>
              </a:ext>
            </a:extLst>
          </p:cNvPr>
          <p:cNvSpPr/>
          <p:nvPr/>
        </p:nvSpPr>
        <p:spPr>
          <a:xfrm>
            <a:off x="4859416" y="1007302"/>
            <a:ext cx="2683208" cy="972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042E6E-9C46-8E48-8DA9-E11A4D8E8692}"/>
              </a:ext>
            </a:extLst>
          </p:cNvPr>
          <p:cNvSpPr/>
          <p:nvPr/>
        </p:nvSpPr>
        <p:spPr>
          <a:xfrm>
            <a:off x="-35486" y="0"/>
            <a:ext cx="461809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4A1ACB-0C0C-0742-B088-363240E5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727" y="2490163"/>
            <a:ext cx="4244253" cy="314005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805D60B-D795-CD44-9983-768FD4685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314" y="1138679"/>
            <a:ext cx="543635" cy="683679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B0BAB82D-C1E8-9247-B319-E4A9F271D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1877" y="1140381"/>
            <a:ext cx="667127" cy="82056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2A3CE8E-E99F-B243-B685-B225BD71F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482" y="1083772"/>
            <a:ext cx="795197" cy="79519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883B4DD7-97E1-B54A-B7CE-80109DE7AE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8746" y="3861731"/>
            <a:ext cx="1223345" cy="1223345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E36678-3606-7641-A5CE-1D49211BDC36}"/>
              </a:ext>
            </a:extLst>
          </p:cNvPr>
          <p:cNvSpPr txBox="1"/>
          <p:nvPr/>
        </p:nvSpPr>
        <p:spPr>
          <a:xfrm>
            <a:off x="61133" y="25951"/>
            <a:ext cx="2499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BEFORE</a:t>
            </a:r>
            <a:endParaRPr kumimoji="1" lang="ja-JP" altLang="en-US" sz="4400" b="1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A022185-4C30-BE42-BDB2-9286F2E02191}"/>
              </a:ext>
            </a:extLst>
          </p:cNvPr>
          <p:cNvSpPr txBox="1"/>
          <p:nvPr/>
        </p:nvSpPr>
        <p:spPr>
          <a:xfrm>
            <a:off x="4607936" y="-54823"/>
            <a:ext cx="20601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/>
              <a:t>AFTER</a:t>
            </a:r>
            <a:endParaRPr kumimoji="1" lang="ja-JP" altLang="en-US" sz="4400" b="1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638D2E3E-EAD5-EE43-8306-1D54EFA72ED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1526" t="21047" b="58536"/>
          <a:stretch/>
        </p:blipFill>
        <p:spPr>
          <a:xfrm>
            <a:off x="4071465" y="2713224"/>
            <a:ext cx="5699396" cy="391397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97D55575-9A76-1645-8114-8822543E853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4297" t="21464" r="65219" b="57911"/>
          <a:stretch/>
        </p:blipFill>
        <p:spPr>
          <a:xfrm>
            <a:off x="23121" y="2783414"/>
            <a:ext cx="4433558" cy="388196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121C302F-11D4-984A-8C6F-4D8669B1C7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10918" y="968925"/>
            <a:ext cx="1879226" cy="681977"/>
          </a:xfrm>
          <a:prstGeom prst="rect">
            <a:avLst/>
          </a:prstGeom>
        </p:spPr>
      </p:pic>
      <p:sp>
        <p:nvSpPr>
          <p:cNvPr id="27" name="下矢印 26">
            <a:extLst>
              <a:ext uri="{FF2B5EF4-FFF2-40B4-BE49-F238E27FC236}">
                <a16:creationId xmlns:a16="http://schemas.microsoft.com/office/drawing/2014/main" id="{52C8FCF5-E0BB-9747-8759-B81B28AFB852}"/>
              </a:ext>
            </a:extLst>
          </p:cNvPr>
          <p:cNvSpPr/>
          <p:nvPr/>
        </p:nvSpPr>
        <p:spPr>
          <a:xfrm rot="16200000">
            <a:off x="8621687" y="254358"/>
            <a:ext cx="198269" cy="2146712"/>
          </a:xfrm>
          <a:prstGeom prst="downArrow">
            <a:avLst>
              <a:gd name="adj1" fmla="val 1308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>
            <a:extLst>
              <a:ext uri="{FF2B5EF4-FFF2-40B4-BE49-F238E27FC236}">
                <a16:creationId xmlns:a16="http://schemas.microsoft.com/office/drawing/2014/main" id="{B98BBEAB-00E6-9049-8E2B-C3FD3B6DF105}"/>
              </a:ext>
            </a:extLst>
          </p:cNvPr>
          <p:cNvSpPr/>
          <p:nvPr/>
        </p:nvSpPr>
        <p:spPr>
          <a:xfrm>
            <a:off x="10884287" y="2168504"/>
            <a:ext cx="198269" cy="1496233"/>
          </a:xfrm>
          <a:prstGeom prst="downArrow">
            <a:avLst>
              <a:gd name="adj1" fmla="val 1308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B3744DC9-6818-2147-9103-B93C0F6767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87732" y="1058670"/>
            <a:ext cx="3008241" cy="1184464"/>
          </a:xfrm>
          <a:prstGeom prst="rect">
            <a:avLst/>
          </a:prstGeom>
        </p:spPr>
      </p:pic>
      <p:sp>
        <p:nvSpPr>
          <p:cNvPr id="31" name="円/楕円 30">
            <a:extLst>
              <a:ext uri="{FF2B5EF4-FFF2-40B4-BE49-F238E27FC236}">
                <a16:creationId xmlns:a16="http://schemas.microsoft.com/office/drawing/2014/main" id="{B612EB83-FD2B-2644-ABB0-88F05CBD024B}"/>
              </a:ext>
            </a:extLst>
          </p:cNvPr>
          <p:cNvSpPr/>
          <p:nvPr/>
        </p:nvSpPr>
        <p:spPr>
          <a:xfrm>
            <a:off x="13000493" y="5472412"/>
            <a:ext cx="1066782" cy="1066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Messaging API</a:t>
            </a:r>
            <a:endParaRPr kumimoji="1" lang="ja-JP" altLang="en-US" sz="900" b="1">
              <a:latin typeface="Segoe UI Symbol" panose="020B0502040204020203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E4AEC9-E29D-5041-B288-FB8BEDD75367}"/>
              </a:ext>
            </a:extLst>
          </p:cNvPr>
          <p:cNvSpPr txBox="1"/>
          <p:nvPr/>
        </p:nvSpPr>
        <p:spPr>
          <a:xfrm>
            <a:off x="10128466" y="5133506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Messaging API</a:t>
            </a:r>
            <a:endParaRPr kumimoji="1" lang="ja-JP" altLang="en-US" b="1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6CA9636-1EFD-F346-A9FD-EC61D663DF31}"/>
              </a:ext>
            </a:extLst>
          </p:cNvPr>
          <p:cNvSpPr txBox="1"/>
          <p:nvPr/>
        </p:nvSpPr>
        <p:spPr>
          <a:xfrm>
            <a:off x="4692433" y="647985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Raspberry Pi</a:t>
            </a:r>
            <a:r>
              <a:rPr lang="ja-JP" altLang="en-US" b="1"/>
              <a:t> </a:t>
            </a:r>
            <a:r>
              <a:rPr lang="en-US" altLang="ja-JP" b="1" dirty="0"/>
              <a:t>+ </a:t>
            </a:r>
            <a:r>
              <a:rPr lang="en-US" altLang="ja-JP" b="1" dirty="0" err="1"/>
              <a:t>PiCamera</a:t>
            </a:r>
            <a:endParaRPr kumimoji="1" lang="ja-JP" altLang="en-US" b="1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7701734-696E-E143-B70D-D2D246B4914F}"/>
              </a:ext>
            </a:extLst>
          </p:cNvPr>
          <p:cNvSpPr txBox="1"/>
          <p:nvPr/>
        </p:nvSpPr>
        <p:spPr>
          <a:xfrm>
            <a:off x="11001294" y="1717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※</a:t>
            </a:r>
            <a:r>
              <a:rPr kumimoji="1" lang="ja-JP" altLang="en-US" b="1"/>
              <a:t>未実装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2BC75E7-21FC-094F-9C9A-71F63D8567AB}"/>
              </a:ext>
            </a:extLst>
          </p:cNvPr>
          <p:cNvSpPr txBox="1"/>
          <p:nvPr/>
        </p:nvSpPr>
        <p:spPr>
          <a:xfrm>
            <a:off x="431372" y="1263241"/>
            <a:ext cx="35189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>
                <a:solidFill>
                  <a:schemeClr val="bg1"/>
                </a:solidFill>
              </a:rPr>
              <a:t>●</a:t>
            </a:r>
            <a:r>
              <a:rPr lang="en-US" altLang="ja-JP" sz="2800" b="1" dirty="0">
                <a:solidFill>
                  <a:schemeClr val="bg1"/>
                </a:solidFill>
              </a:rPr>
              <a:t> </a:t>
            </a:r>
            <a:r>
              <a:rPr lang="ja-JP" altLang="en-US" sz="2800" b="1">
                <a:solidFill>
                  <a:schemeClr val="bg1"/>
                </a:solidFill>
              </a:rPr>
              <a:t>片付けられない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kumimoji="1" lang="ja-JP" altLang="en-US" sz="2800" b="1">
                <a:solidFill>
                  <a:schemeClr val="bg1"/>
                </a:solidFill>
              </a:rPr>
              <a:t>● 生産性の低い生活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lang="ja-JP" altLang="en-US" sz="2800" b="1">
                <a:solidFill>
                  <a:schemeClr val="bg1"/>
                </a:solidFill>
              </a:rPr>
              <a:t>● 重なる疲労</a:t>
            </a:r>
            <a:endParaRPr kumimoji="1" lang="ja-JP" altLang="en-US" sz="2800" b="1">
              <a:solidFill>
                <a:schemeClr val="bg1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4D8E87-3FCC-9A48-BAAB-20F33592F666}"/>
              </a:ext>
            </a:extLst>
          </p:cNvPr>
          <p:cNvSpPr txBox="1"/>
          <p:nvPr/>
        </p:nvSpPr>
        <p:spPr>
          <a:xfrm>
            <a:off x="4708951" y="6173768"/>
            <a:ext cx="7592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/>
              <a:t>片付け</a:t>
            </a:r>
            <a:r>
              <a:rPr lang="en-US" altLang="ja-JP" sz="3600" b="1" dirty="0"/>
              <a:t>RIZAP</a:t>
            </a:r>
            <a:r>
              <a:rPr lang="ja-JP" altLang="en-US" sz="3600" b="1"/>
              <a:t>による好循環ループ！</a:t>
            </a:r>
            <a:endParaRPr kumimoji="1" lang="ja-JP" altLang="en-US" sz="3600" b="1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8C3022F6-5339-8442-93BE-795D154F543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5446" t="9311" r="43940" b="11379"/>
          <a:stretch/>
        </p:blipFill>
        <p:spPr>
          <a:xfrm>
            <a:off x="8122510" y="3586967"/>
            <a:ext cx="1020699" cy="1586559"/>
          </a:xfrm>
          <a:prstGeom prst="rect">
            <a:avLst/>
          </a:prstGeom>
        </p:spPr>
      </p:pic>
      <p:sp>
        <p:nvSpPr>
          <p:cNvPr id="41" name="角丸四角形吹き出し 40">
            <a:extLst>
              <a:ext uri="{FF2B5EF4-FFF2-40B4-BE49-F238E27FC236}">
                <a16:creationId xmlns:a16="http://schemas.microsoft.com/office/drawing/2014/main" id="{A8FC7522-0858-5541-9FC0-A450EF5139FD}"/>
              </a:ext>
            </a:extLst>
          </p:cNvPr>
          <p:cNvSpPr/>
          <p:nvPr/>
        </p:nvSpPr>
        <p:spPr>
          <a:xfrm>
            <a:off x="7841897" y="2086954"/>
            <a:ext cx="2961160" cy="1243086"/>
          </a:xfrm>
          <a:prstGeom prst="wedgeRoundRectCallout">
            <a:avLst>
              <a:gd name="adj1" fmla="val -27519"/>
              <a:gd name="adj2" fmla="val 72675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A23A72B-95D9-A047-B42C-0317F40C794B}"/>
              </a:ext>
            </a:extLst>
          </p:cNvPr>
          <p:cNvSpPr txBox="1"/>
          <p:nvPr/>
        </p:nvSpPr>
        <p:spPr>
          <a:xfrm>
            <a:off x="8027217" y="2271216"/>
            <a:ext cx="2558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●</a:t>
            </a:r>
            <a:r>
              <a:rPr lang="en-US" altLang="ja-JP" b="1" dirty="0"/>
              <a:t> </a:t>
            </a:r>
            <a:r>
              <a:rPr lang="ja-JP" altLang="en-US" b="1"/>
              <a:t>机ライフログの表示</a:t>
            </a:r>
            <a:endParaRPr lang="en-US" altLang="ja-JP" b="1" dirty="0"/>
          </a:p>
          <a:p>
            <a:r>
              <a:rPr kumimoji="1" lang="ja-JP" altLang="en-US" b="1"/>
              <a:t>● 片付けアラート機能</a:t>
            </a:r>
            <a:endParaRPr kumimoji="1" lang="en-US" altLang="ja-JP" b="1" dirty="0"/>
          </a:p>
          <a:p>
            <a:r>
              <a:rPr lang="ja-JP" altLang="en-US" b="1"/>
              <a:t>● 人的メンタリング</a:t>
            </a:r>
            <a:endParaRPr kumimoji="1" lang="ja-JP" altLang="en-US" b="1"/>
          </a:p>
        </p:txBody>
      </p:sp>
      <p:sp>
        <p:nvSpPr>
          <p:cNvPr id="33" name="下矢印 32">
            <a:extLst>
              <a:ext uri="{FF2B5EF4-FFF2-40B4-BE49-F238E27FC236}">
                <a16:creationId xmlns:a16="http://schemas.microsoft.com/office/drawing/2014/main" id="{E70C87B2-79A8-5A49-BC7A-F840B2EDAC1D}"/>
              </a:ext>
            </a:extLst>
          </p:cNvPr>
          <p:cNvSpPr/>
          <p:nvPr/>
        </p:nvSpPr>
        <p:spPr>
          <a:xfrm rot="5400000">
            <a:off x="9681843" y="3916006"/>
            <a:ext cx="198269" cy="947884"/>
          </a:xfrm>
          <a:prstGeom prst="downArrow">
            <a:avLst>
              <a:gd name="adj1" fmla="val 1308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0562549-39F6-164E-A7CE-64726EE0C678}"/>
              </a:ext>
            </a:extLst>
          </p:cNvPr>
          <p:cNvSpPr txBox="1"/>
          <p:nvPr/>
        </p:nvSpPr>
        <p:spPr>
          <a:xfrm>
            <a:off x="840004" y="608923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>
                <a:solidFill>
                  <a:schemeClr val="bg1"/>
                </a:solidFill>
              </a:rPr>
              <a:t>人生の終わり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6349F0F-4196-BD42-A002-0548EA13ADA2}"/>
              </a:ext>
            </a:extLst>
          </p:cNvPr>
          <p:cNvSpPr txBox="1"/>
          <p:nvPr/>
        </p:nvSpPr>
        <p:spPr>
          <a:xfrm>
            <a:off x="-35486" y="-2519917"/>
            <a:ext cx="2499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BEFORE</a:t>
            </a:r>
            <a:endParaRPr kumimoji="1" lang="ja-JP" altLang="en-US" sz="4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2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100</Words>
  <Application>Microsoft Macintosh PowerPoint</Application>
  <PresentationFormat>ワイド画面</PresentationFormat>
  <Paragraphs>32</Paragraphs>
  <Slides>3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Segoe UI Symbol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長野 将吾</dc:creator>
  <cp:lastModifiedBy>長野 将吾</cp:lastModifiedBy>
  <cp:revision>15</cp:revision>
  <cp:lastPrinted>2018-10-20T23:11:54Z</cp:lastPrinted>
  <dcterms:created xsi:type="dcterms:W3CDTF">2018-10-20T12:25:01Z</dcterms:created>
  <dcterms:modified xsi:type="dcterms:W3CDTF">2018-10-20T23:57:09Z</dcterms:modified>
</cp:coreProperties>
</file>