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7" r:id="rId6"/>
    <p:sldId id="270" r:id="rId7"/>
    <p:sldId id="275" r:id="rId8"/>
    <p:sldId id="279" r:id="rId9"/>
    <p:sldId id="282" r:id="rId10"/>
    <p:sldId id="281" r:id="rId11"/>
    <p:sldId id="280" r:id="rId12"/>
    <p:sldId id="271" r:id="rId13"/>
    <p:sldId id="272" r:id="rId14"/>
    <p:sldId id="262" r:id="rId15"/>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湊 彰" initials="湊" lastIdx="2" clrIdx="0">
    <p:extLst>
      <p:ext uri="{19B8F6BF-5375-455C-9EA6-DF929625EA0E}">
        <p15:presenceInfo xmlns:p15="http://schemas.microsoft.com/office/powerpoint/2012/main" userId="92c8b233e59c60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362" autoAdjust="0"/>
  </p:normalViewPr>
  <p:slideViewPr>
    <p:cSldViewPr>
      <p:cViewPr varScale="1">
        <p:scale>
          <a:sx n="55" d="100"/>
          <a:sy n="55" d="100"/>
        </p:scale>
        <p:origin x="688" y="44"/>
      </p:cViewPr>
      <p:guideLst>
        <p:guide pos="3839"/>
        <p:guide orient="horz" pos="2160"/>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7A01ED22-C165-4994-BFD5-46B284345F73}" type="datetime1">
              <a:rPr lang="ja-JP" altLang="en-US" smtClean="0">
                <a:latin typeface="Meiryo UI" panose="020B0604030504040204" pitchFamily="50" charset="-128"/>
                <a:ea typeface="Meiryo UI" panose="020B0604030504040204" pitchFamily="50" charset="-128"/>
              </a:rPr>
              <a:t>2019/6/14</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ja-JP">
                <a:latin typeface="Meiryo UI" panose="020B0604030504040204" pitchFamily="50" charset="-128"/>
                <a:ea typeface="Meiryo UI" panose="020B0604030504040204" pitchFamily="50" charset="-128"/>
              </a:rPr>
              <a:t>‹#›</a:t>
            </a:fld>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6948DBB1-0929-426E-B65B-0C4E55C2E7DD}" type="datetime1">
              <a:rPr lang="ja-JP" altLang="en-US" smtClean="0"/>
              <a:t>2019/6/14</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FB91549-43BF-425A-AF25-75262019208C}" type="slidenum">
              <a:rPr lang="en-US" altLang="ja-JP" smtClean="0"/>
              <a:pPr/>
              <a:t>‹#›</a:t>
            </a:fld>
            <a:endParaRPr lang="en-US" altLang="ja-JP"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smtClean="0"/>
              <a:pPr/>
              <a:t>1</a:t>
            </a:fld>
            <a:endParaRPr lang="ja-JP" altLang="en-US" dirty="0"/>
          </a:p>
        </p:txBody>
      </p:sp>
    </p:spTree>
    <p:extLst>
      <p:ext uri="{BB962C8B-B14F-4D97-AF65-F5344CB8AC3E}">
        <p14:creationId xmlns:p14="http://schemas.microsoft.com/office/powerpoint/2010/main" val="103030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smtClean="0"/>
              <a:pPr/>
              <a:t>3</a:t>
            </a:fld>
            <a:endParaRPr lang="ja-JP" altLang="en-US" dirty="0"/>
          </a:p>
        </p:txBody>
      </p:sp>
    </p:spTree>
    <p:extLst>
      <p:ext uri="{BB962C8B-B14F-4D97-AF65-F5344CB8AC3E}">
        <p14:creationId xmlns:p14="http://schemas.microsoft.com/office/powerpoint/2010/main" val="408916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移動平均線とかＲＳＩとかいろいろあるんですけど、</a:t>
            </a:r>
          </a:p>
        </p:txBody>
      </p:sp>
      <p:sp>
        <p:nvSpPr>
          <p:cNvPr id="4" name="スライド番号プレースホルダー 3"/>
          <p:cNvSpPr>
            <a:spLocks noGrp="1"/>
          </p:cNvSpPr>
          <p:nvPr>
            <p:ph type="sldNum" sz="quarter" idx="5"/>
          </p:nvPr>
        </p:nvSpPr>
        <p:spPr/>
        <p:txBody>
          <a:bodyPr/>
          <a:lstStyle/>
          <a:p>
            <a:fld id="{5FB91549-43BF-425A-AF25-75262019208C}" type="slidenum">
              <a:rPr lang="en-US" altLang="ja-JP" smtClean="0"/>
              <a:pPr/>
              <a:t>7</a:t>
            </a:fld>
            <a:endParaRPr lang="en-US" altLang="ja-JP" dirty="0"/>
          </a:p>
        </p:txBody>
      </p:sp>
    </p:spTree>
    <p:extLst>
      <p:ext uri="{BB962C8B-B14F-4D97-AF65-F5344CB8AC3E}">
        <p14:creationId xmlns:p14="http://schemas.microsoft.com/office/powerpoint/2010/main" val="296562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smtClean="0"/>
              <a:pPr/>
              <a:t>9</a:t>
            </a:fld>
            <a:endParaRPr lang="ja-JP" altLang="en-US" dirty="0"/>
          </a:p>
        </p:txBody>
      </p:sp>
    </p:spTree>
    <p:extLst>
      <p:ext uri="{BB962C8B-B14F-4D97-AF65-F5344CB8AC3E}">
        <p14:creationId xmlns:p14="http://schemas.microsoft.com/office/powerpoint/2010/main" val="408520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今回のシステムのデメリットとしては急激な価格変動への対応が難しいということがあります。（トランプ）ですから、自動売買システムを作るときは、今回使ったボリンジャーバンドの他にも、移動平均線、ＲＳＩなど様々な指標があるので、それを利用してどのような売買ルールにするかが非常に重要になります。</a:t>
            </a:r>
            <a:endParaRPr kumimoji="1" lang="en-US" altLang="ja-JP" dirty="0"/>
          </a:p>
          <a:p>
            <a:r>
              <a:rPr kumimoji="1" lang="ja-JP" altLang="en-US" dirty="0"/>
              <a:t>以上で終わりです、ありがとうございました。</a:t>
            </a:r>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smtClean="0"/>
              <a:pPr/>
              <a:t>10</a:t>
            </a:fld>
            <a:endParaRPr lang="ja-JP" altLang="en-US" dirty="0"/>
          </a:p>
        </p:txBody>
      </p:sp>
    </p:spTree>
    <p:extLst>
      <p:ext uri="{BB962C8B-B14F-4D97-AF65-F5344CB8AC3E}">
        <p14:creationId xmlns:p14="http://schemas.microsoft.com/office/powerpoint/2010/main" val="22917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2588" y="685800"/>
            <a:ext cx="6092825" cy="3429000"/>
          </a:xfrm>
        </p:spPr>
      </p:sp>
      <p:sp>
        <p:nvSpPr>
          <p:cNvPr id="3" name="ノート プレースホルダー 2"/>
          <p:cNvSpPr>
            <a:spLocks noGrp="1"/>
          </p:cNvSpPr>
          <p:nvPr>
            <p:ph type="body" idx="1"/>
          </p:nvPr>
        </p:nvSpPr>
        <p:spPr/>
        <p:txBody>
          <a:bodyPr rtlCol="0"/>
          <a:lstStyle/>
          <a:p>
            <a:pPr rtl="0"/>
            <a:endParaRPr lang="ja-JP" altLang="en-US" dirty="0"/>
          </a:p>
        </p:txBody>
      </p:sp>
      <p:sp>
        <p:nvSpPr>
          <p:cNvPr id="4" name="スライド番号プレースホルダー 3"/>
          <p:cNvSpPr>
            <a:spLocks noGrp="1"/>
          </p:cNvSpPr>
          <p:nvPr>
            <p:ph type="sldNum" sz="quarter" idx="10"/>
          </p:nvPr>
        </p:nvSpPr>
        <p:spPr/>
        <p:txBody>
          <a:bodyPr rtlCol="0"/>
          <a:lstStyle/>
          <a:p>
            <a:pPr rtl="0"/>
            <a:fld id="{A0D00EA6-0821-4AC5-933C-321AA6545349}" type="slidenum">
              <a:rPr lang="en-US" altLang="ja-JP"/>
              <a:t>11</a:t>
            </a:fld>
            <a:endParaRPr lang="en-US" altLang="ja-JP" dirty="0"/>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pic>
        <p:nvPicPr>
          <p:cNvPr id="5" name="画像 4" descr="ガラス張りの建物に囲まれた雲と青空を見上げている"/>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タイトル 1"/>
          <p:cNvSpPr>
            <a:spLocks noGrp="1"/>
          </p:cNvSpPr>
          <p:nvPr>
            <p:ph type="ctrTitle"/>
          </p:nvPr>
        </p:nvSpPr>
        <p:spPr>
          <a:xfrm>
            <a:off x="608013" y="685801"/>
            <a:ext cx="3962400" cy="4724399"/>
          </a:xfrm>
        </p:spPr>
        <p:txBody>
          <a:bodyPr rtlCol="0">
            <a:normAutofit/>
          </a:bodyPr>
          <a:lstStyle>
            <a:lvl1pPr rtl="0">
              <a:defRPr sz="4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hasCustomPrompt="1"/>
          </p:nvPr>
        </p:nvSpPr>
        <p:spPr>
          <a:xfrm>
            <a:off x="608013" y="5410200"/>
            <a:ext cx="3962400" cy="762000"/>
          </a:xfrm>
        </p:spPr>
        <p:txBody>
          <a:bodyPr rtlCol="0">
            <a:normAutofit/>
          </a:bodyPr>
          <a:lstStyle>
            <a:lvl1pPr marL="0" indent="0" algn="l" rtl="0">
              <a:lnSpc>
                <a:spcPts val="2300"/>
              </a:lnSpc>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dirty="0"/>
              <a:t>クリックしてマスター サブタイトルのスタイルを編集する</a:t>
            </a:r>
          </a:p>
        </p:txBody>
      </p:sp>
      <p:sp>
        <p:nvSpPr>
          <p:cNvPr id="8" name="日付プレースホルダー 7"/>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ED423825-1256-4AD1-B011-866082606E47}" type="datetime1">
              <a:rPr lang="ja-JP" altLang="en-US" smtClean="0"/>
              <a:t>2019/6/14</a:t>
            </a:fld>
            <a:endParaRPr lang="ja-JP" altLang="en-US" dirty="0"/>
          </a:p>
        </p:txBody>
      </p:sp>
      <p:sp>
        <p:nvSpPr>
          <p:cNvPr id="9" name="フッター プレースホルダー 8"/>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10" name="スライド番号プレースホルダー 9"/>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p:nvPr>
        </p:nvSpPr>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baseline="0"/>
            </a:lvl8pPr>
            <a:lvl9pPr>
              <a:defRPr baseline="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F8D7328-C2EF-4AE2-A2D2-547FA8E89F6E}" type="datetime1">
              <a:rPr lang="ja-JP" altLang="en-US" smtClean="0"/>
              <a:t>2019/6/14</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285412" y="685800"/>
            <a:ext cx="1295401" cy="5486400"/>
          </a:xfrm>
        </p:spPr>
        <p:txBody>
          <a:bodyPr vert="eaVert" rtlCol="0"/>
          <a:lstStyle>
            <a:lvl1pPr rtl="0">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p:nvPr>
        </p:nvSpPr>
        <p:spPr>
          <a:xfrm>
            <a:off x="608012" y="685800"/>
            <a:ext cx="9474253" cy="5486400"/>
          </a:xfrm>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baseline="0"/>
            </a:lvl8pPr>
            <a:lvl9pPr>
              <a:defRPr baseline="0"/>
            </a:lvl9p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666DFA3-64BC-4F76-BBAA-27C46F730594}" type="datetime1">
              <a:rPr lang="ja-JP" altLang="en-US" noProof="0" smtClean="0"/>
              <a:t>2019/6/14</a:t>
            </a:fld>
            <a:endParaRPr lang="ja-JP" altLang="en-US" noProof="0"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a:lvl8pPr>
            <a:lvl9pPr>
              <a:defRPr/>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7FE798B4-3F40-461A-AEDD-E04E9B925612}" type="datetime1">
              <a:rPr lang="ja-JP" altLang="en-US" smtClean="0"/>
              <a:t>2019/6/14</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3" y="2590800"/>
            <a:ext cx="8229599" cy="2819400"/>
          </a:xfrm>
        </p:spPr>
        <p:txBody>
          <a:bodyPr rtlCol="0" anchor="b">
            <a:normAutofit/>
          </a:bodyPr>
          <a:lstStyle>
            <a:lvl1pPr algn="l" rtl="0">
              <a:defRPr sz="4800" b="0" cap="none"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606425" y="5410200"/>
            <a:ext cx="8231187" cy="762000"/>
          </a:xfrm>
        </p:spPr>
        <p:txBody>
          <a:bodyPr rtlCol="0" anchor="t">
            <a:normAutofit/>
          </a:bodyPr>
          <a:lstStyle>
            <a:lvl1pPr marL="0" indent="0" rtl="0">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noProof="0"/>
              <a:t>マスター テキストの書式設定</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FBD32A6-EEC9-499B-8CCC-CD8B74222905}" type="datetime1">
              <a:rPr lang="ja-JP" altLang="en-US" noProof="0" smtClean="0"/>
              <a:t>2019/6/14</a:t>
            </a:fld>
            <a:endParaRPr lang="ja-JP" altLang="en-US" noProof="0"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a:t>フッターを追加</a:t>
            </a:r>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3813" y="685800"/>
            <a:ext cx="5029200"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9" name="コンテンツ プレースホルダー 3"/>
          <p:cNvSpPr>
            <a:spLocks noGrp="1"/>
          </p:cNvSpPr>
          <p:nvPr>
            <p:ph sz="half" idx="13"/>
          </p:nvPr>
        </p:nvSpPr>
        <p:spPr>
          <a:xfrm>
            <a:off x="6540575" y="685800"/>
            <a:ext cx="5038809"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D3FA9BD-C8FB-4EDF-8FA1-3C1F19259AC3}" type="datetime1">
              <a:rPr lang="ja-JP" altLang="en-US" smtClean="0"/>
              <a:t>2019/6/14</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293664" y="1676400"/>
            <a:ext cx="5029200" cy="3200400"/>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テキスト プレースホルダー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50025" y="1676400"/>
            <a:ext cx="5029200" cy="3200400"/>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94B50E21-B25F-4C3F-8078-F38709FD31AC}" type="datetime1">
              <a:rPr lang="ja-JP" altLang="en-US" smtClean="0"/>
              <a:t>2019/6/14</a:t>
            </a:fld>
            <a:endParaRPr lang="ja-JP" alt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91012CF-8A9E-453B-9685-B4CD08032854}" type="datetime1">
              <a:rPr lang="ja-JP" altLang="en-US" smtClean="0"/>
              <a:t>2019/6/14</a:t>
            </a:fld>
            <a:endParaRPr lang="ja-JP" alt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73A41DD3-A1ED-485B-8D42-738EBF68D4C3}" type="datetime1">
              <a:rPr lang="ja-JP" altLang="en-US" smtClean="0"/>
              <a:t>2019/6/14</a:t>
            </a:fld>
            <a:endParaRPr lang="ja-JP" altLang="en-US" dirty="0"/>
          </a:p>
        </p:txBody>
      </p:sp>
      <p:sp>
        <p:nvSpPr>
          <p:cNvPr id="3" name="フッター プレースホルダー 2"/>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4" name="スライド番号プレースホルダー 3"/>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724400"/>
          </a:xfrm>
        </p:spPr>
        <p:txBody>
          <a:bodyPr rtlCol="0" anchor="b">
            <a:noAutofit/>
          </a:bodyPr>
          <a:lstStyle>
            <a:lvl1pPr algn="l" rtl="0">
              <a:defRPr sz="36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4875212" y="685800"/>
            <a:ext cx="6704171" cy="5486400"/>
          </a:xfrm>
        </p:spPr>
        <p:txBody>
          <a:bodyPr rtlCol="0">
            <a:normAutofit/>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baseline="0"/>
            </a:lvl6pPr>
            <a:lvl7pPr>
              <a:defRPr sz="1800" baseline="0"/>
            </a:lvl7pPr>
            <a:lvl8pPr>
              <a:defRPr sz="1800" baseline="0"/>
            </a:lvl8pPr>
            <a:lvl9pPr>
              <a:defRPr sz="1800" baseline="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rtl="0">
              <a:spcBef>
                <a:spcPts val="0"/>
              </a:spcBef>
              <a:buNone/>
              <a:defRPr sz="20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3D64678-09DF-405A-9781-0D071E97AA54}" type="datetime1">
              <a:rPr lang="ja-JP" altLang="en-US" smtClean="0"/>
              <a:t>2019/6/14</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724400"/>
          </a:xfrm>
        </p:spPr>
        <p:txBody>
          <a:bodyPr rtlCol="0" anchor="b">
            <a:normAutofit/>
          </a:bodyPr>
          <a:lstStyle>
            <a:lvl1pPr algn="l" rtl="0">
              <a:defRPr sz="36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hasCustomPrompt="1"/>
          </p:nvPr>
        </p:nvSpPr>
        <p:spPr>
          <a:xfrm>
            <a:off x="4875213" y="685800"/>
            <a:ext cx="6705600" cy="5486400"/>
          </a:xfrm>
          <a:ln w="63500">
            <a:solidFill>
              <a:schemeClr val="bg1"/>
            </a:solidFill>
            <a:miter lim="800000"/>
          </a:ln>
        </p:spPr>
        <p:txBody>
          <a:bodyPr rtlCol="0"/>
          <a:lstStyle>
            <a:lvl1pPr marL="0" marR="0" indent="0" algn="ctr"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dirty="0"/>
              <a:t>アイコンをクリックして画像を追加</a:t>
            </a:r>
          </a:p>
          <a:p>
            <a:pPr rtl="0"/>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rtl="0">
              <a:spcBef>
                <a:spcPts val="0"/>
              </a:spcBef>
              <a:buNone/>
              <a:defRPr sz="2000">
                <a:solidFill>
                  <a:schemeClr val="tx1"/>
                </a:solidFill>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69BC148-1BA9-4F73-87C1-BAF505264349}" type="datetime1">
              <a:rPr lang="ja-JP" altLang="en-US" smtClean="0"/>
              <a:t>2019/6/14</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en-US" altLang="ja-JP" dirty="0"/>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latin typeface="Meiryo UI" panose="020B0604030504040204" pitchFamily="50" charset="-128"/>
                <a:ea typeface="Meiryo UI" panose="020B0604030504040204" pitchFamily="50" charset="-128"/>
              </a:defRPr>
            </a:lvl1pPr>
          </a:lstStyle>
          <a:p>
            <a:fld id="{64B75158-F184-4126-9A0F-7A9B1396A987}" type="datetime1">
              <a:rPr lang="ja-JP" altLang="en-US" smtClean="0"/>
              <a:pPr/>
              <a:t>2019/6/14</a:t>
            </a:fld>
            <a:endParaRPr lang="ja-JP" altLang="en-US" dirty="0"/>
          </a:p>
        </p:txBody>
      </p:sp>
      <p:sp>
        <p:nvSpPr>
          <p:cNvPr id="5" name="フッター プレースホルダー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6" name="スライド番号プレースホルダー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kumimoji="1" sz="3600" kern="1200">
          <a:solidFill>
            <a:schemeClr val="accent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15950" indent="-285750" algn="l" defTabSz="914400" rtl="0" eaLnBrk="1" latinLnBrk="0" hangingPunct="1">
        <a:lnSpc>
          <a:spcPct val="90000"/>
        </a:lnSpc>
        <a:spcBef>
          <a:spcPts val="600"/>
        </a:spcBef>
        <a:buSzPct val="80000"/>
        <a:buFont typeface="Corbe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380744" indent="-283464" algn="l" defTabSz="914400" rtl="0" eaLnBrk="1" latinLnBrk="0" hangingPunct="1">
        <a:lnSpc>
          <a:spcPct val="90000"/>
        </a:lnSpc>
        <a:spcBef>
          <a:spcPts val="600"/>
        </a:spcBef>
        <a:buFont typeface="Corbe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148840"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kumimoji="1"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kumimoji="1" sz="18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yukifx.web.fc2.com/index.html"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hyperlink" Target="https://www.mql5.com/ja/articles/1475" TargetMode="External"/><Relationship Id="rId5" Type="http://schemas.openxmlformats.org/officeDocument/2006/relationships/hyperlink" Target="https://www.oanda.jp/" TargetMode="External"/><Relationship Id="rId4" Type="http://schemas.openxmlformats.org/officeDocument/2006/relationships/hyperlink" Target="https://www.fxbroadnet.com/tech/technicalchart/tech04.js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5780" y="685801"/>
            <a:ext cx="4164633" cy="4724399"/>
          </a:xfrm>
        </p:spPr>
        <p:txBody>
          <a:bodyPr rtlCol="0"/>
          <a:lstStyle/>
          <a:p>
            <a:pPr rtl="0"/>
            <a:r>
              <a:rPr lang="en-US" altLang="ja-JP" dirty="0"/>
              <a:t>FX</a:t>
            </a:r>
            <a:r>
              <a:rPr lang="ja-JP" altLang="en-US" dirty="0"/>
              <a:t>を用いた</a:t>
            </a:r>
            <a:br>
              <a:rPr lang="en-US" altLang="ja-JP" dirty="0"/>
            </a:br>
            <a:r>
              <a:rPr lang="ja-JP" altLang="en-US" dirty="0"/>
              <a:t>自動売買システム</a:t>
            </a:r>
            <a:r>
              <a:rPr lang="en-US" altLang="ja-JP" dirty="0"/>
              <a:t>(EA)</a:t>
            </a:r>
            <a:r>
              <a:rPr lang="ja-JP" altLang="en-US" dirty="0"/>
              <a:t>の作成</a:t>
            </a:r>
          </a:p>
        </p:txBody>
      </p:sp>
      <p:sp>
        <p:nvSpPr>
          <p:cNvPr id="3" name="サブタイトル 2"/>
          <p:cNvSpPr>
            <a:spLocks noGrp="1"/>
          </p:cNvSpPr>
          <p:nvPr>
            <p:ph type="subTitle" idx="1"/>
          </p:nvPr>
        </p:nvSpPr>
        <p:spPr>
          <a:xfrm>
            <a:off x="608013" y="5589240"/>
            <a:ext cx="3962400" cy="762000"/>
          </a:xfrm>
        </p:spPr>
        <p:txBody>
          <a:bodyPr rtlCol="0">
            <a:normAutofit/>
          </a:bodyPr>
          <a:lstStyle/>
          <a:p>
            <a:pPr rtl="0"/>
            <a:r>
              <a:rPr lang="en-US" altLang="ja-JP" dirty="0"/>
              <a:t>2600170301-2</a:t>
            </a:r>
          </a:p>
          <a:p>
            <a:pPr rtl="0"/>
            <a:r>
              <a:rPr lang="ja-JP" altLang="en-US" dirty="0"/>
              <a:t>中村　彰吾</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8726" y="260648"/>
            <a:ext cx="10971372" cy="1066800"/>
          </a:xfrm>
        </p:spPr>
        <p:txBody>
          <a:bodyPr rtlCol="0">
            <a:normAutofit/>
          </a:bodyPr>
          <a:lstStyle/>
          <a:p>
            <a:pPr rtl="0"/>
            <a:r>
              <a:rPr lang="ja-JP" altLang="en-US" sz="4000" dirty="0"/>
              <a:t>まとめ</a:t>
            </a:r>
          </a:p>
        </p:txBody>
      </p:sp>
      <p:sp>
        <p:nvSpPr>
          <p:cNvPr id="5" name="コンテンツ プレースホルダー 4"/>
          <p:cNvSpPr>
            <a:spLocks noGrp="1"/>
          </p:cNvSpPr>
          <p:nvPr>
            <p:ph sz="half" idx="1"/>
          </p:nvPr>
        </p:nvSpPr>
        <p:spPr>
          <a:xfrm>
            <a:off x="909836" y="1772816"/>
            <a:ext cx="10153128" cy="4191000"/>
          </a:xfrm>
        </p:spPr>
        <p:txBody>
          <a:bodyPr rtlCol="0"/>
          <a:lstStyle/>
          <a:p>
            <a:pPr marL="0" indent="0" rtl="0">
              <a:buNone/>
            </a:pPr>
            <a:r>
              <a:rPr lang="ja-JP" altLang="en-US" dirty="0"/>
              <a:t>自動売買システムを使うことにより資産を増やすことができた</a:t>
            </a:r>
            <a:endParaRPr lang="en-US" altLang="ja-JP" dirty="0"/>
          </a:p>
          <a:p>
            <a:pPr marL="0" indent="0" rtl="0">
              <a:buNone/>
            </a:pPr>
            <a:r>
              <a:rPr lang="ja-JP" altLang="en-US" dirty="0"/>
              <a:t>→どのような売買ルールのプログラムにするのかが重要</a:t>
            </a:r>
            <a:endParaRPr lang="en-US" altLang="ja-JP" dirty="0"/>
          </a:p>
          <a:p>
            <a:pPr marL="0" indent="0" rtl="0">
              <a:buNone/>
            </a:pPr>
            <a:endParaRPr lang="en-US" altLang="ja-JP" dirty="0"/>
          </a:p>
          <a:p>
            <a:pPr marL="0" indent="0" rtl="0">
              <a:buNone/>
            </a:pPr>
            <a:endParaRPr lang="en-US" altLang="ja-JP" dirty="0"/>
          </a:p>
          <a:p>
            <a:pPr marL="0" indent="0" rtl="0">
              <a:buNone/>
            </a:pPr>
            <a:r>
              <a:rPr lang="ja-JP" altLang="en-US" dirty="0"/>
              <a:t>今回のシステムのデメリット→急激な価格変動への</a:t>
            </a:r>
            <a:endParaRPr lang="en-US" altLang="ja-JP" dirty="0"/>
          </a:p>
          <a:p>
            <a:pPr marL="0" indent="0" rtl="0">
              <a:buNone/>
            </a:pPr>
            <a:r>
              <a:rPr lang="en-US" altLang="ja-JP" dirty="0"/>
              <a:t>				</a:t>
            </a:r>
            <a:r>
              <a:rPr lang="ja-JP" altLang="en-US" dirty="0"/>
              <a:t>　対応が難しい</a:t>
            </a:r>
            <a:endParaRPr lang="en-US" altLang="ja-JP" dirty="0"/>
          </a:p>
          <a:p>
            <a:pPr marL="0" indent="0" rtl="0">
              <a:buNone/>
            </a:pPr>
            <a:endParaRPr lang="en-US" altLang="ja-JP" dirty="0"/>
          </a:p>
          <a:p>
            <a:pPr marL="0" indent="0" rtl="0">
              <a:buNone/>
            </a:pPr>
            <a:endParaRPr lang="en-US" altLang="ja-JP" dirty="0"/>
          </a:p>
          <a:p>
            <a:pPr marL="0" indent="0">
              <a:buNone/>
            </a:pPr>
            <a:endParaRPr lang="en-US" altLang="ja-JP" dirty="0"/>
          </a:p>
          <a:p>
            <a:pPr marL="0" indent="0" rtl="0">
              <a:buNone/>
            </a:pPr>
            <a:endParaRPr lang="en-US" altLang="ja-JP" dirty="0"/>
          </a:p>
          <a:p>
            <a:pPr marL="0" indent="0" rtl="0">
              <a:buNone/>
            </a:pPr>
            <a:endParaRPr lang="ja-JP" altLang="en-US" dirty="0"/>
          </a:p>
        </p:txBody>
      </p:sp>
      <p:pic>
        <p:nvPicPr>
          <p:cNvPr id="4" name="図 3">
            <a:extLst>
              <a:ext uri="{FF2B5EF4-FFF2-40B4-BE49-F238E27FC236}">
                <a16:creationId xmlns:a16="http://schemas.microsoft.com/office/drawing/2014/main" id="{EDF86B11-90C6-4347-95BC-BBE727FE4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660" y="3284984"/>
            <a:ext cx="3712044" cy="3429000"/>
          </a:xfrm>
          <a:prstGeom prst="rect">
            <a:avLst/>
          </a:prstGeom>
        </p:spPr>
      </p:pic>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837828" y="899269"/>
            <a:ext cx="3962400" cy="4724400"/>
          </a:xfrm>
        </p:spPr>
        <p:txBody>
          <a:bodyPr rtlCol="0"/>
          <a:lstStyle/>
          <a:p>
            <a:pPr rtl="0"/>
            <a:r>
              <a:rPr lang="ja-JP" altLang="en-US" dirty="0"/>
              <a:t>参照</a:t>
            </a:r>
            <a:endParaRPr lang="en-US" altLang="ja-JP" dirty="0"/>
          </a:p>
        </p:txBody>
      </p:sp>
      <p:sp>
        <p:nvSpPr>
          <p:cNvPr id="2" name="テキスト ボックス 1">
            <a:extLst>
              <a:ext uri="{FF2B5EF4-FFF2-40B4-BE49-F238E27FC236}">
                <a16:creationId xmlns:a16="http://schemas.microsoft.com/office/drawing/2014/main" id="{81924CA0-4B3C-43E1-9808-A686D22DFE5F}"/>
              </a:ext>
            </a:extLst>
          </p:cNvPr>
          <p:cNvSpPr txBox="1"/>
          <p:nvPr/>
        </p:nvSpPr>
        <p:spPr>
          <a:xfrm>
            <a:off x="4654252" y="260648"/>
            <a:ext cx="7200800" cy="6001643"/>
          </a:xfrm>
          <a:prstGeom prst="rect">
            <a:avLst/>
          </a:prstGeom>
          <a:noFill/>
        </p:spPr>
        <p:txBody>
          <a:bodyPr wrap="square" rtlCol="0">
            <a:spAutoFit/>
          </a:bodyPr>
          <a:lstStyle/>
          <a:p>
            <a:r>
              <a:rPr kumimoji="1" lang="en-US" altLang="ja-JP" sz="2400" dirty="0"/>
              <a:t>MT4</a:t>
            </a:r>
            <a:r>
              <a:rPr kumimoji="1" lang="ja-JP" altLang="en-US" sz="2400" dirty="0"/>
              <a:t>で出来ること</a:t>
            </a:r>
            <a:endParaRPr kumimoji="1" lang="en-US" altLang="ja-JP" sz="2400" dirty="0"/>
          </a:p>
          <a:p>
            <a:r>
              <a:rPr kumimoji="1" lang="en-US" altLang="ja-JP" sz="2400" dirty="0">
                <a:hlinkClick r:id="rId3"/>
              </a:rPr>
              <a:t>http://yukifx.web.fc2.com/index.html</a:t>
            </a:r>
            <a:endParaRPr kumimoji="1" lang="en-US" altLang="ja-JP" sz="2400" dirty="0"/>
          </a:p>
          <a:p>
            <a:endParaRPr kumimoji="1" lang="en-US" altLang="ja-JP" sz="2400" dirty="0"/>
          </a:p>
          <a:p>
            <a:r>
              <a:rPr kumimoji="1" lang="en-US" altLang="ja-JP" sz="2400" dirty="0"/>
              <a:t>FX</a:t>
            </a:r>
            <a:r>
              <a:rPr kumimoji="1" lang="ja-JP" altLang="en-US" sz="2400" dirty="0"/>
              <a:t>ブロードバンド</a:t>
            </a:r>
            <a:r>
              <a:rPr kumimoji="1" lang="en-US" altLang="ja-JP" sz="2400" dirty="0"/>
              <a:t>-</a:t>
            </a:r>
            <a:r>
              <a:rPr kumimoji="1" lang="ja-JP" altLang="en-US" sz="2400" dirty="0"/>
              <a:t>テクニカルチャート講座</a:t>
            </a:r>
            <a:endParaRPr kumimoji="1" lang="en-US" altLang="ja-JP" sz="2400" dirty="0"/>
          </a:p>
          <a:p>
            <a:r>
              <a:rPr kumimoji="1" lang="en-US" altLang="ja-JP" sz="2400" dirty="0">
                <a:hlinkClick r:id="rId4"/>
              </a:rPr>
              <a:t>https://www.fxbroadnet.com/tech/technicalchart/tech04.jsp</a:t>
            </a:r>
            <a:endParaRPr kumimoji="1" lang="en-US" altLang="ja-JP" sz="2400" dirty="0"/>
          </a:p>
          <a:p>
            <a:endParaRPr kumimoji="1" lang="en-US" altLang="ja-JP" sz="2400" dirty="0"/>
          </a:p>
          <a:p>
            <a:r>
              <a:rPr kumimoji="1" lang="en-US" altLang="ja-JP" sz="2400" dirty="0"/>
              <a:t>OANDA</a:t>
            </a:r>
            <a:r>
              <a:rPr kumimoji="1" lang="ja-JP" altLang="en-US" sz="2400" dirty="0"/>
              <a:t>　</a:t>
            </a:r>
            <a:r>
              <a:rPr kumimoji="1" lang="en-US" altLang="ja-JP" sz="2400" dirty="0"/>
              <a:t>JAPAN</a:t>
            </a:r>
          </a:p>
          <a:p>
            <a:r>
              <a:rPr kumimoji="1" lang="en-US" altLang="ja-JP" sz="2400" dirty="0">
                <a:hlinkClick r:id="rId5"/>
              </a:rPr>
              <a:t>https://www.oanda.jp/</a:t>
            </a:r>
            <a:endParaRPr kumimoji="1" lang="en-US" altLang="ja-JP" sz="2400" dirty="0"/>
          </a:p>
          <a:p>
            <a:endParaRPr kumimoji="1" lang="en-US" altLang="ja-JP" sz="2400" dirty="0"/>
          </a:p>
          <a:p>
            <a:r>
              <a:rPr kumimoji="1" lang="ja-JP" altLang="en-US" sz="2400" dirty="0"/>
              <a:t>初心者向け</a:t>
            </a:r>
            <a:r>
              <a:rPr kumimoji="1" lang="en-US" altLang="ja-JP" sz="2400" dirty="0"/>
              <a:t>MQL4</a:t>
            </a:r>
            <a:r>
              <a:rPr kumimoji="1" lang="ja-JP" altLang="en-US" sz="2400" dirty="0"/>
              <a:t>言語</a:t>
            </a:r>
            <a:endParaRPr kumimoji="1" lang="en-US" altLang="ja-JP" sz="2400" dirty="0"/>
          </a:p>
          <a:p>
            <a:r>
              <a:rPr kumimoji="1" lang="en-US" altLang="ja-JP" sz="2400" dirty="0">
                <a:hlinkClick r:id="rId6"/>
              </a:rPr>
              <a:t>https://www.mql5.com/ja/articles/1475</a:t>
            </a:r>
            <a:endParaRPr kumimoji="1" lang="en-US" altLang="ja-JP" sz="2400" dirty="0"/>
          </a:p>
          <a:p>
            <a:endParaRPr kumimoji="1" lang="en-US" altLang="ja-JP" sz="2400" dirty="0"/>
          </a:p>
          <a:p>
            <a:r>
              <a:rPr kumimoji="1" lang="ja-JP" altLang="en-US" sz="2400" dirty="0"/>
              <a:t>豊嶋 久道</a:t>
            </a:r>
            <a:r>
              <a:rPr kumimoji="1" lang="en-US" altLang="ja-JP" sz="2400" dirty="0"/>
              <a:t>(2018) </a:t>
            </a:r>
            <a:r>
              <a:rPr kumimoji="1" lang="ja-JP" altLang="en-US" sz="2400" dirty="0"/>
              <a:t>「</a:t>
            </a:r>
            <a:r>
              <a:rPr kumimoji="1" lang="en-US" altLang="ja-JP" sz="2400" dirty="0"/>
              <a:t>FX</a:t>
            </a:r>
            <a:r>
              <a:rPr kumimoji="1" lang="ja-JP" altLang="en-US" sz="2400" dirty="0"/>
              <a:t>メタトレーダープログラミング入門」</a:t>
            </a:r>
            <a:endParaRPr kumimoji="1" lang="en-US" altLang="ja-JP" sz="2400" dirty="0"/>
          </a:p>
          <a:p>
            <a:r>
              <a:rPr kumimoji="1" lang="ja-JP" altLang="en-US" sz="2400" dirty="0"/>
              <a:t> </a:t>
            </a:r>
          </a:p>
        </p:txBody>
      </p:sp>
    </p:spTree>
    <p:extLst>
      <p:ext uri="{BB962C8B-B14F-4D97-AF65-F5344CB8AC3E}">
        <p14:creationId xmlns:p14="http://schemas.microsoft.com/office/powerpoint/2010/main" val="391459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3F0C8-35E4-4B17-AD59-9A3A9A8A619A}"/>
              </a:ext>
            </a:extLst>
          </p:cNvPr>
          <p:cNvSpPr>
            <a:spLocks noGrp="1"/>
          </p:cNvSpPr>
          <p:nvPr>
            <p:ph type="title"/>
          </p:nvPr>
        </p:nvSpPr>
        <p:spPr>
          <a:xfrm>
            <a:off x="608012" y="332656"/>
            <a:ext cx="10971372" cy="1066800"/>
          </a:xfrm>
        </p:spPr>
        <p:txBody>
          <a:bodyPr>
            <a:normAutofit/>
          </a:bodyPr>
          <a:lstStyle/>
          <a:p>
            <a:r>
              <a:rPr lang="ja-JP" altLang="en-US" sz="4000" dirty="0"/>
              <a:t>このテーマにした理由</a:t>
            </a:r>
            <a:endParaRPr kumimoji="1" lang="ja-JP" altLang="en-US" sz="4000" dirty="0"/>
          </a:p>
        </p:txBody>
      </p:sp>
      <p:sp>
        <p:nvSpPr>
          <p:cNvPr id="3" name="コンテンツ プレースホルダー 2">
            <a:extLst>
              <a:ext uri="{FF2B5EF4-FFF2-40B4-BE49-F238E27FC236}">
                <a16:creationId xmlns:a16="http://schemas.microsoft.com/office/drawing/2014/main" id="{258E1A52-C8A4-4077-87C1-6475028C1D31}"/>
              </a:ext>
            </a:extLst>
          </p:cNvPr>
          <p:cNvSpPr>
            <a:spLocks noGrp="1"/>
          </p:cNvSpPr>
          <p:nvPr>
            <p:ph idx="1"/>
          </p:nvPr>
        </p:nvSpPr>
        <p:spPr>
          <a:xfrm>
            <a:off x="405780" y="1844824"/>
            <a:ext cx="10287000" cy="4263007"/>
          </a:xfrm>
        </p:spPr>
        <p:txBody>
          <a:bodyPr>
            <a:normAutofit/>
          </a:bodyPr>
          <a:lstStyle/>
          <a:p>
            <a:pPr marL="0" indent="0" algn="ctr">
              <a:buNone/>
            </a:pPr>
            <a:r>
              <a:rPr lang="ja-JP" altLang="en-US" sz="4000" dirty="0"/>
              <a:t>手動取引は時間がかかる</a:t>
            </a:r>
            <a:endParaRPr lang="en-US" altLang="ja-JP" sz="4000" dirty="0"/>
          </a:p>
          <a:p>
            <a:pPr marL="0" indent="0" algn="ctr">
              <a:buNone/>
            </a:pPr>
            <a:r>
              <a:rPr lang="ja-JP" altLang="en-US" sz="4000" dirty="0"/>
              <a:t>↓</a:t>
            </a:r>
            <a:endParaRPr lang="en-US" altLang="ja-JP" sz="4000" dirty="0"/>
          </a:p>
          <a:p>
            <a:pPr marL="0" indent="0" algn="ctr">
              <a:buNone/>
            </a:pPr>
            <a:r>
              <a:rPr lang="ja-JP" altLang="en-US" sz="4000" dirty="0"/>
              <a:t>効率的に時間を使いたい</a:t>
            </a:r>
            <a:endParaRPr lang="en-US" altLang="ja-JP" sz="4000" dirty="0"/>
          </a:p>
          <a:p>
            <a:pPr marL="0" indent="0" algn="ctr">
              <a:buNone/>
            </a:pPr>
            <a:r>
              <a:rPr kumimoji="1" lang="ja-JP" altLang="en-US" sz="4000" dirty="0"/>
              <a:t>↓</a:t>
            </a:r>
            <a:endParaRPr kumimoji="1" lang="en-US" altLang="ja-JP" sz="4000" dirty="0"/>
          </a:p>
          <a:p>
            <a:pPr marL="0" indent="0" algn="ctr">
              <a:buNone/>
            </a:pPr>
            <a:r>
              <a:rPr lang="ja-JP" altLang="en-US" sz="4000" dirty="0"/>
              <a:t>自動売買システム作ろう！</a:t>
            </a:r>
            <a:endParaRPr kumimoji="1" lang="ja-JP" altLang="en-US" sz="4000" dirty="0"/>
          </a:p>
        </p:txBody>
      </p:sp>
      <p:pic>
        <p:nvPicPr>
          <p:cNvPr id="6" name="図 5">
            <a:extLst>
              <a:ext uri="{FF2B5EF4-FFF2-40B4-BE49-F238E27FC236}">
                <a16:creationId xmlns:a16="http://schemas.microsoft.com/office/drawing/2014/main" id="{502841C3-23EF-4118-991E-EFA06A505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505" y="3717032"/>
            <a:ext cx="3214688" cy="2969568"/>
          </a:xfrm>
          <a:prstGeom prst="rect">
            <a:avLst/>
          </a:prstGeom>
        </p:spPr>
      </p:pic>
    </p:spTree>
    <p:extLst>
      <p:ext uri="{BB962C8B-B14F-4D97-AF65-F5344CB8AC3E}">
        <p14:creationId xmlns:p14="http://schemas.microsoft.com/office/powerpoint/2010/main" val="287202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609441" y="548680"/>
            <a:ext cx="10971372" cy="1066800"/>
          </a:xfrm>
        </p:spPr>
        <p:txBody>
          <a:bodyPr rtlCol="0">
            <a:normAutofit/>
          </a:bodyPr>
          <a:lstStyle/>
          <a:p>
            <a:pPr rtl="0"/>
            <a:r>
              <a:rPr lang="ja-JP" altLang="en-US" sz="4000" dirty="0"/>
              <a:t>目次</a:t>
            </a:r>
            <a:endParaRPr lang="en-US" altLang="ja-JP" sz="4000" dirty="0"/>
          </a:p>
        </p:txBody>
      </p:sp>
      <p:sp>
        <p:nvSpPr>
          <p:cNvPr id="14" name="コンテンツ プレースホルダー 13"/>
          <p:cNvSpPr>
            <a:spLocks noGrp="1"/>
          </p:cNvSpPr>
          <p:nvPr>
            <p:ph idx="1"/>
          </p:nvPr>
        </p:nvSpPr>
        <p:spPr>
          <a:xfrm>
            <a:off x="1125860" y="2124357"/>
            <a:ext cx="10287000" cy="4190999"/>
          </a:xfrm>
        </p:spPr>
        <p:txBody>
          <a:bodyPr rtlCol="0">
            <a:normAutofit/>
          </a:bodyPr>
          <a:lstStyle/>
          <a:p>
            <a:pPr marL="0" indent="0" rtl="0">
              <a:buNone/>
            </a:pPr>
            <a:r>
              <a:rPr lang="ja-JP" altLang="en-US" sz="3200" dirty="0"/>
              <a:t>１　自動売買システム</a:t>
            </a:r>
            <a:r>
              <a:rPr lang="en-US" altLang="ja-JP" sz="3200" dirty="0"/>
              <a:t>(EA)</a:t>
            </a:r>
            <a:r>
              <a:rPr lang="ja-JP" altLang="en-US" sz="3200" dirty="0"/>
              <a:t>とは</a:t>
            </a:r>
            <a:endParaRPr lang="en-US" altLang="ja-JP" sz="3200" dirty="0"/>
          </a:p>
          <a:p>
            <a:pPr marL="0" indent="0" rtl="0">
              <a:buNone/>
            </a:pPr>
            <a:r>
              <a:rPr lang="ja-JP" altLang="en-US" sz="3200" dirty="0"/>
              <a:t>２　自動売買システム</a:t>
            </a:r>
            <a:r>
              <a:rPr lang="en-US" altLang="ja-JP" sz="3200" dirty="0"/>
              <a:t>(EA)</a:t>
            </a:r>
            <a:r>
              <a:rPr lang="ja-JP" altLang="en-US" sz="3200" dirty="0"/>
              <a:t>で使用した環境</a:t>
            </a:r>
            <a:endParaRPr lang="en-US" altLang="ja-JP" sz="3200" dirty="0"/>
          </a:p>
          <a:p>
            <a:pPr marL="0" indent="0" rtl="0">
              <a:buNone/>
            </a:pPr>
            <a:r>
              <a:rPr lang="ja-JP" altLang="en-US" sz="3200" dirty="0"/>
              <a:t>３　自動売買の仕組み</a:t>
            </a:r>
            <a:endParaRPr lang="en-US" altLang="ja-JP" sz="3200" dirty="0"/>
          </a:p>
          <a:p>
            <a:pPr marL="0" indent="0" rtl="0">
              <a:buNone/>
            </a:pPr>
            <a:r>
              <a:rPr lang="ja-JP" altLang="en-US" sz="3200" dirty="0"/>
              <a:t>４　実行結果</a:t>
            </a:r>
            <a:endParaRPr lang="en-US" altLang="ja-JP" sz="3200" dirty="0"/>
          </a:p>
          <a:p>
            <a:pPr marL="0" indent="0" rtl="0">
              <a:buNone/>
            </a:pPr>
            <a:r>
              <a:rPr lang="ja-JP" altLang="en-US" sz="3200" dirty="0"/>
              <a:t>５　まとめ</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E2BFB8-243A-4E8C-8586-B0805E748381}"/>
              </a:ext>
            </a:extLst>
          </p:cNvPr>
          <p:cNvSpPr>
            <a:spLocks noGrp="1"/>
          </p:cNvSpPr>
          <p:nvPr>
            <p:ph type="title"/>
          </p:nvPr>
        </p:nvSpPr>
        <p:spPr>
          <a:xfrm>
            <a:off x="477788" y="332656"/>
            <a:ext cx="10971372" cy="1066800"/>
          </a:xfrm>
        </p:spPr>
        <p:txBody>
          <a:bodyPr>
            <a:normAutofit/>
          </a:bodyPr>
          <a:lstStyle/>
          <a:p>
            <a:r>
              <a:rPr kumimoji="1" lang="ja-JP" altLang="en-US" sz="4400" dirty="0"/>
              <a:t>自動売買システム（</a:t>
            </a:r>
            <a:r>
              <a:rPr kumimoji="1" lang="en-US" altLang="ja-JP" sz="4400" dirty="0"/>
              <a:t>EA</a:t>
            </a:r>
            <a:r>
              <a:rPr kumimoji="1" lang="ja-JP" altLang="en-US" sz="4400" dirty="0"/>
              <a:t>）とは</a:t>
            </a:r>
          </a:p>
        </p:txBody>
      </p:sp>
      <p:sp>
        <p:nvSpPr>
          <p:cNvPr id="3" name="コンテンツ プレースホルダー 2">
            <a:extLst>
              <a:ext uri="{FF2B5EF4-FFF2-40B4-BE49-F238E27FC236}">
                <a16:creationId xmlns:a16="http://schemas.microsoft.com/office/drawing/2014/main" id="{E92C6377-C967-43E2-B1C0-034191896D15}"/>
              </a:ext>
            </a:extLst>
          </p:cNvPr>
          <p:cNvSpPr>
            <a:spLocks noGrp="1"/>
          </p:cNvSpPr>
          <p:nvPr>
            <p:ph idx="1"/>
          </p:nvPr>
        </p:nvSpPr>
        <p:spPr>
          <a:xfrm>
            <a:off x="909836" y="2663412"/>
            <a:ext cx="11175033" cy="4190999"/>
          </a:xfrm>
        </p:spPr>
        <p:txBody>
          <a:bodyPr>
            <a:normAutofit/>
          </a:bodyPr>
          <a:lstStyle/>
          <a:p>
            <a:pPr marL="0" indent="0">
              <a:buNone/>
            </a:pPr>
            <a:r>
              <a:rPr kumimoji="1" lang="en-US" altLang="ja-JP" sz="4400" dirty="0">
                <a:solidFill>
                  <a:srgbClr val="FF0000"/>
                </a:solidFill>
              </a:rPr>
              <a:t>EA = Expert Adviser</a:t>
            </a:r>
            <a:r>
              <a:rPr kumimoji="1" lang="ja-JP" altLang="en-US" sz="4400" dirty="0">
                <a:solidFill>
                  <a:schemeClr val="accent2">
                    <a:lumMod val="75000"/>
                  </a:schemeClr>
                </a:solidFill>
              </a:rPr>
              <a:t>の略</a:t>
            </a:r>
            <a:endParaRPr kumimoji="1" lang="en-US" altLang="ja-JP" sz="4400" dirty="0">
              <a:solidFill>
                <a:schemeClr val="accent2">
                  <a:lumMod val="75000"/>
                </a:schemeClr>
              </a:solidFill>
            </a:endParaRPr>
          </a:p>
          <a:p>
            <a:pPr marL="0" indent="0">
              <a:buNone/>
            </a:pPr>
            <a:endParaRPr kumimoji="1" lang="en-US" altLang="ja-JP" sz="4400" dirty="0">
              <a:solidFill>
                <a:schemeClr val="accent2">
                  <a:lumMod val="75000"/>
                </a:schemeClr>
              </a:solidFill>
            </a:endParaRPr>
          </a:p>
          <a:p>
            <a:pPr marL="0" indent="0">
              <a:buNone/>
            </a:pPr>
            <a:r>
              <a:rPr kumimoji="1" lang="en-US" altLang="ja-JP" sz="4400" dirty="0">
                <a:solidFill>
                  <a:schemeClr val="accent2">
                    <a:lumMod val="75000"/>
                  </a:schemeClr>
                </a:solidFill>
              </a:rPr>
              <a:t>FX</a:t>
            </a:r>
            <a:r>
              <a:rPr kumimoji="1" lang="ja-JP" altLang="en-US" sz="4400" dirty="0">
                <a:solidFill>
                  <a:schemeClr val="accent2">
                    <a:lumMod val="75000"/>
                  </a:schemeClr>
                </a:solidFill>
              </a:rPr>
              <a:t>において、自動で取引してくれるシステムのこと</a:t>
            </a:r>
          </a:p>
        </p:txBody>
      </p:sp>
    </p:spTree>
    <p:extLst>
      <p:ext uri="{BB962C8B-B14F-4D97-AF65-F5344CB8AC3E}">
        <p14:creationId xmlns:p14="http://schemas.microsoft.com/office/powerpoint/2010/main" val="124440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CBA79-D72D-44D4-BF1D-98A2A11CCD7F}"/>
              </a:ext>
            </a:extLst>
          </p:cNvPr>
          <p:cNvSpPr>
            <a:spLocks noGrp="1"/>
          </p:cNvSpPr>
          <p:nvPr>
            <p:ph type="title"/>
          </p:nvPr>
        </p:nvSpPr>
        <p:spPr>
          <a:xfrm>
            <a:off x="609441" y="332656"/>
            <a:ext cx="10971372" cy="1066800"/>
          </a:xfrm>
        </p:spPr>
        <p:txBody>
          <a:bodyPr/>
          <a:lstStyle/>
          <a:p>
            <a:r>
              <a:rPr kumimoji="1" lang="ja-JP" altLang="en-US" dirty="0"/>
              <a:t>ＥＡ（自動売買システム）を作成した環境</a:t>
            </a:r>
          </a:p>
        </p:txBody>
      </p:sp>
      <p:sp>
        <p:nvSpPr>
          <p:cNvPr id="3" name="コンテンツ プレースホルダー 2">
            <a:extLst>
              <a:ext uri="{FF2B5EF4-FFF2-40B4-BE49-F238E27FC236}">
                <a16:creationId xmlns:a16="http://schemas.microsoft.com/office/drawing/2014/main" id="{6A9DF8CA-555F-4338-8D60-F73BD6ECC1EB}"/>
              </a:ext>
            </a:extLst>
          </p:cNvPr>
          <p:cNvSpPr>
            <a:spLocks noGrp="1"/>
          </p:cNvSpPr>
          <p:nvPr>
            <p:ph idx="1"/>
          </p:nvPr>
        </p:nvSpPr>
        <p:spPr>
          <a:xfrm>
            <a:off x="950912" y="1772816"/>
            <a:ext cx="10287000" cy="4190999"/>
          </a:xfrm>
        </p:spPr>
        <p:txBody>
          <a:bodyPr>
            <a:normAutofit fontScale="92500" lnSpcReduction="10000"/>
          </a:bodyPr>
          <a:lstStyle/>
          <a:p>
            <a:pPr marL="0" indent="0">
              <a:buNone/>
            </a:pPr>
            <a:r>
              <a:rPr kumimoji="1" lang="ja-JP" altLang="en-US" dirty="0"/>
              <a:t>プログラミング言語</a:t>
            </a:r>
            <a:r>
              <a:rPr lang="ja-JP" altLang="en-US" dirty="0"/>
              <a:t>・・・ＭＱＬ</a:t>
            </a:r>
            <a:r>
              <a:rPr lang="en-US" altLang="ja-JP" dirty="0"/>
              <a:t>4</a:t>
            </a:r>
          </a:p>
          <a:p>
            <a:pPr marL="0" indent="0">
              <a:buNone/>
            </a:pPr>
            <a:r>
              <a:rPr lang="en-US" altLang="ja-JP" dirty="0"/>
              <a:t>	</a:t>
            </a:r>
            <a:r>
              <a:rPr lang="ja-JP" altLang="en-US" dirty="0"/>
              <a:t>Ｃ言語に似た言語で、ＦＸのＥＡ作成で主に使われている</a:t>
            </a:r>
            <a:endParaRPr lang="en-US" altLang="ja-JP" dirty="0"/>
          </a:p>
          <a:p>
            <a:pPr marL="0" indent="0">
              <a:buNone/>
            </a:pPr>
            <a:endParaRPr kumimoji="1" lang="en-US" altLang="ja-JP" dirty="0"/>
          </a:p>
          <a:p>
            <a:pPr marL="0" indent="0">
              <a:buNone/>
            </a:pPr>
            <a:r>
              <a:rPr lang="ja-JP" altLang="en-US" dirty="0"/>
              <a:t>使用ソフトウェア・・・</a:t>
            </a:r>
            <a:r>
              <a:rPr lang="en-US" altLang="ja-JP" dirty="0"/>
              <a:t>MT4(</a:t>
            </a:r>
            <a:r>
              <a:rPr lang="ja-JP" altLang="en-US" dirty="0"/>
              <a:t>Ｍ</a:t>
            </a:r>
            <a:r>
              <a:rPr lang="en-US" altLang="ja-JP" dirty="0"/>
              <a:t>etaTrader4)</a:t>
            </a:r>
          </a:p>
          <a:p>
            <a:pPr marL="0" indent="0">
              <a:buNone/>
            </a:pPr>
            <a:r>
              <a:rPr lang="ja-JP" altLang="en-US" dirty="0"/>
              <a:t>　　　　ＦＸの自動取引でよく使われているソフトで、ＭＱＬ</a:t>
            </a:r>
            <a:r>
              <a:rPr lang="en-US" altLang="ja-JP" dirty="0"/>
              <a:t>4</a:t>
            </a:r>
            <a:r>
              <a:rPr lang="ja-JP" altLang="en-US" dirty="0"/>
              <a:t>のプログラムを実行することができる。</a:t>
            </a:r>
            <a:endParaRPr lang="en-US" altLang="ja-JP" dirty="0"/>
          </a:p>
          <a:p>
            <a:pPr marL="0" indent="0">
              <a:buNone/>
            </a:pPr>
            <a:endParaRPr kumimoji="1" lang="en-US" altLang="ja-JP" dirty="0"/>
          </a:p>
          <a:p>
            <a:pPr marL="0" indent="0">
              <a:buNone/>
            </a:pPr>
            <a:r>
              <a:rPr kumimoji="1" lang="ja-JP" altLang="en-US" dirty="0"/>
              <a:t>証券会社</a:t>
            </a:r>
            <a:r>
              <a:rPr lang="ja-JP" altLang="en-US" dirty="0"/>
              <a:t>・・・</a:t>
            </a:r>
            <a:r>
              <a:rPr lang="en-US" altLang="ja-JP" dirty="0"/>
              <a:t>OANDA</a:t>
            </a:r>
            <a:r>
              <a:rPr lang="ja-JP" altLang="en-US" dirty="0"/>
              <a:t>　</a:t>
            </a:r>
            <a:r>
              <a:rPr lang="en-US" altLang="ja-JP" dirty="0"/>
              <a:t>JAPAN</a:t>
            </a:r>
            <a:endParaRPr kumimoji="1" lang="ja-JP" altLang="en-US" dirty="0"/>
          </a:p>
        </p:txBody>
      </p:sp>
      <p:pic>
        <p:nvPicPr>
          <p:cNvPr id="5" name="図 4">
            <a:extLst>
              <a:ext uri="{FF2B5EF4-FFF2-40B4-BE49-F238E27FC236}">
                <a16:creationId xmlns:a16="http://schemas.microsoft.com/office/drawing/2014/main" id="{1ACF6C11-3BA1-446E-A69A-31FC5A81F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868" y="4896544"/>
            <a:ext cx="1680391" cy="1628800"/>
          </a:xfrm>
          <a:prstGeom prst="rect">
            <a:avLst/>
          </a:prstGeom>
        </p:spPr>
      </p:pic>
    </p:spTree>
    <p:extLst>
      <p:ext uri="{BB962C8B-B14F-4D97-AF65-F5344CB8AC3E}">
        <p14:creationId xmlns:p14="http://schemas.microsoft.com/office/powerpoint/2010/main" val="421645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CBA79-D72D-44D4-BF1D-98A2A11CCD7F}"/>
              </a:ext>
            </a:extLst>
          </p:cNvPr>
          <p:cNvSpPr>
            <a:spLocks noGrp="1"/>
          </p:cNvSpPr>
          <p:nvPr>
            <p:ph type="title"/>
          </p:nvPr>
        </p:nvSpPr>
        <p:spPr>
          <a:xfrm>
            <a:off x="609441" y="332656"/>
            <a:ext cx="10971372" cy="1066800"/>
          </a:xfrm>
        </p:spPr>
        <p:txBody>
          <a:bodyPr/>
          <a:lstStyle/>
          <a:p>
            <a:r>
              <a:rPr lang="ja-JP" altLang="en-US"/>
              <a:t>実際の起動画面</a:t>
            </a:r>
            <a:endParaRPr kumimoji="1" lang="ja-JP" altLang="en-US"/>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D9643F13-95FF-41AD-9654-E6C9F3DF0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726" y="0"/>
            <a:ext cx="10971372" cy="6855977"/>
          </a:xfrm>
        </p:spPr>
      </p:pic>
      <p:sp>
        <p:nvSpPr>
          <p:cNvPr id="3" name="フローチャート: 代替処理 2">
            <a:extLst>
              <a:ext uri="{FF2B5EF4-FFF2-40B4-BE49-F238E27FC236}">
                <a16:creationId xmlns:a16="http://schemas.microsoft.com/office/drawing/2014/main" id="{B03F855D-0370-48DF-8633-E4EA4284D997}"/>
              </a:ext>
            </a:extLst>
          </p:cNvPr>
          <p:cNvSpPr/>
          <p:nvPr/>
        </p:nvSpPr>
        <p:spPr>
          <a:xfrm>
            <a:off x="1125860" y="3861048"/>
            <a:ext cx="1008112" cy="216024"/>
          </a:xfrm>
          <a:prstGeom prst="flowChartAlternate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420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D09FD7E-4009-4D81-9882-5EE77EBFC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40" y="2067843"/>
            <a:ext cx="7776864" cy="4790157"/>
          </a:xfrm>
          <a:prstGeom prst="rect">
            <a:avLst/>
          </a:prstGeom>
        </p:spPr>
      </p:pic>
      <p:sp>
        <p:nvSpPr>
          <p:cNvPr id="2" name="タイトル 1">
            <a:extLst>
              <a:ext uri="{FF2B5EF4-FFF2-40B4-BE49-F238E27FC236}">
                <a16:creationId xmlns:a16="http://schemas.microsoft.com/office/drawing/2014/main" id="{28FCBA79-D72D-44D4-BF1D-98A2A11CCD7F}"/>
              </a:ext>
            </a:extLst>
          </p:cNvPr>
          <p:cNvSpPr>
            <a:spLocks noGrp="1"/>
          </p:cNvSpPr>
          <p:nvPr>
            <p:ph type="title"/>
          </p:nvPr>
        </p:nvSpPr>
        <p:spPr>
          <a:xfrm>
            <a:off x="608726" y="225531"/>
            <a:ext cx="10971372" cy="1066800"/>
          </a:xfrm>
        </p:spPr>
        <p:txBody>
          <a:bodyPr/>
          <a:lstStyle/>
          <a:p>
            <a:r>
              <a:rPr lang="ja-JP" altLang="en-US" dirty="0"/>
              <a:t>自動売買システム</a:t>
            </a:r>
            <a:r>
              <a:rPr kumimoji="1" lang="ja-JP" altLang="en-US" dirty="0"/>
              <a:t>のアルゴリズム</a:t>
            </a:r>
          </a:p>
        </p:txBody>
      </p:sp>
      <p:sp>
        <p:nvSpPr>
          <p:cNvPr id="3" name="テキスト ボックス 2">
            <a:extLst>
              <a:ext uri="{FF2B5EF4-FFF2-40B4-BE49-F238E27FC236}">
                <a16:creationId xmlns:a16="http://schemas.microsoft.com/office/drawing/2014/main" id="{C29AA5FA-B7B2-43F1-81E9-5A29EC6F0F3C}"/>
              </a:ext>
            </a:extLst>
          </p:cNvPr>
          <p:cNvSpPr txBox="1"/>
          <p:nvPr/>
        </p:nvSpPr>
        <p:spPr>
          <a:xfrm>
            <a:off x="427010" y="1331993"/>
            <a:ext cx="11449272" cy="1200329"/>
          </a:xfrm>
          <a:prstGeom prst="rect">
            <a:avLst/>
          </a:prstGeom>
          <a:noFill/>
        </p:spPr>
        <p:txBody>
          <a:bodyPr wrap="square" rtlCol="0">
            <a:spAutoFit/>
          </a:bodyPr>
          <a:lstStyle/>
          <a:p>
            <a:r>
              <a:rPr kumimoji="1" lang="ja-JP" altLang="en-US" dirty="0"/>
              <a:t>ボリンジャーバンドと呼ばれる手法を採用</a:t>
            </a:r>
            <a:endParaRPr kumimoji="1" lang="en-US" altLang="ja-JP" dirty="0"/>
          </a:p>
          <a:p>
            <a:r>
              <a:rPr kumimoji="1" lang="ja-JP" altLang="en-US" dirty="0"/>
              <a:t>→移動平均を表す線と、その上下に値動きの予測幅</a:t>
            </a:r>
            <a:r>
              <a:rPr kumimoji="1" lang="en-US" altLang="ja-JP" dirty="0"/>
              <a:t>(2σ, -2σ)</a:t>
            </a:r>
            <a:r>
              <a:rPr kumimoji="1" lang="ja-JP" altLang="en-US" dirty="0"/>
              <a:t>を示す線を加えた指標のこと</a:t>
            </a:r>
            <a:endParaRPr kumimoji="1" lang="en-US" altLang="ja-JP" dirty="0"/>
          </a:p>
          <a:p>
            <a:endParaRPr kumimoji="1" lang="en-US" altLang="ja-JP" dirty="0"/>
          </a:p>
          <a:p>
            <a:endParaRPr kumimoji="1" lang="en-US" altLang="ja-JP" dirty="0"/>
          </a:p>
        </p:txBody>
      </p:sp>
      <p:sp>
        <p:nvSpPr>
          <p:cNvPr id="5" name="楕円 4">
            <a:extLst>
              <a:ext uri="{FF2B5EF4-FFF2-40B4-BE49-F238E27FC236}">
                <a16:creationId xmlns:a16="http://schemas.microsoft.com/office/drawing/2014/main" id="{E20FCA68-5D7F-4565-B7FA-BD4F13A20303}"/>
              </a:ext>
            </a:extLst>
          </p:cNvPr>
          <p:cNvSpPr/>
          <p:nvPr/>
        </p:nvSpPr>
        <p:spPr>
          <a:xfrm>
            <a:off x="2926060" y="5458544"/>
            <a:ext cx="288032" cy="288032"/>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EF8BE01-7170-4C86-AE05-04903299870E}"/>
              </a:ext>
            </a:extLst>
          </p:cNvPr>
          <p:cNvSpPr/>
          <p:nvPr/>
        </p:nvSpPr>
        <p:spPr>
          <a:xfrm>
            <a:off x="3358108" y="4797152"/>
            <a:ext cx="288032" cy="288032"/>
          </a:xfrm>
          <a:prstGeom prst="ellipse">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AF0B969-E5A1-4348-8AD3-5462939F2010}"/>
              </a:ext>
            </a:extLst>
          </p:cNvPr>
          <p:cNvSpPr/>
          <p:nvPr/>
        </p:nvSpPr>
        <p:spPr>
          <a:xfrm>
            <a:off x="5230316" y="5170512"/>
            <a:ext cx="288032" cy="288032"/>
          </a:xfrm>
          <a:prstGeom prst="ellipse">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7D74E13-5B6B-4F29-97BD-E50DCE22F0D1}"/>
              </a:ext>
            </a:extLst>
          </p:cNvPr>
          <p:cNvSpPr/>
          <p:nvPr/>
        </p:nvSpPr>
        <p:spPr>
          <a:xfrm>
            <a:off x="4942284" y="4318905"/>
            <a:ext cx="288032" cy="288032"/>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フローチャート: 代替処理 15">
            <a:extLst>
              <a:ext uri="{FF2B5EF4-FFF2-40B4-BE49-F238E27FC236}">
                <a16:creationId xmlns:a16="http://schemas.microsoft.com/office/drawing/2014/main" id="{B78696E0-9193-4900-8BDB-03FA9CD8C355}"/>
              </a:ext>
            </a:extLst>
          </p:cNvPr>
          <p:cNvSpPr/>
          <p:nvPr/>
        </p:nvSpPr>
        <p:spPr>
          <a:xfrm>
            <a:off x="2133972" y="6058832"/>
            <a:ext cx="936104" cy="381601"/>
          </a:xfrm>
          <a:prstGeom prst="flowChartAlternateProces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買い</a:t>
            </a:r>
          </a:p>
        </p:txBody>
      </p:sp>
      <p:sp>
        <p:nvSpPr>
          <p:cNvPr id="17" name="フローチャート: 代替処理 16">
            <a:extLst>
              <a:ext uri="{FF2B5EF4-FFF2-40B4-BE49-F238E27FC236}">
                <a16:creationId xmlns:a16="http://schemas.microsoft.com/office/drawing/2014/main" id="{00D498CF-202A-46AA-9359-91A595484468}"/>
              </a:ext>
            </a:extLst>
          </p:cNvPr>
          <p:cNvSpPr/>
          <p:nvPr/>
        </p:nvSpPr>
        <p:spPr>
          <a:xfrm>
            <a:off x="4582244" y="3467298"/>
            <a:ext cx="936104" cy="381601"/>
          </a:xfrm>
          <a:prstGeom prst="flowChartAlternateProces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売り</a:t>
            </a:r>
          </a:p>
        </p:txBody>
      </p:sp>
      <p:sp>
        <p:nvSpPr>
          <p:cNvPr id="18" name="フローチャート: 代替処理 17">
            <a:extLst>
              <a:ext uri="{FF2B5EF4-FFF2-40B4-BE49-F238E27FC236}">
                <a16:creationId xmlns:a16="http://schemas.microsoft.com/office/drawing/2014/main" id="{1D76263F-BC29-4F1B-8014-C89989661310}"/>
              </a:ext>
            </a:extLst>
          </p:cNvPr>
          <p:cNvSpPr/>
          <p:nvPr/>
        </p:nvSpPr>
        <p:spPr>
          <a:xfrm>
            <a:off x="3250096" y="4102919"/>
            <a:ext cx="792088" cy="36004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決済</a:t>
            </a:r>
          </a:p>
        </p:txBody>
      </p:sp>
      <p:sp>
        <p:nvSpPr>
          <p:cNvPr id="19" name="フローチャート: 代替処理 18">
            <a:extLst>
              <a:ext uri="{FF2B5EF4-FFF2-40B4-BE49-F238E27FC236}">
                <a16:creationId xmlns:a16="http://schemas.microsoft.com/office/drawing/2014/main" id="{B5A1B01D-8466-463C-9C28-1D3806A3D5C6}"/>
              </a:ext>
            </a:extLst>
          </p:cNvPr>
          <p:cNvSpPr/>
          <p:nvPr/>
        </p:nvSpPr>
        <p:spPr>
          <a:xfrm>
            <a:off x="5806380" y="5751446"/>
            <a:ext cx="792088" cy="36004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決済</a:t>
            </a:r>
          </a:p>
        </p:txBody>
      </p:sp>
      <p:cxnSp>
        <p:nvCxnSpPr>
          <p:cNvPr id="21" name="直線矢印コネクタ 20">
            <a:extLst>
              <a:ext uri="{FF2B5EF4-FFF2-40B4-BE49-F238E27FC236}">
                <a16:creationId xmlns:a16="http://schemas.microsoft.com/office/drawing/2014/main" id="{684CE141-86E7-4A10-87D0-EE2D7B6382D3}"/>
              </a:ext>
            </a:extLst>
          </p:cNvPr>
          <p:cNvCxnSpPr>
            <a:cxnSpLocks/>
            <a:endCxn id="8" idx="7"/>
          </p:cNvCxnSpPr>
          <p:nvPr/>
        </p:nvCxnSpPr>
        <p:spPr>
          <a:xfrm flipH="1">
            <a:off x="3603959" y="4462921"/>
            <a:ext cx="114190" cy="37641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4" name="直線矢印コネクタ 23">
            <a:extLst>
              <a:ext uri="{FF2B5EF4-FFF2-40B4-BE49-F238E27FC236}">
                <a16:creationId xmlns:a16="http://schemas.microsoft.com/office/drawing/2014/main" id="{459D4619-2E71-4F66-9C89-A14F00EDE519}"/>
              </a:ext>
            </a:extLst>
          </p:cNvPr>
          <p:cNvCxnSpPr>
            <a:endCxn id="9" idx="5"/>
          </p:cNvCxnSpPr>
          <p:nvPr/>
        </p:nvCxnSpPr>
        <p:spPr>
          <a:xfrm flipH="1" flipV="1">
            <a:off x="5476167" y="5416363"/>
            <a:ext cx="402221" cy="33021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直線矢印コネクタ 25">
            <a:extLst>
              <a:ext uri="{FF2B5EF4-FFF2-40B4-BE49-F238E27FC236}">
                <a16:creationId xmlns:a16="http://schemas.microsoft.com/office/drawing/2014/main" id="{BED1C6EF-E71C-45FF-8ECA-F952E8A2FD4E}"/>
              </a:ext>
            </a:extLst>
          </p:cNvPr>
          <p:cNvCxnSpPr>
            <a:cxnSpLocks/>
            <a:stCxn id="16" idx="0"/>
            <a:endCxn id="5" idx="3"/>
          </p:cNvCxnSpPr>
          <p:nvPr/>
        </p:nvCxnSpPr>
        <p:spPr>
          <a:xfrm flipV="1">
            <a:off x="2602024" y="5704395"/>
            <a:ext cx="366217" cy="354437"/>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a:extLst>
              <a:ext uri="{FF2B5EF4-FFF2-40B4-BE49-F238E27FC236}">
                <a16:creationId xmlns:a16="http://schemas.microsoft.com/office/drawing/2014/main" id="{DF5FF669-DB3A-4AB7-B3CC-6E075E458FB7}"/>
              </a:ext>
            </a:extLst>
          </p:cNvPr>
          <p:cNvCxnSpPr>
            <a:cxnSpLocks/>
            <a:stCxn id="17" idx="2"/>
            <a:endCxn id="10" idx="0"/>
          </p:cNvCxnSpPr>
          <p:nvPr/>
        </p:nvCxnSpPr>
        <p:spPr>
          <a:xfrm>
            <a:off x="5050296" y="3848899"/>
            <a:ext cx="36004" cy="4700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B702AD1-5F7D-4165-897E-E5B955D75319}"/>
              </a:ext>
            </a:extLst>
          </p:cNvPr>
          <p:cNvSpPr txBox="1"/>
          <p:nvPr/>
        </p:nvSpPr>
        <p:spPr>
          <a:xfrm>
            <a:off x="405780" y="2782362"/>
            <a:ext cx="1740555" cy="400110"/>
          </a:xfrm>
          <a:prstGeom prst="rect">
            <a:avLst/>
          </a:prstGeom>
          <a:noFill/>
        </p:spPr>
        <p:txBody>
          <a:bodyPr wrap="square" rtlCol="0">
            <a:spAutoFit/>
          </a:bodyPr>
          <a:lstStyle/>
          <a:p>
            <a:r>
              <a:rPr kumimoji="1" lang="ja-JP" altLang="en-US" sz="2000" b="1" dirty="0"/>
              <a:t>予測幅</a:t>
            </a:r>
            <a:r>
              <a:rPr kumimoji="1" lang="en-US" altLang="ja-JP" sz="2000" b="1" dirty="0"/>
              <a:t>(+2σ)</a:t>
            </a:r>
            <a:endParaRPr kumimoji="1" lang="ja-JP" altLang="en-US" sz="2000" b="1" dirty="0"/>
          </a:p>
        </p:txBody>
      </p:sp>
      <p:sp>
        <p:nvSpPr>
          <p:cNvPr id="36" name="テキスト ボックス 35">
            <a:extLst>
              <a:ext uri="{FF2B5EF4-FFF2-40B4-BE49-F238E27FC236}">
                <a16:creationId xmlns:a16="http://schemas.microsoft.com/office/drawing/2014/main" id="{FF1F627E-01BC-4239-B8B0-25E4691D64F3}"/>
              </a:ext>
            </a:extLst>
          </p:cNvPr>
          <p:cNvSpPr txBox="1"/>
          <p:nvPr/>
        </p:nvSpPr>
        <p:spPr>
          <a:xfrm>
            <a:off x="456269" y="3957984"/>
            <a:ext cx="1512167" cy="400110"/>
          </a:xfrm>
          <a:prstGeom prst="rect">
            <a:avLst/>
          </a:prstGeom>
          <a:noFill/>
        </p:spPr>
        <p:txBody>
          <a:bodyPr wrap="square" rtlCol="0">
            <a:spAutoFit/>
          </a:bodyPr>
          <a:lstStyle/>
          <a:p>
            <a:r>
              <a:rPr kumimoji="1" lang="ja-JP" altLang="en-US" sz="2000" b="1" dirty="0"/>
              <a:t>移動平均線</a:t>
            </a:r>
          </a:p>
        </p:txBody>
      </p:sp>
      <p:sp>
        <p:nvSpPr>
          <p:cNvPr id="37" name="テキスト ボックス 36">
            <a:extLst>
              <a:ext uri="{FF2B5EF4-FFF2-40B4-BE49-F238E27FC236}">
                <a16:creationId xmlns:a16="http://schemas.microsoft.com/office/drawing/2014/main" id="{EA107A51-5E1C-4C8D-AE49-3C34CF2C15A3}"/>
              </a:ext>
            </a:extLst>
          </p:cNvPr>
          <p:cNvSpPr txBox="1"/>
          <p:nvPr/>
        </p:nvSpPr>
        <p:spPr>
          <a:xfrm>
            <a:off x="492272" y="5071104"/>
            <a:ext cx="1476164" cy="400110"/>
          </a:xfrm>
          <a:prstGeom prst="rect">
            <a:avLst/>
          </a:prstGeom>
          <a:noFill/>
        </p:spPr>
        <p:txBody>
          <a:bodyPr wrap="square" rtlCol="0">
            <a:spAutoFit/>
          </a:bodyPr>
          <a:lstStyle/>
          <a:p>
            <a:r>
              <a:rPr kumimoji="1" lang="ja-JP" altLang="en-US" sz="2000" b="1" dirty="0"/>
              <a:t>予測線</a:t>
            </a:r>
            <a:r>
              <a:rPr kumimoji="1" lang="en-US" altLang="ja-JP" sz="2000" b="1" dirty="0"/>
              <a:t>(-2σ)</a:t>
            </a:r>
            <a:endParaRPr kumimoji="1" lang="ja-JP" altLang="en-US" sz="2000" b="1" dirty="0"/>
          </a:p>
        </p:txBody>
      </p:sp>
    </p:spTree>
    <p:extLst>
      <p:ext uri="{BB962C8B-B14F-4D97-AF65-F5344CB8AC3E}">
        <p14:creationId xmlns:p14="http://schemas.microsoft.com/office/powerpoint/2010/main" val="428193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CBA79-D72D-44D4-BF1D-98A2A11CCD7F}"/>
              </a:ext>
            </a:extLst>
          </p:cNvPr>
          <p:cNvSpPr>
            <a:spLocks noGrp="1"/>
          </p:cNvSpPr>
          <p:nvPr>
            <p:ph type="title"/>
          </p:nvPr>
        </p:nvSpPr>
        <p:spPr>
          <a:xfrm>
            <a:off x="609441" y="332656"/>
            <a:ext cx="10971372" cy="1066800"/>
          </a:xfrm>
        </p:spPr>
        <p:txBody>
          <a:bodyPr/>
          <a:lstStyle/>
          <a:p>
            <a:r>
              <a:rPr kumimoji="1" lang="ja-JP" altLang="en-US" dirty="0"/>
              <a:t>ＥＡ</a:t>
            </a:r>
            <a:r>
              <a:rPr kumimoji="1" lang="en-US" altLang="ja-JP" dirty="0"/>
              <a:t>(</a:t>
            </a:r>
            <a:r>
              <a:rPr kumimoji="1" lang="ja-JP" altLang="en-US" dirty="0"/>
              <a:t>自動売買システム</a:t>
            </a:r>
            <a:r>
              <a:rPr kumimoji="1" lang="en-US" altLang="ja-JP" dirty="0"/>
              <a:t>)</a:t>
            </a:r>
            <a:r>
              <a:rPr kumimoji="1" lang="ja-JP" altLang="en-US" dirty="0"/>
              <a:t>の稼働条件</a:t>
            </a:r>
          </a:p>
        </p:txBody>
      </p:sp>
      <p:sp>
        <p:nvSpPr>
          <p:cNvPr id="3" name="コンテンツ プレースホルダー 2">
            <a:extLst>
              <a:ext uri="{FF2B5EF4-FFF2-40B4-BE49-F238E27FC236}">
                <a16:creationId xmlns:a16="http://schemas.microsoft.com/office/drawing/2014/main" id="{6A9DF8CA-555F-4338-8D60-F73BD6ECC1EB}"/>
              </a:ext>
            </a:extLst>
          </p:cNvPr>
          <p:cNvSpPr>
            <a:spLocks noGrp="1"/>
          </p:cNvSpPr>
          <p:nvPr>
            <p:ph idx="1"/>
          </p:nvPr>
        </p:nvSpPr>
        <p:spPr>
          <a:xfrm>
            <a:off x="950912" y="1772816"/>
            <a:ext cx="10287000" cy="4190999"/>
          </a:xfrm>
        </p:spPr>
        <p:txBody>
          <a:bodyPr/>
          <a:lstStyle/>
          <a:p>
            <a:pPr marL="0" indent="0">
              <a:buNone/>
            </a:pPr>
            <a:r>
              <a:rPr kumimoji="1" lang="ja-JP" altLang="en-US" sz="4000" dirty="0"/>
              <a:t>資金：</a:t>
            </a:r>
            <a:r>
              <a:rPr kumimoji="1" lang="en-US" altLang="ja-JP" sz="4000" dirty="0"/>
              <a:t>100</a:t>
            </a:r>
            <a:r>
              <a:rPr lang="ja-JP" altLang="en-US" sz="4000" dirty="0"/>
              <a:t>万円</a:t>
            </a:r>
            <a:r>
              <a:rPr lang="en-US" altLang="ja-JP" sz="4000" dirty="0"/>
              <a:t>(</a:t>
            </a:r>
            <a:r>
              <a:rPr lang="ja-JP" altLang="en-US" sz="4000" dirty="0"/>
              <a:t>デモ口座</a:t>
            </a:r>
            <a:r>
              <a:rPr lang="en-US" altLang="ja-JP" sz="4000" dirty="0"/>
              <a:t>)</a:t>
            </a:r>
          </a:p>
          <a:p>
            <a:pPr marL="0" indent="0">
              <a:buNone/>
            </a:pPr>
            <a:r>
              <a:rPr lang="ja-JP" altLang="en-US" sz="4000" dirty="0"/>
              <a:t>レバレッジ：</a:t>
            </a:r>
            <a:r>
              <a:rPr lang="en-US" altLang="ja-JP" sz="4000" dirty="0"/>
              <a:t>25</a:t>
            </a:r>
            <a:r>
              <a:rPr lang="ja-JP" altLang="en-US" sz="4000" dirty="0"/>
              <a:t>倍</a:t>
            </a:r>
            <a:endParaRPr lang="en-US" altLang="ja-JP" sz="4000" dirty="0"/>
          </a:p>
          <a:p>
            <a:pPr marL="0" indent="0">
              <a:buNone/>
            </a:pPr>
            <a:r>
              <a:rPr lang="en-US" altLang="ja-JP" sz="4000" dirty="0"/>
              <a:t>1</a:t>
            </a:r>
            <a:r>
              <a:rPr lang="ja-JP" altLang="en-US" sz="4000" dirty="0"/>
              <a:t>回の取引で購入するドル：</a:t>
            </a:r>
            <a:r>
              <a:rPr lang="en-US" altLang="ja-JP" sz="4000" dirty="0"/>
              <a:t>1</a:t>
            </a:r>
            <a:r>
              <a:rPr lang="ja-JP" altLang="en-US" sz="4000" dirty="0"/>
              <a:t>万＄</a:t>
            </a:r>
            <a:endParaRPr lang="en-US" altLang="ja-JP" sz="4000" dirty="0"/>
          </a:p>
          <a:p>
            <a:pPr marL="0" indent="0">
              <a:buNone/>
            </a:pPr>
            <a:r>
              <a:rPr lang="ja-JP" altLang="en-US" sz="4000" dirty="0"/>
              <a:t>稼働期間：</a:t>
            </a:r>
            <a:r>
              <a:rPr lang="en-US" altLang="ja-JP" sz="4000" dirty="0"/>
              <a:t>1</a:t>
            </a:r>
            <a:r>
              <a:rPr lang="ja-JP" altLang="en-US" sz="4000" dirty="0"/>
              <a:t>カ月</a:t>
            </a:r>
            <a:endParaRPr lang="en-US" altLang="ja-JP" sz="4000" dirty="0"/>
          </a:p>
          <a:p>
            <a:pPr marL="0" indent="0">
              <a:buNone/>
            </a:pPr>
            <a:endParaRPr lang="en-US" altLang="ja-JP" dirty="0"/>
          </a:p>
          <a:p>
            <a:pPr marL="0" indent="0">
              <a:buNone/>
            </a:pPr>
            <a:endParaRPr kumimoji="1" lang="ja-JP" altLang="en-US" dirty="0"/>
          </a:p>
        </p:txBody>
      </p:sp>
      <p:pic>
        <p:nvPicPr>
          <p:cNvPr id="5" name="図 4" descr="物体, 空 が含まれている画像&#10;&#10;自動的に生成された説明">
            <a:extLst>
              <a:ext uri="{FF2B5EF4-FFF2-40B4-BE49-F238E27FC236}">
                <a16:creationId xmlns:a16="http://schemas.microsoft.com/office/drawing/2014/main" id="{F11EFA73-DB0F-477D-9946-BBE8864DF8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4692" y="3861048"/>
            <a:ext cx="2780928" cy="2780928"/>
          </a:xfrm>
          <a:prstGeom prst="rect">
            <a:avLst/>
          </a:prstGeom>
        </p:spPr>
      </p:pic>
    </p:spTree>
    <p:extLst>
      <p:ext uri="{BB962C8B-B14F-4D97-AF65-F5344CB8AC3E}">
        <p14:creationId xmlns:p14="http://schemas.microsoft.com/office/powerpoint/2010/main" val="169501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7788" y="332656"/>
            <a:ext cx="10971372" cy="1066800"/>
          </a:xfrm>
        </p:spPr>
        <p:txBody>
          <a:bodyPr rtlCol="0"/>
          <a:lstStyle/>
          <a:p>
            <a:pPr rtl="0"/>
            <a:r>
              <a:rPr lang="ja-JP" altLang="en-US" dirty="0"/>
              <a:t>実行結果</a:t>
            </a:r>
            <a:endParaRPr lang="en-US" altLang="ja-JP" dirty="0"/>
          </a:p>
        </p:txBody>
      </p:sp>
      <p:sp>
        <p:nvSpPr>
          <p:cNvPr id="6" name="テキスト ボックス 5">
            <a:extLst>
              <a:ext uri="{FF2B5EF4-FFF2-40B4-BE49-F238E27FC236}">
                <a16:creationId xmlns:a16="http://schemas.microsoft.com/office/drawing/2014/main" id="{2DA1626E-B594-4D3A-A717-A6D984B3C707}"/>
              </a:ext>
            </a:extLst>
          </p:cNvPr>
          <p:cNvSpPr txBox="1"/>
          <p:nvPr/>
        </p:nvSpPr>
        <p:spPr>
          <a:xfrm>
            <a:off x="863984" y="5036983"/>
            <a:ext cx="10585176" cy="1261884"/>
          </a:xfrm>
          <a:prstGeom prst="rect">
            <a:avLst/>
          </a:prstGeom>
          <a:noFill/>
        </p:spPr>
        <p:txBody>
          <a:bodyPr wrap="square" rtlCol="0">
            <a:spAutoFit/>
          </a:bodyPr>
          <a:lstStyle/>
          <a:p>
            <a:r>
              <a:rPr kumimoji="1" lang="en-US" altLang="ja-JP" sz="3600" dirty="0">
                <a:latin typeface="+mn-ea"/>
              </a:rPr>
              <a:t>5/11~6/11</a:t>
            </a:r>
            <a:r>
              <a:rPr kumimoji="1" lang="ja-JP" altLang="en-US" sz="3600" dirty="0">
                <a:latin typeface="+mn-ea"/>
              </a:rPr>
              <a:t>の間実行（計</a:t>
            </a:r>
            <a:r>
              <a:rPr kumimoji="1" lang="en-US" altLang="ja-JP" sz="3600" dirty="0">
                <a:latin typeface="+mn-ea"/>
              </a:rPr>
              <a:t>34</a:t>
            </a:r>
            <a:r>
              <a:rPr kumimoji="1" lang="ja-JP" altLang="en-US" sz="3600" dirty="0">
                <a:latin typeface="+mn-ea"/>
              </a:rPr>
              <a:t>回の取引）</a:t>
            </a:r>
            <a:endParaRPr kumimoji="1" lang="en-US" altLang="ja-JP" sz="3600" dirty="0">
              <a:latin typeface="+mn-ea"/>
            </a:endParaRPr>
          </a:p>
          <a:p>
            <a:r>
              <a:rPr kumimoji="1" lang="en-US" altLang="ja-JP" sz="4000" dirty="0">
                <a:solidFill>
                  <a:srgbClr val="FF0000"/>
                </a:solidFill>
                <a:latin typeface="+mn-ea"/>
              </a:rPr>
              <a:t>100</a:t>
            </a:r>
            <a:r>
              <a:rPr kumimoji="1" lang="ja-JP" altLang="en-US" sz="4000" dirty="0">
                <a:solidFill>
                  <a:srgbClr val="FF0000"/>
                </a:solidFill>
                <a:latin typeface="+mn-ea"/>
              </a:rPr>
              <a:t>万円→</a:t>
            </a:r>
            <a:r>
              <a:rPr kumimoji="1" lang="en-US" altLang="ja-JP" sz="4000" dirty="0">
                <a:solidFill>
                  <a:srgbClr val="FF0000"/>
                </a:solidFill>
                <a:latin typeface="+mn-ea"/>
              </a:rPr>
              <a:t>107</a:t>
            </a:r>
            <a:r>
              <a:rPr kumimoji="1" lang="ja-JP" altLang="en-US" sz="4000" dirty="0">
                <a:solidFill>
                  <a:srgbClr val="FF0000"/>
                </a:solidFill>
                <a:latin typeface="+mn-ea"/>
              </a:rPr>
              <a:t>万</a:t>
            </a:r>
            <a:r>
              <a:rPr kumimoji="1" lang="en-US" altLang="ja-JP" sz="4000" dirty="0">
                <a:solidFill>
                  <a:srgbClr val="FF0000"/>
                </a:solidFill>
                <a:latin typeface="+mn-ea"/>
              </a:rPr>
              <a:t>1200</a:t>
            </a:r>
            <a:r>
              <a:rPr kumimoji="1" lang="ja-JP" altLang="en-US" sz="4000" dirty="0">
                <a:solidFill>
                  <a:srgbClr val="FF0000"/>
                </a:solidFill>
                <a:latin typeface="+mn-ea"/>
              </a:rPr>
              <a:t>円に</a:t>
            </a:r>
            <a:r>
              <a:rPr kumimoji="1" lang="en-US" altLang="ja-JP" sz="4000" dirty="0">
                <a:solidFill>
                  <a:srgbClr val="FF0000"/>
                </a:solidFill>
                <a:latin typeface="+mn-ea"/>
              </a:rPr>
              <a:t>!</a:t>
            </a:r>
            <a:r>
              <a:rPr kumimoji="1" lang="ja-JP" altLang="en-US" sz="4000" dirty="0">
                <a:solidFill>
                  <a:srgbClr val="FF0000"/>
                </a:solidFill>
                <a:latin typeface="+mn-ea"/>
              </a:rPr>
              <a:t>　＋</a:t>
            </a:r>
            <a:r>
              <a:rPr kumimoji="1" lang="en-US" altLang="ja-JP" sz="4000" dirty="0">
                <a:solidFill>
                  <a:srgbClr val="FF0000"/>
                </a:solidFill>
                <a:latin typeface="+mn-ea"/>
              </a:rPr>
              <a:t>71200</a:t>
            </a:r>
            <a:r>
              <a:rPr kumimoji="1" lang="ja-JP" altLang="en-US" sz="4000" dirty="0">
                <a:solidFill>
                  <a:srgbClr val="FF0000"/>
                </a:solidFill>
                <a:latin typeface="+mn-ea"/>
              </a:rPr>
              <a:t>円</a:t>
            </a:r>
            <a:r>
              <a:rPr kumimoji="1" lang="en-US" altLang="ja-JP" sz="4000" dirty="0">
                <a:solidFill>
                  <a:srgbClr val="FF0000"/>
                </a:solidFill>
                <a:latin typeface="+mn-ea"/>
              </a:rPr>
              <a:t> </a:t>
            </a:r>
          </a:p>
        </p:txBody>
      </p:sp>
      <p:pic>
        <p:nvPicPr>
          <p:cNvPr id="10" name="図 9" descr="地図, テキスト が含まれている画像&#10;&#10;自動的に生成された説明">
            <a:extLst>
              <a:ext uri="{FF2B5EF4-FFF2-40B4-BE49-F238E27FC236}">
                <a16:creationId xmlns:a16="http://schemas.microsoft.com/office/drawing/2014/main" id="{221F822B-0BE8-4AA1-88BB-AB43A4A1D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86" y="1513876"/>
            <a:ext cx="11873451" cy="3427291"/>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マーケティング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Office_13666140_TF02801084.potx" id="{768FEC40-8EA1-4DCA-AD2A-9884B2DC6D0E}" vid="{7900C9A1-E8CE-4418-8299-4D56DFCCE981}"/>
    </a:ext>
  </a:extLst>
</a:theme>
</file>

<file path=ppt/theme/theme2.xml><?xml version="1.0" encoding="utf-8"?>
<a:theme xmlns:a="http://schemas.openxmlformats.org/drawingml/2006/main" name="Office テーマ">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テーマ">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2.xml><?xml version="1.0" encoding="utf-8"?>
<ds:datastoreItem xmlns:ds="http://schemas.openxmlformats.org/officeDocument/2006/customXml" ds:itemID="{50AACE6D-8EB6-447A-8DFD-C2C0C52916AC}">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ビジネス マーケティング用ガラス キューブ プレゼンテーション (ワイドスクリーン)</Template>
  <TotalTime>389</TotalTime>
  <Words>379</Words>
  <Application>Microsoft Office PowerPoint</Application>
  <PresentationFormat>ユーザー設定</PresentationFormat>
  <Paragraphs>80</Paragraphs>
  <Slides>11</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Meiryo UI</vt:lpstr>
      <vt:lpstr>ＭＳ ゴシック</vt:lpstr>
      <vt:lpstr>Arial</vt:lpstr>
      <vt:lpstr>Corbel</vt:lpstr>
      <vt:lpstr>マーケティング 16x9</vt:lpstr>
      <vt:lpstr>FXを用いた 自動売買システム(EA)の作成</vt:lpstr>
      <vt:lpstr>このテーマにした理由</vt:lpstr>
      <vt:lpstr>目次</vt:lpstr>
      <vt:lpstr>自動売買システム（EA）とは</vt:lpstr>
      <vt:lpstr>ＥＡ（自動売買システム）を作成した環境</vt:lpstr>
      <vt:lpstr>実際の起動画面</vt:lpstr>
      <vt:lpstr>自動売買システムのアルゴリズム</vt:lpstr>
      <vt:lpstr>ＥＡ(自動売買システム)の稼働条件</vt:lpstr>
      <vt:lpstr>実行結果</vt:lpstr>
      <vt:lpstr>まとめ</vt:lpstr>
      <vt:lpstr>参照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FXを用いた 自動取引システム(EA)の作成</dc:title>
  <dc:creator>湊 彰</dc:creator>
  <cp:lastModifiedBy>湊 彰</cp:lastModifiedBy>
  <cp:revision>35</cp:revision>
  <dcterms:created xsi:type="dcterms:W3CDTF">2019-06-11T05:16:22Z</dcterms:created>
  <dcterms:modified xsi:type="dcterms:W3CDTF">2019-06-14T06:33:57Z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