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0"/>
  </p:notesMasterIdLst>
  <p:sldIdLst>
    <p:sldId id="256" r:id="rId5"/>
    <p:sldId id="257" r:id="rId6"/>
    <p:sldId id="260" r:id="rId7"/>
    <p:sldId id="261" r:id="rId8"/>
    <p:sldId id="262" r:id="rId9"/>
    <p:sldId id="263" r:id="rId10"/>
    <p:sldId id="281" r:id="rId11"/>
    <p:sldId id="282" r:id="rId12"/>
    <p:sldId id="283" r:id="rId13"/>
    <p:sldId id="284" r:id="rId14"/>
    <p:sldId id="285" r:id="rId15"/>
    <p:sldId id="286" r:id="rId16"/>
    <p:sldId id="280" r:id="rId17"/>
    <p:sldId id="287" r:id="rId18"/>
    <p:sldId id="294" r:id="rId19"/>
    <p:sldId id="288" r:id="rId20"/>
    <p:sldId id="289" r:id="rId21"/>
    <p:sldId id="290" r:id="rId22"/>
    <p:sldId id="291" r:id="rId23"/>
    <p:sldId id="292" r:id="rId24"/>
    <p:sldId id="293" r:id="rId25"/>
    <p:sldId id="295" r:id="rId26"/>
    <p:sldId id="298" r:id="rId27"/>
    <p:sldId id="299" r:id="rId28"/>
    <p:sldId id="302" r:id="rId29"/>
    <p:sldId id="303" r:id="rId30"/>
    <p:sldId id="300" r:id="rId31"/>
    <p:sldId id="297" r:id="rId32"/>
    <p:sldId id="301"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 id="317" r:id="rId47"/>
    <p:sldId id="318" r:id="rId48"/>
    <p:sldId id="319" r:id="rId49"/>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HOME" initials="H" lastIdx="2" clrIdx="3">
    <p:extLst>
      <p:ext uri="{19B8F6BF-5375-455C-9EA6-DF929625EA0E}">
        <p15:presenceInfo xmlns:p15="http://schemas.microsoft.com/office/powerpoint/2012/main" userId="HOM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74189" autoAdjust="0"/>
  </p:normalViewPr>
  <p:slideViewPr>
    <p:cSldViewPr snapToGrid="0" snapToObjects="1" showGuides="1">
      <p:cViewPr varScale="1">
        <p:scale>
          <a:sx n="85" d="100"/>
          <a:sy n="85" d="100"/>
        </p:scale>
        <p:origin x="714"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‹Nº›</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customXml" Target="../ink/ink31.xml"/><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png"/><Relationship Id="rId1" Type="http://schemas.openxmlformats.org/officeDocument/2006/relationships/slideLayout" Target="../slideLayouts/slideLayout4.xml"/><Relationship Id="rId4" Type="http://schemas.openxmlformats.org/officeDocument/2006/relationships/image" Target="../media/image4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6019440" cy="1325563"/>
          </a:xfrm>
        </p:spPr>
        <p:txBody>
          <a:bodyPr anchor="ctr">
            <a:normAutofit/>
          </a:bodyPr>
          <a:lstStyle/>
          <a:p>
            <a:r>
              <a:rPr lang="en-GB" b="1" u="sng" dirty="0"/>
              <a:t>IBM Data   Science Capstone Project</a:t>
            </a:r>
            <a:endParaRPr lang="en-US" b="1" u="sng" dirty="0">
              <a:solidFill>
                <a:srgbClr val="0E659B"/>
              </a:solidFill>
            </a:endParaRP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endParaRPr lang="en-US" dirty="0"/>
          </a:p>
          <a:p>
            <a:pPr marL="0" indent="0">
              <a:buNone/>
            </a:pPr>
            <a:r>
              <a:rPr lang="en-US" dirty="0"/>
              <a:t>German Fuentes</a:t>
            </a:r>
          </a:p>
          <a:p>
            <a:pPr marL="0" indent="0">
              <a:buNone/>
            </a:pPr>
            <a:r>
              <a:rPr lang="en-US" dirty="0"/>
              <a:t>31/01/2024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9386C3-2E7D-4381-8F82-C0F92A58B410}"/>
              </a:ext>
            </a:extLst>
          </p:cNvPr>
          <p:cNvSpPr>
            <a:spLocks noGrp="1"/>
          </p:cNvSpPr>
          <p:nvPr>
            <p:ph type="title"/>
          </p:nvPr>
        </p:nvSpPr>
        <p:spPr/>
        <p:txBody>
          <a:bodyPr/>
          <a:lstStyle/>
          <a:p>
            <a:r>
              <a:rPr lang="es-AR" b="1" dirty="0" err="1"/>
              <a:t>Folium</a:t>
            </a:r>
            <a:r>
              <a:rPr lang="es-AR" b="1" dirty="0"/>
              <a:t> </a:t>
            </a:r>
            <a:r>
              <a:rPr lang="es-AR" b="1" dirty="0" err="1"/>
              <a:t>Mapping</a:t>
            </a:r>
            <a:r>
              <a:rPr lang="es-AR" b="1" dirty="0"/>
              <a:t> </a:t>
            </a:r>
            <a:r>
              <a:rPr lang="es-AR" b="1" dirty="0" err="1"/>
              <a:t>Analysis</a:t>
            </a:r>
            <a:r>
              <a:rPr lang="es-AR" dirty="0"/>
              <a:t> </a:t>
            </a:r>
            <a:br>
              <a:rPr lang="es-AR" dirty="0"/>
            </a:br>
            <a:endParaRPr lang="es-AR" dirty="0"/>
          </a:p>
        </p:txBody>
      </p:sp>
      <p:sp>
        <p:nvSpPr>
          <p:cNvPr id="3" name="Marcador de contenido 2">
            <a:extLst>
              <a:ext uri="{FF2B5EF4-FFF2-40B4-BE49-F238E27FC236}">
                <a16:creationId xmlns:a16="http://schemas.microsoft.com/office/drawing/2014/main" id="{5F54A57A-4622-45A6-8E30-C7A4685A3A5E}"/>
              </a:ext>
            </a:extLst>
          </p:cNvPr>
          <p:cNvSpPr>
            <a:spLocks noGrp="1"/>
          </p:cNvSpPr>
          <p:nvPr>
            <p:ph sz="half" idx="1"/>
          </p:nvPr>
        </p:nvSpPr>
        <p:spPr>
          <a:xfrm>
            <a:off x="838199" y="1825625"/>
            <a:ext cx="10428111" cy="4351338"/>
          </a:xfrm>
        </p:spPr>
        <p:txBody>
          <a:bodyPr>
            <a:normAutofit/>
          </a:bodyPr>
          <a:lstStyle/>
          <a:p>
            <a:pPr marL="0" indent="0">
              <a:buNone/>
            </a:pPr>
            <a:r>
              <a:rPr lang="en-US" dirty="0"/>
              <a:t>Implemented Folium maps to visually represent Launch Sites, successful and unsuccessful landings, along with proximity markers for key locations: Railway, Highway, Coast, and City. </a:t>
            </a:r>
          </a:p>
          <a:p>
            <a:pPr marL="0" indent="0">
              <a:buNone/>
            </a:pPr>
            <a:r>
              <a:rPr lang="en-US" dirty="0"/>
              <a:t>This visualization strategy provides insights onto the rationale behind the selection of launch site locations, offering a comprehensive understanding of their proximity to crucial infrastructure. </a:t>
            </a:r>
          </a:p>
          <a:p>
            <a:pPr marL="0" indent="0">
              <a:buNone/>
            </a:pPr>
            <a:r>
              <a:rPr lang="en-US" dirty="0"/>
              <a:t>The mapping also effectively illustrates the distribution of successful landings in relation to geographical features, enhancing the interpretation of spatial patterns and informing future launch site decisions.</a:t>
            </a:r>
            <a:endParaRPr lang="es-AR" dirty="0"/>
          </a:p>
        </p:txBody>
      </p:sp>
    </p:spTree>
    <p:extLst>
      <p:ext uri="{BB962C8B-B14F-4D97-AF65-F5344CB8AC3E}">
        <p14:creationId xmlns:p14="http://schemas.microsoft.com/office/powerpoint/2010/main" val="233812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F0B3B-8940-4956-A5C4-0ADB09E1EDFC}"/>
              </a:ext>
            </a:extLst>
          </p:cNvPr>
          <p:cNvSpPr>
            <a:spLocks noGrp="1"/>
          </p:cNvSpPr>
          <p:nvPr>
            <p:ph type="title"/>
          </p:nvPr>
        </p:nvSpPr>
        <p:spPr/>
        <p:txBody>
          <a:bodyPr/>
          <a:lstStyle/>
          <a:p>
            <a:r>
              <a:rPr lang="es-AR" b="1" dirty="0" err="1"/>
              <a:t>Dashboard</a:t>
            </a:r>
            <a:r>
              <a:rPr lang="es-AR" b="1" dirty="0"/>
              <a:t> </a:t>
            </a:r>
            <a:r>
              <a:rPr lang="es-AR" b="1" dirty="0" err="1"/>
              <a:t>Overview</a:t>
            </a:r>
            <a:endParaRPr lang="es-AR" dirty="0"/>
          </a:p>
        </p:txBody>
      </p:sp>
      <p:sp>
        <p:nvSpPr>
          <p:cNvPr id="3" name="Marcador de contenido 2">
            <a:extLst>
              <a:ext uri="{FF2B5EF4-FFF2-40B4-BE49-F238E27FC236}">
                <a16:creationId xmlns:a16="http://schemas.microsoft.com/office/drawing/2014/main" id="{CA01496D-9198-4468-B423-90C48A222EEB}"/>
              </a:ext>
            </a:extLst>
          </p:cNvPr>
          <p:cNvSpPr>
            <a:spLocks noGrp="1"/>
          </p:cNvSpPr>
          <p:nvPr>
            <p:ph sz="half" idx="1"/>
          </p:nvPr>
        </p:nvSpPr>
        <p:spPr>
          <a:xfrm>
            <a:off x="838200" y="1825625"/>
            <a:ext cx="10515600" cy="4351338"/>
          </a:xfrm>
        </p:spPr>
        <p:txBody>
          <a:bodyPr>
            <a:normAutofit fontScale="92500" lnSpcReduction="20000"/>
          </a:bodyPr>
          <a:lstStyle/>
          <a:p>
            <a:pPr marL="0" indent="0">
              <a:buNone/>
            </a:pPr>
            <a:r>
              <a:rPr lang="en-US" dirty="0"/>
              <a:t>Incorporated a dynamic dashboard featuring a pie chart and a scatter plot to enhance data visualization. </a:t>
            </a:r>
          </a:p>
          <a:p>
            <a:pPr marL="0" indent="0">
              <a:buNone/>
            </a:pPr>
            <a:r>
              <a:rPr lang="en-US" dirty="0"/>
              <a:t>The pie chart allows users to toggle between displaying the distribution of successful landings across all launch sites and exploring individual launch site success rates. </a:t>
            </a:r>
          </a:p>
          <a:p>
            <a:pPr marL="0" indent="0">
              <a:buNone/>
            </a:pPr>
            <a:r>
              <a:rPr lang="en-US" dirty="0"/>
              <a:t>The scatter plot is designed with two inputs: the option to view data for all sites or an individual site, and a payload mass slider ranging from 0 to 10000 kg. </a:t>
            </a:r>
          </a:p>
          <a:p>
            <a:pPr marL="0" indent="0">
              <a:buNone/>
            </a:pPr>
            <a:r>
              <a:rPr lang="en-US" dirty="0"/>
              <a:t>The pie chart serves as an intuitive tool for visualizing launch site success rates, while the scatter plot offers insights into the variability of success across launch sites, payload masses, and booster version categories. This interactive dashboard facilitates a comprehensive exploration of key factors influencing successful landings.</a:t>
            </a:r>
            <a:endParaRPr lang="es-AR" dirty="0"/>
          </a:p>
        </p:txBody>
      </p:sp>
    </p:spTree>
    <p:extLst>
      <p:ext uri="{BB962C8B-B14F-4D97-AF65-F5344CB8AC3E}">
        <p14:creationId xmlns:p14="http://schemas.microsoft.com/office/powerpoint/2010/main" val="1427531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AF457-8FB6-4196-B80D-4AC775B09A3B}"/>
              </a:ext>
            </a:extLst>
          </p:cNvPr>
          <p:cNvSpPr>
            <a:spLocks noGrp="1"/>
          </p:cNvSpPr>
          <p:nvPr>
            <p:ph type="title"/>
          </p:nvPr>
        </p:nvSpPr>
        <p:spPr/>
        <p:txBody>
          <a:bodyPr/>
          <a:lstStyle/>
          <a:p>
            <a:r>
              <a:rPr lang="es-AR" dirty="0" err="1"/>
              <a:t>Predictive</a:t>
            </a:r>
            <a:r>
              <a:rPr lang="es-AR" dirty="0"/>
              <a:t> </a:t>
            </a:r>
            <a:r>
              <a:rPr lang="es-AR" dirty="0" err="1"/>
              <a:t>Analysis</a:t>
            </a:r>
            <a:endParaRPr lang="es-AR" dirty="0"/>
          </a:p>
        </p:txBody>
      </p:sp>
      <p:sp>
        <p:nvSpPr>
          <p:cNvPr id="3" name="Marcador de contenido 2">
            <a:extLst>
              <a:ext uri="{FF2B5EF4-FFF2-40B4-BE49-F238E27FC236}">
                <a16:creationId xmlns:a16="http://schemas.microsoft.com/office/drawing/2014/main" id="{E32ACB22-E2CB-40FA-B99C-3DD72BDB812D}"/>
              </a:ext>
            </a:extLst>
          </p:cNvPr>
          <p:cNvSpPr>
            <a:spLocks noGrp="1"/>
          </p:cNvSpPr>
          <p:nvPr>
            <p:ph sz="half" idx="1"/>
          </p:nvPr>
        </p:nvSpPr>
        <p:spPr/>
        <p:txBody>
          <a:bodyPr/>
          <a:lstStyle/>
          <a:p>
            <a:endParaRPr lang="es-AR" dirty="0"/>
          </a:p>
        </p:txBody>
      </p:sp>
      <p:sp>
        <p:nvSpPr>
          <p:cNvPr id="4" name="Marcador de contenido 3">
            <a:extLst>
              <a:ext uri="{FF2B5EF4-FFF2-40B4-BE49-F238E27FC236}">
                <a16:creationId xmlns:a16="http://schemas.microsoft.com/office/drawing/2014/main" id="{CAFB179E-65C5-46B0-87BA-C55E215C41FA}"/>
              </a:ext>
            </a:extLst>
          </p:cNvPr>
          <p:cNvSpPr>
            <a:spLocks noGrp="1"/>
          </p:cNvSpPr>
          <p:nvPr>
            <p:ph sz="half" idx="2"/>
          </p:nvPr>
        </p:nvSpPr>
        <p:spPr/>
        <p:txBody>
          <a:bodyPr/>
          <a:lstStyle/>
          <a:p>
            <a:endParaRPr lang="es-AR"/>
          </a:p>
        </p:txBody>
      </p:sp>
      <p:grpSp>
        <p:nvGrpSpPr>
          <p:cNvPr id="5" name="object 5">
            <a:extLst>
              <a:ext uri="{FF2B5EF4-FFF2-40B4-BE49-F238E27FC236}">
                <a16:creationId xmlns:a16="http://schemas.microsoft.com/office/drawing/2014/main" id="{9A9A2535-097C-42E0-A472-99BD6039C6AC}"/>
              </a:ext>
            </a:extLst>
          </p:cNvPr>
          <p:cNvGrpSpPr/>
          <p:nvPr/>
        </p:nvGrpSpPr>
        <p:grpSpPr>
          <a:xfrm>
            <a:off x="3822191" y="1933955"/>
            <a:ext cx="1938655" cy="1728470"/>
            <a:chOff x="3822191" y="1933955"/>
            <a:chExt cx="1938655" cy="1728470"/>
          </a:xfrm>
          <a:solidFill>
            <a:schemeClr val="accent1"/>
          </a:solidFill>
        </p:grpSpPr>
        <p:sp>
          <p:nvSpPr>
            <p:cNvPr id="6" name="object 6">
              <a:extLst>
                <a:ext uri="{FF2B5EF4-FFF2-40B4-BE49-F238E27FC236}">
                  <a16:creationId xmlns:a16="http://schemas.microsoft.com/office/drawing/2014/main" id="{DF522CF3-967F-423F-9100-E30E8DD451CD}"/>
                </a:ext>
              </a:extLst>
            </p:cNvPr>
            <p:cNvSpPr/>
            <p:nvPr/>
          </p:nvSpPr>
          <p:spPr>
            <a:xfrm>
              <a:off x="4133087" y="2229611"/>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ln/>
          </p:spPr>
          <p:style>
            <a:lnRef idx="1">
              <a:schemeClr val="accent5"/>
            </a:lnRef>
            <a:fillRef idx="2">
              <a:schemeClr val="accent5"/>
            </a:fillRef>
            <a:effectRef idx="1">
              <a:schemeClr val="accent5"/>
            </a:effectRef>
            <a:fontRef idx="minor">
              <a:schemeClr val="dk1"/>
            </a:fontRef>
          </p:style>
          <p:txBody>
            <a:bodyPr wrap="square" lIns="0" tIns="0" rIns="0" bIns="0" rtlCol="0"/>
            <a:lstStyle/>
            <a:p>
              <a:endParaRPr/>
            </a:p>
          </p:txBody>
        </p:sp>
        <p:sp>
          <p:nvSpPr>
            <p:cNvPr id="7" name="object 7">
              <a:extLst>
                <a:ext uri="{FF2B5EF4-FFF2-40B4-BE49-F238E27FC236}">
                  <a16:creationId xmlns:a16="http://schemas.microsoft.com/office/drawing/2014/main" id="{F27EB29D-788D-4FA9-919F-7F595985FB59}"/>
                </a:ext>
              </a:extLst>
            </p:cNvPr>
            <p:cNvSpPr/>
            <p:nvPr/>
          </p:nvSpPr>
          <p:spPr>
            <a:xfrm>
              <a:off x="3829811" y="1941575"/>
              <a:ext cx="1923414" cy="1153795"/>
            </a:xfrm>
            <a:custGeom>
              <a:avLst/>
              <a:gdLst/>
              <a:ahLst/>
              <a:cxnLst/>
              <a:rect l="l" t="t" r="r" b="b"/>
              <a:pathLst>
                <a:path w="1923414" h="1153795">
                  <a:moveTo>
                    <a:pt x="1807845" y="0"/>
                  </a:moveTo>
                  <a:lnTo>
                    <a:pt x="115315" y="0"/>
                  </a:lnTo>
                  <a:lnTo>
                    <a:pt x="70485" y="9016"/>
                  </a:lnTo>
                  <a:lnTo>
                    <a:pt x="33782" y="33782"/>
                  </a:lnTo>
                  <a:lnTo>
                    <a:pt x="9016" y="70485"/>
                  </a:lnTo>
                  <a:lnTo>
                    <a:pt x="0" y="115315"/>
                  </a:lnTo>
                  <a:lnTo>
                    <a:pt x="0" y="1038225"/>
                  </a:lnTo>
                  <a:lnTo>
                    <a:pt x="9016" y="1083056"/>
                  </a:lnTo>
                  <a:lnTo>
                    <a:pt x="33782" y="1119759"/>
                  </a:lnTo>
                  <a:lnTo>
                    <a:pt x="70485" y="1144524"/>
                  </a:lnTo>
                  <a:lnTo>
                    <a:pt x="115315" y="1153540"/>
                  </a:lnTo>
                  <a:lnTo>
                    <a:pt x="1807845" y="1153540"/>
                  </a:lnTo>
                  <a:lnTo>
                    <a:pt x="1852676" y="1144524"/>
                  </a:lnTo>
                  <a:lnTo>
                    <a:pt x="1889378" y="1119759"/>
                  </a:lnTo>
                  <a:lnTo>
                    <a:pt x="1914143" y="1083056"/>
                  </a:lnTo>
                  <a:lnTo>
                    <a:pt x="1923161" y="1038225"/>
                  </a:lnTo>
                  <a:lnTo>
                    <a:pt x="1923161" y="115315"/>
                  </a:lnTo>
                  <a:lnTo>
                    <a:pt x="1914143" y="70485"/>
                  </a:lnTo>
                  <a:lnTo>
                    <a:pt x="1889378" y="33782"/>
                  </a:lnTo>
                  <a:lnTo>
                    <a:pt x="1852676" y="9016"/>
                  </a:lnTo>
                  <a:lnTo>
                    <a:pt x="1807845" y="0"/>
                  </a:lnTo>
                  <a:close/>
                </a:path>
              </a:pathLst>
            </a:custGeom>
            <a:ln/>
          </p:spPr>
          <p:style>
            <a:lnRef idx="1">
              <a:schemeClr val="accent5"/>
            </a:lnRef>
            <a:fillRef idx="2">
              <a:schemeClr val="accent5"/>
            </a:fillRef>
            <a:effectRef idx="1">
              <a:schemeClr val="accent5"/>
            </a:effectRef>
            <a:fontRef idx="minor">
              <a:schemeClr val="dk1"/>
            </a:fontRef>
          </p:style>
          <p:txBody>
            <a:bodyPr wrap="square" lIns="0" tIns="0" rIns="0" bIns="0" rtlCol="0"/>
            <a:lstStyle/>
            <a:p>
              <a:endParaRPr/>
            </a:p>
          </p:txBody>
        </p:sp>
        <p:sp>
          <p:nvSpPr>
            <p:cNvPr id="8" name="object 8">
              <a:extLst>
                <a:ext uri="{FF2B5EF4-FFF2-40B4-BE49-F238E27FC236}">
                  <a16:creationId xmlns:a16="http://schemas.microsoft.com/office/drawing/2014/main" id="{D2B1E16E-D488-4740-87AF-58386387691B}"/>
                </a:ext>
              </a:extLst>
            </p:cNvPr>
            <p:cNvSpPr/>
            <p:nvPr/>
          </p:nvSpPr>
          <p:spPr>
            <a:xfrm>
              <a:off x="3829811" y="1941575"/>
              <a:ext cx="1923414" cy="1153795"/>
            </a:xfrm>
            <a:custGeom>
              <a:avLst/>
              <a:gdLst/>
              <a:ahLst/>
              <a:cxnLst/>
              <a:rect l="l" t="t" r="r" b="b"/>
              <a:pathLst>
                <a:path w="1923414" h="1153795">
                  <a:moveTo>
                    <a:pt x="0" y="115315"/>
                  </a:moveTo>
                  <a:lnTo>
                    <a:pt x="9016" y="70485"/>
                  </a:lnTo>
                  <a:lnTo>
                    <a:pt x="33782" y="33782"/>
                  </a:lnTo>
                  <a:lnTo>
                    <a:pt x="70485" y="9016"/>
                  </a:lnTo>
                  <a:lnTo>
                    <a:pt x="115315" y="0"/>
                  </a:lnTo>
                  <a:lnTo>
                    <a:pt x="1807845" y="0"/>
                  </a:lnTo>
                  <a:lnTo>
                    <a:pt x="1852676" y="9016"/>
                  </a:lnTo>
                  <a:lnTo>
                    <a:pt x="1889378" y="33782"/>
                  </a:lnTo>
                  <a:lnTo>
                    <a:pt x="1914143" y="70485"/>
                  </a:lnTo>
                  <a:lnTo>
                    <a:pt x="1923161" y="115315"/>
                  </a:lnTo>
                  <a:lnTo>
                    <a:pt x="1923161" y="1038225"/>
                  </a:lnTo>
                  <a:lnTo>
                    <a:pt x="1914143" y="1083056"/>
                  </a:lnTo>
                  <a:lnTo>
                    <a:pt x="1889378" y="1119759"/>
                  </a:lnTo>
                  <a:lnTo>
                    <a:pt x="1852676" y="1144524"/>
                  </a:lnTo>
                  <a:lnTo>
                    <a:pt x="1807845" y="1153540"/>
                  </a:lnTo>
                  <a:lnTo>
                    <a:pt x="115315" y="1153540"/>
                  </a:lnTo>
                  <a:lnTo>
                    <a:pt x="70485" y="1144524"/>
                  </a:lnTo>
                  <a:lnTo>
                    <a:pt x="33782" y="1119759"/>
                  </a:lnTo>
                  <a:lnTo>
                    <a:pt x="9016" y="1083056"/>
                  </a:lnTo>
                  <a:lnTo>
                    <a:pt x="0" y="1038225"/>
                  </a:lnTo>
                  <a:lnTo>
                    <a:pt x="0" y="115315"/>
                  </a:lnTo>
                  <a:close/>
                </a:path>
              </a:pathLst>
            </a:custGeom>
            <a:ln/>
          </p:spPr>
          <p:style>
            <a:lnRef idx="1">
              <a:schemeClr val="accent5"/>
            </a:lnRef>
            <a:fillRef idx="2">
              <a:schemeClr val="accent5"/>
            </a:fillRef>
            <a:effectRef idx="1">
              <a:schemeClr val="accent5"/>
            </a:effectRef>
            <a:fontRef idx="minor">
              <a:schemeClr val="dk1"/>
            </a:fontRef>
          </p:style>
          <p:txBody>
            <a:bodyPr wrap="square" lIns="0" tIns="0" rIns="0" bIns="0" rtlCol="0"/>
            <a:lstStyle/>
            <a:p>
              <a:endParaRPr/>
            </a:p>
          </p:txBody>
        </p:sp>
      </p:grpSp>
      <p:sp>
        <p:nvSpPr>
          <p:cNvPr id="9" name="object 9">
            <a:extLst>
              <a:ext uri="{FF2B5EF4-FFF2-40B4-BE49-F238E27FC236}">
                <a16:creationId xmlns:a16="http://schemas.microsoft.com/office/drawing/2014/main" id="{E821B9CF-11ED-4B44-9740-8790AA628167}"/>
              </a:ext>
            </a:extLst>
          </p:cNvPr>
          <p:cNvSpPr txBox="1"/>
          <p:nvPr/>
        </p:nvSpPr>
        <p:spPr>
          <a:xfrm>
            <a:off x="3998721" y="2219960"/>
            <a:ext cx="1568450" cy="285115"/>
          </a:xfrm>
          <a:prstGeom prst="rect">
            <a:avLst/>
          </a:prstGeom>
          <a:ln/>
        </p:spPr>
        <p:style>
          <a:lnRef idx="1">
            <a:schemeClr val="accent5"/>
          </a:lnRef>
          <a:fillRef idx="2">
            <a:schemeClr val="accent5"/>
          </a:fillRef>
          <a:effectRef idx="1">
            <a:schemeClr val="accent5"/>
          </a:effectRef>
          <a:fontRef idx="minor">
            <a:schemeClr val="dk1"/>
          </a:fontRef>
        </p:style>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Split </a:t>
            </a:r>
            <a:r>
              <a:rPr sz="1700" dirty="0">
                <a:solidFill>
                  <a:srgbClr val="FFFFFF"/>
                </a:solidFill>
                <a:latin typeface="Carlito"/>
                <a:cs typeface="Carlito"/>
              </a:rPr>
              <a:t>label</a:t>
            </a:r>
            <a:r>
              <a:rPr sz="1700" spc="-195" dirty="0">
                <a:solidFill>
                  <a:srgbClr val="FFFFFF"/>
                </a:solidFill>
                <a:latin typeface="Carlito"/>
                <a:cs typeface="Carlito"/>
              </a:rPr>
              <a:t> </a:t>
            </a:r>
            <a:r>
              <a:rPr sz="1700" spc="-5" dirty="0">
                <a:solidFill>
                  <a:srgbClr val="FFFFFF"/>
                </a:solidFill>
                <a:latin typeface="Carlito"/>
                <a:cs typeface="Carlito"/>
              </a:rPr>
              <a:t>column</a:t>
            </a:r>
            <a:endParaRPr sz="1700" dirty="0">
              <a:latin typeface="Carlito"/>
              <a:cs typeface="Carlito"/>
            </a:endParaRPr>
          </a:p>
        </p:txBody>
      </p:sp>
      <p:sp>
        <p:nvSpPr>
          <p:cNvPr id="10" name="object 10">
            <a:extLst>
              <a:ext uri="{FF2B5EF4-FFF2-40B4-BE49-F238E27FC236}">
                <a16:creationId xmlns:a16="http://schemas.microsoft.com/office/drawing/2014/main" id="{07ECFC7C-E519-4091-8187-D5720C23C15F}"/>
              </a:ext>
            </a:extLst>
          </p:cNvPr>
          <p:cNvSpPr txBox="1"/>
          <p:nvPr/>
        </p:nvSpPr>
        <p:spPr>
          <a:xfrm>
            <a:off x="3917950" y="2456180"/>
            <a:ext cx="1722755" cy="285115"/>
          </a:xfrm>
          <a:prstGeom prst="rect">
            <a:avLst/>
          </a:prstGeom>
          <a:ln/>
        </p:spPr>
        <p:style>
          <a:lnRef idx="1">
            <a:schemeClr val="accent5"/>
          </a:lnRef>
          <a:fillRef idx="2">
            <a:schemeClr val="accent5"/>
          </a:fillRef>
          <a:effectRef idx="1">
            <a:schemeClr val="accent5"/>
          </a:effectRef>
          <a:fontRef idx="minor">
            <a:schemeClr val="dk1"/>
          </a:fontRef>
        </p:style>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‘Class’ </a:t>
            </a:r>
            <a:r>
              <a:rPr sz="1700" spc="-15" dirty="0">
                <a:solidFill>
                  <a:srgbClr val="FFFFFF"/>
                </a:solidFill>
                <a:latin typeface="Carlito"/>
                <a:cs typeface="Carlito"/>
              </a:rPr>
              <a:t>from</a:t>
            </a:r>
            <a:r>
              <a:rPr sz="1700" spc="-200" dirty="0">
                <a:solidFill>
                  <a:srgbClr val="FFFFFF"/>
                </a:solidFill>
                <a:latin typeface="Carlito"/>
                <a:cs typeface="Carlito"/>
              </a:rPr>
              <a:t> </a:t>
            </a:r>
            <a:r>
              <a:rPr sz="1700" spc="-15" dirty="0">
                <a:solidFill>
                  <a:srgbClr val="FFFFFF"/>
                </a:solidFill>
                <a:latin typeface="Carlito"/>
                <a:cs typeface="Carlito"/>
              </a:rPr>
              <a:t>dataset</a:t>
            </a:r>
            <a:endParaRPr sz="1700" dirty="0">
              <a:latin typeface="Carlito"/>
              <a:cs typeface="Carlito"/>
            </a:endParaRPr>
          </a:p>
        </p:txBody>
      </p:sp>
      <p:grpSp>
        <p:nvGrpSpPr>
          <p:cNvPr id="11" name="object 11">
            <a:extLst>
              <a:ext uri="{FF2B5EF4-FFF2-40B4-BE49-F238E27FC236}">
                <a16:creationId xmlns:a16="http://schemas.microsoft.com/office/drawing/2014/main" id="{E9D5A61F-A9E3-4472-A408-99DA51D03B6A}"/>
              </a:ext>
            </a:extLst>
          </p:cNvPr>
          <p:cNvGrpSpPr/>
          <p:nvPr/>
        </p:nvGrpSpPr>
        <p:grpSpPr>
          <a:xfrm>
            <a:off x="3822191" y="3375659"/>
            <a:ext cx="1938655" cy="1729739"/>
            <a:chOff x="3822191" y="3375659"/>
            <a:chExt cx="1938655" cy="1729739"/>
          </a:xfrm>
          <a:solidFill>
            <a:schemeClr val="accent1"/>
          </a:solidFill>
        </p:grpSpPr>
        <p:sp>
          <p:nvSpPr>
            <p:cNvPr id="12" name="object 12">
              <a:extLst>
                <a:ext uri="{FF2B5EF4-FFF2-40B4-BE49-F238E27FC236}">
                  <a16:creationId xmlns:a16="http://schemas.microsoft.com/office/drawing/2014/main" id="{E7267A9C-7DFD-46C6-96B2-EC7D1845E134}"/>
                </a:ext>
              </a:extLst>
            </p:cNvPr>
            <p:cNvSpPr/>
            <p:nvPr/>
          </p:nvSpPr>
          <p:spPr>
            <a:xfrm>
              <a:off x="4133087" y="3672839"/>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ln/>
          </p:spPr>
          <p:style>
            <a:lnRef idx="1">
              <a:schemeClr val="accent5"/>
            </a:lnRef>
            <a:fillRef idx="2">
              <a:schemeClr val="accent5"/>
            </a:fillRef>
            <a:effectRef idx="1">
              <a:schemeClr val="accent5"/>
            </a:effectRef>
            <a:fontRef idx="minor">
              <a:schemeClr val="dk1"/>
            </a:fontRef>
          </p:style>
          <p:txBody>
            <a:bodyPr wrap="square" lIns="0" tIns="0" rIns="0" bIns="0" rtlCol="0"/>
            <a:lstStyle/>
            <a:p>
              <a:endParaRPr/>
            </a:p>
          </p:txBody>
        </p:sp>
        <p:sp>
          <p:nvSpPr>
            <p:cNvPr id="13" name="object 13">
              <a:extLst>
                <a:ext uri="{FF2B5EF4-FFF2-40B4-BE49-F238E27FC236}">
                  <a16:creationId xmlns:a16="http://schemas.microsoft.com/office/drawing/2014/main" id="{7E299CD6-9A43-434B-B33A-6033DE292AF3}"/>
                </a:ext>
              </a:extLst>
            </p:cNvPr>
            <p:cNvSpPr/>
            <p:nvPr/>
          </p:nvSpPr>
          <p:spPr>
            <a:xfrm>
              <a:off x="3829811" y="3383279"/>
              <a:ext cx="1923414" cy="1155065"/>
            </a:xfrm>
            <a:custGeom>
              <a:avLst/>
              <a:gdLst/>
              <a:ahLst/>
              <a:cxnLst/>
              <a:rect l="l" t="t" r="r" b="b"/>
              <a:pathLst>
                <a:path w="1923414" h="1155064">
                  <a:moveTo>
                    <a:pt x="1807590" y="0"/>
                  </a:moveTo>
                  <a:lnTo>
                    <a:pt x="115570" y="0"/>
                  </a:lnTo>
                  <a:lnTo>
                    <a:pt x="70612" y="9017"/>
                  </a:lnTo>
                  <a:lnTo>
                    <a:pt x="33782" y="33782"/>
                  </a:lnTo>
                  <a:lnTo>
                    <a:pt x="9016" y="70485"/>
                  </a:lnTo>
                  <a:lnTo>
                    <a:pt x="0" y="115570"/>
                  </a:lnTo>
                  <a:lnTo>
                    <a:pt x="0" y="1039114"/>
                  </a:lnTo>
                  <a:lnTo>
                    <a:pt x="9016" y="1084199"/>
                  </a:lnTo>
                  <a:lnTo>
                    <a:pt x="33782" y="1120902"/>
                  </a:lnTo>
                  <a:lnTo>
                    <a:pt x="70612" y="1145667"/>
                  </a:lnTo>
                  <a:lnTo>
                    <a:pt x="115570" y="1154684"/>
                  </a:lnTo>
                  <a:lnTo>
                    <a:pt x="1807590" y="1154684"/>
                  </a:lnTo>
                  <a:lnTo>
                    <a:pt x="1852549" y="1145667"/>
                  </a:lnTo>
                  <a:lnTo>
                    <a:pt x="1889378" y="1120902"/>
                  </a:lnTo>
                  <a:lnTo>
                    <a:pt x="1914143" y="1084199"/>
                  </a:lnTo>
                  <a:lnTo>
                    <a:pt x="1923161" y="1039114"/>
                  </a:lnTo>
                  <a:lnTo>
                    <a:pt x="1923161" y="115570"/>
                  </a:lnTo>
                  <a:lnTo>
                    <a:pt x="1914143" y="70485"/>
                  </a:lnTo>
                  <a:lnTo>
                    <a:pt x="1889378" y="33782"/>
                  </a:lnTo>
                  <a:lnTo>
                    <a:pt x="1852549" y="9017"/>
                  </a:lnTo>
                  <a:lnTo>
                    <a:pt x="1807590" y="0"/>
                  </a:lnTo>
                  <a:close/>
                </a:path>
              </a:pathLst>
            </a:custGeom>
            <a:ln/>
          </p:spPr>
          <p:style>
            <a:lnRef idx="1">
              <a:schemeClr val="accent5"/>
            </a:lnRef>
            <a:fillRef idx="2">
              <a:schemeClr val="accent5"/>
            </a:fillRef>
            <a:effectRef idx="1">
              <a:schemeClr val="accent5"/>
            </a:effectRef>
            <a:fontRef idx="minor">
              <a:schemeClr val="dk1"/>
            </a:fontRef>
          </p:style>
          <p:txBody>
            <a:bodyPr wrap="square" lIns="0" tIns="0" rIns="0" bIns="0" rtlCol="0"/>
            <a:lstStyle/>
            <a:p>
              <a:endParaRPr/>
            </a:p>
          </p:txBody>
        </p:sp>
        <p:sp>
          <p:nvSpPr>
            <p:cNvPr id="14" name="object 14">
              <a:extLst>
                <a:ext uri="{FF2B5EF4-FFF2-40B4-BE49-F238E27FC236}">
                  <a16:creationId xmlns:a16="http://schemas.microsoft.com/office/drawing/2014/main" id="{4A7EF140-3C95-4801-8E50-EEC5091E09F4}"/>
                </a:ext>
              </a:extLst>
            </p:cNvPr>
            <p:cNvSpPr/>
            <p:nvPr/>
          </p:nvSpPr>
          <p:spPr>
            <a:xfrm>
              <a:off x="3829811" y="3383279"/>
              <a:ext cx="1923414" cy="1155065"/>
            </a:xfrm>
            <a:custGeom>
              <a:avLst/>
              <a:gdLst/>
              <a:ahLst/>
              <a:cxnLst/>
              <a:rect l="l" t="t" r="r" b="b"/>
              <a:pathLst>
                <a:path w="1923414" h="1155064">
                  <a:moveTo>
                    <a:pt x="0" y="115570"/>
                  </a:moveTo>
                  <a:lnTo>
                    <a:pt x="9016" y="70485"/>
                  </a:lnTo>
                  <a:lnTo>
                    <a:pt x="33782" y="33782"/>
                  </a:lnTo>
                  <a:lnTo>
                    <a:pt x="70612" y="9017"/>
                  </a:lnTo>
                  <a:lnTo>
                    <a:pt x="115570" y="0"/>
                  </a:lnTo>
                  <a:lnTo>
                    <a:pt x="1807590" y="0"/>
                  </a:lnTo>
                  <a:lnTo>
                    <a:pt x="1852549" y="9017"/>
                  </a:lnTo>
                  <a:lnTo>
                    <a:pt x="1889378" y="33782"/>
                  </a:lnTo>
                  <a:lnTo>
                    <a:pt x="1914143" y="70485"/>
                  </a:lnTo>
                  <a:lnTo>
                    <a:pt x="1923161" y="115570"/>
                  </a:lnTo>
                  <a:lnTo>
                    <a:pt x="1923161" y="1039114"/>
                  </a:lnTo>
                  <a:lnTo>
                    <a:pt x="1914143" y="1084199"/>
                  </a:lnTo>
                  <a:lnTo>
                    <a:pt x="1889378" y="1120902"/>
                  </a:lnTo>
                  <a:lnTo>
                    <a:pt x="1852549" y="1145667"/>
                  </a:lnTo>
                  <a:lnTo>
                    <a:pt x="1807590" y="1154684"/>
                  </a:lnTo>
                  <a:lnTo>
                    <a:pt x="115570" y="1154684"/>
                  </a:lnTo>
                  <a:lnTo>
                    <a:pt x="70612" y="1145667"/>
                  </a:lnTo>
                  <a:lnTo>
                    <a:pt x="33782" y="1120902"/>
                  </a:lnTo>
                  <a:lnTo>
                    <a:pt x="9016" y="1084199"/>
                  </a:lnTo>
                  <a:lnTo>
                    <a:pt x="0" y="1039114"/>
                  </a:lnTo>
                  <a:lnTo>
                    <a:pt x="0" y="115570"/>
                  </a:lnTo>
                  <a:close/>
                </a:path>
              </a:pathLst>
            </a:custGeom>
            <a:ln/>
          </p:spPr>
          <p:style>
            <a:lnRef idx="1">
              <a:schemeClr val="accent5"/>
            </a:lnRef>
            <a:fillRef idx="2">
              <a:schemeClr val="accent5"/>
            </a:fillRef>
            <a:effectRef idx="1">
              <a:schemeClr val="accent5"/>
            </a:effectRef>
            <a:fontRef idx="minor">
              <a:schemeClr val="dk1"/>
            </a:fontRef>
          </p:style>
          <p:txBody>
            <a:bodyPr wrap="square" lIns="0" tIns="0" rIns="0" bIns="0" rtlCol="0"/>
            <a:lstStyle/>
            <a:p>
              <a:endParaRPr/>
            </a:p>
          </p:txBody>
        </p:sp>
      </p:grpSp>
      <p:sp>
        <p:nvSpPr>
          <p:cNvPr id="15" name="object 15">
            <a:extLst>
              <a:ext uri="{FF2B5EF4-FFF2-40B4-BE49-F238E27FC236}">
                <a16:creationId xmlns:a16="http://schemas.microsoft.com/office/drawing/2014/main" id="{5A60959C-7014-4B41-85C1-75FAAC503B9B}"/>
              </a:ext>
            </a:extLst>
          </p:cNvPr>
          <p:cNvSpPr txBox="1"/>
          <p:nvPr/>
        </p:nvSpPr>
        <p:spPr>
          <a:xfrm>
            <a:off x="4010914" y="3544315"/>
            <a:ext cx="1524635" cy="285115"/>
          </a:xfrm>
          <a:prstGeom prst="rect">
            <a:avLst/>
          </a:prstGeom>
          <a:ln/>
        </p:spPr>
        <p:style>
          <a:lnRef idx="1">
            <a:schemeClr val="accent5"/>
          </a:lnRef>
          <a:fillRef idx="2">
            <a:schemeClr val="accent5"/>
          </a:fillRef>
          <a:effectRef idx="1">
            <a:schemeClr val="accent5"/>
          </a:effectRef>
          <a:fontRef idx="minor">
            <a:schemeClr val="dk1"/>
          </a:fontRef>
        </p:style>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Fit </a:t>
            </a:r>
            <a:r>
              <a:rPr sz="1700" dirty="0">
                <a:solidFill>
                  <a:srgbClr val="FFFFFF"/>
                </a:solidFill>
                <a:latin typeface="Carlito"/>
                <a:cs typeface="Carlito"/>
              </a:rPr>
              <a:t>and</a:t>
            </a:r>
            <a:r>
              <a:rPr sz="1700" spc="-170" dirty="0">
                <a:solidFill>
                  <a:srgbClr val="FFFFFF"/>
                </a:solidFill>
                <a:latin typeface="Carlito"/>
                <a:cs typeface="Carlito"/>
              </a:rPr>
              <a:t> </a:t>
            </a:r>
            <a:r>
              <a:rPr sz="1700" spc="-45" dirty="0">
                <a:solidFill>
                  <a:srgbClr val="FFFFFF"/>
                </a:solidFill>
                <a:latin typeface="Carlito"/>
                <a:cs typeface="Carlito"/>
              </a:rPr>
              <a:t>Transform</a:t>
            </a:r>
            <a:endParaRPr sz="1700">
              <a:latin typeface="Carlito"/>
              <a:cs typeface="Carlito"/>
            </a:endParaRPr>
          </a:p>
        </p:txBody>
      </p:sp>
      <p:sp>
        <p:nvSpPr>
          <p:cNvPr id="16" name="object 16">
            <a:extLst>
              <a:ext uri="{FF2B5EF4-FFF2-40B4-BE49-F238E27FC236}">
                <a16:creationId xmlns:a16="http://schemas.microsoft.com/office/drawing/2014/main" id="{E9835024-47B4-4344-B1CD-9CD757EE5291}"/>
              </a:ext>
            </a:extLst>
          </p:cNvPr>
          <p:cNvSpPr txBox="1"/>
          <p:nvPr/>
        </p:nvSpPr>
        <p:spPr>
          <a:xfrm>
            <a:off x="4145026" y="3780282"/>
            <a:ext cx="1281430" cy="285115"/>
          </a:xfrm>
          <a:prstGeom prst="rect">
            <a:avLst/>
          </a:prstGeom>
          <a:ln/>
        </p:spPr>
        <p:style>
          <a:lnRef idx="1">
            <a:schemeClr val="accent5"/>
          </a:lnRef>
          <a:fillRef idx="2">
            <a:schemeClr val="accent5"/>
          </a:fillRef>
          <a:effectRef idx="1">
            <a:schemeClr val="accent5"/>
          </a:effectRef>
          <a:fontRef idx="minor">
            <a:schemeClr val="dk1"/>
          </a:fontRef>
        </p:style>
        <p:txBody>
          <a:bodyPr vert="horz" wrap="square" lIns="0" tIns="12700" rIns="0" bIns="0" rtlCol="0">
            <a:spAutoFit/>
          </a:bodyPr>
          <a:lstStyle/>
          <a:p>
            <a:pPr marL="12700">
              <a:lnSpc>
                <a:spcPct val="100000"/>
              </a:lnSpc>
              <a:spcBef>
                <a:spcPts val="100"/>
              </a:spcBef>
            </a:pPr>
            <a:r>
              <a:rPr sz="1700" spc="-15" dirty="0">
                <a:solidFill>
                  <a:srgbClr val="FFFFFF"/>
                </a:solidFill>
                <a:latin typeface="Carlito"/>
                <a:cs typeface="Carlito"/>
              </a:rPr>
              <a:t>Features</a:t>
            </a:r>
            <a:r>
              <a:rPr sz="1700" spc="-135" dirty="0">
                <a:solidFill>
                  <a:srgbClr val="FFFFFF"/>
                </a:solidFill>
                <a:latin typeface="Carlito"/>
                <a:cs typeface="Carlito"/>
              </a:rPr>
              <a:t> </a:t>
            </a:r>
            <a:r>
              <a:rPr sz="1700" dirty="0">
                <a:solidFill>
                  <a:srgbClr val="FFFFFF"/>
                </a:solidFill>
                <a:latin typeface="Carlito"/>
                <a:cs typeface="Carlito"/>
              </a:rPr>
              <a:t>using</a:t>
            </a:r>
            <a:endParaRPr sz="1700">
              <a:latin typeface="Carlito"/>
              <a:cs typeface="Carlito"/>
            </a:endParaRPr>
          </a:p>
        </p:txBody>
      </p:sp>
      <p:sp>
        <p:nvSpPr>
          <p:cNvPr id="17" name="object 17">
            <a:extLst>
              <a:ext uri="{FF2B5EF4-FFF2-40B4-BE49-F238E27FC236}">
                <a16:creationId xmlns:a16="http://schemas.microsoft.com/office/drawing/2014/main" id="{E4296CE7-2E79-4C80-8D94-F91456F56522}"/>
              </a:ext>
            </a:extLst>
          </p:cNvPr>
          <p:cNvSpPr txBox="1"/>
          <p:nvPr/>
        </p:nvSpPr>
        <p:spPr>
          <a:xfrm>
            <a:off x="4097782" y="4018026"/>
            <a:ext cx="1367790" cy="285115"/>
          </a:xfrm>
          <a:prstGeom prst="rect">
            <a:avLst/>
          </a:prstGeom>
          <a:ln/>
        </p:spPr>
        <p:style>
          <a:lnRef idx="1">
            <a:schemeClr val="accent5"/>
          </a:lnRef>
          <a:fillRef idx="2">
            <a:schemeClr val="accent5"/>
          </a:fillRef>
          <a:effectRef idx="1">
            <a:schemeClr val="accent5"/>
          </a:effectRef>
          <a:fontRef idx="minor">
            <a:schemeClr val="dk1"/>
          </a:fontRef>
        </p:style>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Standard</a:t>
            </a:r>
            <a:r>
              <a:rPr sz="1700" spc="-200" dirty="0">
                <a:solidFill>
                  <a:srgbClr val="FFFFFF"/>
                </a:solidFill>
                <a:latin typeface="Carlito"/>
                <a:cs typeface="Carlito"/>
              </a:rPr>
              <a:t> </a:t>
            </a:r>
            <a:r>
              <a:rPr sz="1700" spc="-5" dirty="0">
                <a:solidFill>
                  <a:srgbClr val="FFFFFF"/>
                </a:solidFill>
                <a:latin typeface="Carlito"/>
                <a:cs typeface="Carlito"/>
              </a:rPr>
              <a:t>Scaler</a:t>
            </a:r>
            <a:endParaRPr sz="1700">
              <a:latin typeface="Carlito"/>
              <a:cs typeface="Carlito"/>
            </a:endParaRPr>
          </a:p>
        </p:txBody>
      </p:sp>
      <p:grpSp>
        <p:nvGrpSpPr>
          <p:cNvPr id="18" name="object 18">
            <a:extLst>
              <a:ext uri="{FF2B5EF4-FFF2-40B4-BE49-F238E27FC236}">
                <a16:creationId xmlns:a16="http://schemas.microsoft.com/office/drawing/2014/main" id="{29F45B07-FD52-4993-B108-EFADB083AFA5}"/>
              </a:ext>
            </a:extLst>
          </p:cNvPr>
          <p:cNvGrpSpPr/>
          <p:nvPr/>
        </p:nvGrpSpPr>
        <p:grpSpPr>
          <a:xfrm>
            <a:off x="3822191" y="4818888"/>
            <a:ext cx="2950845" cy="1169035"/>
            <a:chOff x="3822191" y="4818888"/>
            <a:chExt cx="2950845" cy="1169035"/>
          </a:xfrm>
          <a:solidFill>
            <a:schemeClr val="accent1"/>
          </a:solidFill>
        </p:grpSpPr>
        <p:sp>
          <p:nvSpPr>
            <p:cNvPr id="19" name="object 19">
              <a:extLst>
                <a:ext uri="{FF2B5EF4-FFF2-40B4-BE49-F238E27FC236}">
                  <a16:creationId xmlns:a16="http://schemas.microsoft.com/office/drawing/2014/main" id="{0A804FF8-C111-4311-9799-E9686FA8B423}"/>
                </a:ext>
              </a:extLst>
            </p:cNvPr>
            <p:cNvSpPr/>
            <p:nvPr/>
          </p:nvSpPr>
          <p:spPr>
            <a:xfrm>
              <a:off x="4224527" y="5023104"/>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ln/>
          </p:spPr>
          <p:style>
            <a:lnRef idx="1">
              <a:schemeClr val="accent5"/>
            </a:lnRef>
            <a:fillRef idx="2">
              <a:schemeClr val="accent5"/>
            </a:fillRef>
            <a:effectRef idx="1">
              <a:schemeClr val="accent5"/>
            </a:effectRef>
            <a:fontRef idx="minor">
              <a:schemeClr val="dk1"/>
            </a:fontRef>
          </p:style>
          <p:txBody>
            <a:bodyPr wrap="square" lIns="0" tIns="0" rIns="0" bIns="0" rtlCol="0"/>
            <a:lstStyle/>
            <a:p>
              <a:endParaRPr/>
            </a:p>
          </p:txBody>
        </p:sp>
        <p:sp>
          <p:nvSpPr>
            <p:cNvPr id="20" name="object 20">
              <a:extLst>
                <a:ext uri="{FF2B5EF4-FFF2-40B4-BE49-F238E27FC236}">
                  <a16:creationId xmlns:a16="http://schemas.microsoft.com/office/drawing/2014/main" id="{67001DC0-C8D6-4554-9782-CA4AEABC4CDB}"/>
                </a:ext>
              </a:extLst>
            </p:cNvPr>
            <p:cNvSpPr/>
            <p:nvPr/>
          </p:nvSpPr>
          <p:spPr>
            <a:xfrm>
              <a:off x="3829811" y="4826508"/>
              <a:ext cx="1923414" cy="1153795"/>
            </a:xfrm>
            <a:custGeom>
              <a:avLst/>
              <a:gdLst/>
              <a:ahLst/>
              <a:cxnLst/>
              <a:rect l="l" t="t" r="r" b="b"/>
              <a:pathLst>
                <a:path w="1923414" h="1153795">
                  <a:moveTo>
                    <a:pt x="1807845" y="0"/>
                  </a:moveTo>
                  <a:lnTo>
                    <a:pt x="115315" y="0"/>
                  </a:lnTo>
                  <a:lnTo>
                    <a:pt x="70485" y="9017"/>
                  </a:lnTo>
                  <a:lnTo>
                    <a:pt x="33782" y="33782"/>
                  </a:lnTo>
                  <a:lnTo>
                    <a:pt x="9016" y="70485"/>
                  </a:lnTo>
                  <a:lnTo>
                    <a:pt x="0" y="115316"/>
                  </a:lnTo>
                  <a:lnTo>
                    <a:pt x="0" y="1038186"/>
                  </a:lnTo>
                  <a:lnTo>
                    <a:pt x="9016" y="1083081"/>
                  </a:lnTo>
                  <a:lnTo>
                    <a:pt x="33782" y="1119759"/>
                  </a:lnTo>
                  <a:lnTo>
                    <a:pt x="70485" y="1144473"/>
                  </a:lnTo>
                  <a:lnTo>
                    <a:pt x="115315" y="1153541"/>
                  </a:lnTo>
                  <a:lnTo>
                    <a:pt x="1807845" y="1153541"/>
                  </a:lnTo>
                  <a:lnTo>
                    <a:pt x="1852676" y="1144473"/>
                  </a:lnTo>
                  <a:lnTo>
                    <a:pt x="1889378" y="1119759"/>
                  </a:lnTo>
                  <a:lnTo>
                    <a:pt x="1914143" y="1083081"/>
                  </a:lnTo>
                  <a:lnTo>
                    <a:pt x="1923161" y="1038186"/>
                  </a:lnTo>
                  <a:lnTo>
                    <a:pt x="1923161" y="115316"/>
                  </a:lnTo>
                  <a:lnTo>
                    <a:pt x="1914143" y="70485"/>
                  </a:lnTo>
                  <a:lnTo>
                    <a:pt x="1889378" y="33782"/>
                  </a:lnTo>
                  <a:lnTo>
                    <a:pt x="1852676" y="9017"/>
                  </a:lnTo>
                  <a:lnTo>
                    <a:pt x="1807845" y="0"/>
                  </a:lnTo>
                  <a:close/>
                </a:path>
              </a:pathLst>
            </a:custGeom>
            <a:ln/>
          </p:spPr>
          <p:style>
            <a:lnRef idx="1">
              <a:schemeClr val="accent5"/>
            </a:lnRef>
            <a:fillRef idx="2">
              <a:schemeClr val="accent5"/>
            </a:fillRef>
            <a:effectRef idx="1">
              <a:schemeClr val="accent5"/>
            </a:effectRef>
            <a:fontRef idx="minor">
              <a:schemeClr val="dk1"/>
            </a:fontRef>
          </p:style>
          <p:txBody>
            <a:bodyPr wrap="square" lIns="0" tIns="0" rIns="0" bIns="0" rtlCol="0"/>
            <a:lstStyle/>
            <a:p>
              <a:endParaRPr/>
            </a:p>
          </p:txBody>
        </p:sp>
        <p:sp>
          <p:nvSpPr>
            <p:cNvPr id="21" name="object 21">
              <a:extLst>
                <a:ext uri="{FF2B5EF4-FFF2-40B4-BE49-F238E27FC236}">
                  <a16:creationId xmlns:a16="http://schemas.microsoft.com/office/drawing/2014/main" id="{321C510C-F1D9-46AF-926E-92EB6CE49EA0}"/>
                </a:ext>
              </a:extLst>
            </p:cNvPr>
            <p:cNvSpPr/>
            <p:nvPr/>
          </p:nvSpPr>
          <p:spPr>
            <a:xfrm>
              <a:off x="3829811" y="4826508"/>
              <a:ext cx="1923414" cy="1153795"/>
            </a:xfrm>
            <a:custGeom>
              <a:avLst/>
              <a:gdLst/>
              <a:ahLst/>
              <a:cxnLst/>
              <a:rect l="l" t="t" r="r" b="b"/>
              <a:pathLst>
                <a:path w="1923414" h="1153795">
                  <a:moveTo>
                    <a:pt x="0" y="115316"/>
                  </a:moveTo>
                  <a:lnTo>
                    <a:pt x="9016" y="70485"/>
                  </a:lnTo>
                  <a:lnTo>
                    <a:pt x="33782" y="33782"/>
                  </a:lnTo>
                  <a:lnTo>
                    <a:pt x="70485" y="9017"/>
                  </a:lnTo>
                  <a:lnTo>
                    <a:pt x="115315" y="0"/>
                  </a:lnTo>
                  <a:lnTo>
                    <a:pt x="1807845" y="0"/>
                  </a:lnTo>
                  <a:lnTo>
                    <a:pt x="1852676" y="9017"/>
                  </a:lnTo>
                  <a:lnTo>
                    <a:pt x="1889378" y="33782"/>
                  </a:lnTo>
                  <a:lnTo>
                    <a:pt x="1914143" y="70485"/>
                  </a:lnTo>
                  <a:lnTo>
                    <a:pt x="1923161" y="115316"/>
                  </a:lnTo>
                  <a:lnTo>
                    <a:pt x="1923161" y="1038186"/>
                  </a:lnTo>
                  <a:lnTo>
                    <a:pt x="1914143" y="1083081"/>
                  </a:lnTo>
                  <a:lnTo>
                    <a:pt x="1889378" y="1119759"/>
                  </a:lnTo>
                  <a:lnTo>
                    <a:pt x="1852676" y="1144473"/>
                  </a:lnTo>
                  <a:lnTo>
                    <a:pt x="1807845" y="1153541"/>
                  </a:lnTo>
                  <a:lnTo>
                    <a:pt x="115315" y="1153541"/>
                  </a:lnTo>
                  <a:lnTo>
                    <a:pt x="70485" y="1144473"/>
                  </a:lnTo>
                  <a:lnTo>
                    <a:pt x="33782" y="1119759"/>
                  </a:lnTo>
                  <a:lnTo>
                    <a:pt x="9016" y="1083081"/>
                  </a:lnTo>
                  <a:lnTo>
                    <a:pt x="0" y="1038186"/>
                  </a:lnTo>
                  <a:lnTo>
                    <a:pt x="0" y="115316"/>
                  </a:lnTo>
                  <a:close/>
                </a:path>
              </a:pathLst>
            </a:custGeom>
            <a:ln/>
          </p:spPr>
          <p:style>
            <a:lnRef idx="1">
              <a:schemeClr val="accent5"/>
            </a:lnRef>
            <a:fillRef idx="2">
              <a:schemeClr val="accent5"/>
            </a:fillRef>
            <a:effectRef idx="1">
              <a:schemeClr val="accent5"/>
            </a:effectRef>
            <a:fontRef idx="minor">
              <a:schemeClr val="dk1"/>
            </a:fontRef>
          </p:style>
          <p:txBody>
            <a:bodyPr wrap="square" lIns="0" tIns="0" rIns="0" bIns="0" rtlCol="0"/>
            <a:lstStyle/>
            <a:p>
              <a:endParaRPr/>
            </a:p>
          </p:txBody>
        </p:sp>
      </p:grpSp>
      <p:sp>
        <p:nvSpPr>
          <p:cNvPr id="22" name="object 22">
            <a:extLst>
              <a:ext uri="{FF2B5EF4-FFF2-40B4-BE49-F238E27FC236}">
                <a16:creationId xmlns:a16="http://schemas.microsoft.com/office/drawing/2014/main" id="{89489BD7-A90F-414E-9E57-CF15EB91088D}"/>
              </a:ext>
            </a:extLst>
          </p:cNvPr>
          <p:cNvSpPr txBox="1"/>
          <p:nvPr/>
        </p:nvSpPr>
        <p:spPr>
          <a:xfrm>
            <a:off x="4103878" y="5104841"/>
            <a:ext cx="1344930" cy="285750"/>
          </a:xfrm>
          <a:prstGeom prst="rect">
            <a:avLst/>
          </a:prstGeom>
          <a:ln/>
        </p:spPr>
        <p:style>
          <a:lnRef idx="1">
            <a:schemeClr val="accent5"/>
          </a:lnRef>
          <a:fillRef idx="2">
            <a:schemeClr val="accent5"/>
          </a:fillRef>
          <a:effectRef idx="1">
            <a:schemeClr val="accent5"/>
          </a:effectRef>
          <a:fontRef idx="minor">
            <a:schemeClr val="dk1"/>
          </a:fontRef>
        </p:style>
        <p:txBody>
          <a:bodyPr vert="horz" wrap="square" lIns="0" tIns="13335" rIns="0" bIns="0" rtlCol="0">
            <a:spAutoFit/>
          </a:bodyPr>
          <a:lstStyle/>
          <a:p>
            <a:pPr marL="12700">
              <a:lnSpc>
                <a:spcPct val="100000"/>
              </a:lnSpc>
              <a:spcBef>
                <a:spcPts val="105"/>
              </a:spcBef>
            </a:pPr>
            <a:r>
              <a:rPr sz="1700" spc="-30" dirty="0">
                <a:solidFill>
                  <a:srgbClr val="FFFFFF"/>
                </a:solidFill>
                <a:latin typeface="Carlito"/>
                <a:cs typeface="Carlito"/>
              </a:rPr>
              <a:t>Train_test_split</a:t>
            </a:r>
            <a:endParaRPr sz="1700">
              <a:latin typeface="Carlito"/>
              <a:cs typeface="Carlito"/>
            </a:endParaRPr>
          </a:p>
        </p:txBody>
      </p:sp>
      <p:sp>
        <p:nvSpPr>
          <p:cNvPr id="23" name="object 23">
            <a:extLst>
              <a:ext uri="{FF2B5EF4-FFF2-40B4-BE49-F238E27FC236}">
                <a16:creationId xmlns:a16="http://schemas.microsoft.com/office/drawing/2014/main" id="{A2438FBC-6439-4959-A77C-183FD4649999}"/>
              </a:ext>
            </a:extLst>
          </p:cNvPr>
          <p:cNvSpPr txBox="1"/>
          <p:nvPr/>
        </p:nvSpPr>
        <p:spPr>
          <a:xfrm>
            <a:off x="4583938" y="5341747"/>
            <a:ext cx="411480" cy="285115"/>
          </a:xfrm>
          <a:prstGeom prst="rect">
            <a:avLst/>
          </a:prstGeom>
          <a:ln/>
        </p:spPr>
        <p:style>
          <a:lnRef idx="1">
            <a:schemeClr val="accent5"/>
          </a:lnRef>
          <a:fillRef idx="2">
            <a:schemeClr val="accent5"/>
          </a:fillRef>
          <a:effectRef idx="1">
            <a:schemeClr val="accent5"/>
          </a:effectRef>
          <a:fontRef idx="minor">
            <a:schemeClr val="dk1"/>
          </a:fontRef>
        </p:style>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a:t>
            </a:r>
            <a:r>
              <a:rPr sz="1700" spc="-25" dirty="0">
                <a:solidFill>
                  <a:srgbClr val="FFFFFF"/>
                </a:solidFill>
                <a:latin typeface="Carlito"/>
                <a:cs typeface="Carlito"/>
              </a:rPr>
              <a:t>a</a:t>
            </a:r>
            <a:r>
              <a:rPr sz="1700" spc="-45" dirty="0">
                <a:solidFill>
                  <a:srgbClr val="FFFFFF"/>
                </a:solidFill>
                <a:latin typeface="Carlito"/>
                <a:cs typeface="Carlito"/>
              </a:rPr>
              <a:t>t</a:t>
            </a:r>
            <a:r>
              <a:rPr sz="1700" dirty="0">
                <a:solidFill>
                  <a:srgbClr val="FFFFFF"/>
                </a:solidFill>
                <a:latin typeface="Carlito"/>
                <a:cs typeface="Carlito"/>
              </a:rPr>
              <a:t>a</a:t>
            </a:r>
            <a:endParaRPr sz="1700">
              <a:latin typeface="Carlito"/>
              <a:cs typeface="Carlito"/>
            </a:endParaRPr>
          </a:p>
        </p:txBody>
      </p:sp>
      <p:grpSp>
        <p:nvGrpSpPr>
          <p:cNvPr id="24" name="object 24">
            <a:extLst>
              <a:ext uri="{FF2B5EF4-FFF2-40B4-BE49-F238E27FC236}">
                <a16:creationId xmlns:a16="http://schemas.microsoft.com/office/drawing/2014/main" id="{4D3E1734-BA68-4A3D-AD43-4A7049301CB4}"/>
              </a:ext>
            </a:extLst>
          </p:cNvPr>
          <p:cNvGrpSpPr/>
          <p:nvPr/>
        </p:nvGrpSpPr>
        <p:grpSpPr>
          <a:xfrm>
            <a:off x="6380988" y="3672840"/>
            <a:ext cx="1938655" cy="2315210"/>
            <a:chOff x="6380988" y="3672840"/>
            <a:chExt cx="1938655" cy="2315210"/>
          </a:xfrm>
          <a:solidFill>
            <a:schemeClr val="accent1"/>
          </a:solidFill>
        </p:grpSpPr>
        <p:sp>
          <p:nvSpPr>
            <p:cNvPr id="25" name="object 25">
              <a:extLst>
                <a:ext uri="{FF2B5EF4-FFF2-40B4-BE49-F238E27FC236}">
                  <a16:creationId xmlns:a16="http://schemas.microsoft.com/office/drawing/2014/main" id="{2034AB3F-FEB4-4DE1-97AA-3B6E2D5CAB2D}"/>
                </a:ext>
              </a:extLst>
            </p:cNvPr>
            <p:cNvSpPr/>
            <p:nvPr/>
          </p:nvSpPr>
          <p:spPr>
            <a:xfrm>
              <a:off x="6691884" y="3672840"/>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ln/>
          </p:spPr>
          <p:style>
            <a:lnRef idx="1">
              <a:schemeClr val="accent5"/>
            </a:lnRef>
            <a:fillRef idx="2">
              <a:schemeClr val="accent5"/>
            </a:fillRef>
            <a:effectRef idx="1">
              <a:schemeClr val="accent5"/>
            </a:effectRef>
            <a:fontRef idx="minor">
              <a:schemeClr val="dk1"/>
            </a:fontRef>
          </p:style>
          <p:txBody>
            <a:bodyPr wrap="square" lIns="0" tIns="0" rIns="0" bIns="0" rtlCol="0"/>
            <a:lstStyle/>
            <a:p>
              <a:endParaRPr/>
            </a:p>
          </p:txBody>
        </p:sp>
        <p:sp>
          <p:nvSpPr>
            <p:cNvPr id="26" name="object 26">
              <a:extLst>
                <a:ext uri="{FF2B5EF4-FFF2-40B4-BE49-F238E27FC236}">
                  <a16:creationId xmlns:a16="http://schemas.microsoft.com/office/drawing/2014/main" id="{CF8E1AB9-8EE7-4D10-95F0-905A18800A5F}"/>
                </a:ext>
              </a:extLst>
            </p:cNvPr>
            <p:cNvSpPr/>
            <p:nvPr/>
          </p:nvSpPr>
          <p:spPr>
            <a:xfrm>
              <a:off x="6388608" y="4826508"/>
              <a:ext cx="1923414" cy="1153795"/>
            </a:xfrm>
            <a:custGeom>
              <a:avLst/>
              <a:gdLst/>
              <a:ahLst/>
              <a:cxnLst/>
              <a:rect l="l" t="t" r="r" b="b"/>
              <a:pathLst>
                <a:path w="1923415" h="1153795">
                  <a:moveTo>
                    <a:pt x="1807844" y="0"/>
                  </a:moveTo>
                  <a:lnTo>
                    <a:pt x="115315" y="0"/>
                  </a:lnTo>
                  <a:lnTo>
                    <a:pt x="70484" y="9017"/>
                  </a:lnTo>
                  <a:lnTo>
                    <a:pt x="33781" y="33782"/>
                  </a:lnTo>
                  <a:lnTo>
                    <a:pt x="9016" y="70485"/>
                  </a:lnTo>
                  <a:lnTo>
                    <a:pt x="0" y="115316"/>
                  </a:lnTo>
                  <a:lnTo>
                    <a:pt x="0" y="1038186"/>
                  </a:lnTo>
                  <a:lnTo>
                    <a:pt x="9016" y="1083081"/>
                  </a:lnTo>
                  <a:lnTo>
                    <a:pt x="33781" y="1119759"/>
                  </a:lnTo>
                  <a:lnTo>
                    <a:pt x="70484" y="1144473"/>
                  </a:lnTo>
                  <a:lnTo>
                    <a:pt x="115315" y="1153541"/>
                  </a:lnTo>
                  <a:lnTo>
                    <a:pt x="1807844" y="1153541"/>
                  </a:lnTo>
                  <a:lnTo>
                    <a:pt x="1852675" y="1144473"/>
                  </a:lnTo>
                  <a:lnTo>
                    <a:pt x="1889378" y="1119759"/>
                  </a:lnTo>
                  <a:lnTo>
                    <a:pt x="1914143" y="1083081"/>
                  </a:lnTo>
                  <a:lnTo>
                    <a:pt x="1923161" y="1038186"/>
                  </a:lnTo>
                  <a:lnTo>
                    <a:pt x="1923161" y="115316"/>
                  </a:lnTo>
                  <a:lnTo>
                    <a:pt x="1914143" y="70485"/>
                  </a:lnTo>
                  <a:lnTo>
                    <a:pt x="1889378" y="33782"/>
                  </a:lnTo>
                  <a:lnTo>
                    <a:pt x="1852675" y="9017"/>
                  </a:lnTo>
                  <a:lnTo>
                    <a:pt x="1807844" y="0"/>
                  </a:lnTo>
                  <a:close/>
                </a:path>
              </a:pathLst>
            </a:custGeom>
            <a:ln/>
          </p:spPr>
          <p:style>
            <a:lnRef idx="1">
              <a:schemeClr val="accent5"/>
            </a:lnRef>
            <a:fillRef idx="2">
              <a:schemeClr val="accent5"/>
            </a:fillRef>
            <a:effectRef idx="1">
              <a:schemeClr val="accent5"/>
            </a:effectRef>
            <a:fontRef idx="minor">
              <a:schemeClr val="dk1"/>
            </a:fontRef>
          </p:style>
          <p:txBody>
            <a:bodyPr wrap="square" lIns="0" tIns="0" rIns="0" bIns="0" rtlCol="0"/>
            <a:lstStyle/>
            <a:p>
              <a:endParaRPr/>
            </a:p>
          </p:txBody>
        </p:sp>
        <p:sp>
          <p:nvSpPr>
            <p:cNvPr id="27" name="object 27">
              <a:extLst>
                <a:ext uri="{FF2B5EF4-FFF2-40B4-BE49-F238E27FC236}">
                  <a16:creationId xmlns:a16="http://schemas.microsoft.com/office/drawing/2014/main" id="{BB624671-1EF0-4BB6-A7CA-BF7665E93DC1}"/>
                </a:ext>
              </a:extLst>
            </p:cNvPr>
            <p:cNvSpPr/>
            <p:nvPr/>
          </p:nvSpPr>
          <p:spPr>
            <a:xfrm>
              <a:off x="6388608" y="4826508"/>
              <a:ext cx="1923414" cy="1153795"/>
            </a:xfrm>
            <a:custGeom>
              <a:avLst/>
              <a:gdLst/>
              <a:ahLst/>
              <a:cxnLst/>
              <a:rect l="l" t="t" r="r" b="b"/>
              <a:pathLst>
                <a:path w="1923415" h="1153795">
                  <a:moveTo>
                    <a:pt x="0" y="115316"/>
                  </a:moveTo>
                  <a:lnTo>
                    <a:pt x="9016" y="70485"/>
                  </a:lnTo>
                  <a:lnTo>
                    <a:pt x="33781" y="33782"/>
                  </a:lnTo>
                  <a:lnTo>
                    <a:pt x="70484" y="9017"/>
                  </a:lnTo>
                  <a:lnTo>
                    <a:pt x="115315" y="0"/>
                  </a:lnTo>
                  <a:lnTo>
                    <a:pt x="1807844" y="0"/>
                  </a:lnTo>
                  <a:lnTo>
                    <a:pt x="1852675" y="9017"/>
                  </a:lnTo>
                  <a:lnTo>
                    <a:pt x="1889378" y="33782"/>
                  </a:lnTo>
                  <a:lnTo>
                    <a:pt x="1914143" y="70485"/>
                  </a:lnTo>
                  <a:lnTo>
                    <a:pt x="1923161" y="115316"/>
                  </a:lnTo>
                  <a:lnTo>
                    <a:pt x="1923161" y="1038186"/>
                  </a:lnTo>
                  <a:lnTo>
                    <a:pt x="1914143" y="1083081"/>
                  </a:lnTo>
                  <a:lnTo>
                    <a:pt x="1889378" y="1119759"/>
                  </a:lnTo>
                  <a:lnTo>
                    <a:pt x="1852675" y="1144473"/>
                  </a:lnTo>
                  <a:lnTo>
                    <a:pt x="1807844" y="1153541"/>
                  </a:lnTo>
                  <a:lnTo>
                    <a:pt x="115315" y="1153541"/>
                  </a:lnTo>
                  <a:lnTo>
                    <a:pt x="70484" y="1144473"/>
                  </a:lnTo>
                  <a:lnTo>
                    <a:pt x="33781" y="1119759"/>
                  </a:lnTo>
                  <a:lnTo>
                    <a:pt x="9016" y="1083081"/>
                  </a:lnTo>
                  <a:lnTo>
                    <a:pt x="0" y="1038186"/>
                  </a:lnTo>
                  <a:lnTo>
                    <a:pt x="0" y="115316"/>
                  </a:lnTo>
                  <a:close/>
                </a:path>
              </a:pathLst>
            </a:custGeom>
            <a:ln/>
          </p:spPr>
          <p:style>
            <a:lnRef idx="1">
              <a:schemeClr val="accent5"/>
            </a:lnRef>
            <a:fillRef idx="2">
              <a:schemeClr val="accent5"/>
            </a:fillRef>
            <a:effectRef idx="1">
              <a:schemeClr val="accent5"/>
            </a:effectRef>
            <a:fontRef idx="minor">
              <a:schemeClr val="dk1"/>
            </a:fontRef>
          </p:style>
          <p:txBody>
            <a:bodyPr wrap="square" lIns="0" tIns="0" rIns="0" bIns="0" rtlCol="0"/>
            <a:lstStyle/>
            <a:p>
              <a:endParaRPr/>
            </a:p>
          </p:txBody>
        </p:sp>
      </p:grpSp>
      <p:sp>
        <p:nvSpPr>
          <p:cNvPr id="28" name="object 28">
            <a:extLst>
              <a:ext uri="{FF2B5EF4-FFF2-40B4-BE49-F238E27FC236}">
                <a16:creationId xmlns:a16="http://schemas.microsoft.com/office/drawing/2014/main" id="{41D0B12C-1E7D-4D6C-A901-F4BEE4E8020E}"/>
              </a:ext>
            </a:extLst>
          </p:cNvPr>
          <p:cNvSpPr txBox="1"/>
          <p:nvPr/>
        </p:nvSpPr>
        <p:spPr>
          <a:xfrm>
            <a:off x="6735826" y="4986909"/>
            <a:ext cx="1219835" cy="285115"/>
          </a:xfrm>
          <a:prstGeom prst="rect">
            <a:avLst/>
          </a:prstGeom>
          <a:ln/>
        </p:spPr>
        <p:style>
          <a:lnRef idx="1">
            <a:schemeClr val="accent5"/>
          </a:lnRef>
          <a:fillRef idx="2">
            <a:schemeClr val="accent5"/>
          </a:fillRef>
          <a:effectRef idx="1">
            <a:schemeClr val="accent5"/>
          </a:effectRef>
          <a:fontRef idx="minor">
            <a:schemeClr val="dk1"/>
          </a:fontRef>
        </p:style>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GridSearchCV</a:t>
            </a:r>
            <a:endParaRPr sz="1700">
              <a:latin typeface="Carlito"/>
              <a:cs typeface="Carlito"/>
            </a:endParaRPr>
          </a:p>
        </p:txBody>
      </p:sp>
      <p:sp>
        <p:nvSpPr>
          <p:cNvPr id="29" name="object 29">
            <a:extLst>
              <a:ext uri="{FF2B5EF4-FFF2-40B4-BE49-F238E27FC236}">
                <a16:creationId xmlns:a16="http://schemas.microsoft.com/office/drawing/2014/main" id="{652A5A24-1DF1-40C4-A752-9A3DACD9978B}"/>
              </a:ext>
            </a:extLst>
          </p:cNvPr>
          <p:cNvSpPr txBox="1"/>
          <p:nvPr/>
        </p:nvSpPr>
        <p:spPr>
          <a:xfrm>
            <a:off x="6485890" y="5217033"/>
            <a:ext cx="1732280" cy="539750"/>
          </a:xfrm>
          <a:prstGeom prst="rect">
            <a:avLst/>
          </a:prstGeom>
          <a:ln/>
        </p:spPr>
        <p:style>
          <a:lnRef idx="1">
            <a:schemeClr val="accent5"/>
          </a:lnRef>
          <a:fillRef idx="2">
            <a:schemeClr val="accent5"/>
          </a:fillRef>
          <a:effectRef idx="1">
            <a:schemeClr val="accent5"/>
          </a:effectRef>
          <a:fontRef idx="minor">
            <a:schemeClr val="dk1"/>
          </a:fontRef>
        </p:style>
        <p:txBody>
          <a:bodyPr vert="horz" wrap="square" lIns="0" tIns="25400" rIns="0" bIns="0" rtlCol="0">
            <a:spAutoFit/>
          </a:bodyPr>
          <a:lstStyle/>
          <a:p>
            <a:pPr marL="12700" marR="5080" indent="223520">
              <a:lnSpc>
                <a:spcPts val="2000"/>
              </a:lnSpc>
              <a:spcBef>
                <a:spcPts val="200"/>
              </a:spcBef>
            </a:pPr>
            <a:r>
              <a:rPr sz="1700" spc="-5" dirty="0">
                <a:solidFill>
                  <a:srgbClr val="FFFFFF"/>
                </a:solidFill>
                <a:latin typeface="Carlito"/>
                <a:cs typeface="Carlito"/>
              </a:rPr>
              <a:t>(cv=10) to find  optimal</a:t>
            </a:r>
            <a:r>
              <a:rPr sz="1700" spc="-155" dirty="0">
                <a:solidFill>
                  <a:srgbClr val="FFFFFF"/>
                </a:solidFill>
                <a:latin typeface="Carlito"/>
                <a:cs typeface="Carlito"/>
              </a:rPr>
              <a:t> </a:t>
            </a:r>
            <a:r>
              <a:rPr sz="1700" spc="-20" dirty="0">
                <a:solidFill>
                  <a:srgbClr val="FFFFFF"/>
                </a:solidFill>
                <a:latin typeface="Carlito"/>
                <a:cs typeface="Carlito"/>
              </a:rPr>
              <a:t>parameters</a:t>
            </a:r>
            <a:endParaRPr sz="1700">
              <a:latin typeface="Carlito"/>
              <a:cs typeface="Carlito"/>
            </a:endParaRPr>
          </a:p>
        </p:txBody>
      </p:sp>
      <p:grpSp>
        <p:nvGrpSpPr>
          <p:cNvPr id="30" name="object 30">
            <a:extLst>
              <a:ext uri="{FF2B5EF4-FFF2-40B4-BE49-F238E27FC236}">
                <a16:creationId xmlns:a16="http://schemas.microsoft.com/office/drawing/2014/main" id="{F007EA8D-23A6-41B6-B272-ED55D5A399EA}"/>
              </a:ext>
            </a:extLst>
          </p:cNvPr>
          <p:cNvGrpSpPr/>
          <p:nvPr/>
        </p:nvGrpSpPr>
        <p:grpSpPr>
          <a:xfrm>
            <a:off x="6380988" y="2229611"/>
            <a:ext cx="1938655" cy="2316480"/>
            <a:chOff x="6380988" y="2229611"/>
            <a:chExt cx="1938655" cy="2316480"/>
          </a:xfrm>
          <a:solidFill>
            <a:schemeClr val="accent1"/>
          </a:solidFill>
        </p:grpSpPr>
        <p:sp>
          <p:nvSpPr>
            <p:cNvPr id="31" name="object 31">
              <a:extLst>
                <a:ext uri="{FF2B5EF4-FFF2-40B4-BE49-F238E27FC236}">
                  <a16:creationId xmlns:a16="http://schemas.microsoft.com/office/drawing/2014/main" id="{B4F7437F-0B9F-4F69-B1F0-8BC9AC00724D}"/>
                </a:ext>
              </a:extLst>
            </p:cNvPr>
            <p:cNvSpPr/>
            <p:nvPr/>
          </p:nvSpPr>
          <p:spPr>
            <a:xfrm>
              <a:off x="6691884" y="2229611"/>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ln/>
          </p:spPr>
          <p:style>
            <a:lnRef idx="1">
              <a:schemeClr val="accent5"/>
            </a:lnRef>
            <a:fillRef idx="2">
              <a:schemeClr val="accent5"/>
            </a:fillRef>
            <a:effectRef idx="1">
              <a:schemeClr val="accent5"/>
            </a:effectRef>
            <a:fontRef idx="minor">
              <a:schemeClr val="dk1"/>
            </a:fontRef>
          </p:style>
          <p:txBody>
            <a:bodyPr wrap="square" lIns="0" tIns="0" rIns="0" bIns="0" rtlCol="0"/>
            <a:lstStyle/>
            <a:p>
              <a:endParaRPr/>
            </a:p>
          </p:txBody>
        </p:sp>
        <p:sp>
          <p:nvSpPr>
            <p:cNvPr id="32" name="object 32">
              <a:extLst>
                <a:ext uri="{FF2B5EF4-FFF2-40B4-BE49-F238E27FC236}">
                  <a16:creationId xmlns:a16="http://schemas.microsoft.com/office/drawing/2014/main" id="{36D58CDA-BF09-410A-922D-DBA4B45454C8}"/>
                </a:ext>
              </a:extLst>
            </p:cNvPr>
            <p:cNvSpPr/>
            <p:nvPr/>
          </p:nvSpPr>
          <p:spPr>
            <a:xfrm>
              <a:off x="6388608" y="3383279"/>
              <a:ext cx="1923414" cy="1155065"/>
            </a:xfrm>
            <a:custGeom>
              <a:avLst/>
              <a:gdLst/>
              <a:ahLst/>
              <a:cxnLst/>
              <a:rect l="l" t="t" r="r" b="b"/>
              <a:pathLst>
                <a:path w="1923415" h="1155064">
                  <a:moveTo>
                    <a:pt x="1807590" y="0"/>
                  </a:moveTo>
                  <a:lnTo>
                    <a:pt x="115569" y="0"/>
                  </a:lnTo>
                  <a:lnTo>
                    <a:pt x="70612" y="9017"/>
                  </a:lnTo>
                  <a:lnTo>
                    <a:pt x="33781" y="33782"/>
                  </a:lnTo>
                  <a:lnTo>
                    <a:pt x="9016" y="70485"/>
                  </a:lnTo>
                  <a:lnTo>
                    <a:pt x="0" y="115570"/>
                  </a:lnTo>
                  <a:lnTo>
                    <a:pt x="0" y="1039114"/>
                  </a:lnTo>
                  <a:lnTo>
                    <a:pt x="9016" y="1084199"/>
                  </a:lnTo>
                  <a:lnTo>
                    <a:pt x="33781" y="1120902"/>
                  </a:lnTo>
                  <a:lnTo>
                    <a:pt x="70612" y="1145667"/>
                  </a:lnTo>
                  <a:lnTo>
                    <a:pt x="115569" y="1154684"/>
                  </a:lnTo>
                  <a:lnTo>
                    <a:pt x="1807590" y="1154684"/>
                  </a:lnTo>
                  <a:lnTo>
                    <a:pt x="1852548" y="1145667"/>
                  </a:lnTo>
                  <a:lnTo>
                    <a:pt x="1889378" y="1120902"/>
                  </a:lnTo>
                  <a:lnTo>
                    <a:pt x="1914143" y="1084199"/>
                  </a:lnTo>
                  <a:lnTo>
                    <a:pt x="1923161" y="1039114"/>
                  </a:lnTo>
                  <a:lnTo>
                    <a:pt x="1923161" y="115570"/>
                  </a:lnTo>
                  <a:lnTo>
                    <a:pt x="1914143" y="70485"/>
                  </a:lnTo>
                  <a:lnTo>
                    <a:pt x="1889378" y="33782"/>
                  </a:lnTo>
                  <a:lnTo>
                    <a:pt x="1852548" y="9017"/>
                  </a:lnTo>
                  <a:lnTo>
                    <a:pt x="1807590" y="0"/>
                  </a:lnTo>
                  <a:close/>
                </a:path>
              </a:pathLst>
            </a:custGeom>
            <a:ln/>
          </p:spPr>
          <p:style>
            <a:lnRef idx="1">
              <a:schemeClr val="accent5"/>
            </a:lnRef>
            <a:fillRef idx="2">
              <a:schemeClr val="accent5"/>
            </a:fillRef>
            <a:effectRef idx="1">
              <a:schemeClr val="accent5"/>
            </a:effectRef>
            <a:fontRef idx="minor">
              <a:schemeClr val="dk1"/>
            </a:fontRef>
          </p:style>
          <p:txBody>
            <a:bodyPr wrap="square" lIns="0" tIns="0" rIns="0" bIns="0" rtlCol="0"/>
            <a:lstStyle/>
            <a:p>
              <a:endParaRPr/>
            </a:p>
          </p:txBody>
        </p:sp>
        <p:sp>
          <p:nvSpPr>
            <p:cNvPr id="33" name="object 33">
              <a:extLst>
                <a:ext uri="{FF2B5EF4-FFF2-40B4-BE49-F238E27FC236}">
                  <a16:creationId xmlns:a16="http://schemas.microsoft.com/office/drawing/2014/main" id="{050EB50F-E3DD-4C1B-9644-1637DAB1501C}"/>
                </a:ext>
              </a:extLst>
            </p:cNvPr>
            <p:cNvSpPr/>
            <p:nvPr/>
          </p:nvSpPr>
          <p:spPr>
            <a:xfrm>
              <a:off x="6388608" y="3383279"/>
              <a:ext cx="1923414" cy="1155065"/>
            </a:xfrm>
            <a:custGeom>
              <a:avLst/>
              <a:gdLst/>
              <a:ahLst/>
              <a:cxnLst/>
              <a:rect l="l" t="t" r="r" b="b"/>
              <a:pathLst>
                <a:path w="1923415" h="1155064">
                  <a:moveTo>
                    <a:pt x="0" y="115570"/>
                  </a:moveTo>
                  <a:lnTo>
                    <a:pt x="9016" y="70485"/>
                  </a:lnTo>
                  <a:lnTo>
                    <a:pt x="33781" y="33782"/>
                  </a:lnTo>
                  <a:lnTo>
                    <a:pt x="70612" y="9017"/>
                  </a:lnTo>
                  <a:lnTo>
                    <a:pt x="115569" y="0"/>
                  </a:lnTo>
                  <a:lnTo>
                    <a:pt x="1807590" y="0"/>
                  </a:lnTo>
                  <a:lnTo>
                    <a:pt x="1852548" y="9017"/>
                  </a:lnTo>
                  <a:lnTo>
                    <a:pt x="1889378" y="33782"/>
                  </a:lnTo>
                  <a:lnTo>
                    <a:pt x="1914143" y="70485"/>
                  </a:lnTo>
                  <a:lnTo>
                    <a:pt x="1923161" y="115570"/>
                  </a:lnTo>
                  <a:lnTo>
                    <a:pt x="1923161" y="1039114"/>
                  </a:lnTo>
                  <a:lnTo>
                    <a:pt x="1914143" y="1084199"/>
                  </a:lnTo>
                  <a:lnTo>
                    <a:pt x="1889378" y="1120902"/>
                  </a:lnTo>
                  <a:lnTo>
                    <a:pt x="1852548" y="1145667"/>
                  </a:lnTo>
                  <a:lnTo>
                    <a:pt x="1807590" y="1154684"/>
                  </a:lnTo>
                  <a:lnTo>
                    <a:pt x="115569" y="1154684"/>
                  </a:lnTo>
                  <a:lnTo>
                    <a:pt x="70612" y="1145667"/>
                  </a:lnTo>
                  <a:lnTo>
                    <a:pt x="33781" y="1120902"/>
                  </a:lnTo>
                  <a:lnTo>
                    <a:pt x="9016" y="1084199"/>
                  </a:lnTo>
                  <a:lnTo>
                    <a:pt x="0" y="1039114"/>
                  </a:lnTo>
                  <a:lnTo>
                    <a:pt x="0" y="115570"/>
                  </a:lnTo>
                  <a:close/>
                </a:path>
              </a:pathLst>
            </a:custGeom>
            <a:ln/>
          </p:spPr>
          <p:style>
            <a:lnRef idx="1">
              <a:schemeClr val="accent5"/>
            </a:lnRef>
            <a:fillRef idx="2">
              <a:schemeClr val="accent5"/>
            </a:fillRef>
            <a:effectRef idx="1">
              <a:schemeClr val="accent5"/>
            </a:effectRef>
            <a:fontRef idx="minor">
              <a:schemeClr val="dk1"/>
            </a:fontRef>
          </p:style>
          <p:txBody>
            <a:bodyPr wrap="square" lIns="0" tIns="0" rIns="0" bIns="0" rtlCol="0"/>
            <a:lstStyle/>
            <a:p>
              <a:endParaRPr/>
            </a:p>
          </p:txBody>
        </p:sp>
      </p:grpSp>
      <p:sp>
        <p:nvSpPr>
          <p:cNvPr id="34" name="object 34">
            <a:extLst>
              <a:ext uri="{FF2B5EF4-FFF2-40B4-BE49-F238E27FC236}">
                <a16:creationId xmlns:a16="http://schemas.microsoft.com/office/drawing/2014/main" id="{4567738C-A2FA-44BC-8A10-E9E07C19C549}"/>
              </a:ext>
            </a:extLst>
          </p:cNvPr>
          <p:cNvSpPr txBox="1"/>
          <p:nvPr/>
        </p:nvSpPr>
        <p:spPr>
          <a:xfrm>
            <a:off x="6546595" y="3425444"/>
            <a:ext cx="1593850" cy="285115"/>
          </a:xfrm>
          <a:prstGeom prst="rect">
            <a:avLst/>
          </a:prstGeom>
          <a:ln/>
        </p:spPr>
        <p:style>
          <a:lnRef idx="1">
            <a:schemeClr val="accent5"/>
          </a:lnRef>
          <a:fillRef idx="2">
            <a:schemeClr val="accent5"/>
          </a:fillRef>
          <a:effectRef idx="1">
            <a:schemeClr val="accent5"/>
          </a:effectRef>
          <a:fontRef idx="minor">
            <a:schemeClr val="dk1"/>
          </a:fontRef>
        </p:style>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Use</a:t>
            </a:r>
            <a:r>
              <a:rPr sz="1700" spc="-100" dirty="0">
                <a:solidFill>
                  <a:srgbClr val="FFFFFF"/>
                </a:solidFill>
                <a:latin typeface="Carlito"/>
                <a:cs typeface="Carlito"/>
              </a:rPr>
              <a:t> </a:t>
            </a:r>
            <a:r>
              <a:rPr sz="1700" spc="-10" dirty="0">
                <a:solidFill>
                  <a:srgbClr val="FFFFFF"/>
                </a:solidFill>
                <a:latin typeface="Carlito"/>
                <a:cs typeface="Carlito"/>
              </a:rPr>
              <a:t>GridSearchCV</a:t>
            </a:r>
            <a:endParaRPr sz="1700">
              <a:latin typeface="Carlito"/>
              <a:cs typeface="Carlito"/>
            </a:endParaRPr>
          </a:p>
        </p:txBody>
      </p:sp>
      <p:sp>
        <p:nvSpPr>
          <p:cNvPr id="35" name="object 35">
            <a:extLst>
              <a:ext uri="{FF2B5EF4-FFF2-40B4-BE49-F238E27FC236}">
                <a16:creationId xmlns:a16="http://schemas.microsoft.com/office/drawing/2014/main" id="{128AEE81-1209-4804-9546-F33F04DD1F2D}"/>
              </a:ext>
            </a:extLst>
          </p:cNvPr>
          <p:cNvSpPr txBox="1"/>
          <p:nvPr/>
        </p:nvSpPr>
        <p:spPr>
          <a:xfrm>
            <a:off x="6602983" y="3661028"/>
            <a:ext cx="1483995" cy="285115"/>
          </a:xfrm>
          <a:prstGeom prst="rect">
            <a:avLst/>
          </a:prstGeom>
          <a:ln/>
        </p:spPr>
        <p:style>
          <a:lnRef idx="1">
            <a:schemeClr val="accent5"/>
          </a:lnRef>
          <a:fillRef idx="2">
            <a:schemeClr val="accent5"/>
          </a:fillRef>
          <a:effectRef idx="1">
            <a:schemeClr val="accent5"/>
          </a:effectRef>
          <a:fontRef idx="minor">
            <a:schemeClr val="dk1"/>
          </a:fontRef>
        </p:style>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on LogReg,</a:t>
            </a:r>
            <a:r>
              <a:rPr sz="1700" spc="-200" dirty="0">
                <a:solidFill>
                  <a:srgbClr val="FFFFFF"/>
                </a:solidFill>
                <a:latin typeface="Carlito"/>
                <a:cs typeface="Carlito"/>
              </a:rPr>
              <a:t> </a:t>
            </a:r>
            <a:r>
              <a:rPr sz="1700" spc="-5" dirty="0">
                <a:solidFill>
                  <a:srgbClr val="FFFFFF"/>
                </a:solidFill>
                <a:latin typeface="Carlito"/>
                <a:cs typeface="Carlito"/>
              </a:rPr>
              <a:t>SVM,</a:t>
            </a:r>
            <a:endParaRPr sz="1700">
              <a:latin typeface="Carlito"/>
              <a:cs typeface="Carlito"/>
            </a:endParaRPr>
          </a:p>
        </p:txBody>
      </p:sp>
      <p:sp>
        <p:nvSpPr>
          <p:cNvPr id="36" name="object 36">
            <a:extLst>
              <a:ext uri="{FF2B5EF4-FFF2-40B4-BE49-F238E27FC236}">
                <a16:creationId xmlns:a16="http://schemas.microsoft.com/office/drawing/2014/main" id="{01854579-6988-4A6F-9289-57097084ABB2}"/>
              </a:ext>
            </a:extLst>
          </p:cNvPr>
          <p:cNvSpPr txBox="1"/>
          <p:nvPr/>
        </p:nvSpPr>
        <p:spPr>
          <a:xfrm>
            <a:off x="6535928" y="3899408"/>
            <a:ext cx="1602740" cy="285115"/>
          </a:xfrm>
          <a:prstGeom prst="rect">
            <a:avLst/>
          </a:prstGeom>
          <a:ln/>
        </p:spPr>
        <p:style>
          <a:lnRef idx="1">
            <a:schemeClr val="accent5"/>
          </a:lnRef>
          <a:fillRef idx="2">
            <a:schemeClr val="accent5"/>
          </a:fillRef>
          <a:effectRef idx="1">
            <a:schemeClr val="accent5"/>
          </a:effectRef>
          <a:fontRef idx="minor">
            <a:schemeClr val="dk1"/>
          </a:fontRef>
        </p:style>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Decision </a:t>
            </a:r>
            <a:r>
              <a:rPr sz="1700" spc="-45" dirty="0">
                <a:solidFill>
                  <a:srgbClr val="FFFFFF"/>
                </a:solidFill>
                <a:latin typeface="Carlito"/>
                <a:cs typeface="Carlito"/>
              </a:rPr>
              <a:t>Tree,</a:t>
            </a:r>
            <a:r>
              <a:rPr sz="1700" spc="-235" dirty="0">
                <a:solidFill>
                  <a:srgbClr val="FFFFFF"/>
                </a:solidFill>
                <a:latin typeface="Carlito"/>
                <a:cs typeface="Carlito"/>
              </a:rPr>
              <a:t> </a:t>
            </a:r>
            <a:r>
              <a:rPr sz="1700" dirty="0">
                <a:solidFill>
                  <a:srgbClr val="FFFFFF"/>
                </a:solidFill>
                <a:latin typeface="Carlito"/>
                <a:cs typeface="Carlito"/>
              </a:rPr>
              <a:t>and</a:t>
            </a:r>
            <a:endParaRPr sz="1700">
              <a:latin typeface="Carlito"/>
              <a:cs typeface="Carlito"/>
            </a:endParaRPr>
          </a:p>
        </p:txBody>
      </p:sp>
      <p:sp>
        <p:nvSpPr>
          <p:cNvPr id="37" name="object 37">
            <a:extLst>
              <a:ext uri="{FF2B5EF4-FFF2-40B4-BE49-F238E27FC236}">
                <a16:creationId xmlns:a16="http://schemas.microsoft.com/office/drawing/2014/main" id="{E741F9A9-1815-468C-912A-4E0FE38A0EB7}"/>
              </a:ext>
            </a:extLst>
          </p:cNvPr>
          <p:cNvSpPr txBox="1"/>
          <p:nvPr/>
        </p:nvSpPr>
        <p:spPr>
          <a:xfrm>
            <a:off x="6795261" y="4135627"/>
            <a:ext cx="1100455" cy="285115"/>
          </a:xfrm>
          <a:prstGeom prst="rect">
            <a:avLst/>
          </a:prstGeom>
          <a:ln/>
        </p:spPr>
        <p:style>
          <a:lnRef idx="1">
            <a:schemeClr val="accent5"/>
          </a:lnRef>
          <a:fillRef idx="2">
            <a:schemeClr val="accent5"/>
          </a:fillRef>
          <a:effectRef idx="1">
            <a:schemeClr val="accent5"/>
          </a:effectRef>
          <a:fontRef idx="minor">
            <a:schemeClr val="dk1"/>
          </a:fontRef>
        </p:style>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KNN</a:t>
            </a:r>
            <a:r>
              <a:rPr sz="1700" spc="-145"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grpSp>
        <p:nvGrpSpPr>
          <p:cNvPr id="38" name="object 38">
            <a:extLst>
              <a:ext uri="{FF2B5EF4-FFF2-40B4-BE49-F238E27FC236}">
                <a16:creationId xmlns:a16="http://schemas.microsoft.com/office/drawing/2014/main" id="{0A77BEDD-CE54-47CF-BCEB-42A27CE8EE29}"/>
              </a:ext>
            </a:extLst>
          </p:cNvPr>
          <p:cNvGrpSpPr/>
          <p:nvPr/>
        </p:nvGrpSpPr>
        <p:grpSpPr>
          <a:xfrm>
            <a:off x="6380988" y="1933955"/>
            <a:ext cx="2950845" cy="1169035"/>
            <a:chOff x="6380988" y="1933955"/>
            <a:chExt cx="2950845" cy="1169035"/>
          </a:xfrm>
          <a:solidFill>
            <a:schemeClr val="accent1"/>
          </a:solidFill>
        </p:grpSpPr>
        <p:sp>
          <p:nvSpPr>
            <p:cNvPr id="39" name="object 39">
              <a:extLst>
                <a:ext uri="{FF2B5EF4-FFF2-40B4-BE49-F238E27FC236}">
                  <a16:creationId xmlns:a16="http://schemas.microsoft.com/office/drawing/2014/main" id="{B338401C-EDCA-49A1-A312-91371CE101DC}"/>
                </a:ext>
              </a:extLst>
            </p:cNvPr>
            <p:cNvSpPr/>
            <p:nvPr/>
          </p:nvSpPr>
          <p:spPr>
            <a:xfrm>
              <a:off x="6783324" y="2138171"/>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ln/>
          </p:spPr>
          <p:style>
            <a:lnRef idx="1">
              <a:schemeClr val="accent5"/>
            </a:lnRef>
            <a:fillRef idx="2">
              <a:schemeClr val="accent5"/>
            </a:fillRef>
            <a:effectRef idx="1">
              <a:schemeClr val="accent5"/>
            </a:effectRef>
            <a:fontRef idx="minor">
              <a:schemeClr val="dk1"/>
            </a:fontRef>
          </p:style>
          <p:txBody>
            <a:bodyPr wrap="square" lIns="0" tIns="0" rIns="0" bIns="0" rtlCol="0"/>
            <a:lstStyle/>
            <a:p>
              <a:endParaRPr/>
            </a:p>
          </p:txBody>
        </p:sp>
        <p:sp>
          <p:nvSpPr>
            <p:cNvPr id="40" name="object 40">
              <a:extLst>
                <a:ext uri="{FF2B5EF4-FFF2-40B4-BE49-F238E27FC236}">
                  <a16:creationId xmlns:a16="http://schemas.microsoft.com/office/drawing/2014/main" id="{E6F8818C-C0C2-45FB-8BE3-5EFBBDF6E7B1}"/>
                </a:ext>
              </a:extLst>
            </p:cNvPr>
            <p:cNvSpPr/>
            <p:nvPr/>
          </p:nvSpPr>
          <p:spPr>
            <a:xfrm>
              <a:off x="6388608" y="1941575"/>
              <a:ext cx="1923414" cy="1153795"/>
            </a:xfrm>
            <a:custGeom>
              <a:avLst/>
              <a:gdLst/>
              <a:ahLst/>
              <a:cxnLst/>
              <a:rect l="l" t="t" r="r" b="b"/>
              <a:pathLst>
                <a:path w="1923415" h="1153795">
                  <a:moveTo>
                    <a:pt x="1807844" y="0"/>
                  </a:moveTo>
                  <a:lnTo>
                    <a:pt x="115315" y="0"/>
                  </a:lnTo>
                  <a:lnTo>
                    <a:pt x="70484" y="9016"/>
                  </a:lnTo>
                  <a:lnTo>
                    <a:pt x="33781" y="33782"/>
                  </a:lnTo>
                  <a:lnTo>
                    <a:pt x="9016" y="70485"/>
                  </a:lnTo>
                  <a:lnTo>
                    <a:pt x="0" y="115315"/>
                  </a:lnTo>
                  <a:lnTo>
                    <a:pt x="0" y="1038225"/>
                  </a:lnTo>
                  <a:lnTo>
                    <a:pt x="9016" y="1083056"/>
                  </a:lnTo>
                  <a:lnTo>
                    <a:pt x="33781" y="1119759"/>
                  </a:lnTo>
                  <a:lnTo>
                    <a:pt x="70484" y="1144524"/>
                  </a:lnTo>
                  <a:lnTo>
                    <a:pt x="115315" y="1153540"/>
                  </a:lnTo>
                  <a:lnTo>
                    <a:pt x="1807844" y="1153540"/>
                  </a:lnTo>
                  <a:lnTo>
                    <a:pt x="1852675" y="1144524"/>
                  </a:lnTo>
                  <a:lnTo>
                    <a:pt x="1889378" y="1119759"/>
                  </a:lnTo>
                  <a:lnTo>
                    <a:pt x="1914143" y="1083056"/>
                  </a:lnTo>
                  <a:lnTo>
                    <a:pt x="1923161" y="1038225"/>
                  </a:lnTo>
                  <a:lnTo>
                    <a:pt x="1923161" y="115315"/>
                  </a:lnTo>
                  <a:lnTo>
                    <a:pt x="1914143" y="70485"/>
                  </a:lnTo>
                  <a:lnTo>
                    <a:pt x="1889378" y="33782"/>
                  </a:lnTo>
                  <a:lnTo>
                    <a:pt x="1852675" y="9016"/>
                  </a:lnTo>
                  <a:lnTo>
                    <a:pt x="1807844" y="0"/>
                  </a:lnTo>
                  <a:close/>
                </a:path>
              </a:pathLst>
            </a:custGeom>
            <a:ln/>
          </p:spPr>
          <p:style>
            <a:lnRef idx="1">
              <a:schemeClr val="accent5"/>
            </a:lnRef>
            <a:fillRef idx="2">
              <a:schemeClr val="accent5"/>
            </a:fillRef>
            <a:effectRef idx="1">
              <a:schemeClr val="accent5"/>
            </a:effectRef>
            <a:fontRef idx="minor">
              <a:schemeClr val="dk1"/>
            </a:fontRef>
          </p:style>
          <p:txBody>
            <a:bodyPr wrap="square" lIns="0" tIns="0" rIns="0" bIns="0" rtlCol="0"/>
            <a:lstStyle/>
            <a:p>
              <a:endParaRPr/>
            </a:p>
          </p:txBody>
        </p:sp>
        <p:sp>
          <p:nvSpPr>
            <p:cNvPr id="41" name="object 41">
              <a:extLst>
                <a:ext uri="{FF2B5EF4-FFF2-40B4-BE49-F238E27FC236}">
                  <a16:creationId xmlns:a16="http://schemas.microsoft.com/office/drawing/2014/main" id="{0DD98F70-8EFB-42D5-B7ED-C10B075E4C22}"/>
                </a:ext>
              </a:extLst>
            </p:cNvPr>
            <p:cNvSpPr/>
            <p:nvPr/>
          </p:nvSpPr>
          <p:spPr>
            <a:xfrm>
              <a:off x="6388608" y="1941575"/>
              <a:ext cx="1923414" cy="1153795"/>
            </a:xfrm>
            <a:custGeom>
              <a:avLst/>
              <a:gdLst/>
              <a:ahLst/>
              <a:cxnLst/>
              <a:rect l="l" t="t" r="r" b="b"/>
              <a:pathLst>
                <a:path w="1923415" h="1153795">
                  <a:moveTo>
                    <a:pt x="0" y="115315"/>
                  </a:moveTo>
                  <a:lnTo>
                    <a:pt x="9016" y="70485"/>
                  </a:lnTo>
                  <a:lnTo>
                    <a:pt x="33781" y="33782"/>
                  </a:lnTo>
                  <a:lnTo>
                    <a:pt x="70484" y="9016"/>
                  </a:lnTo>
                  <a:lnTo>
                    <a:pt x="115315" y="0"/>
                  </a:lnTo>
                  <a:lnTo>
                    <a:pt x="1807844" y="0"/>
                  </a:lnTo>
                  <a:lnTo>
                    <a:pt x="1852675" y="9016"/>
                  </a:lnTo>
                  <a:lnTo>
                    <a:pt x="1889378" y="33782"/>
                  </a:lnTo>
                  <a:lnTo>
                    <a:pt x="1914143" y="70485"/>
                  </a:lnTo>
                  <a:lnTo>
                    <a:pt x="1923161" y="115315"/>
                  </a:lnTo>
                  <a:lnTo>
                    <a:pt x="1923161" y="1038225"/>
                  </a:lnTo>
                  <a:lnTo>
                    <a:pt x="1914143" y="1083056"/>
                  </a:lnTo>
                  <a:lnTo>
                    <a:pt x="1889378" y="1119759"/>
                  </a:lnTo>
                  <a:lnTo>
                    <a:pt x="1852675" y="1144524"/>
                  </a:lnTo>
                  <a:lnTo>
                    <a:pt x="1807844" y="1153540"/>
                  </a:lnTo>
                  <a:lnTo>
                    <a:pt x="115315" y="1153540"/>
                  </a:lnTo>
                  <a:lnTo>
                    <a:pt x="70484" y="1144524"/>
                  </a:lnTo>
                  <a:lnTo>
                    <a:pt x="33781" y="1119759"/>
                  </a:lnTo>
                  <a:lnTo>
                    <a:pt x="9016" y="1083056"/>
                  </a:lnTo>
                  <a:lnTo>
                    <a:pt x="0" y="1038225"/>
                  </a:lnTo>
                  <a:lnTo>
                    <a:pt x="0" y="115315"/>
                  </a:lnTo>
                  <a:close/>
                </a:path>
              </a:pathLst>
            </a:custGeom>
            <a:ln/>
          </p:spPr>
          <p:style>
            <a:lnRef idx="1">
              <a:schemeClr val="accent5"/>
            </a:lnRef>
            <a:fillRef idx="2">
              <a:schemeClr val="accent5"/>
            </a:fillRef>
            <a:effectRef idx="1">
              <a:schemeClr val="accent5"/>
            </a:effectRef>
            <a:fontRef idx="minor">
              <a:schemeClr val="dk1"/>
            </a:fontRef>
          </p:style>
          <p:txBody>
            <a:bodyPr wrap="square" lIns="0" tIns="0" rIns="0" bIns="0" rtlCol="0"/>
            <a:lstStyle/>
            <a:p>
              <a:endParaRPr/>
            </a:p>
          </p:txBody>
        </p:sp>
      </p:grpSp>
      <p:sp>
        <p:nvSpPr>
          <p:cNvPr id="42" name="object 42">
            <a:extLst>
              <a:ext uri="{FF2B5EF4-FFF2-40B4-BE49-F238E27FC236}">
                <a16:creationId xmlns:a16="http://schemas.microsoft.com/office/drawing/2014/main" id="{523CF5EC-4A85-453C-B5F4-20A75A26F159}"/>
              </a:ext>
            </a:extLst>
          </p:cNvPr>
          <p:cNvSpPr txBox="1"/>
          <p:nvPr/>
        </p:nvSpPr>
        <p:spPr>
          <a:xfrm>
            <a:off x="6613906" y="2219960"/>
            <a:ext cx="1455420" cy="285115"/>
          </a:xfrm>
          <a:prstGeom prst="rect">
            <a:avLst/>
          </a:prstGeom>
          <a:ln/>
        </p:spPr>
        <p:style>
          <a:lnRef idx="1">
            <a:schemeClr val="accent5"/>
          </a:lnRef>
          <a:fillRef idx="2">
            <a:schemeClr val="accent5"/>
          </a:fillRef>
          <a:effectRef idx="1">
            <a:schemeClr val="accent5"/>
          </a:effectRef>
          <a:fontRef idx="minor">
            <a:schemeClr val="dk1"/>
          </a:fontRef>
        </p:style>
        <p:txBody>
          <a:bodyPr vert="horz" wrap="square" lIns="0" tIns="13335" rIns="0" bIns="0" rtlCol="0">
            <a:spAutoFit/>
          </a:bodyPr>
          <a:lstStyle/>
          <a:p>
            <a:pPr marL="12700">
              <a:lnSpc>
                <a:spcPct val="100000"/>
              </a:lnSpc>
              <a:spcBef>
                <a:spcPts val="105"/>
              </a:spcBef>
            </a:pPr>
            <a:r>
              <a:rPr sz="1700" spc="-20" dirty="0">
                <a:solidFill>
                  <a:srgbClr val="FFFFFF"/>
                </a:solidFill>
                <a:latin typeface="Carlito"/>
                <a:cs typeface="Carlito"/>
              </a:rPr>
              <a:t>Score </a:t>
            </a:r>
            <a:r>
              <a:rPr sz="1700" dirty="0">
                <a:solidFill>
                  <a:srgbClr val="FFFFFF"/>
                </a:solidFill>
                <a:latin typeface="Carlito"/>
                <a:cs typeface="Carlito"/>
              </a:rPr>
              <a:t>models</a:t>
            </a:r>
            <a:r>
              <a:rPr sz="1700" spc="-185" dirty="0">
                <a:solidFill>
                  <a:srgbClr val="FFFFFF"/>
                </a:solidFill>
                <a:latin typeface="Carlito"/>
                <a:cs typeface="Carlito"/>
              </a:rPr>
              <a:t> </a:t>
            </a:r>
            <a:r>
              <a:rPr sz="1700" dirty="0">
                <a:solidFill>
                  <a:srgbClr val="FFFFFF"/>
                </a:solidFill>
                <a:latin typeface="Carlito"/>
                <a:cs typeface="Carlito"/>
              </a:rPr>
              <a:t>on</a:t>
            </a:r>
            <a:endParaRPr sz="1700">
              <a:latin typeface="Carlito"/>
              <a:cs typeface="Carlito"/>
            </a:endParaRPr>
          </a:p>
        </p:txBody>
      </p:sp>
      <p:sp>
        <p:nvSpPr>
          <p:cNvPr id="43" name="object 43">
            <a:extLst>
              <a:ext uri="{FF2B5EF4-FFF2-40B4-BE49-F238E27FC236}">
                <a16:creationId xmlns:a16="http://schemas.microsoft.com/office/drawing/2014/main" id="{90C25544-CFD7-41DA-BF3E-4C63A4DEFD57}"/>
              </a:ext>
            </a:extLst>
          </p:cNvPr>
          <p:cNvSpPr txBox="1"/>
          <p:nvPr/>
        </p:nvSpPr>
        <p:spPr>
          <a:xfrm>
            <a:off x="6805930" y="2456180"/>
            <a:ext cx="1071880" cy="285115"/>
          </a:xfrm>
          <a:prstGeom prst="rect">
            <a:avLst/>
          </a:prstGeom>
          <a:ln/>
        </p:spPr>
        <p:style>
          <a:lnRef idx="1">
            <a:schemeClr val="accent5"/>
          </a:lnRef>
          <a:fillRef idx="2">
            <a:schemeClr val="accent5"/>
          </a:fillRef>
          <a:effectRef idx="1">
            <a:schemeClr val="accent5"/>
          </a:effectRef>
          <a:fontRef idx="minor">
            <a:schemeClr val="dk1"/>
          </a:fontRef>
        </p:style>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split </a:t>
            </a:r>
            <a:r>
              <a:rPr sz="1700" spc="-20" dirty="0">
                <a:solidFill>
                  <a:srgbClr val="FFFFFF"/>
                </a:solidFill>
                <a:latin typeface="Carlito"/>
                <a:cs typeface="Carlito"/>
              </a:rPr>
              <a:t>test</a:t>
            </a:r>
            <a:r>
              <a:rPr sz="1700" spc="-190" dirty="0">
                <a:solidFill>
                  <a:srgbClr val="FFFFFF"/>
                </a:solidFill>
                <a:latin typeface="Carlito"/>
                <a:cs typeface="Carlito"/>
              </a:rPr>
              <a:t> </a:t>
            </a:r>
            <a:r>
              <a:rPr sz="1700" spc="-5" dirty="0">
                <a:solidFill>
                  <a:srgbClr val="FFFFFF"/>
                </a:solidFill>
                <a:latin typeface="Carlito"/>
                <a:cs typeface="Carlito"/>
              </a:rPr>
              <a:t>set</a:t>
            </a:r>
            <a:endParaRPr sz="1700">
              <a:latin typeface="Carlito"/>
              <a:cs typeface="Carlito"/>
            </a:endParaRPr>
          </a:p>
        </p:txBody>
      </p:sp>
      <p:grpSp>
        <p:nvGrpSpPr>
          <p:cNvPr id="44" name="object 44">
            <a:extLst>
              <a:ext uri="{FF2B5EF4-FFF2-40B4-BE49-F238E27FC236}">
                <a16:creationId xmlns:a16="http://schemas.microsoft.com/office/drawing/2014/main" id="{B147AD04-FEC5-4BFB-8578-6FB035DEA77C}"/>
              </a:ext>
            </a:extLst>
          </p:cNvPr>
          <p:cNvGrpSpPr/>
          <p:nvPr/>
        </p:nvGrpSpPr>
        <p:grpSpPr>
          <a:xfrm>
            <a:off x="8938259" y="1933955"/>
            <a:ext cx="1938655" cy="1728470"/>
            <a:chOff x="8938259" y="1933955"/>
            <a:chExt cx="1938655" cy="1728470"/>
          </a:xfrm>
          <a:solidFill>
            <a:schemeClr val="accent1"/>
          </a:solidFill>
        </p:grpSpPr>
        <p:sp>
          <p:nvSpPr>
            <p:cNvPr id="45" name="object 45">
              <a:extLst>
                <a:ext uri="{FF2B5EF4-FFF2-40B4-BE49-F238E27FC236}">
                  <a16:creationId xmlns:a16="http://schemas.microsoft.com/office/drawing/2014/main" id="{9A902CAD-6044-417E-A7A2-726BC7A27D27}"/>
                </a:ext>
              </a:extLst>
            </p:cNvPr>
            <p:cNvSpPr/>
            <p:nvPr/>
          </p:nvSpPr>
          <p:spPr>
            <a:xfrm>
              <a:off x="9249155" y="2229611"/>
              <a:ext cx="173990" cy="1432560"/>
            </a:xfrm>
            <a:custGeom>
              <a:avLst/>
              <a:gdLst/>
              <a:ahLst/>
              <a:cxnLst/>
              <a:rect l="l" t="t" r="r" b="b"/>
              <a:pathLst>
                <a:path w="173990" h="1432560">
                  <a:moveTo>
                    <a:pt x="173481" y="0"/>
                  </a:moveTo>
                  <a:lnTo>
                    <a:pt x="0" y="0"/>
                  </a:lnTo>
                  <a:lnTo>
                    <a:pt x="0" y="1432560"/>
                  </a:lnTo>
                  <a:lnTo>
                    <a:pt x="173481" y="1432560"/>
                  </a:lnTo>
                  <a:lnTo>
                    <a:pt x="173481" y="0"/>
                  </a:lnTo>
                  <a:close/>
                </a:path>
              </a:pathLst>
            </a:custGeom>
            <a:ln/>
          </p:spPr>
          <p:style>
            <a:lnRef idx="1">
              <a:schemeClr val="accent5"/>
            </a:lnRef>
            <a:fillRef idx="2">
              <a:schemeClr val="accent5"/>
            </a:fillRef>
            <a:effectRef idx="1">
              <a:schemeClr val="accent5"/>
            </a:effectRef>
            <a:fontRef idx="minor">
              <a:schemeClr val="dk1"/>
            </a:fontRef>
          </p:style>
          <p:txBody>
            <a:bodyPr wrap="square" lIns="0" tIns="0" rIns="0" bIns="0" rtlCol="0"/>
            <a:lstStyle/>
            <a:p>
              <a:endParaRPr/>
            </a:p>
          </p:txBody>
        </p:sp>
        <p:sp>
          <p:nvSpPr>
            <p:cNvPr id="46" name="object 46">
              <a:extLst>
                <a:ext uri="{FF2B5EF4-FFF2-40B4-BE49-F238E27FC236}">
                  <a16:creationId xmlns:a16="http://schemas.microsoft.com/office/drawing/2014/main" id="{C0AE2241-8824-4593-B403-D43FD4EEB42C}"/>
                </a:ext>
              </a:extLst>
            </p:cNvPr>
            <p:cNvSpPr/>
            <p:nvPr/>
          </p:nvSpPr>
          <p:spPr>
            <a:xfrm>
              <a:off x="8945879" y="1941575"/>
              <a:ext cx="1923414" cy="1153795"/>
            </a:xfrm>
            <a:custGeom>
              <a:avLst/>
              <a:gdLst/>
              <a:ahLst/>
              <a:cxnLst/>
              <a:rect l="l" t="t" r="r" b="b"/>
              <a:pathLst>
                <a:path w="1923415" h="1153795">
                  <a:moveTo>
                    <a:pt x="1807845" y="0"/>
                  </a:moveTo>
                  <a:lnTo>
                    <a:pt x="115316" y="0"/>
                  </a:lnTo>
                  <a:lnTo>
                    <a:pt x="70485" y="9016"/>
                  </a:lnTo>
                  <a:lnTo>
                    <a:pt x="33781" y="33782"/>
                  </a:lnTo>
                  <a:lnTo>
                    <a:pt x="9017" y="70485"/>
                  </a:lnTo>
                  <a:lnTo>
                    <a:pt x="0" y="115315"/>
                  </a:lnTo>
                  <a:lnTo>
                    <a:pt x="0" y="1038225"/>
                  </a:lnTo>
                  <a:lnTo>
                    <a:pt x="9017" y="1083056"/>
                  </a:lnTo>
                  <a:lnTo>
                    <a:pt x="33781" y="1119759"/>
                  </a:lnTo>
                  <a:lnTo>
                    <a:pt x="70485" y="1144524"/>
                  </a:lnTo>
                  <a:lnTo>
                    <a:pt x="115316" y="1153540"/>
                  </a:lnTo>
                  <a:lnTo>
                    <a:pt x="1807845" y="1153540"/>
                  </a:lnTo>
                  <a:lnTo>
                    <a:pt x="1852676" y="1144524"/>
                  </a:lnTo>
                  <a:lnTo>
                    <a:pt x="1889378" y="1119759"/>
                  </a:lnTo>
                  <a:lnTo>
                    <a:pt x="1914144" y="1083056"/>
                  </a:lnTo>
                  <a:lnTo>
                    <a:pt x="1923161" y="1038225"/>
                  </a:lnTo>
                  <a:lnTo>
                    <a:pt x="1923161" y="115315"/>
                  </a:lnTo>
                  <a:lnTo>
                    <a:pt x="1914144" y="70485"/>
                  </a:lnTo>
                  <a:lnTo>
                    <a:pt x="1889378" y="33782"/>
                  </a:lnTo>
                  <a:lnTo>
                    <a:pt x="1852676" y="9016"/>
                  </a:lnTo>
                  <a:lnTo>
                    <a:pt x="1807845" y="0"/>
                  </a:lnTo>
                  <a:close/>
                </a:path>
              </a:pathLst>
            </a:custGeom>
            <a:ln/>
          </p:spPr>
          <p:style>
            <a:lnRef idx="1">
              <a:schemeClr val="accent5"/>
            </a:lnRef>
            <a:fillRef idx="2">
              <a:schemeClr val="accent5"/>
            </a:fillRef>
            <a:effectRef idx="1">
              <a:schemeClr val="accent5"/>
            </a:effectRef>
            <a:fontRef idx="minor">
              <a:schemeClr val="dk1"/>
            </a:fontRef>
          </p:style>
          <p:txBody>
            <a:bodyPr wrap="square" lIns="0" tIns="0" rIns="0" bIns="0" rtlCol="0"/>
            <a:lstStyle/>
            <a:p>
              <a:endParaRPr/>
            </a:p>
          </p:txBody>
        </p:sp>
        <p:sp>
          <p:nvSpPr>
            <p:cNvPr id="47" name="object 47">
              <a:extLst>
                <a:ext uri="{FF2B5EF4-FFF2-40B4-BE49-F238E27FC236}">
                  <a16:creationId xmlns:a16="http://schemas.microsoft.com/office/drawing/2014/main" id="{57507B14-D969-4263-AEF6-A9A2D2FA8A1C}"/>
                </a:ext>
              </a:extLst>
            </p:cNvPr>
            <p:cNvSpPr/>
            <p:nvPr/>
          </p:nvSpPr>
          <p:spPr>
            <a:xfrm>
              <a:off x="8945879" y="1941575"/>
              <a:ext cx="1923414" cy="1153795"/>
            </a:xfrm>
            <a:custGeom>
              <a:avLst/>
              <a:gdLst/>
              <a:ahLst/>
              <a:cxnLst/>
              <a:rect l="l" t="t" r="r" b="b"/>
              <a:pathLst>
                <a:path w="1923415" h="1153795">
                  <a:moveTo>
                    <a:pt x="0" y="115315"/>
                  </a:moveTo>
                  <a:lnTo>
                    <a:pt x="9017" y="70485"/>
                  </a:lnTo>
                  <a:lnTo>
                    <a:pt x="33781" y="33782"/>
                  </a:lnTo>
                  <a:lnTo>
                    <a:pt x="70485" y="9016"/>
                  </a:lnTo>
                  <a:lnTo>
                    <a:pt x="115316" y="0"/>
                  </a:lnTo>
                  <a:lnTo>
                    <a:pt x="1807845" y="0"/>
                  </a:lnTo>
                  <a:lnTo>
                    <a:pt x="1852676" y="9016"/>
                  </a:lnTo>
                  <a:lnTo>
                    <a:pt x="1889378" y="33782"/>
                  </a:lnTo>
                  <a:lnTo>
                    <a:pt x="1914144" y="70485"/>
                  </a:lnTo>
                  <a:lnTo>
                    <a:pt x="1923161" y="115315"/>
                  </a:lnTo>
                  <a:lnTo>
                    <a:pt x="1923161" y="1038225"/>
                  </a:lnTo>
                  <a:lnTo>
                    <a:pt x="1914144" y="1083056"/>
                  </a:lnTo>
                  <a:lnTo>
                    <a:pt x="1889378" y="1119759"/>
                  </a:lnTo>
                  <a:lnTo>
                    <a:pt x="1852676" y="1144524"/>
                  </a:lnTo>
                  <a:lnTo>
                    <a:pt x="1807845" y="1153540"/>
                  </a:lnTo>
                  <a:lnTo>
                    <a:pt x="115316" y="1153540"/>
                  </a:lnTo>
                  <a:lnTo>
                    <a:pt x="70485" y="1144524"/>
                  </a:lnTo>
                  <a:lnTo>
                    <a:pt x="33781" y="1119759"/>
                  </a:lnTo>
                  <a:lnTo>
                    <a:pt x="9017" y="1083056"/>
                  </a:lnTo>
                  <a:lnTo>
                    <a:pt x="0" y="1038225"/>
                  </a:lnTo>
                  <a:lnTo>
                    <a:pt x="0" y="115315"/>
                  </a:lnTo>
                  <a:close/>
                </a:path>
              </a:pathLst>
            </a:custGeom>
            <a:ln/>
          </p:spPr>
          <p:style>
            <a:lnRef idx="1">
              <a:schemeClr val="accent5"/>
            </a:lnRef>
            <a:fillRef idx="2">
              <a:schemeClr val="accent5"/>
            </a:fillRef>
            <a:effectRef idx="1">
              <a:schemeClr val="accent5"/>
            </a:effectRef>
            <a:fontRef idx="minor">
              <a:schemeClr val="dk1"/>
            </a:fontRef>
          </p:style>
          <p:txBody>
            <a:bodyPr wrap="square" lIns="0" tIns="0" rIns="0" bIns="0" rtlCol="0"/>
            <a:lstStyle/>
            <a:p>
              <a:endParaRPr/>
            </a:p>
          </p:txBody>
        </p:sp>
      </p:grpSp>
      <p:sp>
        <p:nvSpPr>
          <p:cNvPr id="48" name="object 48">
            <a:extLst>
              <a:ext uri="{FF2B5EF4-FFF2-40B4-BE49-F238E27FC236}">
                <a16:creationId xmlns:a16="http://schemas.microsoft.com/office/drawing/2014/main" id="{E9C9797C-497D-4E38-A1D9-EE6FD76AEC8F}"/>
              </a:ext>
            </a:extLst>
          </p:cNvPr>
          <p:cNvSpPr txBox="1"/>
          <p:nvPr/>
        </p:nvSpPr>
        <p:spPr>
          <a:xfrm>
            <a:off x="9140697" y="2219960"/>
            <a:ext cx="1519555" cy="285115"/>
          </a:xfrm>
          <a:prstGeom prst="rect">
            <a:avLst/>
          </a:prstGeom>
          <a:ln/>
        </p:spPr>
        <p:style>
          <a:lnRef idx="1">
            <a:schemeClr val="accent5"/>
          </a:lnRef>
          <a:fillRef idx="2">
            <a:schemeClr val="accent5"/>
          </a:fillRef>
          <a:effectRef idx="1">
            <a:schemeClr val="accent5"/>
          </a:effectRef>
          <a:fontRef idx="minor">
            <a:schemeClr val="dk1"/>
          </a:fontRef>
        </p:style>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Confusion</a:t>
            </a:r>
            <a:r>
              <a:rPr sz="1700" spc="-170" dirty="0">
                <a:solidFill>
                  <a:srgbClr val="FFFFFF"/>
                </a:solidFill>
                <a:latin typeface="Carlito"/>
                <a:cs typeface="Carlito"/>
              </a:rPr>
              <a:t> </a:t>
            </a:r>
            <a:r>
              <a:rPr sz="1700" spc="-5" dirty="0">
                <a:solidFill>
                  <a:srgbClr val="FFFFFF"/>
                </a:solidFill>
                <a:latin typeface="Carlito"/>
                <a:cs typeface="Carlito"/>
              </a:rPr>
              <a:t>Matrix</a:t>
            </a:r>
            <a:endParaRPr sz="1700">
              <a:latin typeface="Carlito"/>
              <a:cs typeface="Carlito"/>
            </a:endParaRPr>
          </a:p>
        </p:txBody>
      </p:sp>
      <p:sp>
        <p:nvSpPr>
          <p:cNvPr id="49" name="object 49">
            <a:extLst>
              <a:ext uri="{FF2B5EF4-FFF2-40B4-BE49-F238E27FC236}">
                <a16:creationId xmlns:a16="http://schemas.microsoft.com/office/drawing/2014/main" id="{FAD4DFD1-D7A0-4368-9C13-DB4F22EF6870}"/>
              </a:ext>
            </a:extLst>
          </p:cNvPr>
          <p:cNvSpPr txBox="1"/>
          <p:nvPr/>
        </p:nvSpPr>
        <p:spPr>
          <a:xfrm>
            <a:off x="9299193" y="2456180"/>
            <a:ext cx="1202690" cy="285115"/>
          </a:xfrm>
          <a:prstGeom prst="rect">
            <a:avLst/>
          </a:prstGeom>
          <a:ln/>
        </p:spPr>
        <p:style>
          <a:lnRef idx="1">
            <a:schemeClr val="accent5"/>
          </a:lnRef>
          <a:fillRef idx="2">
            <a:schemeClr val="accent5"/>
          </a:fillRef>
          <a:effectRef idx="1">
            <a:schemeClr val="accent5"/>
          </a:effectRef>
          <a:fontRef idx="minor">
            <a:schemeClr val="dk1"/>
          </a:fontRef>
        </p:style>
        <p:txBody>
          <a:bodyPr vert="horz" wrap="square" lIns="0" tIns="13335" rIns="0" bIns="0" rtlCol="0">
            <a:spAutoFit/>
          </a:bodyPr>
          <a:lstStyle/>
          <a:p>
            <a:pPr marL="12700">
              <a:lnSpc>
                <a:spcPct val="100000"/>
              </a:lnSpc>
              <a:spcBef>
                <a:spcPts val="105"/>
              </a:spcBef>
            </a:pPr>
            <a:r>
              <a:rPr sz="1700" spc="-25" dirty="0">
                <a:solidFill>
                  <a:srgbClr val="FFFFFF"/>
                </a:solidFill>
                <a:latin typeface="Carlito"/>
                <a:cs typeface="Carlito"/>
              </a:rPr>
              <a:t>for </a:t>
            </a:r>
            <a:r>
              <a:rPr sz="1700" dirty="0">
                <a:solidFill>
                  <a:srgbClr val="FFFFFF"/>
                </a:solidFill>
                <a:latin typeface="Carlito"/>
                <a:cs typeface="Carlito"/>
              </a:rPr>
              <a:t>all</a:t>
            </a:r>
            <a:r>
              <a:rPr sz="1700" spc="-165"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grpSp>
        <p:nvGrpSpPr>
          <p:cNvPr id="50" name="object 50">
            <a:extLst>
              <a:ext uri="{FF2B5EF4-FFF2-40B4-BE49-F238E27FC236}">
                <a16:creationId xmlns:a16="http://schemas.microsoft.com/office/drawing/2014/main" id="{9BF96D39-086D-4C3E-88DB-96E1AB641C44}"/>
              </a:ext>
            </a:extLst>
          </p:cNvPr>
          <p:cNvGrpSpPr/>
          <p:nvPr/>
        </p:nvGrpSpPr>
        <p:grpSpPr>
          <a:xfrm>
            <a:off x="8938259" y="3375659"/>
            <a:ext cx="1938655" cy="1170305"/>
            <a:chOff x="8938259" y="3375659"/>
            <a:chExt cx="1938655" cy="1170305"/>
          </a:xfrm>
          <a:solidFill>
            <a:schemeClr val="accent1"/>
          </a:solidFill>
        </p:grpSpPr>
        <p:sp>
          <p:nvSpPr>
            <p:cNvPr id="51" name="object 51">
              <a:extLst>
                <a:ext uri="{FF2B5EF4-FFF2-40B4-BE49-F238E27FC236}">
                  <a16:creationId xmlns:a16="http://schemas.microsoft.com/office/drawing/2014/main" id="{EB5128DB-D705-4FAC-A243-C258A4287E0A}"/>
                </a:ext>
              </a:extLst>
            </p:cNvPr>
            <p:cNvSpPr/>
            <p:nvPr/>
          </p:nvSpPr>
          <p:spPr>
            <a:xfrm>
              <a:off x="8945879" y="3383279"/>
              <a:ext cx="1923414" cy="1155065"/>
            </a:xfrm>
            <a:custGeom>
              <a:avLst/>
              <a:gdLst/>
              <a:ahLst/>
              <a:cxnLst/>
              <a:rect l="l" t="t" r="r" b="b"/>
              <a:pathLst>
                <a:path w="1923415" h="1155064">
                  <a:moveTo>
                    <a:pt x="1807591" y="0"/>
                  </a:moveTo>
                  <a:lnTo>
                    <a:pt x="115570" y="0"/>
                  </a:lnTo>
                  <a:lnTo>
                    <a:pt x="70612" y="9017"/>
                  </a:lnTo>
                  <a:lnTo>
                    <a:pt x="33781" y="33782"/>
                  </a:lnTo>
                  <a:lnTo>
                    <a:pt x="9017" y="70485"/>
                  </a:lnTo>
                  <a:lnTo>
                    <a:pt x="0" y="115570"/>
                  </a:lnTo>
                  <a:lnTo>
                    <a:pt x="0" y="1039114"/>
                  </a:lnTo>
                  <a:lnTo>
                    <a:pt x="9017" y="1084199"/>
                  </a:lnTo>
                  <a:lnTo>
                    <a:pt x="33781" y="1120902"/>
                  </a:lnTo>
                  <a:lnTo>
                    <a:pt x="70612" y="1145667"/>
                  </a:lnTo>
                  <a:lnTo>
                    <a:pt x="115570" y="1154684"/>
                  </a:lnTo>
                  <a:lnTo>
                    <a:pt x="1807591" y="1154684"/>
                  </a:lnTo>
                  <a:lnTo>
                    <a:pt x="1852549" y="1145667"/>
                  </a:lnTo>
                  <a:lnTo>
                    <a:pt x="1889378" y="1120902"/>
                  </a:lnTo>
                  <a:lnTo>
                    <a:pt x="1914144" y="1084199"/>
                  </a:lnTo>
                  <a:lnTo>
                    <a:pt x="1923161" y="1039114"/>
                  </a:lnTo>
                  <a:lnTo>
                    <a:pt x="1923161" y="115570"/>
                  </a:lnTo>
                  <a:lnTo>
                    <a:pt x="1914144" y="70485"/>
                  </a:lnTo>
                  <a:lnTo>
                    <a:pt x="1889378" y="33782"/>
                  </a:lnTo>
                  <a:lnTo>
                    <a:pt x="1852549" y="9017"/>
                  </a:lnTo>
                  <a:lnTo>
                    <a:pt x="1807591" y="0"/>
                  </a:lnTo>
                  <a:close/>
                </a:path>
              </a:pathLst>
            </a:custGeom>
            <a:ln/>
          </p:spPr>
          <p:style>
            <a:lnRef idx="1">
              <a:schemeClr val="accent5"/>
            </a:lnRef>
            <a:fillRef idx="2">
              <a:schemeClr val="accent5"/>
            </a:fillRef>
            <a:effectRef idx="1">
              <a:schemeClr val="accent5"/>
            </a:effectRef>
            <a:fontRef idx="minor">
              <a:schemeClr val="dk1"/>
            </a:fontRef>
          </p:style>
          <p:txBody>
            <a:bodyPr wrap="square" lIns="0" tIns="0" rIns="0" bIns="0" rtlCol="0"/>
            <a:lstStyle/>
            <a:p>
              <a:endParaRPr/>
            </a:p>
          </p:txBody>
        </p:sp>
        <p:sp>
          <p:nvSpPr>
            <p:cNvPr id="52" name="object 52">
              <a:extLst>
                <a:ext uri="{FF2B5EF4-FFF2-40B4-BE49-F238E27FC236}">
                  <a16:creationId xmlns:a16="http://schemas.microsoft.com/office/drawing/2014/main" id="{4DDFF2B7-F10C-4FB5-B89D-AF2273D9EF9A}"/>
                </a:ext>
              </a:extLst>
            </p:cNvPr>
            <p:cNvSpPr/>
            <p:nvPr/>
          </p:nvSpPr>
          <p:spPr>
            <a:xfrm>
              <a:off x="8945879" y="3383279"/>
              <a:ext cx="1923414" cy="1155065"/>
            </a:xfrm>
            <a:custGeom>
              <a:avLst/>
              <a:gdLst/>
              <a:ahLst/>
              <a:cxnLst/>
              <a:rect l="l" t="t" r="r" b="b"/>
              <a:pathLst>
                <a:path w="1923415" h="1155064">
                  <a:moveTo>
                    <a:pt x="0" y="115570"/>
                  </a:moveTo>
                  <a:lnTo>
                    <a:pt x="9017" y="70485"/>
                  </a:lnTo>
                  <a:lnTo>
                    <a:pt x="33781" y="33782"/>
                  </a:lnTo>
                  <a:lnTo>
                    <a:pt x="70612" y="9017"/>
                  </a:lnTo>
                  <a:lnTo>
                    <a:pt x="115570" y="0"/>
                  </a:lnTo>
                  <a:lnTo>
                    <a:pt x="1807591" y="0"/>
                  </a:lnTo>
                  <a:lnTo>
                    <a:pt x="1852549" y="9017"/>
                  </a:lnTo>
                  <a:lnTo>
                    <a:pt x="1889378" y="33782"/>
                  </a:lnTo>
                  <a:lnTo>
                    <a:pt x="1914144" y="70485"/>
                  </a:lnTo>
                  <a:lnTo>
                    <a:pt x="1923161" y="115570"/>
                  </a:lnTo>
                  <a:lnTo>
                    <a:pt x="1923161" y="1039114"/>
                  </a:lnTo>
                  <a:lnTo>
                    <a:pt x="1914144" y="1084199"/>
                  </a:lnTo>
                  <a:lnTo>
                    <a:pt x="1889378" y="1120902"/>
                  </a:lnTo>
                  <a:lnTo>
                    <a:pt x="1852549" y="1145667"/>
                  </a:lnTo>
                  <a:lnTo>
                    <a:pt x="1807591" y="1154684"/>
                  </a:lnTo>
                  <a:lnTo>
                    <a:pt x="115570" y="1154684"/>
                  </a:lnTo>
                  <a:lnTo>
                    <a:pt x="70612" y="1145667"/>
                  </a:lnTo>
                  <a:lnTo>
                    <a:pt x="33781" y="1120902"/>
                  </a:lnTo>
                  <a:lnTo>
                    <a:pt x="9017" y="1084199"/>
                  </a:lnTo>
                  <a:lnTo>
                    <a:pt x="0" y="1039114"/>
                  </a:lnTo>
                  <a:lnTo>
                    <a:pt x="0" y="115570"/>
                  </a:lnTo>
                  <a:close/>
                </a:path>
              </a:pathLst>
            </a:custGeom>
            <a:ln/>
          </p:spPr>
          <p:style>
            <a:lnRef idx="1">
              <a:schemeClr val="accent5"/>
            </a:lnRef>
            <a:fillRef idx="2">
              <a:schemeClr val="accent5"/>
            </a:fillRef>
            <a:effectRef idx="1">
              <a:schemeClr val="accent5"/>
            </a:effectRef>
            <a:fontRef idx="minor">
              <a:schemeClr val="dk1"/>
            </a:fontRef>
          </p:style>
          <p:txBody>
            <a:bodyPr wrap="square" lIns="0" tIns="0" rIns="0" bIns="0" rtlCol="0"/>
            <a:lstStyle/>
            <a:p>
              <a:endParaRPr/>
            </a:p>
          </p:txBody>
        </p:sp>
      </p:grpSp>
      <p:sp>
        <p:nvSpPr>
          <p:cNvPr id="53" name="object 53">
            <a:extLst>
              <a:ext uri="{FF2B5EF4-FFF2-40B4-BE49-F238E27FC236}">
                <a16:creationId xmlns:a16="http://schemas.microsoft.com/office/drawing/2014/main" id="{6628FE6C-3DCD-4AA5-B673-2D932E09699A}"/>
              </a:ext>
            </a:extLst>
          </p:cNvPr>
          <p:cNvSpPr txBox="1"/>
          <p:nvPr/>
        </p:nvSpPr>
        <p:spPr>
          <a:xfrm>
            <a:off x="9055354" y="3656457"/>
            <a:ext cx="1709420" cy="539750"/>
          </a:xfrm>
          <a:prstGeom prst="rect">
            <a:avLst/>
          </a:prstGeom>
          <a:ln/>
        </p:spPr>
        <p:style>
          <a:lnRef idx="1">
            <a:schemeClr val="accent5"/>
          </a:lnRef>
          <a:fillRef idx="2">
            <a:schemeClr val="accent5"/>
          </a:fillRef>
          <a:effectRef idx="1">
            <a:schemeClr val="accent5"/>
          </a:effectRef>
          <a:fontRef idx="minor">
            <a:schemeClr val="dk1"/>
          </a:fontRef>
        </p:style>
        <p:txBody>
          <a:bodyPr vert="horz" wrap="square" lIns="0" tIns="25400" rIns="0" bIns="0" rtlCol="0">
            <a:spAutoFit/>
          </a:bodyPr>
          <a:lstStyle/>
          <a:p>
            <a:pPr marL="123825" marR="5080" indent="-111760">
              <a:lnSpc>
                <a:spcPts val="2000"/>
              </a:lnSpc>
              <a:spcBef>
                <a:spcPts val="200"/>
              </a:spcBef>
            </a:pPr>
            <a:r>
              <a:rPr sz="1700" dirty="0">
                <a:solidFill>
                  <a:srgbClr val="FFFFFF"/>
                </a:solidFill>
                <a:latin typeface="Carlito"/>
                <a:cs typeface="Carlito"/>
              </a:rPr>
              <a:t>Barplot </a:t>
            </a:r>
            <a:r>
              <a:rPr sz="1700" spc="-5" dirty="0">
                <a:solidFill>
                  <a:srgbClr val="FFFFFF"/>
                </a:solidFill>
                <a:latin typeface="Carlito"/>
                <a:cs typeface="Carlito"/>
              </a:rPr>
              <a:t>to</a:t>
            </a:r>
            <a:r>
              <a:rPr sz="1700" spc="-155" dirty="0">
                <a:solidFill>
                  <a:srgbClr val="FFFFFF"/>
                </a:solidFill>
                <a:latin typeface="Carlito"/>
                <a:cs typeface="Carlito"/>
              </a:rPr>
              <a:t> </a:t>
            </a:r>
            <a:r>
              <a:rPr sz="1700" spc="-20" dirty="0">
                <a:solidFill>
                  <a:srgbClr val="FFFFFF"/>
                </a:solidFill>
                <a:latin typeface="Carlito"/>
                <a:cs typeface="Carlito"/>
              </a:rPr>
              <a:t>compare  </a:t>
            </a:r>
            <a:r>
              <a:rPr sz="1700" spc="-10" dirty="0">
                <a:solidFill>
                  <a:srgbClr val="FFFFFF"/>
                </a:solidFill>
                <a:latin typeface="Carlito"/>
                <a:cs typeface="Carlito"/>
              </a:rPr>
              <a:t>scores </a:t>
            </a:r>
            <a:r>
              <a:rPr sz="1700" dirty="0">
                <a:solidFill>
                  <a:srgbClr val="FFFFFF"/>
                </a:solidFill>
                <a:latin typeface="Carlito"/>
                <a:cs typeface="Carlito"/>
              </a:rPr>
              <a:t>of</a:t>
            </a:r>
            <a:r>
              <a:rPr sz="1700" spc="-150"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spTree>
    <p:extLst>
      <p:ext uri="{BB962C8B-B14F-4D97-AF65-F5344CB8AC3E}">
        <p14:creationId xmlns:p14="http://schemas.microsoft.com/office/powerpoint/2010/main" val="2134466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FFA114-CE9E-49D5-8FD5-1C391F977365}"/>
              </a:ext>
            </a:extLst>
          </p:cNvPr>
          <p:cNvSpPr>
            <a:spLocks noGrp="1"/>
          </p:cNvSpPr>
          <p:nvPr>
            <p:ph type="title"/>
          </p:nvPr>
        </p:nvSpPr>
        <p:spPr/>
        <p:txBody>
          <a:bodyPr/>
          <a:lstStyle/>
          <a:p>
            <a:r>
              <a:rPr lang="es-AR" dirty="0" err="1"/>
              <a:t>Results</a:t>
            </a:r>
            <a:r>
              <a:rPr lang="es-AR" dirty="0"/>
              <a:t>	</a:t>
            </a:r>
          </a:p>
        </p:txBody>
      </p:sp>
      <p:sp>
        <p:nvSpPr>
          <p:cNvPr id="3" name="Marcador de contenido 2">
            <a:extLst>
              <a:ext uri="{FF2B5EF4-FFF2-40B4-BE49-F238E27FC236}">
                <a16:creationId xmlns:a16="http://schemas.microsoft.com/office/drawing/2014/main" id="{46CC1029-0AE2-4556-83A7-562A87B9649A}"/>
              </a:ext>
            </a:extLst>
          </p:cNvPr>
          <p:cNvSpPr>
            <a:spLocks noGrp="1"/>
          </p:cNvSpPr>
          <p:nvPr>
            <p:ph sz="half" idx="1"/>
          </p:nvPr>
        </p:nvSpPr>
        <p:spPr>
          <a:xfrm>
            <a:off x="838199" y="1825625"/>
            <a:ext cx="10515599" cy="4351338"/>
          </a:xfrm>
        </p:spPr>
        <p:txBody>
          <a:bodyPr>
            <a:normAutofit fontScale="92500" lnSpcReduction="20000"/>
          </a:bodyPr>
          <a:lstStyle/>
          <a:p>
            <a:pPr marL="514350" indent="-514350">
              <a:buAutoNum type="arabicParenR"/>
            </a:pPr>
            <a:r>
              <a:rPr lang="es-AR" dirty="0" err="1"/>
              <a:t>Exploratory</a:t>
            </a:r>
            <a:r>
              <a:rPr lang="es-AR" dirty="0"/>
              <a:t> Data </a:t>
            </a:r>
            <a:r>
              <a:rPr lang="es-AR" dirty="0" err="1"/>
              <a:t>Analysis</a:t>
            </a:r>
            <a:endParaRPr lang="es-AR" dirty="0"/>
          </a:p>
          <a:p>
            <a:pPr marL="514350" indent="-514350">
              <a:buAutoNum type="arabicParenR"/>
            </a:pPr>
            <a:r>
              <a:rPr lang="es-AR" dirty="0" err="1"/>
              <a:t>Interactive</a:t>
            </a:r>
            <a:r>
              <a:rPr lang="es-AR" dirty="0"/>
              <a:t> </a:t>
            </a:r>
            <a:r>
              <a:rPr lang="es-AR" dirty="0" err="1"/>
              <a:t>Analysis</a:t>
            </a:r>
            <a:endParaRPr lang="es-AR" dirty="0"/>
          </a:p>
          <a:p>
            <a:pPr marL="514350" indent="-514350">
              <a:buAutoNum type="arabicParenR"/>
            </a:pPr>
            <a:r>
              <a:rPr lang="es-AR" dirty="0" err="1"/>
              <a:t>Predictive</a:t>
            </a:r>
            <a:r>
              <a:rPr lang="es-AR" dirty="0"/>
              <a:t> </a:t>
            </a:r>
            <a:r>
              <a:rPr lang="es-AR" dirty="0" err="1"/>
              <a:t>Analysis</a:t>
            </a:r>
            <a:r>
              <a:rPr lang="es-AR" dirty="0"/>
              <a:t> (</a:t>
            </a:r>
            <a:r>
              <a:rPr lang="es-AR" dirty="0" err="1"/>
              <a:t>Classification</a:t>
            </a:r>
            <a:r>
              <a:rPr lang="es-AR" dirty="0"/>
              <a:t>)</a:t>
            </a:r>
          </a:p>
          <a:p>
            <a:pPr marL="514350" indent="-514350">
              <a:buAutoNum type="arabicParenR"/>
            </a:pPr>
            <a:endParaRPr lang="es-AR" dirty="0"/>
          </a:p>
          <a:p>
            <a:pPr marL="0" indent="0">
              <a:buNone/>
            </a:pPr>
            <a:r>
              <a:rPr lang="en-US" dirty="0"/>
              <a:t>Providing a sneak peek into the upcoming </a:t>
            </a:r>
            <a:r>
              <a:rPr lang="en-US" dirty="0" err="1"/>
              <a:t>Plotly</a:t>
            </a:r>
            <a:r>
              <a:rPr lang="en-US" dirty="0"/>
              <a:t> dashboard, the subsequent slides will showcase the results of Exploratory Data Analysis (EDA) with visualizations, EDA utilizing SQL, an Interactive Map with Folium, and culminate with the presentation of our model results, boasting an impressive accuracy rate of approximately 83%. </a:t>
            </a:r>
          </a:p>
          <a:p>
            <a:pPr marL="0" indent="0">
              <a:buNone/>
            </a:pPr>
            <a:r>
              <a:rPr lang="en-US" dirty="0"/>
              <a:t>These sections collectively illustrate the comprehensive journey from data exploration to predictive modeling, highlighting key insights gained and the successful application of analytical methodologies throughout the project.</a:t>
            </a:r>
            <a:endParaRPr lang="es-AR" dirty="0"/>
          </a:p>
        </p:txBody>
      </p:sp>
    </p:spTree>
    <p:extLst>
      <p:ext uri="{BB962C8B-B14F-4D97-AF65-F5344CB8AC3E}">
        <p14:creationId xmlns:p14="http://schemas.microsoft.com/office/powerpoint/2010/main" val="1494054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62B562-32C1-4983-BEFB-BBBA6530E218}"/>
              </a:ext>
            </a:extLst>
          </p:cNvPr>
          <p:cNvSpPr>
            <a:spLocks noGrp="1"/>
          </p:cNvSpPr>
          <p:nvPr>
            <p:ph type="title"/>
          </p:nvPr>
        </p:nvSpPr>
        <p:spPr/>
        <p:txBody>
          <a:bodyPr/>
          <a:lstStyle/>
          <a:p>
            <a:r>
              <a:rPr lang="es-AR" dirty="0" err="1"/>
              <a:t>Results</a:t>
            </a:r>
            <a:endParaRPr lang="es-AR" dirty="0"/>
          </a:p>
        </p:txBody>
      </p:sp>
      <p:pic>
        <p:nvPicPr>
          <p:cNvPr id="5" name="Marcador de contenido 4">
            <a:extLst>
              <a:ext uri="{FF2B5EF4-FFF2-40B4-BE49-F238E27FC236}">
                <a16:creationId xmlns:a16="http://schemas.microsoft.com/office/drawing/2014/main" id="{5FF640B5-E688-4C83-A9CE-8BF77F2A3EC4}"/>
              </a:ext>
            </a:extLst>
          </p:cNvPr>
          <p:cNvPicPr>
            <a:picLocks noGrp="1" noChangeAspect="1"/>
          </p:cNvPicPr>
          <p:nvPr>
            <p:ph sz="half" idx="1"/>
          </p:nvPr>
        </p:nvPicPr>
        <p:blipFill>
          <a:blip r:embed="rId2"/>
          <a:stretch>
            <a:fillRect/>
          </a:stretch>
        </p:blipFill>
        <p:spPr>
          <a:xfrm>
            <a:off x="339474" y="1991126"/>
            <a:ext cx="11665452" cy="4185837"/>
          </a:xfrm>
          <a:prstGeom prst="rect">
            <a:avLst/>
          </a:prstGeom>
        </p:spPr>
      </p:pic>
    </p:spTree>
    <p:extLst>
      <p:ext uri="{BB962C8B-B14F-4D97-AF65-F5344CB8AC3E}">
        <p14:creationId xmlns:p14="http://schemas.microsoft.com/office/powerpoint/2010/main" val="1069196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D95FD4-B61E-4ABD-BE88-81C008E81B8E}"/>
              </a:ext>
            </a:extLst>
          </p:cNvPr>
          <p:cNvSpPr>
            <a:spLocks noGrp="1"/>
          </p:cNvSpPr>
          <p:nvPr>
            <p:ph type="title"/>
          </p:nvPr>
        </p:nvSpPr>
        <p:spPr>
          <a:xfrm>
            <a:off x="838200" y="2476148"/>
            <a:ext cx="10515600" cy="1325563"/>
          </a:xfrm>
        </p:spPr>
        <p:txBody>
          <a:bodyPr/>
          <a:lstStyle/>
          <a:p>
            <a:pPr algn="ctr"/>
            <a:r>
              <a:rPr lang="es-AR" dirty="0"/>
              <a:t>EDA - WITH VISUALIZATION</a:t>
            </a:r>
          </a:p>
        </p:txBody>
      </p:sp>
    </p:spTree>
    <p:extLst>
      <p:ext uri="{BB962C8B-B14F-4D97-AF65-F5344CB8AC3E}">
        <p14:creationId xmlns:p14="http://schemas.microsoft.com/office/powerpoint/2010/main" val="4206844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87CC1C-CD52-445E-B696-480F9F4AD8FC}"/>
              </a:ext>
            </a:extLst>
          </p:cNvPr>
          <p:cNvSpPr>
            <a:spLocks noGrp="1"/>
          </p:cNvSpPr>
          <p:nvPr>
            <p:ph type="title"/>
          </p:nvPr>
        </p:nvSpPr>
        <p:spPr/>
        <p:txBody>
          <a:bodyPr/>
          <a:lstStyle/>
          <a:p>
            <a:r>
              <a:rPr lang="en-US" dirty="0"/>
              <a:t>Flight Number vs. Launch Site</a:t>
            </a:r>
            <a:endParaRPr lang="es-AR" dirty="0"/>
          </a:p>
        </p:txBody>
      </p:sp>
      <p:pic>
        <p:nvPicPr>
          <p:cNvPr id="5" name="Marcador de contenido 4">
            <a:extLst>
              <a:ext uri="{FF2B5EF4-FFF2-40B4-BE49-F238E27FC236}">
                <a16:creationId xmlns:a16="http://schemas.microsoft.com/office/drawing/2014/main" id="{FA8C0C00-B463-4D87-8888-3367800C945A}"/>
              </a:ext>
            </a:extLst>
          </p:cNvPr>
          <p:cNvPicPr>
            <a:picLocks noGrp="1" noChangeAspect="1"/>
          </p:cNvPicPr>
          <p:nvPr>
            <p:ph sz="half" idx="1"/>
          </p:nvPr>
        </p:nvPicPr>
        <p:blipFill>
          <a:blip r:embed="rId2"/>
          <a:stretch>
            <a:fillRect/>
          </a:stretch>
        </p:blipFill>
        <p:spPr>
          <a:xfrm>
            <a:off x="3997311" y="1714854"/>
            <a:ext cx="4846490" cy="4351338"/>
          </a:xfrm>
          <a:prstGeom prst="rect">
            <a:avLst/>
          </a:prstGeom>
        </p:spPr>
      </p:pic>
      <p:sp>
        <p:nvSpPr>
          <p:cNvPr id="4" name="Marcador de contenido 3">
            <a:extLst>
              <a:ext uri="{FF2B5EF4-FFF2-40B4-BE49-F238E27FC236}">
                <a16:creationId xmlns:a16="http://schemas.microsoft.com/office/drawing/2014/main" id="{62DD6E99-8BB3-4AC2-99C5-6EB4C8878529}"/>
              </a:ext>
            </a:extLst>
          </p:cNvPr>
          <p:cNvSpPr>
            <a:spLocks noGrp="1"/>
          </p:cNvSpPr>
          <p:nvPr>
            <p:ph sz="half" idx="2"/>
          </p:nvPr>
        </p:nvSpPr>
        <p:spPr/>
        <p:txBody>
          <a:bodyPr/>
          <a:lstStyle/>
          <a:p>
            <a:endParaRPr lang="es-AR"/>
          </a:p>
        </p:txBody>
      </p:sp>
    </p:spTree>
    <p:extLst>
      <p:ext uri="{BB962C8B-B14F-4D97-AF65-F5344CB8AC3E}">
        <p14:creationId xmlns:p14="http://schemas.microsoft.com/office/powerpoint/2010/main" val="3686676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07217-8D23-482D-A040-FCC44F054DAC}"/>
              </a:ext>
            </a:extLst>
          </p:cNvPr>
          <p:cNvSpPr>
            <a:spLocks noGrp="1"/>
          </p:cNvSpPr>
          <p:nvPr>
            <p:ph type="title"/>
          </p:nvPr>
        </p:nvSpPr>
        <p:spPr/>
        <p:txBody>
          <a:bodyPr/>
          <a:lstStyle/>
          <a:p>
            <a:r>
              <a:rPr lang="es-AR" dirty="0" err="1"/>
              <a:t>Payload</a:t>
            </a:r>
            <a:r>
              <a:rPr lang="es-AR" dirty="0"/>
              <a:t> vs. </a:t>
            </a:r>
            <a:r>
              <a:rPr lang="es-AR" dirty="0" err="1"/>
              <a:t>Launch</a:t>
            </a:r>
            <a:r>
              <a:rPr lang="es-AR" dirty="0"/>
              <a:t> </a:t>
            </a:r>
            <a:r>
              <a:rPr lang="es-AR" dirty="0" err="1"/>
              <a:t>Site</a:t>
            </a:r>
            <a:endParaRPr lang="es-AR" dirty="0"/>
          </a:p>
        </p:txBody>
      </p:sp>
      <p:sp>
        <p:nvSpPr>
          <p:cNvPr id="3" name="Marcador de contenido 2">
            <a:extLst>
              <a:ext uri="{FF2B5EF4-FFF2-40B4-BE49-F238E27FC236}">
                <a16:creationId xmlns:a16="http://schemas.microsoft.com/office/drawing/2014/main" id="{E2BC3229-1BA9-45B3-8F23-D77E787A5B1F}"/>
              </a:ext>
            </a:extLst>
          </p:cNvPr>
          <p:cNvSpPr>
            <a:spLocks noGrp="1"/>
          </p:cNvSpPr>
          <p:nvPr>
            <p:ph sz="half" idx="1"/>
          </p:nvPr>
        </p:nvSpPr>
        <p:spPr/>
        <p:txBody>
          <a:bodyPr/>
          <a:lstStyle/>
          <a:p>
            <a:endParaRPr lang="es-AR"/>
          </a:p>
        </p:txBody>
      </p:sp>
      <p:sp>
        <p:nvSpPr>
          <p:cNvPr id="4" name="Marcador de contenido 3">
            <a:extLst>
              <a:ext uri="{FF2B5EF4-FFF2-40B4-BE49-F238E27FC236}">
                <a16:creationId xmlns:a16="http://schemas.microsoft.com/office/drawing/2014/main" id="{667BED15-FBED-432E-9C38-C1816BD23ECE}"/>
              </a:ext>
            </a:extLst>
          </p:cNvPr>
          <p:cNvSpPr>
            <a:spLocks noGrp="1"/>
          </p:cNvSpPr>
          <p:nvPr>
            <p:ph sz="half" idx="2"/>
          </p:nvPr>
        </p:nvSpPr>
        <p:spPr/>
        <p:txBody>
          <a:bodyPr/>
          <a:lstStyle/>
          <a:p>
            <a:endParaRPr lang="es-AR"/>
          </a:p>
        </p:txBody>
      </p:sp>
      <p:pic>
        <p:nvPicPr>
          <p:cNvPr id="5" name="Picture 4" descr="A picture containing text&#10;&#10;Description automatically generated">
            <a:extLst>
              <a:ext uri="{FF2B5EF4-FFF2-40B4-BE49-F238E27FC236}">
                <a16:creationId xmlns:a16="http://schemas.microsoft.com/office/drawing/2014/main" id="{249B189A-3B2D-4D49-98F5-E213E2DE6D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4450" y="2002123"/>
            <a:ext cx="6843315" cy="3998341"/>
          </a:xfrm>
          <a:prstGeom prst="roundRect">
            <a:avLst>
              <a:gd name="adj" fmla="val 4167"/>
            </a:avLst>
          </a:prstGeom>
          <a:solidFill>
            <a:srgbClr val="FFFFFF"/>
          </a:solidFill>
          <a:ln w="76200" cap="sq">
            <a:solidFill>
              <a:srgbClr val="EAEAEA"/>
            </a:solidFill>
            <a:miter lim="800000"/>
          </a:ln>
          <a:effectLst>
            <a:reflection blurRad="12700" stA="33000" endPos="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248024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EB98C3-2D8A-40EA-BABD-B1999D87951F}"/>
              </a:ext>
            </a:extLst>
          </p:cNvPr>
          <p:cNvSpPr>
            <a:spLocks noGrp="1"/>
          </p:cNvSpPr>
          <p:nvPr>
            <p:ph type="title"/>
          </p:nvPr>
        </p:nvSpPr>
        <p:spPr/>
        <p:txBody>
          <a:bodyPr/>
          <a:lstStyle/>
          <a:p>
            <a:r>
              <a:rPr lang="en-US" dirty="0"/>
              <a:t>Success rate vs. Orbit type</a:t>
            </a:r>
            <a:endParaRPr lang="es-AR" dirty="0"/>
          </a:p>
        </p:txBody>
      </p:sp>
      <p:sp>
        <p:nvSpPr>
          <p:cNvPr id="3" name="Marcador de contenido 2">
            <a:extLst>
              <a:ext uri="{FF2B5EF4-FFF2-40B4-BE49-F238E27FC236}">
                <a16:creationId xmlns:a16="http://schemas.microsoft.com/office/drawing/2014/main" id="{5D835452-7B55-442D-9D91-43309AFD176A}"/>
              </a:ext>
            </a:extLst>
          </p:cNvPr>
          <p:cNvSpPr>
            <a:spLocks noGrp="1"/>
          </p:cNvSpPr>
          <p:nvPr>
            <p:ph sz="half" idx="1"/>
          </p:nvPr>
        </p:nvSpPr>
        <p:spPr/>
        <p:txBody>
          <a:bodyPr/>
          <a:lstStyle/>
          <a:p>
            <a:endParaRPr lang="es-AR"/>
          </a:p>
        </p:txBody>
      </p:sp>
      <p:sp>
        <p:nvSpPr>
          <p:cNvPr id="4" name="Marcador de contenido 3">
            <a:extLst>
              <a:ext uri="{FF2B5EF4-FFF2-40B4-BE49-F238E27FC236}">
                <a16:creationId xmlns:a16="http://schemas.microsoft.com/office/drawing/2014/main" id="{F0D5B4E9-0865-46FD-9B62-59A3C46B83CB}"/>
              </a:ext>
            </a:extLst>
          </p:cNvPr>
          <p:cNvSpPr>
            <a:spLocks noGrp="1"/>
          </p:cNvSpPr>
          <p:nvPr>
            <p:ph sz="half" idx="2"/>
          </p:nvPr>
        </p:nvSpPr>
        <p:spPr/>
        <p:txBody>
          <a:bodyPr/>
          <a:lstStyle/>
          <a:p>
            <a:endParaRPr lang="es-AR"/>
          </a:p>
        </p:txBody>
      </p:sp>
      <p:pic>
        <p:nvPicPr>
          <p:cNvPr id="5" name="Picture 4" descr="Chart, bar chart&#10;&#10;Description automatically generated">
            <a:extLst>
              <a:ext uri="{FF2B5EF4-FFF2-40B4-BE49-F238E27FC236}">
                <a16:creationId xmlns:a16="http://schemas.microsoft.com/office/drawing/2014/main" id="{9E4AFB44-6599-487D-818C-3F77C741D7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951" y="1876783"/>
            <a:ext cx="6334497" cy="4300180"/>
          </a:xfrm>
          <a:prstGeom prst="roundRect">
            <a:avLst>
              <a:gd name="adj" fmla="val 4167"/>
            </a:avLst>
          </a:prstGeom>
          <a:solidFill>
            <a:srgbClr val="FFFFFF"/>
          </a:solidFill>
          <a:ln w="76200" cap="sq">
            <a:solidFill>
              <a:srgbClr val="EAEAEA"/>
            </a:solidFill>
            <a:miter lim="800000"/>
          </a:ln>
          <a:effectLst>
            <a:reflection blurRad="12700" stA="33000" endPos="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910901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66EF5E-E752-44C7-93AE-85A8AFAA9F2F}"/>
              </a:ext>
            </a:extLst>
          </p:cNvPr>
          <p:cNvSpPr>
            <a:spLocks noGrp="1"/>
          </p:cNvSpPr>
          <p:nvPr>
            <p:ph type="title"/>
          </p:nvPr>
        </p:nvSpPr>
        <p:spPr/>
        <p:txBody>
          <a:bodyPr/>
          <a:lstStyle/>
          <a:p>
            <a:r>
              <a:rPr lang="en-US" dirty="0"/>
              <a:t>Flight Number vs. Orbit type</a:t>
            </a:r>
            <a:endParaRPr lang="es-AR" dirty="0"/>
          </a:p>
        </p:txBody>
      </p:sp>
      <p:sp>
        <p:nvSpPr>
          <p:cNvPr id="3" name="Marcador de contenido 2">
            <a:extLst>
              <a:ext uri="{FF2B5EF4-FFF2-40B4-BE49-F238E27FC236}">
                <a16:creationId xmlns:a16="http://schemas.microsoft.com/office/drawing/2014/main" id="{13C6AF6D-D329-4F40-A3E5-DD6B1DDB3003}"/>
              </a:ext>
            </a:extLst>
          </p:cNvPr>
          <p:cNvSpPr>
            <a:spLocks noGrp="1"/>
          </p:cNvSpPr>
          <p:nvPr>
            <p:ph sz="half" idx="1"/>
          </p:nvPr>
        </p:nvSpPr>
        <p:spPr/>
        <p:txBody>
          <a:bodyPr/>
          <a:lstStyle/>
          <a:p>
            <a:endParaRPr lang="es-AR"/>
          </a:p>
        </p:txBody>
      </p:sp>
      <p:sp>
        <p:nvSpPr>
          <p:cNvPr id="4" name="Marcador de contenido 3">
            <a:extLst>
              <a:ext uri="{FF2B5EF4-FFF2-40B4-BE49-F238E27FC236}">
                <a16:creationId xmlns:a16="http://schemas.microsoft.com/office/drawing/2014/main" id="{707CBFC4-ED56-4F1F-97E4-D1E7BA201C6F}"/>
              </a:ext>
            </a:extLst>
          </p:cNvPr>
          <p:cNvSpPr>
            <a:spLocks noGrp="1"/>
          </p:cNvSpPr>
          <p:nvPr>
            <p:ph sz="half" idx="2"/>
          </p:nvPr>
        </p:nvSpPr>
        <p:spPr/>
        <p:txBody>
          <a:bodyPr/>
          <a:lstStyle/>
          <a:p>
            <a:endParaRPr lang="es-AR"/>
          </a:p>
        </p:txBody>
      </p:sp>
      <p:pic>
        <p:nvPicPr>
          <p:cNvPr id="5" name="Picture 4" descr="Chart, scatter chart&#10;&#10;Description automatically generated">
            <a:extLst>
              <a:ext uri="{FF2B5EF4-FFF2-40B4-BE49-F238E27FC236}">
                <a16:creationId xmlns:a16="http://schemas.microsoft.com/office/drawing/2014/main" id="{CDA4A91C-0645-47D4-AE51-3ECDD3063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1556" y="1871103"/>
            <a:ext cx="6488888" cy="4260381"/>
          </a:xfrm>
          <a:prstGeom prst="roundRect">
            <a:avLst>
              <a:gd name="adj" fmla="val 4167"/>
            </a:avLst>
          </a:prstGeom>
          <a:solidFill>
            <a:srgbClr val="FFFFFF"/>
          </a:solidFill>
          <a:ln w="76200" cap="sq">
            <a:solidFill>
              <a:srgbClr val="EAEAEA"/>
            </a:solidFill>
            <a:miter lim="800000"/>
          </a:ln>
          <a:effectLst>
            <a:reflection blurRad="12700" stA="33000" endPos="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800983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82054" y="1625734"/>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F66FFF-D2DB-40E0-A146-75896F882F3F}"/>
              </a:ext>
            </a:extLst>
          </p:cNvPr>
          <p:cNvSpPr>
            <a:spLocks noGrp="1"/>
          </p:cNvSpPr>
          <p:nvPr>
            <p:ph type="title"/>
          </p:nvPr>
        </p:nvSpPr>
        <p:spPr/>
        <p:txBody>
          <a:bodyPr/>
          <a:lstStyle/>
          <a:p>
            <a:r>
              <a:rPr lang="es-AR" dirty="0" err="1"/>
              <a:t>Payload</a:t>
            </a:r>
            <a:r>
              <a:rPr lang="es-AR" dirty="0"/>
              <a:t> vs. </a:t>
            </a:r>
            <a:r>
              <a:rPr lang="es-AR" dirty="0" err="1"/>
              <a:t>Orbit</a:t>
            </a:r>
            <a:r>
              <a:rPr lang="es-AR" dirty="0"/>
              <a:t> </a:t>
            </a:r>
            <a:r>
              <a:rPr lang="es-AR" dirty="0" err="1"/>
              <a:t>type</a:t>
            </a:r>
            <a:endParaRPr lang="es-AR" dirty="0"/>
          </a:p>
        </p:txBody>
      </p:sp>
      <p:sp>
        <p:nvSpPr>
          <p:cNvPr id="4" name="Marcador de contenido 3">
            <a:extLst>
              <a:ext uri="{FF2B5EF4-FFF2-40B4-BE49-F238E27FC236}">
                <a16:creationId xmlns:a16="http://schemas.microsoft.com/office/drawing/2014/main" id="{5DE8B35D-5910-4872-AEA3-2C9924C8D9B8}"/>
              </a:ext>
            </a:extLst>
          </p:cNvPr>
          <p:cNvSpPr>
            <a:spLocks noGrp="1"/>
          </p:cNvSpPr>
          <p:nvPr>
            <p:ph sz="half" idx="2"/>
          </p:nvPr>
        </p:nvSpPr>
        <p:spPr/>
        <p:txBody>
          <a:bodyPr/>
          <a:lstStyle/>
          <a:p>
            <a:endParaRPr lang="es-AR"/>
          </a:p>
        </p:txBody>
      </p:sp>
      <p:pic>
        <p:nvPicPr>
          <p:cNvPr id="5" name="Picture 7" descr="Chart, scatter chart&#10;&#10;Description automatically generated">
            <a:extLst>
              <a:ext uri="{FF2B5EF4-FFF2-40B4-BE49-F238E27FC236}">
                <a16:creationId xmlns:a16="http://schemas.microsoft.com/office/drawing/2014/main" id="{BE1989C4-1EC8-4DA5-9A8E-9052522EE05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183589" y="2112851"/>
            <a:ext cx="5119266" cy="3302752"/>
          </a:xfrm>
          <a:prstGeom prst="roundRect">
            <a:avLst>
              <a:gd name="adj" fmla="val 4167"/>
            </a:avLst>
          </a:prstGeom>
          <a:solidFill>
            <a:srgbClr val="FFFFFF"/>
          </a:solidFill>
          <a:ln w="76200" cap="sq">
            <a:solidFill>
              <a:srgbClr val="EAEAEA"/>
            </a:solidFill>
            <a:miter lim="800000"/>
          </a:ln>
          <a:effectLst>
            <a:reflection blurRad="12700" stA="33000" endPos="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920283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4A8996-7DF0-41D8-8281-FDF93FD55410}"/>
              </a:ext>
            </a:extLst>
          </p:cNvPr>
          <p:cNvSpPr>
            <a:spLocks noGrp="1"/>
          </p:cNvSpPr>
          <p:nvPr>
            <p:ph type="title"/>
          </p:nvPr>
        </p:nvSpPr>
        <p:spPr/>
        <p:txBody>
          <a:bodyPr/>
          <a:lstStyle/>
          <a:p>
            <a:r>
              <a:rPr lang="es-AR" dirty="0" err="1"/>
              <a:t>Launch</a:t>
            </a:r>
            <a:r>
              <a:rPr lang="es-AR" dirty="0"/>
              <a:t> </a:t>
            </a:r>
            <a:r>
              <a:rPr lang="es-AR" dirty="0" err="1"/>
              <a:t>Success</a:t>
            </a:r>
            <a:r>
              <a:rPr lang="es-AR" dirty="0"/>
              <a:t> </a:t>
            </a:r>
            <a:r>
              <a:rPr lang="es-AR" dirty="0" err="1"/>
              <a:t>Yearly</a:t>
            </a:r>
            <a:r>
              <a:rPr lang="es-AR" dirty="0"/>
              <a:t> </a:t>
            </a:r>
            <a:r>
              <a:rPr lang="es-AR" dirty="0" err="1"/>
              <a:t>Trend</a:t>
            </a:r>
            <a:endParaRPr lang="es-AR" dirty="0"/>
          </a:p>
        </p:txBody>
      </p:sp>
      <p:sp>
        <p:nvSpPr>
          <p:cNvPr id="3" name="Marcador de contenido 2">
            <a:extLst>
              <a:ext uri="{FF2B5EF4-FFF2-40B4-BE49-F238E27FC236}">
                <a16:creationId xmlns:a16="http://schemas.microsoft.com/office/drawing/2014/main" id="{3ABE1B82-C205-4610-9AA1-E8604F74DEEA}"/>
              </a:ext>
            </a:extLst>
          </p:cNvPr>
          <p:cNvSpPr>
            <a:spLocks noGrp="1"/>
          </p:cNvSpPr>
          <p:nvPr>
            <p:ph sz="half" idx="1"/>
          </p:nvPr>
        </p:nvSpPr>
        <p:spPr/>
        <p:txBody>
          <a:bodyPr/>
          <a:lstStyle/>
          <a:p>
            <a:endParaRPr lang="es-AR"/>
          </a:p>
        </p:txBody>
      </p:sp>
      <p:sp>
        <p:nvSpPr>
          <p:cNvPr id="4" name="Marcador de contenido 3">
            <a:extLst>
              <a:ext uri="{FF2B5EF4-FFF2-40B4-BE49-F238E27FC236}">
                <a16:creationId xmlns:a16="http://schemas.microsoft.com/office/drawing/2014/main" id="{EBB771ED-5A77-4E3C-BEBA-E25681722C05}"/>
              </a:ext>
            </a:extLst>
          </p:cNvPr>
          <p:cNvSpPr>
            <a:spLocks noGrp="1"/>
          </p:cNvSpPr>
          <p:nvPr>
            <p:ph sz="half" idx="2"/>
          </p:nvPr>
        </p:nvSpPr>
        <p:spPr/>
        <p:txBody>
          <a:bodyPr/>
          <a:lstStyle/>
          <a:p>
            <a:endParaRPr lang="es-AR"/>
          </a:p>
        </p:txBody>
      </p:sp>
      <p:sp>
        <p:nvSpPr>
          <p:cNvPr id="5" name="object 7">
            <a:extLst>
              <a:ext uri="{FF2B5EF4-FFF2-40B4-BE49-F238E27FC236}">
                <a16:creationId xmlns:a16="http://schemas.microsoft.com/office/drawing/2014/main" id="{F03EF2D8-CBD4-475A-AEBE-A159DCDDC3AF}"/>
              </a:ext>
            </a:extLst>
          </p:cNvPr>
          <p:cNvSpPr/>
          <p:nvPr/>
        </p:nvSpPr>
        <p:spPr>
          <a:xfrm>
            <a:off x="2914847" y="2353618"/>
            <a:ext cx="5721152" cy="369722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1914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D859BB-2153-4C58-B174-5BA8A115FB23}"/>
              </a:ext>
            </a:extLst>
          </p:cNvPr>
          <p:cNvSpPr>
            <a:spLocks noGrp="1"/>
          </p:cNvSpPr>
          <p:nvPr>
            <p:ph type="title"/>
          </p:nvPr>
        </p:nvSpPr>
        <p:spPr>
          <a:xfrm>
            <a:off x="838200" y="2611613"/>
            <a:ext cx="10515600" cy="1325563"/>
          </a:xfrm>
        </p:spPr>
        <p:txBody>
          <a:bodyPr/>
          <a:lstStyle/>
          <a:p>
            <a:pPr algn="ctr"/>
            <a:r>
              <a:rPr lang="es-AR" dirty="0"/>
              <a:t>EDA - WITH SQL</a:t>
            </a:r>
          </a:p>
        </p:txBody>
      </p:sp>
    </p:spTree>
    <p:extLst>
      <p:ext uri="{BB962C8B-B14F-4D97-AF65-F5344CB8AC3E}">
        <p14:creationId xmlns:p14="http://schemas.microsoft.com/office/powerpoint/2010/main" val="1848401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FFFA99-151B-40FB-B37C-B5794E23B874}"/>
              </a:ext>
            </a:extLst>
          </p:cNvPr>
          <p:cNvSpPr>
            <a:spLocks noGrp="1"/>
          </p:cNvSpPr>
          <p:nvPr>
            <p:ph type="title"/>
          </p:nvPr>
        </p:nvSpPr>
        <p:spPr/>
        <p:txBody>
          <a:bodyPr/>
          <a:lstStyle/>
          <a:p>
            <a:r>
              <a:rPr lang="es-AR" dirty="0" err="1"/>
              <a:t>All</a:t>
            </a:r>
            <a:r>
              <a:rPr lang="es-AR" dirty="0"/>
              <a:t> </a:t>
            </a:r>
            <a:r>
              <a:rPr lang="es-AR" dirty="0" err="1"/>
              <a:t>Launch</a:t>
            </a:r>
            <a:r>
              <a:rPr lang="es-AR" dirty="0"/>
              <a:t> </a:t>
            </a:r>
            <a:r>
              <a:rPr lang="es-AR" dirty="0" err="1"/>
              <a:t>Site</a:t>
            </a:r>
            <a:r>
              <a:rPr lang="es-AR" dirty="0"/>
              <a:t> </a:t>
            </a:r>
            <a:r>
              <a:rPr lang="es-AR" dirty="0" err="1"/>
              <a:t>Names</a:t>
            </a:r>
            <a:endParaRPr lang="es-AR" dirty="0"/>
          </a:p>
        </p:txBody>
      </p:sp>
      <p:pic>
        <p:nvPicPr>
          <p:cNvPr id="7" name="Marcador de contenido 6">
            <a:extLst>
              <a:ext uri="{FF2B5EF4-FFF2-40B4-BE49-F238E27FC236}">
                <a16:creationId xmlns:a16="http://schemas.microsoft.com/office/drawing/2014/main" id="{06A29223-2E0C-402C-AD11-80B6FF049B18}"/>
              </a:ext>
            </a:extLst>
          </p:cNvPr>
          <p:cNvPicPr>
            <a:picLocks noGrp="1" noChangeAspect="1"/>
          </p:cNvPicPr>
          <p:nvPr>
            <p:ph sz="half" idx="1"/>
          </p:nvPr>
        </p:nvPicPr>
        <p:blipFill>
          <a:blip r:embed="rId2"/>
          <a:stretch>
            <a:fillRect/>
          </a:stretch>
        </p:blipFill>
        <p:spPr>
          <a:xfrm>
            <a:off x="1032835" y="1825625"/>
            <a:ext cx="3934374" cy="362001"/>
          </a:xfrm>
          <a:prstGeom prst="rect">
            <a:avLst/>
          </a:prstGeom>
        </p:spPr>
      </p:pic>
      <p:sp>
        <p:nvSpPr>
          <p:cNvPr id="4" name="Marcador de contenido 3">
            <a:extLst>
              <a:ext uri="{FF2B5EF4-FFF2-40B4-BE49-F238E27FC236}">
                <a16:creationId xmlns:a16="http://schemas.microsoft.com/office/drawing/2014/main" id="{F3507226-C927-4129-B259-AA059813C908}"/>
              </a:ext>
            </a:extLst>
          </p:cNvPr>
          <p:cNvSpPr>
            <a:spLocks noGrp="1"/>
          </p:cNvSpPr>
          <p:nvPr>
            <p:ph sz="half" idx="2"/>
          </p:nvPr>
        </p:nvSpPr>
        <p:spPr/>
        <p:txBody>
          <a:bodyPr/>
          <a:lstStyle/>
          <a:p>
            <a:endParaRPr lang="es-AR" dirty="0"/>
          </a:p>
        </p:txBody>
      </p:sp>
      <p:pic>
        <p:nvPicPr>
          <p:cNvPr id="8" name="Imagen 7">
            <a:extLst>
              <a:ext uri="{FF2B5EF4-FFF2-40B4-BE49-F238E27FC236}">
                <a16:creationId xmlns:a16="http://schemas.microsoft.com/office/drawing/2014/main" id="{64618EFE-BAC8-4EE0-BF70-B4759F0C4C61}"/>
              </a:ext>
            </a:extLst>
          </p:cNvPr>
          <p:cNvPicPr>
            <a:picLocks noChangeAspect="1"/>
          </p:cNvPicPr>
          <p:nvPr/>
        </p:nvPicPr>
        <p:blipFill>
          <a:blip r:embed="rId3"/>
          <a:stretch>
            <a:fillRect/>
          </a:stretch>
        </p:blipFill>
        <p:spPr>
          <a:xfrm>
            <a:off x="1032835" y="2187626"/>
            <a:ext cx="1781424" cy="2210108"/>
          </a:xfrm>
          <a:prstGeom prst="rect">
            <a:avLst/>
          </a:prstGeom>
        </p:spPr>
      </p:pic>
    </p:spTree>
    <p:extLst>
      <p:ext uri="{BB962C8B-B14F-4D97-AF65-F5344CB8AC3E}">
        <p14:creationId xmlns:p14="http://schemas.microsoft.com/office/powerpoint/2010/main" val="2500122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A29A5F-5DD3-4D6E-89B7-2A8FF414AD7A}"/>
              </a:ext>
            </a:extLst>
          </p:cNvPr>
          <p:cNvSpPr>
            <a:spLocks noGrp="1"/>
          </p:cNvSpPr>
          <p:nvPr>
            <p:ph type="title"/>
          </p:nvPr>
        </p:nvSpPr>
        <p:spPr/>
        <p:txBody>
          <a:bodyPr/>
          <a:lstStyle/>
          <a:p>
            <a:r>
              <a:rPr lang="en-GB" dirty="0"/>
              <a:t>Launch Site Names Begin with 'CCA'</a:t>
            </a:r>
            <a:endParaRPr lang="es-AR" dirty="0"/>
          </a:p>
        </p:txBody>
      </p:sp>
      <p:sp>
        <p:nvSpPr>
          <p:cNvPr id="3" name="Marcador de contenido 2">
            <a:extLst>
              <a:ext uri="{FF2B5EF4-FFF2-40B4-BE49-F238E27FC236}">
                <a16:creationId xmlns:a16="http://schemas.microsoft.com/office/drawing/2014/main" id="{3A36844A-F25A-4D6D-BBB0-72739E8BAC98}"/>
              </a:ext>
            </a:extLst>
          </p:cNvPr>
          <p:cNvSpPr>
            <a:spLocks noGrp="1"/>
          </p:cNvSpPr>
          <p:nvPr>
            <p:ph sz="half" idx="1"/>
          </p:nvPr>
        </p:nvSpPr>
        <p:spPr/>
        <p:txBody>
          <a:bodyPr/>
          <a:lstStyle/>
          <a:p>
            <a:endParaRPr lang="es-AR"/>
          </a:p>
        </p:txBody>
      </p:sp>
      <p:sp>
        <p:nvSpPr>
          <p:cNvPr id="4" name="Marcador de contenido 3">
            <a:extLst>
              <a:ext uri="{FF2B5EF4-FFF2-40B4-BE49-F238E27FC236}">
                <a16:creationId xmlns:a16="http://schemas.microsoft.com/office/drawing/2014/main" id="{4B9BEDFD-F447-43FA-8895-1752DEEB1F18}"/>
              </a:ext>
            </a:extLst>
          </p:cNvPr>
          <p:cNvSpPr>
            <a:spLocks noGrp="1"/>
          </p:cNvSpPr>
          <p:nvPr>
            <p:ph sz="half" idx="2"/>
          </p:nvPr>
        </p:nvSpPr>
        <p:spPr/>
        <p:txBody>
          <a:bodyPr/>
          <a:lstStyle/>
          <a:p>
            <a:endParaRPr lang="es-AR"/>
          </a:p>
        </p:txBody>
      </p:sp>
      <p:pic>
        <p:nvPicPr>
          <p:cNvPr id="5" name="Imagen 4">
            <a:extLst>
              <a:ext uri="{FF2B5EF4-FFF2-40B4-BE49-F238E27FC236}">
                <a16:creationId xmlns:a16="http://schemas.microsoft.com/office/drawing/2014/main" id="{24A64EB7-D40A-4AF9-87B6-379CD834637E}"/>
              </a:ext>
            </a:extLst>
          </p:cNvPr>
          <p:cNvPicPr>
            <a:picLocks noChangeAspect="1"/>
          </p:cNvPicPr>
          <p:nvPr/>
        </p:nvPicPr>
        <p:blipFill>
          <a:blip r:embed="rId2"/>
          <a:stretch>
            <a:fillRect/>
          </a:stretch>
        </p:blipFill>
        <p:spPr>
          <a:xfrm>
            <a:off x="838200" y="1825625"/>
            <a:ext cx="7344800" cy="428685"/>
          </a:xfrm>
          <a:prstGeom prst="rect">
            <a:avLst/>
          </a:prstGeom>
        </p:spPr>
      </p:pic>
      <p:pic>
        <p:nvPicPr>
          <p:cNvPr id="6" name="Imagen 5">
            <a:extLst>
              <a:ext uri="{FF2B5EF4-FFF2-40B4-BE49-F238E27FC236}">
                <a16:creationId xmlns:a16="http://schemas.microsoft.com/office/drawing/2014/main" id="{9A9C6BEF-4759-4DE9-A4BF-05D590BC7DE2}"/>
              </a:ext>
            </a:extLst>
          </p:cNvPr>
          <p:cNvPicPr>
            <a:picLocks noChangeAspect="1"/>
          </p:cNvPicPr>
          <p:nvPr/>
        </p:nvPicPr>
        <p:blipFill>
          <a:blip r:embed="rId3"/>
          <a:stretch>
            <a:fillRect/>
          </a:stretch>
        </p:blipFill>
        <p:spPr>
          <a:xfrm>
            <a:off x="838200" y="2254310"/>
            <a:ext cx="1571844" cy="2419688"/>
          </a:xfrm>
          <a:prstGeom prst="rect">
            <a:avLst/>
          </a:prstGeom>
        </p:spPr>
      </p:pic>
    </p:spTree>
    <p:extLst>
      <p:ext uri="{BB962C8B-B14F-4D97-AF65-F5344CB8AC3E}">
        <p14:creationId xmlns:p14="http://schemas.microsoft.com/office/powerpoint/2010/main" val="3254425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5F698-C0FF-4A51-940C-BE193A77DF88}"/>
              </a:ext>
            </a:extLst>
          </p:cNvPr>
          <p:cNvSpPr>
            <a:spLocks noGrp="1"/>
          </p:cNvSpPr>
          <p:nvPr>
            <p:ph type="title"/>
          </p:nvPr>
        </p:nvSpPr>
        <p:spPr/>
        <p:txBody>
          <a:bodyPr/>
          <a:lstStyle/>
          <a:p>
            <a:r>
              <a:rPr lang="en-US" dirty="0"/>
              <a:t>Total Payload Mass from NASA</a:t>
            </a:r>
            <a:endParaRPr lang="es-AR" dirty="0"/>
          </a:p>
        </p:txBody>
      </p:sp>
      <p:sp>
        <p:nvSpPr>
          <p:cNvPr id="3" name="Marcador de contenido 2">
            <a:extLst>
              <a:ext uri="{FF2B5EF4-FFF2-40B4-BE49-F238E27FC236}">
                <a16:creationId xmlns:a16="http://schemas.microsoft.com/office/drawing/2014/main" id="{230A17B4-FCEC-4C73-BEC6-FF9A545013F3}"/>
              </a:ext>
            </a:extLst>
          </p:cNvPr>
          <p:cNvSpPr>
            <a:spLocks noGrp="1"/>
          </p:cNvSpPr>
          <p:nvPr>
            <p:ph sz="half" idx="1"/>
          </p:nvPr>
        </p:nvSpPr>
        <p:spPr/>
        <p:txBody>
          <a:bodyPr/>
          <a:lstStyle/>
          <a:p>
            <a:endParaRPr lang="es-AR"/>
          </a:p>
        </p:txBody>
      </p:sp>
      <p:sp>
        <p:nvSpPr>
          <p:cNvPr id="4" name="Marcador de contenido 3">
            <a:extLst>
              <a:ext uri="{FF2B5EF4-FFF2-40B4-BE49-F238E27FC236}">
                <a16:creationId xmlns:a16="http://schemas.microsoft.com/office/drawing/2014/main" id="{4DE1D8F0-8105-4589-903B-2714736ED97B}"/>
              </a:ext>
            </a:extLst>
          </p:cNvPr>
          <p:cNvSpPr>
            <a:spLocks noGrp="1"/>
          </p:cNvSpPr>
          <p:nvPr>
            <p:ph sz="half" idx="2"/>
          </p:nvPr>
        </p:nvSpPr>
        <p:spPr/>
        <p:txBody>
          <a:bodyPr/>
          <a:lstStyle/>
          <a:p>
            <a:endParaRPr lang="es-AR"/>
          </a:p>
        </p:txBody>
      </p:sp>
      <p:pic>
        <p:nvPicPr>
          <p:cNvPr id="5" name="Imagen 4">
            <a:extLst>
              <a:ext uri="{FF2B5EF4-FFF2-40B4-BE49-F238E27FC236}">
                <a16:creationId xmlns:a16="http://schemas.microsoft.com/office/drawing/2014/main" id="{4D4D6015-B50F-487B-8D99-A1B9692B3580}"/>
              </a:ext>
            </a:extLst>
          </p:cNvPr>
          <p:cNvPicPr>
            <a:picLocks noChangeAspect="1"/>
          </p:cNvPicPr>
          <p:nvPr/>
        </p:nvPicPr>
        <p:blipFill>
          <a:blip r:embed="rId2"/>
          <a:stretch>
            <a:fillRect/>
          </a:stretch>
        </p:blipFill>
        <p:spPr>
          <a:xfrm>
            <a:off x="743508" y="1980454"/>
            <a:ext cx="7182852" cy="571580"/>
          </a:xfrm>
          <a:prstGeom prst="rect">
            <a:avLst/>
          </a:prstGeom>
        </p:spPr>
      </p:pic>
      <p:pic>
        <p:nvPicPr>
          <p:cNvPr id="6" name="Imagen 5">
            <a:extLst>
              <a:ext uri="{FF2B5EF4-FFF2-40B4-BE49-F238E27FC236}">
                <a16:creationId xmlns:a16="http://schemas.microsoft.com/office/drawing/2014/main" id="{DABF0063-F377-4F34-A185-BEDD3FB40624}"/>
              </a:ext>
            </a:extLst>
          </p:cNvPr>
          <p:cNvPicPr>
            <a:picLocks noChangeAspect="1"/>
          </p:cNvPicPr>
          <p:nvPr/>
        </p:nvPicPr>
        <p:blipFill>
          <a:blip r:embed="rId3"/>
          <a:stretch>
            <a:fillRect/>
          </a:stretch>
        </p:blipFill>
        <p:spPr>
          <a:xfrm>
            <a:off x="743508" y="2552034"/>
            <a:ext cx="1962424" cy="752580"/>
          </a:xfrm>
          <a:prstGeom prst="rect">
            <a:avLst/>
          </a:prstGeom>
        </p:spPr>
      </p:pic>
    </p:spTree>
    <p:extLst>
      <p:ext uri="{BB962C8B-B14F-4D97-AF65-F5344CB8AC3E}">
        <p14:creationId xmlns:p14="http://schemas.microsoft.com/office/powerpoint/2010/main" val="4023928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EA7895-AC6A-46FB-9C6D-CBC554516DA6}"/>
              </a:ext>
            </a:extLst>
          </p:cNvPr>
          <p:cNvSpPr>
            <a:spLocks noGrp="1"/>
          </p:cNvSpPr>
          <p:nvPr>
            <p:ph type="title"/>
          </p:nvPr>
        </p:nvSpPr>
        <p:spPr/>
        <p:txBody>
          <a:bodyPr/>
          <a:lstStyle/>
          <a:p>
            <a:r>
              <a:rPr lang="en-US" dirty="0"/>
              <a:t>Average Payload Mass by F9 v1.1</a:t>
            </a:r>
            <a:endParaRPr lang="es-AR" dirty="0"/>
          </a:p>
        </p:txBody>
      </p:sp>
      <p:sp>
        <p:nvSpPr>
          <p:cNvPr id="3" name="Marcador de contenido 2">
            <a:extLst>
              <a:ext uri="{FF2B5EF4-FFF2-40B4-BE49-F238E27FC236}">
                <a16:creationId xmlns:a16="http://schemas.microsoft.com/office/drawing/2014/main" id="{696804CC-3CA9-4A54-BEB5-C6A557E33392}"/>
              </a:ext>
            </a:extLst>
          </p:cNvPr>
          <p:cNvSpPr>
            <a:spLocks noGrp="1"/>
          </p:cNvSpPr>
          <p:nvPr>
            <p:ph sz="half" idx="1"/>
          </p:nvPr>
        </p:nvSpPr>
        <p:spPr/>
        <p:txBody>
          <a:bodyPr/>
          <a:lstStyle/>
          <a:p>
            <a:endParaRPr lang="es-AR"/>
          </a:p>
        </p:txBody>
      </p:sp>
      <p:sp>
        <p:nvSpPr>
          <p:cNvPr id="4" name="Marcador de contenido 3">
            <a:extLst>
              <a:ext uri="{FF2B5EF4-FFF2-40B4-BE49-F238E27FC236}">
                <a16:creationId xmlns:a16="http://schemas.microsoft.com/office/drawing/2014/main" id="{EFBF81AE-1161-4E4A-A43E-14C5670FA85C}"/>
              </a:ext>
            </a:extLst>
          </p:cNvPr>
          <p:cNvSpPr>
            <a:spLocks noGrp="1"/>
          </p:cNvSpPr>
          <p:nvPr>
            <p:ph sz="half" idx="2"/>
          </p:nvPr>
        </p:nvSpPr>
        <p:spPr/>
        <p:txBody>
          <a:bodyPr/>
          <a:lstStyle/>
          <a:p>
            <a:endParaRPr lang="es-AR"/>
          </a:p>
        </p:txBody>
      </p:sp>
      <p:pic>
        <p:nvPicPr>
          <p:cNvPr id="5" name="Imagen 4">
            <a:extLst>
              <a:ext uri="{FF2B5EF4-FFF2-40B4-BE49-F238E27FC236}">
                <a16:creationId xmlns:a16="http://schemas.microsoft.com/office/drawing/2014/main" id="{488DED8D-3874-4609-9B72-6A2F40A5D054}"/>
              </a:ext>
            </a:extLst>
          </p:cNvPr>
          <p:cNvPicPr>
            <a:picLocks noChangeAspect="1"/>
          </p:cNvPicPr>
          <p:nvPr/>
        </p:nvPicPr>
        <p:blipFill>
          <a:blip r:embed="rId2"/>
          <a:stretch>
            <a:fillRect/>
          </a:stretch>
        </p:blipFill>
        <p:spPr>
          <a:xfrm>
            <a:off x="838200" y="1825625"/>
            <a:ext cx="7259063" cy="695422"/>
          </a:xfrm>
          <a:prstGeom prst="rect">
            <a:avLst/>
          </a:prstGeom>
        </p:spPr>
      </p:pic>
      <p:pic>
        <p:nvPicPr>
          <p:cNvPr id="6" name="Imagen 5">
            <a:extLst>
              <a:ext uri="{FF2B5EF4-FFF2-40B4-BE49-F238E27FC236}">
                <a16:creationId xmlns:a16="http://schemas.microsoft.com/office/drawing/2014/main" id="{08F65B3B-5E4F-4A72-8DE8-9019C442295D}"/>
              </a:ext>
            </a:extLst>
          </p:cNvPr>
          <p:cNvPicPr>
            <a:picLocks noChangeAspect="1"/>
          </p:cNvPicPr>
          <p:nvPr/>
        </p:nvPicPr>
        <p:blipFill>
          <a:blip r:embed="rId3"/>
          <a:stretch>
            <a:fillRect/>
          </a:stretch>
        </p:blipFill>
        <p:spPr>
          <a:xfrm>
            <a:off x="838200" y="2532336"/>
            <a:ext cx="2238687" cy="762106"/>
          </a:xfrm>
          <a:prstGeom prst="rect">
            <a:avLst/>
          </a:prstGeom>
        </p:spPr>
      </p:pic>
    </p:spTree>
    <p:extLst>
      <p:ext uri="{BB962C8B-B14F-4D97-AF65-F5344CB8AC3E}">
        <p14:creationId xmlns:p14="http://schemas.microsoft.com/office/powerpoint/2010/main" val="2545030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00B57A-F26B-40DC-9A08-A00A543103D5}"/>
              </a:ext>
            </a:extLst>
          </p:cNvPr>
          <p:cNvSpPr>
            <a:spLocks noGrp="1"/>
          </p:cNvSpPr>
          <p:nvPr>
            <p:ph type="title"/>
          </p:nvPr>
        </p:nvSpPr>
        <p:spPr/>
        <p:txBody>
          <a:bodyPr/>
          <a:lstStyle/>
          <a:p>
            <a:r>
              <a:rPr lang="en-US" dirty="0"/>
              <a:t>First Successful Ground Pad Landing Date</a:t>
            </a:r>
            <a:endParaRPr lang="es-AR" dirty="0"/>
          </a:p>
        </p:txBody>
      </p:sp>
      <p:sp>
        <p:nvSpPr>
          <p:cNvPr id="3" name="Marcador de contenido 2">
            <a:extLst>
              <a:ext uri="{FF2B5EF4-FFF2-40B4-BE49-F238E27FC236}">
                <a16:creationId xmlns:a16="http://schemas.microsoft.com/office/drawing/2014/main" id="{3D451045-52A8-420C-B814-579E8116D7FA}"/>
              </a:ext>
            </a:extLst>
          </p:cNvPr>
          <p:cNvSpPr>
            <a:spLocks noGrp="1"/>
          </p:cNvSpPr>
          <p:nvPr>
            <p:ph sz="half" idx="1"/>
          </p:nvPr>
        </p:nvSpPr>
        <p:spPr/>
        <p:txBody>
          <a:bodyPr/>
          <a:lstStyle/>
          <a:p>
            <a:endParaRPr lang="es-AR" dirty="0"/>
          </a:p>
        </p:txBody>
      </p:sp>
      <p:sp>
        <p:nvSpPr>
          <p:cNvPr id="4" name="Marcador de contenido 3">
            <a:extLst>
              <a:ext uri="{FF2B5EF4-FFF2-40B4-BE49-F238E27FC236}">
                <a16:creationId xmlns:a16="http://schemas.microsoft.com/office/drawing/2014/main" id="{89CE1E56-2D1F-42FF-817E-18DFDB738C09}"/>
              </a:ext>
            </a:extLst>
          </p:cNvPr>
          <p:cNvSpPr>
            <a:spLocks noGrp="1"/>
          </p:cNvSpPr>
          <p:nvPr>
            <p:ph sz="half" idx="2"/>
          </p:nvPr>
        </p:nvSpPr>
        <p:spPr/>
        <p:txBody>
          <a:bodyPr/>
          <a:lstStyle/>
          <a:p>
            <a:endParaRPr lang="es-AR"/>
          </a:p>
        </p:txBody>
      </p:sp>
      <p:pic>
        <p:nvPicPr>
          <p:cNvPr id="5" name="Imagen 4">
            <a:extLst>
              <a:ext uri="{FF2B5EF4-FFF2-40B4-BE49-F238E27FC236}">
                <a16:creationId xmlns:a16="http://schemas.microsoft.com/office/drawing/2014/main" id="{7780D3C9-4C16-4FCA-8B8C-D89F148910C8}"/>
              </a:ext>
            </a:extLst>
          </p:cNvPr>
          <p:cNvPicPr>
            <a:picLocks noChangeAspect="1"/>
          </p:cNvPicPr>
          <p:nvPr/>
        </p:nvPicPr>
        <p:blipFill>
          <a:blip r:embed="rId2"/>
          <a:stretch>
            <a:fillRect/>
          </a:stretch>
        </p:blipFill>
        <p:spPr>
          <a:xfrm>
            <a:off x="838200" y="1825625"/>
            <a:ext cx="6887536" cy="523948"/>
          </a:xfrm>
          <a:prstGeom prst="rect">
            <a:avLst/>
          </a:prstGeom>
        </p:spPr>
      </p:pic>
      <p:pic>
        <p:nvPicPr>
          <p:cNvPr id="6" name="Imagen 5">
            <a:extLst>
              <a:ext uri="{FF2B5EF4-FFF2-40B4-BE49-F238E27FC236}">
                <a16:creationId xmlns:a16="http://schemas.microsoft.com/office/drawing/2014/main" id="{3E3E736D-A9AF-4DD9-A34D-064C346D546D}"/>
              </a:ext>
            </a:extLst>
          </p:cNvPr>
          <p:cNvPicPr>
            <a:picLocks noChangeAspect="1"/>
          </p:cNvPicPr>
          <p:nvPr/>
        </p:nvPicPr>
        <p:blipFill>
          <a:blip r:embed="rId3"/>
          <a:stretch>
            <a:fillRect/>
          </a:stretch>
        </p:blipFill>
        <p:spPr>
          <a:xfrm>
            <a:off x="838200" y="2403195"/>
            <a:ext cx="1095528" cy="247685"/>
          </a:xfrm>
          <a:prstGeom prst="rect">
            <a:avLst/>
          </a:prstGeom>
        </p:spPr>
      </p:pic>
    </p:spTree>
    <p:extLst>
      <p:ext uri="{BB962C8B-B14F-4D97-AF65-F5344CB8AC3E}">
        <p14:creationId xmlns:p14="http://schemas.microsoft.com/office/powerpoint/2010/main" val="1191050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FA8DD6-39A6-40BA-9433-E4FF9C567551}"/>
              </a:ext>
            </a:extLst>
          </p:cNvPr>
          <p:cNvSpPr>
            <a:spLocks noGrp="1"/>
          </p:cNvSpPr>
          <p:nvPr>
            <p:ph type="title"/>
          </p:nvPr>
        </p:nvSpPr>
        <p:spPr/>
        <p:txBody>
          <a:bodyPr>
            <a:normAutofit/>
          </a:bodyPr>
          <a:lstStyle/>
          <a:p>
            <a:r>
              <a:rPr lang="en-US" sz="2800" dirty="0"/>
              <a:t>Successful Drone Ship Landing with Payload  Between 4000 and 6000</a:t>
            </a:r>
            <a:endParaRPr lang="es-AR" sz="2800" dirty="0"/>
          </a:p>
        </p:txBody>
      </p:sp>
      <p:sp>
        <p:nvSpPr>
          <p:cNvPr id="3" name="Marcador de contenido 2">
            <a:extLst>
              <a:ext uri="{FF2B5EF4-FFF2-40B4-BE49-F238E27FC236}">
                <a16:creationId xmlns:a16="http://schemas.microsoft.com/office/drawing/2014/main" id="{CCD19FD4-99F9-4C2D-85F1-A6A5F4BD1E74}"/>
              </a:ext>
            </a:extLst>
          </p:cNvPr>
          <p:cNvSpPr>
            <a:spLocks noGrp="1"/>
          </p:cNvSpPr>
          <p:nvPr>
            <p:ph sz="half" idx="1"/>
          </p:nvPr>
        </p:nvSpPr>
        <p:spPr>
          <a:xfrm>
            <a:off x="838200" y="1825625"/>
            <a:ext cx="10515600" cy="4351338"/>
          </a:xfrm>
        </p:spPr>
        <p:txBody>
          <a:bodyPr/>
          <a:lstStyle/>
          <a:p>
            <a:pPr marL="0" indent="0">
              <a:buNone/>
            </a:pPr>
            <a:r>
              <a:rPr lang="en-US" dirty="0"/>
              <a:t>List the names of boosters which have successfully landed on drone ship and had payload mass greater than 4000 but less than 6000.</a:t>
            </a:r>
          </a:p>
          <a:p>
            <a:endParaRPr lang="en-US" dirty="0"/>
          </a:p>
          <a:p>
            <a:endParaRPr lang="en-US" dirty="0"/>
          </a:p>
          <a:p>
            <a:endParaRPr lang="es-AR" dirty="0"/>
          </a:p>
        </p:txBody>
      </p:sp>
      <p:pic>
        <p:nvPicPr>
          <p:cNvPr id="8" name="Imagen 7">
            <a:extLst>
              <a:ext uri="{FF2B5EF4-FFF2-40B4-BE49-F238E27FC236}">
                <a16:creationId xmlns:a16="http://schemas.microsoft.com/office/drawing/2014/main" id="{18ACDCA8-8A40-4169-A4E6-478ACA7BD4C5}"/>
              </a:ext>
            </a:extLst>
          </p:cNvPr>
          <p:cNvPicPr>
            <a:picLocks noChangeAspect="1"/>
          </p:cNvPicPr>
          <p:nvPr/>
        </p:nvPicPr>
        <p:blipFill>
          <a:blip r:embed="rId2"/>
          <a:stretch>
            <a:fillRect/>
          </a:stretch>
        </p:blipFill>
        <p:spPr>
          <a:xfrm>
            <a:off x="1041593" y="2943157"/>
            <a:ext cx="9789410" cy="646710"/>
          </a:xfrm>
          <a:prstGeom prst="rect">
            <a:avLst/>
          </a:prstGeom>
        </p:spPr>
      </p:pic>
      <p:pic>
        <p:nvPicPr>
          <p:cNvPr id="9" name="Imagen 8">
            <a:extLst>
              <a:ext uri="{FF2B5EF4-FFF2-40B4-BE49-F238E27FC236}">
                <a16:creationId xmlns:a16="http://schemas.microsoft.com/office/drawing/2014/main" id="{9A4A813C-922F-4BFF-B490-6F924F6EA1E8}"/>
              </a:ext>
            </a:extLst>
          </p:cNvPr>
          <p:cNvPicPr>
            <a:picLocks noChangeAspect="1"/>
          </p:cNvPicPr>
          <p:nvPr/>
        </p:nvPicPr>
        <p:blipFill>
          <a:blip r:embed="rId3"/>
          <a:stretch>
            <a:fillRect/>
          </a:stretch>
        </p:blipFill>
        <p:spPr>
          <a:xfrm>
            <a:off x="838200" y="3589867"/>
            <a:ext cx="1943371" cy="2105319"/>
          </a:xfrm>
          <a:prstGeom prst="rect">
            <a:avLst/>
          </a:prstGeom>
        </p:spPr>
      </p:pic>
    </p:spTree>
    <p:extLst>
      <p:ext uri="{BB962C8B-B14F-4D97-AF65-F5344CB8AC3E}">
        <p14:creationId xmlns:p14="http://schemas.microsoft.com/office/powerpoint/2010/main" val="1912458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2D1EBB-67E2-435C-8B7E-EE790213075C}"/>
              </a:ext>
            </a:extLst>
          </p:cNvPr>
          <p:cNvSpPr>
            <a:spLocks noGrp="1"/>
          </p:cNvSpPr>
          <p:nvPr>
            <p:ph type="title"/>
          </p:nvPr>
        </p:nvSpPr>
        <p:spPr/>
        <p:txBody>
          <a:bodyPr/>
          <a:lstStyle/>
          <a:p>
            <a:r>
              <a:rPr lang="en-US" dirty="0"/>
              <a:t>Total Number of Each Mission Outcome</a:t>
            </a:r>
            <a:endParaRPr lang="es-AR" dirty="0"/>
          </a:p>
        </p:txBody>
      </p:sp>
      <p:sp>
        <p:nvSpPr>
          <p:cNvPr id="3" name="Marcador de contenido 2">
            <a:extLst>
              <a:ext uri="{FF2B5EF4-FFF2-40B4-BE49-F238E27FC236}">
                <a16:creationId xmlns:a16="http://schemas.microsoft.com/office/drawing/2014/main" id="{84E6CAB9-87F0-4177-9093-C302C8E50509}"/>
              </a:ext>
            </a:extLst>
          </p:cNvPr>
          <p:cNvSpPr>
            <a:spLocks noGrp="1"/>
          </p:cNvSpPr>
          <p:nvPr>
            <p:ph sz="half" idx="1"/>
          </p:nvPr>
        </p:nvSpPr>
        <p:spPr/>
        <p:txBody>
          <a:bodyPr/>
          <a:lstStyle/>
          <a:p>
            <a:endParaRPr lang="es-AR"/>
          </a:p>
        </p:txBody>
      </p:sp>
      <p:sp>
        <p:nvSpPr>
          <p:cNvPr id="4" name="Marcador de contenido 3">
            <a:extLst>
              <a:ext uri="{FF2B5EF4-FFF2-40B4-BE49-F238E27FC236}">
                <a16:creationId xmlns:a16="http://schemas.microsoft.com/office/drawing/2014/main" id="{38076BC7-9ED5-4E25-ABEB-DC7ED09956E2}"/>
              </a:ext>
            </a:extLst>
          </p:cNvPr>
          <p:cNvSpPr>
            <a:spLocks noGrp="1"/>
          </p:cNvSpPr>
          <p:nvPr>
            <p:ph sz="half" idx="2"/>
          </p:nvPr>
        </p:nvSpPr>
        <p:spPr/>
        <p:txBody>
          <a:bodyPr/>
          <a:lstStyle/>
          <a:p>
            <a:endParaRPr lang="es-AR"/>
          </a:p>
        </p:txBody>
      </p:sp>
      <p:pic>
        <p:nvPicPr>
          <p:cNvPr id="5" name="Imagen 4">
            <a:extLst>
              <a:ext uri="{FF2B5EF4-FFF2-40B4-BE49-F238E27FC236}">
                <a16:creationId xmlns:a16="http://schemas.microsoft.com/office/drawing/2014/main" id="{B982E80F-8788-4BBE-8650-802FA292E207}"/>
              </a:ext>
            </a:extLst>
          </p:cNvPr>
          <p:cNvPicPr>
            <a:picLocks noChangeAspect="1"/>
          </p:cNvPicPr>
          <p:nvPr/>
        </p:nvPicPr>
        <p:blipFill>
          <a:blip r:embed="rId2"/>
          <a:stretch>
            <a:fillRect/>
          </a:stretch>
        </p:blipFill>
        <p:spPr>
          <a:xfrm>
            <a:off x="838200" y="1912385"/>
            <a:ext cx="7382905" cy="323895"/>
          </a:xfrm>
          <a:prstGeom prst="rect">
            <a:avLst/>
          </a:prstGeom>
        </p:spPr>
      </p:pic>
      <p:pic>
        <p:nvPicPr>
          <p:cNvPr id="6" name="Imagen 5">
            <a:extLst>
              <a:ext uri="{FF2B5EF4-FFF2-40B4-BE49-F238E27FC236}">
                <a16:creationId xmlns:a16="http://schemas.microsoft.com/office/drawing/2014/main" id="{9DED3B88-906D-48D0-9AFF-1679766F6563}"/>
              </a:ext>
            </a:extLst>
          </p:cNvPr>
          <p:cNvPicPr>
            <a:picLocks noChangeAspect="1"/>
          </p:cNvPicPr>
          <p:nvPr/>
        </p:nvPicPr>
        <p:blipFill>
          <a:blip r:embed="rId3"/>
          <a:stretch>
            <a:fillRect/>
          </a:stretch>
        </p:blipFill>
        <p:spPr>
          <a:xfrm>
            <a:off x="838200" y="2236280"/>
            <a:ext cx="2715004" cy="1000265"/>
          </a:xfrm>
          <a:prstGeom prst="rect">
            <a:avLst/>
          </a:prstGeom>
        </p:spPr>
      </p:pic>
    </p:spTree>
    <p:extLst>
      <p:ext uri="{BB962C8B-B14F-4D97-AF65-F5344CB8AC3E}">
        <p14:creationId xmlns:p14="http://schemas.microsoft.com/office/powerpoint/2010/main" val="3964545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24089" y="1360658"/>
            <a:ext cx="10529712" cy="4930414"/>
          </a:xfrm>
        </p:spPr>
        <p:txBody>
          <a:bodyPr>
            <a:normAutofit fontScale="77500" lnSpcReduction="20000"/>
          </a:bodyPr>
          <a:lstStyle/>
          <a:p>
            <a:r>
              <a:rPr lang="es-AR" b="1" dirty="0" err="1"/>
              <a:t>Methodologies</a:t>
            </a:r>
            <a:r>
              <a:rPr lang="es-AR" b="1" dirty="0"/>
              <a:t>:</a:t>
            </a:r>
            <a:endParaRPr lang="es-AR" dirty="0"/>
          </a:p>
          <a:p>
            <a:r>
              <a:rPr lang="es-AR" b="1" dirty="0"/>
              <a:t>Data </a:t>
            </a:r>
            <a:r>
              <a:rPr lang="es-AR" b="1" dirty="0" err="1"/>
              <a:t>Collection</a:t>
            </a:r>
            <a:r>
              <a:rPr lang="es-AR" b="1" dirty="0"/>
              <a:t>:</a:t>
            </a:r>
            <a:r>
              <a:rPr lang="es-AR" dirty="0"/>
              <a:t> </a:t>
            </a:r>
            <a:r>
              <a:rPr lang="es-AR" dirty="0" err="1"/>
              <a:t>Gathered</a:t>
            </a:r>
            <a:r>
              <a:rPr lang="es-AR" dirty="0"/>
              <a:t> </a:t>
            </a:r>
            <a:r>
              <a:rPr lang="es-AR" dirty="0" err="1"/>
              <a:t>relevant</a:t>
            </a:r>
            <a:r>
              <a:rPr lang="es-AR" dirty="0"/>
              <a:t> </a:t>
            </a:r>
            <a:r>
              <a:rPr lang="es-AR" dirty="0" err="1"/>
              <a:t>datasets</a:t>
            </a:r>
            <a:r>
              <a:rPr lang="es-AR" dirty="0"/>
              <a:t> </a:t>
            </a:r>
            <a:r>
              <a:rPr lang="es-AR" dirty="0" err="1"/>
              <a:t>for</a:t>
            </a:r>
            <a:r>
              <a:rPr lang="es-AR" dirty="0"/>
              <a:t> </a:t>
            </a:r>
            <a:r>
              <a:rPr lang="es-AR" dirty="0" err="1"/>
              <a:t>analysis</a:t>
            </a:r>
            <a:r>
              <a:rPr lang="es-AR" dirty="0"/>
              <a:t>.</a:t>
            </a:r>
          </a:p>
          <a:p>
            <a:r>
              <a:rPr lang="es-AR" b="1" dirty="0"/>
              <a:t>Data </a:t>
            </a:r>
            <a:r>
              <a:rPr lang="es-AR" b="1" dirty="0" err="1"/>
              <a:t>Wrangling</a:t>
            </a:r>
            <a:r>
              <a:rPr lang="es-AR" b="1" dirty="0"/>
              <a:t>:</a:t>
            </a:r>
            <a:r>
              <a:rPr lang="es-AR" dirty="0"/>
              <a:t> </a:t>
            </a:r>
            <a:r>
              <a:rPr lang="es-AR" dirty="0" err="1"/>
              <a:t>Cleaned</a:t>
            </a:r>
            <a:r>
              <a:rPr lang="es-AR" dirty="0"/>
              <a:t> and </a:t>
            </a:r>
            <a:r>
              <a:rPr lang="es-AR" dirty="0" err="1"/>
              <a:t>processed</a:t>
            </a:r>
            <a:r>
              <a:rPr lang="es-AR" dirty="0"/>
              <a:t> raw data </a:t>
            </a:r>
            <a:r>
              <a:rPr lang="es-AR" dirty="0" err="1"/>
              <a:t>for</a:t>
            </a:r>
            <a:r>
              <a:rPr lang="es-AR" dirty="0"/>
              <a:t> </a:t>
            </a:r>
            <a:r>
              <a:rPr lang="es-AR" dirty="0" err="1"/>
              <a:t>quality</a:t>
            </a:r>
            <a:r>
              <a:rPr lang="es-AR" dirty="0"/>
              <a:t>.</a:t>
            </a:r>
          </a:p>
          <a:p>
            <a:r>
              <a:rPr lang="es-AR" b="1" dirty="0"/>
              <a:t>EDA:</a:t>
            </a:r>
            <a:r>
              <a:rPr lang="es-AR" dirty="0"/>
              <a:t> </a:t>
            </a:r>
            <a:r>
              <a:rPr lang="es-AR" dirty="0" err="1"/>
              <a:t>Explored</a:t>
            </a:r>
            <a:r>
              <a:rPr lang="es-AR" dirty="0"/>
              <a:t> data </a:t>
            </a:r>
            <a:r>
              <a:rPr lang="es-AR" dirty="0" err="1"/>
              <a:t>patterns</a:t>
            </a:r>
            <a:r>
              <a:rPr lang="es-AR" dirty="0"/>
              <a:t> </a:t>
            </a:r>
            <a:r>
              <a:rPr lang="es-AR" dirty="0" err="1"/>
              <a:t>for</a:t>
            </a:r>
            <a:r>
              <a:rPr lang="es-AR" dirty="0"/>
              <a:t> </a:t>
            </a:r>
            <a:r>
              <a:rPr lang="es-AR" dirty="0" err="1"/>
              <a:t>insights</a:t>
            </a:r>
            <a:r>
              <a:rPr lang="es-AR" dirty="0"/>
              <a:t>.</a:t>
            </a:r>
          </a:p>
          <a:p>
            <a:r>
              <a:rPr lang="es-AR" b="1" dirty="0"/>
              <a:t>Visual </a:t>
            </a:r>
            <a:r>
              <a:rPr lang="es-AR" b="1" dirty="0" err="1"/>
              <a:t>Analytics</a:t>
            </a:r>
            <a:r>
              <a:rPr lang="es-AR" b="1" dirty="0"/>
              <a:t>:</a:t>
            </a:r>
            <a:r>
              <a:rPr lang="es-AR" dirty="0"/>
              <a:t> Used </a:t>
            </a:r>
            <a:r>
              <a:rPr lang="es-AR" dirty="0" err="1"/>
              <a:t>interactive</a:t>
            </a:r>
            <a:r>
              <a:rPr lang="es-AR" dirty="0"/>
              <a:t> </a:t>
            </a:r>
            <a:r>
              <a:rPr lang="es-AR" dirty="0" err="1"/>
              <a:t>tools</a:t>
            </a:r>
            <a:r>
              <a:rPr lang="es-AR" dirty="0"/>
              <a:t> </a:t>
            </a:r>
            <a:r>
              <a:rPr lang="es-AR" dirty="0" err="1"/>
              <a:t>for</a:t>
            </a:r>
            <a:r>
              <a:rPr lang="es-AR" dirty="0"/>
              <a:t> data </a:t>
            </a:r>
            <a:r>
              <a:rPr lang="es-AR" dirty="0" err="1"/>
              <a:t>representation</a:t>
            </a:r>
            <a:r>
              <a:rPr lang="es-AR" dirty="0"/>
              <a:t>.</a:t>
            </a:r>
          </a:p>
          <a:p>
            <a:r>
              <a:rPr lang="es-AR" b="1" dirty="0" err="1"/>
              <a:t>Predictive</a:t>
            </a:r>
            <a:r>
              <a:rPr lang="es-AR" b="1" dirty="0"/>
              <a:t> </a:t>
            </a:r>
            <a:r>
              <a:rPr lang="es-AR" b="1" dirty="0" err="1"/>
              <a:t>Analysis</a:t>
            </a:r>
            <a:r>
              <a:rPr lang="es-AR" b="1" dirty="0"/>
              <a:t>:</a:t>
            </a:r>
            <a:r>
              <a:rPr lang="es-AR" dirty="0"/>
              <a:t> </a:t>
            </a:r>
            <a:r>
              <a:rPr lang="es-AR" dirty="0" err="1"/>
              <a:t>Applied</a:t>
            </a:r>
            <a:r>
              <a:rPr lang="es-AR" dirty="0"/>
              <a:t> </a:t>
            </a:r>
            <a:r>
              <a:rPr lang="es-AR" dirty="0" err="1"/>
              <a:t>classification</a:t>
            </a:r>
            <a:r>
              <a:rPr lang="es-AR" dirty="0"/>
              <a:t> </a:t>
            </a:r>
            <a:r>
              <a:rPr lang="es-AR" dirty="0" err="1"/>
              <a:t>models</a:t>
            </a:r>
            <a:r>
              <a:rPr lang="es-AR" dirty="0"/>
              <a:t> </a:t>
            </a:r>
            <a:r>
              <a:rPr lang="es-AR" dirty="0" err="1"/>
              <a:t>for</a:t>
            </a:r>
            <a:r>
              <a:rPr lang="es-AR" dirty="0"/>
              <a:t> </a:t>
            </a:r>
            <a:r>
              <a:rPr lang="es-AR" dirty="0" err="1"/>
              <a:t>forecasting</a:t>
            </a:r>
            <a:r>
              <a:rPr lang="es-AR" dirty="0"/>
              <a:t>.</a:t>
            </a:r>
          </a:p>
          <a:p>
            <a:r>
              <a:rPr lang="es-AR" b="1" dirty="0" err="1"/>
              <a:t>Results</a:t>
            </a:r>
            <a:r>
              <a:rPr lang="es-AR" b="1" dirty="0"/>
              <a:t>:</a:t>
            </a:r>
            <a:endParaRPr lang="es-AR" dirty="0"/>
          </a:p>
          <a:p>
            <a:r>
              <a:rPr lang="es-AR" b="1" dirty="0"/>
              <a:t>EDA </a:t>
            </a:r>
            <a:r>
              <a:rPr lang="es-AR" b="1" dirty="0" err="1"/>
              <a:t>Insights</a:t>
            </a:r>
            <a:r>
              <a:rPr lang="es-AR" b="1" dirty="0"/>
              <a:t>:</a:t>
            </a:r>
            <a:r>
              <a:rPr lang="es-AR" dirty="0"/>
              <a:t> </a:t>
            </a:r>
            <a:r>
              <a:rPr lang="es-AR" dirty="0" err="1"/>
              <a:t>Revealed</a:t>
            </a:r>
            <a:r>
              <a:rPr lang="es-AR" dirty="0"/>
              <a:t> data </a:t>
            </a:r>
            <a:r>
              <a:rPr lang="es-AR" dirty="0" err="1"/>
              <a:t>structure</a:t>
            </a:r>
            <a:r>
              <a:rPr lang="es-AR" dirty="0"/>
              <a:t> and </a:t>
            </a:r>
            <a:r>
              <a:rPr lang="es-AR" dirty="0" err="1"/>
              <a:t>key</a:t>
            </a:r>
            <a:r>
              <a:rPr lang="es-AR" dirty="0"/>
              <a:t> </a:t>
            </a:r>
            <a:r>
              <a:rPr lang="es-AR" dirty="0" err="1"/>
              <a:t>characteristics</a:t>
            </a:r>
            <a:r>
              <a:rPr lang="es-AR" dirty="0"/>
              <a:t>.</a:t>
            </a:r>
          </a:p>
          <a:p>
            <a:r>
              <a:rPr lang="es-AR" b="1" dirty="0" err="1"/>
              <a:t>Geospatial</a:t>
            </a:r>
            <a:r>
              <a:rPr lang="es-AR" b="1" dirty="0"/>
              <a:t> </a:t>
            </a:r>
            <a:r>
              <a:rPr lang="es-AR" b="1" dirty="0" err="1"/>
              <a:t>Analytics</a:t>
            </a:r>
            <a:r>
              <a:rPr lang="es-AR" b="1" dirty="0"/>
              <a:t>:</a:t>
            </a:r>
            <a:r>
              <a:rPr lang="es-AR" dirty="0"/>
              <a:t> </a:t>
            </a:r>
            <a:r>
              <a:rPr lang="es-AR" dirty="0" err="1"/>
              <a:t>Mapped</a:t>
            </a:r>
            <a:r>
              <a:rPr lang="es-AR" dirty="0"/>
              <a:t> </a:t>
            </a:r>
            <a:r>
              <a:rPr lang="es-AR" dirty="0" err="1"/>
              <a:t>geographical</a:t>
            </a:r>
            <a:r>
              <a:rPr lang="es-AR" dirty="0"/>
              <a:t> </a:t>
            </a:r>
            <a:r>
              <a:rPr lang="es-AR" dirty="0" err="1"/>
              <a:t>patterns</a:t>
            </a:r>
            <a:r>
              <a:rPr lang="es-AR" dirty="0"/>
              <a:t> </a:t>
            </a:r>
            <a:r>
              <a:rPr lang="es-AR" dirty="0" err="1"/>
              <a:t>for</a:t>
            </a:r>
            <a:r>
              <a:rPr lang="es-AR" dirty="0"/>
              <a:t> </a:t>
            </a:r>
            <a:r>
              <a:rPr lang="es-AR" dirty="0" err="1"/>
              <a:t>enhanced</a:t>
            </a:r>
            <a:r>
              <a:rPr lang="es-AR" dirty="0"/>
              <a:t> </a:t>
            </a:r>
            <a:r>
              <a:rPr lang="es-AR" dirty="0" err="1"/>
              <a:t>understanding</a:t>
            </a:r>
            <a:r>
              <a:rPr lang="es-AR" dirty="0"/>
              <a:t>.</a:t>
            </a:r>
          </a:p>
          <a:p>
            <a:r>
              <a:rPr lang="es-AR" b="1" dirty="0" err="1"/>
              <a:t>Interactive</a:t>
            </a:r>
            <a:r>
              <a:rPr lang="es-AR" b="1" dirty="0"/>
              <a:t> </a:t>
            </a:r>
            <a:r>
              <a:rPr lang="es-AR" b="1" dirty="0" err="1"/>
              <a:t>Dashboard</a:t>
            </a:r>
            <a:r>
              <a:rPr lang="es-AR" b="1" dirty="0"/>
              <a:t>:</a:t>
            </a:r>
            <a:r>
              <a:rPr lang="es-AR" dirty="0"/>
              <a:t> </a:t>
            </a:r>
            <a:r>
              <a:rPr lang="es-AR" dirty="0" err="1"/>
              <a:t>User-friendly</a:t>
            </a:r>
            <a:r>
              <a:rPr lang="es-AR" dirty="0"/>
              <a:t> interface </a:t>
            </a:r>
            <a:r>
              <a:rPr lang="es-AR" dirty="0" err="1"/>
              <a:t>for</a:t>
            </a:r>
            <a:r>
              <a:rPr lang="es-AR" dirty="0"/>
              <a:t> </a:t>
            </a:r>
            <a:r>
              <a:rPr lang="es-AR" dirty="0" err="1"/>
              <a:t>dynamic</a:t>
            </a:r>
            <a:r>
              <a:rPr lang="es-AR" dirty="0"/>
              <a:t> data </a:t>
            </a:r>
            <a:r>
              <a:rPr lang="es-AR" dirty="0" err="1"/>
              <a:t>exploration</a:t>
            </a:r>
            <a:r>
              <a:rPr lang="es-AR" dirty="0"/>
              <a:t>.</a:t>
            </a:r>
          </a:p>
          <a:p>
            <a:r>
              <a:rPr lang="es-AR" b="1" dirty="0" err="1"/>
              <a:t>Predictive</a:t>
            </a:r>
            <a:r>
              <a:rPr lang="es-AR" b="1" dirty="0"/>
              <a:t> </a:t>
            </a:r>
            <a:r>
              <a:rPr lang="es-AR" b="1" dirty="0" err="1"/>
              <a:t>Classification</a:t>
            </a:r>
            <a:r>
              <a:rPr lang="es-AR" b="1" dirty="0"/>
              <a:t>:</a:t>
            </a:r>
            <a:r>
              <a:rPr lang="es-AR" dirty="0"/>
              <a:t> </a:t>
            </a:r>
            <a:r>
              <a:rPr lang="es-AR" dirty="0" err="1"/>
              <a:t>Models</a:t>
            </a:r>
            <a:r>
              <a:rPr lang="es-AR" dirty="0"/>
              <a:t> </a:t>
            </a:r>
            <a:r>
              <a:rPr lang="es-AR" dirty="0" err="1"/>
              <a:t>for</a:t>
            </a:r>
            <a:r>
              <a:rPr lang="es-AR" dirty="0"/>
              <a:t> </a:t>
            </a:r>
            <a:r>
              <a:rPr lang="es-AR" dirty="0" err="1"/>
              <a:t>informed</a:t>
            </a:r>
            <a:r>
              <a:rPr lang="es-AR" dirty="0"/>
              <a:t> </a:t>
            </a:r>
            <a:r>
              <a:rPr lang="es-AR" dirty="0" err="1"/>
              <a:t>decision-making</a:t>
            </a:r>
            <a:r>
              <a:rPr lang="es-AR" dirty="0"/>
              <a:t>.</a:t>
            </a:r>
          </a:p>
          <a:p>
            <a:r>
              <a:rPr lang="es-AR" dirty="0" err="1"/>
              <a:t>The</a:t>
            </a:r>
            <a:r>
              <a:rPr lang="es-AR" dirty="0"/>
              <a:t> </a:t>
            </a:r>
            <a:r>
              <a:rPr lang="es-AR" dirty="0" err="1"/>
              <a:t>project</a:t>
            </a:r>
            <a:r>
              <a:rPr lang="es-AR" dirty="0"/>
              <a:t> </a:t>
            </a:r>
            <a:r>
              <a:rPr lang="es-AR" dirty="0" err="1"/>
              <a:t>successfully</a:t>
            </a:r>
            <a:r>
              <a:rPr lang="es-AR" dirty="0"/>
              <a:t> </a:t>
            </a:r>
            <a:r>
              <a:rPr lang="es-AR" dirty="0" err="1"/>
              <a:t>executed</a:t>
            </a:r>
            <a:r>
              <a:rPr lang="es-AR" dirty="0"/>
              <a:t> </a:t>
            </a:r>
            <a:r>
              <a:rPr lang="es-AR" dirty="0" err="1"/>
              <a:t>each</a:t>
            </a:r>
            <a:r>
              <a:rPr lang="es-AR" dirty="0"/>
              <a:t> step, </a:t>
            </a:r>
            <a:r>
              <a:rPr lang="es-AR" dirty="0" err="1"/>
              <a:t>providing</a:t>
            </a:r>
            <a:r>
              <a:rPr lang="es-AR" dirty="0"/>
              <a:t> </a:t>
            </a:r>
            <a:r>
              <a:rPr lang="es-AR" dirty="0" err="1"/>
              <a:t>actionable</a:t>
            </a:r>
            <a:r>
              <a:rPr lang="es-AR" dirty="0"/>
              <a:t> </a:t>
            </a:r>
            <a:r>
              <a:rPr lang="es-AR" dirty="0" err="1"/>
              <a:t>insights</a:t>
            </a:r>
            <a:r>
              <a:rPr lang="es-AR" dirty="0"/>
              <a:t> </a:t>
            </a:r>
            <a:r>
              <a:rPr lang="es-AR" dirty="0" err="1"/>
              <a:t>through</a:t>
            </a:r>
            <a:r>
              <a:rPr lang="es-AR" dirty="0"/>
              <a:t> data </a:t>
            </a:r>
            <a:r>
              <a:rPr lang="es-AR" dirty="0" err="1"/>
              <a:t>exploration</a:t>
            </a:r>
            <a:r>
              <a:rPr lang="es-AR" dirty="0"/>
              <a:t>, </a:t>
            </a:r>
            <a:r>
              <a:rPr lang="es-AR" dirty="0" err="1"/>
              <a:t>visualization</a:t>
            </a:r>
            <a:r>
              <a:rPr lang="es-AR" dirty="0"/>
              <a:t>, and </a:t>
            </a:r>
            <a:r>
              <a:rPr lang="es-AR" dirty="0" err="1"/>
              <a:t>predictive</a:t>
            </a:r>
            <a:r>
              <a:rPr lang="es-AR" dirty="0"/>
              <a:t> </a:t>
            </a:r>
            <a:r>
              <a:rPr lang="es-AR" dirty="0" err="1"/>
              <a:t>analysis</a:t>
            </a:r>
            <a:r>
              <a:rPr lang="es-AR" dirty="0"/>
              <a:t>.</a:t>
            </a:r>
          </a:p>
        </p:txBody>
      </p:sp>
    </p:spTree>
    <p:extLst>
      <p:ext uri="{BB962C8B-B14F-4D97-AF65-F5344CB8AC3E}">
        <p14:creationId xmlns:p14="http://schemas.microsoft.com/office/powerpoint/2010/main" val="3083623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FFFC52-8DAA-4E28-A9CC-43E56C6C1980}"/>
              </a:ext>
            </a:extLst>
          </p:cNvPr>
          <p:cNvSpPr>
            <a:spLocks noGrp="1"/>
          </p:cNvSpPr>
          <p:nvPr>
            <p:ph type="title"/>
          </p:nvPr>
        </p:nvSpPr>
        <p:spPr/>
        <p:txBody>
          <a:bodyPr/>
          <a:lstStyle/>
          <a:p>
            <a:r>
              <a:rPr lang="en-US" dirty="0"/>
              <a:t>Boosters that Carried Maximum Payload</a:t>
            </a:r>
            <a:endParaRPr lang="es-AR" dirty="0"/>
          </a:p>
        </p:txBody>
      </p:sp>
      <p:sp>
        <p:nvSpPr>
          <p:cNvPr id="3" name="Marcador de contenido 2">
            <a:extLst>
              <a:ext uri="{FF2B5EF4-FFF2-40B4-BE49-F238E27FC236}">
                <a16:creationId xmlns:a16="http://schemas.microsoft.com/office/drawing/2014/main" id="{901B6377-B2D7-4AB7-92D5-6D591AFCBBF2}"/>
              </a:ext>
            </a:extLst>
          </p:cNvPr>
          <p:cNvSpPr>
            <a:spLocks noGrp="1"/>
          </p:cNvSpPr>
          <p:nvPr>
            <p:ph sz="half" idx="1"/>
          </p:nvPr>
        </p:nvSpPr>
        <p:spPr/>
        <p:txBody>
          <a:bodyPr/>
          <a:lstStyle/>
          <a:p>
            <a:endParaRPr lang="es-AR"/>
          </a:p>
        </p:txBody>
      </p:sp>
      <p:sp>
        <p:nvSpPr>
          <p:cNvPr id="4" name="Marcador de contenido 3">
            <a:extLst>
              <a:ext uri="{FF2B5EF4-FFF2-40B4-BE49-F238E27FC236}">
                <a16:creationId xmlns:a16="http://schemas.microsoft.com/office/drawing/2014/main" id="{FC24A3CD-DECE-499A-A755-BF3EE9130D1D}"/>
              </a:ext>
            </a:extLst>
          </p:cNvPr>
          <p:cNvSpPr>
            <a:spLocks noGrp="1"/>
          </p:cNvSpPr>
          <p:nvPr>
            <p:ph sz="half" idx="2"/>
          </p:nvPr>
        </p:nvSpPr>
        <p:spPr/>
        <p:txBody>
          <a:bodyPr/>
          <a:lstStyle/>
          <a:p>
            <a:endParaRPr lang="es-AR"/>
          </a:p>
        </p:txBody>
      </p:sp>
      <p:pic>
        <p:nvPicPr>
          <p:cNvPr id="5" name="Imagen 4">
            <a:extLst>
              <a:ext uri="{FF2B5EF4-FFF2-40B4-BE49-F238E27FC236}">
                <a16:creationId xmlns:a16="http://schemas.microsoft.com/office/drawing/2014/main" id="{2A389CCA-87FB-44A2-AA64-16A4E9A06F05}"/>
              </a:ext>
            </a:extLst>
          </p:cNvPr>
          <p:cNvPicPr>
            <a:picLocks noChangeAspect="1"/>
          </p:cNvPicPr>
          <p:nvPr/>
        </p:nvPicPr>
        <p:blipFill>
          <a:blip r:embed="rId2"/>
          <a:stretch>
            <a:fillRect/>
          </a:stretch>
        </p:blipFill>
        <p:spPr>
          <a:xfrm>
            <a:off x="741451" y="1825625"/>
            <a:ext cx="6306430" cy="609685"/>
          </a:xfrm>
          <a:prstGeom prst="rect">
            <a:avLst/>
          </a:prstGeom>
        </p:spPr>
      </p:pic>
      <p:pic>
        <p:nvPicPr>
          <p:cNvPr id="6" name="Imagen 5">
            <a:extLst>
              <a:ext uri="{FF2B5EF4-FFF2-40B4-BE49-F238E27FC236}">
                <a16:creationId xmlns:a16="http://schemas.microsoft.com/office/drawing/2014/main" id="{94F178A3-247D-4D58-A3B2-BAD2FF381D87}"/>
              </a:ext>
            </a:extLst>
          </p:cNvPr>
          <p:cNvPicPr>
            <a:picLocks noChangeAspect="1"/>
          </p:cNvPicPr>
          <p:nvPr/>
        </p:nvPicPr>
        <p:blipFill>
          <a:blip r:embed="rId3"/>
          <a:stretch>
            <a:fillRect/>
          </a:stretch>
        </p:blipFill>
        <p:spPr>
          <a:xfrm>
            <a:off x="7200281" y="1825625"/>
            <a:ext cx="1714739" cy="4505954"/>
          </a:xfrm>
          <a:prstGeom prst="rect">
            <a:avLst/>
          </a:prstGeom>
        </p:spPr>
      </p:pic>
    </p:spTree>
    <p:extLst>
      <p:ext uri="{BB962C8B-B14F-4D97-AF65-F5344CB8AC3E}">
        <p14:creationId xmlns:p14="http://schemas.microsoft.com/office/powerpoint/2010/main" val="1345205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61B9A9-0DE7-4D92-A565-898DB46903D9}"/>
              </a:ext>
            </a:extLst>
          </p:cNvPr>
          <p:cNvSpPr>
            <a:spLocks noGrp="1"/>
          </p:cNvSpPr>
          <p:nvPr>
            <p:ph type="title"/>
          </p:nvPr>
        </p:nvSpPr>
        <p:spPr/>
        <p:txBody>
          <a:bodyPr/>
          <a:lstStyle/>
          <a:p>
            <a:r>
              <a:rPr lang="en-US" dirty="0"/>
              <a:t>2015 Failed Drone Ship Landing Records</a:t>
            </a:r>
            <a:endParaRPr lang="es-AR" dirty="0"/>
          </a:p>
        </p:txBody>
      </p:sp>
      <p:sp>
        <p:nvSpPr>
          <p:cNvPr id="3" name="Marcador de contenido 2">
            <a:extLst>
              <a:ext uri="{FF2B5EF4-FFF2-40B4-BE49-F238E27FC236}">
                <a16:creationId xmlns:a16="http://schemas.microsoft.com/office/drawing/2014/main" id="{5CE34B74-53F4-4E40-9276-54F203855E32}"/>
              </a:ext>
            </a:extLst>
          </p:cNvPr>
          <p:cNvSpPr>
            <a:spLocks noGrp="1"/>
          </p:cNvSpPr>
          <p:nvPr>
            <p:ph sz="half" idx="1"/>
          </p:nvPr>
        </p:nvSpPr>
        <p:spPr/>
        <p:txBody>
          <a:bodyPr/>
          <a:lstStyle/>
          <a:p>
            <a:endParaRPr lang="es-AR"/>
          </a:p>
        </p:txBody>
      </p:sp>
      <p:sp>
        <p:nvSpPr>
          <p:cNvPr id="4" name="Marcador de contenido 3">
            <a:extLst>
              <a:ext uri="{FF2B5EF4-FFF2-40B4-BE49-F238E27FC236}">
                <a16:creationId xmlns:a16="http://schemas.microsoft.com/office/drawing/2014/main" id="{7343C370-05B5-48FE-8846-CF04F2EB4C49}"/>
              </a:ext>
            </a:extLst>
          </p:cNvPr>
          <p:cNvSpPr>
            <a:spLocks noGrp="1"/>
          </p:cNvSpPr>
          <p:nvPr>
            <p:ph sz="half" idx="2"/>
          </p:nvPr>
        </p:nvSpPr>
        <p:spPr/>
        <p:txBody>
          <a:bodyPr/>
          <a:lstStyle/>
          <a:p>
            <a:endParaRPr lang="es-AR"/>
          </a:p>
        </p:txBody>
      </p:sp>
      <p:pic>
        <p:nvPicPr>
          <p:cNvPr id="5" name="Imagen 4">
            <a:extLst>
              <a:ext uri="{FF2B5EF4-FFF2-40B4-BE49-F238E27FC236}">
                <a16:creationId xmlns:a16="http://schemas.microsoft.com/office/drawing/2014/main" id="{66E590C6-9E6E-48A9-A284-AE34D58F113A}"/>
              </a:ext>
            </a:extLst>
          </p:cNvPr>
          <p:cNvPicPr>
            <a:picLocks noChangeAspect="1"/>
          </p:cNvPicPr>
          <p:nvPr/>
        </p:nvPicPr>
        <p:blipFill>
          <a:blip r:embed="rId2"/>
          <a:stretch>
            <a:fillRect/>
          </a:stretch>
        </p:blipFill>
        <p:spPr>
          <a:xfrm>
            <a:off x="838200" y="1825625"/>
            <a:ext cx="7611537" cy="543001"/>
          </a:xfrm>
          <a:prstGeom prst="rect">
            <a:avLst/>
          </a:prstGeom>
        </p:spPr>
      </p:pic>
      <p:pic>
        <p:nvPicPr>
          <p:cNvPr id="6" name="Imagen 5">
            <a:extLst>
              <a:ext uri="{FF2B5EF4-FFF2-40B4-BE49-F238E27FC236}">
                <a16:creationId xmlns:a16="http://schemas.microsoft.com/office/drawing/2014/main" id="{7C356D51-F776-449E-BBF4-A504BDA98AB6}"/>
              </a:ext>
            </a:extLst>
          </p:cNvPr>
          <p:cNvPicPr>
            <a:picLocks noChangeAspect="1"/>
          </p:cNvPicPr>
          <p:nvPr/>
        </p:nvPicPr>
        <p:blipFill>
          <a:blip r:embed="rId3"/>
          <a:stretch>
            <a:fillRect/>
          </a:stretch>
        </p:blipFill>
        <p:spPr>
          <a:xfrm>
            <a:off x="885470" y="2368626"/>
            <a:ext cx="2543530" cy="885949"/>
          </a:xfrm>
          <a:prstGeom prst="rect">
            <a:avLst/>
          </a:prstGeom>
        </p:spPr>
      </p:pic>
    </p:spTree>
    <p:extLst>
      <p:ext uri="{BB962C8B-B14F-4D97-AF65-F5344CB8AC3E}">
        <p14:creationId xmlns:p14="http://schemas.microsoft.com/office/powerpoint/2010/main" val="173333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6834B8-807B-4E0F-B0E6-4C0B2A73CDA3}"/>
              </a:ext>
            </a:extLst>
          </p:cNvPr>
          <p:cNvSpPr>
            <a:spLocks noGrp="1"/>
          </p:cNvSpPr>
          <p:nvPr>
            <p:ph type="title"/>
          </p:nvPr>
        </p:nvSpPr>
        <p:spPr/>
        <p:txBody>
          <a:bodyPr/>
          <a:lstStyle/>
          <a:p>
            <a:r>
              <a:rPr lang="en-US" dirty="0"/>
              <a:t>Rank Landing Outcomes Between 2010-06-04 and 2017-03-20</a:t>
            </a:r>
            <a:endParaRPr lang="es-AR" dirty="0"/>
          </a:p>
        </p:txBody>
      </p:sp>
      <p:sp>
        <p:nvSpPr>
          <p:cNvPr id="3" name="Marcador de contenido 2">
            <a:extLst>
              <a:ext uri="{FF2B5EF4-FFF2-40B4-BE49-F238E27FC236}">
                <a16:creationId xmlns:a16="http://schemas.microsoft.com/office/drawing/2014/main" id="{5AA26AC8-804C-45D8-93CC-BF6941223312}"/>
              </a:ext>
            </a:extLst>
          </p:cNvPr>
          <p:cNvSpPr>
            <a:spLocks noGrp="1"/>
          </p:cNvSpPr>
          <p:nvPr>
            <p:ph sz="half" idx="1"/>
          </p:nvPr>
        </p:nvSpPr>
        <p:spPr/>
        <p:txBody>
          <a:bodyPr/>
          <a:lstStyle/>
          <a:p>
            <a:endParaRPr lang="es-AR"/>
          </a:p>
        </p:txBody>
      </p:sp>
      <p:sp>
        <p:nvSpPr>
          <p:cNvPr id="4" name="Marcador de contenido 3">
            <a:extLst>
              <a:ext uri="{FF2B5EF4-FFF2-40B4-BE49-F238E27FC236}">
                <a16:creationId xmlns:a16="http://schemas.microsoft.com/office/drawing/2014/main" id="{D9B4C222-8FE8-4DDA-A077-61C0E83BD816}"/>
              </a:ext>
            </a:extLst>
          </p:cNvPr>
          <p:cNvSpPr>
            <a:spLocks noGrp="1"/>
          </p:cNvSpPr>
          <p:nvPr>
            <p:ph sz="half" idx="2"/>
          </p:nvPr>
        </p:nvSpPr>
        <p:spPr/>
        <p:txBody>
          <a:bodyPr/>
          <a:lstStyle/>
          <a:p>
            <a:endParaRPr lang="es-AR"/>
          </a:p>
        </p:txBody>
      </p:sp>
      <p:pic>
        <p:nvPicPr>
          <p:cNvPr id="5" name="Imagen 4">
            <a:extLst>
              <a:ext uri="{FF2B5EF4-FFF2-40B4-BE49-F238E27FC236}">
                <a16:creationId xmlns:a16="http://schemas.microsoft.com/office/drawing/2014/main" id="{77CDC85A-D0AC-48E0-9CBF-4C74138A624E}"/>
              </a:ext>
            </a:extLst>
          </p:cNvPr>
          <p:cNvPicPr>
            <a:picLocks noChangeAspect="1"/>
          </p:cNvPicPr>
          <p:nvPr/>
        </p:nvPicPr>
        <p:blipFill>
          <a:blip r:embed="rId2"/>
          <a:stretch>
            <a:fillRect/>
          </a:stretch>
        </p:blipFill>
        <p:spPr>
          <a:xfrm>
            <a:off x="838200" y="1825625"/>
            <a:ext cx="6954220" cy="1000265"/>
          </a:xfrm>
          <a:prstGeom prst="rect">
            <a:avLst/>
          </a:prstGeom>
        </p:spPr>
      </p:pic>
      <p:pic>
        <p:nvPicPr>
          <p:cNvPr id="6" name="Imagen 5">
            <a:extLst>
              <a:ext uri="{FF2B5EF4-FFF2-40B4-BE49-F238E27FC236}">
                <a16:creationId xmlns:a16="http://schemas.microsoft.com/office/drawing/2014/main" id="{23CAA477-E996-4776-9356-3D7EF78FDB9C}"/>
              </a:ext>
            </a:extLst>
          </p:cNvPr>
          <p:cNvPicPr>
            <a:picLocks noChangeAspect="1"/>
          </p:cNvPicPr>
          <p:nvPr/>
        </p:nvPicPr>
        <p:blipFill>
          <a:blip r:embed="rId3"/>
          <a:stretch>
            <a:fillRect/>
          </a:stretch>
        </p:blipFill>
        <p:spPr>
          <a:xfrm>
            <a:off x="838200" y="2800976"/>
            <a:ext cx="2562583" cy="2400635"/>
          </a:xfrm>
          <a:prstGeom prst="rect">
            <a:avLst/>
          </a:prstGeom>
        </p:spPr>
      </p:pic>
    </p:spTree>
    <p:extLst>
      <p:ext uri="{BB962C8B-B14F-4D97-AF65-F5344CB8AC3E}">
        <p14:creationId xmlns:p14="http://schemas.microsoft.com/office/powerpoint/2010/main" val="3508339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1D71A6-38E9-4101-8D60-7F8854904133}"/>
              </a:ext>
            </a:extLst>
          </p:cNvPr>
          <p:cNvSpPr>
            <a:spLocks noGrp="1"/>
          </p:cNvSpPr>
          <p:nvPr>
            <p:ph type="title"/>
          </p:nvPr>
        </p:nvSpPr>
        <p:spPr>
          <a:xfrm>
            <a:off x="838200" y="2163762"/>
            <a:ext cx="10515600" cy="1325563"/>
          </a:xfrm>
        </p:spPr>
        <p:txBody>
          <a:bodyPr/>
          <a:lstStyle/>
          <a:p>
            <a:pPr algn="ctr"/>
            <a:r>
              <a:rPr lang="es-AR" dirty="0" err="1"/>
              <a:t>Interactive</a:t>
            </a:r>
            <a:r>
              <a:rPr lang="es-AR" dirty="0"/>
              <a:t> </a:t>
            </a:r>
            <a:r>
              <a:rPr lang="es-AR" dirty="0" err="1"/>
              <a:t>Map</a:t>
            </a:r>
            <a:r>
              <a:rPr lang="es-AR" dirty="0"/>
              <a:t> </a:t>
            </a:r>
            <a:r>
              <a:rPr lang="es-AR" dirty="0" err="1"/>
              <a:t>with</a:t>
            </a:r>
            <a:r>
              <a:rPr lang="es-AR" dirty="0"/>
              <a:t>  </a:t>
            </a:r>
            <a:r>
              <a:rPr lang="es-AR" dirty="0" err="1"/>
              <a:t>Folium</a:t>
            </a:r>
            <a:endParaRPr lang="es-AR" dirty="0"/>
          </a:p>
        </p:txBody>
      </p:sp>
    </p:spTree>
    <p:extLst>
      <p:ext uri="{BB962C8B-B14F-4D97-AF65-F5344CB8AC3E}">
        <p14:creationId xmlns:p14="http://schemas.microsoft.com/office/powerpoint/2010/main" val="3465217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5BFBF8-F457-4D39-9BBA-31CA30660206}"/>
              </a:ext>
            </a:extLst>
          </p:cNvPr>
          <p:cNvSpPr>
            <a:spLocks noGrp="1"/>
          </p:cNvSpPr>
          <p:nvPr>
            <p:ph type="title"/>
          </p:nvPr>
        </p:nvSpPr>
        <p:spPr/>
        <p:txBody>
          <a:bodyPr/>
          <a:lstStyle/>
          <a:p>
            <a:r>
              <a:rPr lang="es-AR" dirty="0" err="1"/>
              <a:t>Launch</a:t>
            </a:r>
            <a:r>
              <a:rPr lang="es-AR" dirty="0"/>
              <a:t> </a:t>
            </a:r>
            <a:r>
              <a:rPr lang="es-AR" dirty="0" err="1"/>
              <a:t>Site</a:t>
            </a:r>
            <a:r>
              <a:rPr lang="es-AR" dirty="0"/>
              <a:t> </a:t>
            </a:r>
            <a:r>
              <a:rPr lang="es-AR" dirty="0" err="1"/>
              <a:t>Locations</a:t>
            </a:r>
            <a:r>
              <a:rPr lang="es-AR" dirty="0"/>
              <a:t>	</a:t>
            </a:r>
          </a:p>
        </p:txBody>
      </p:sp>
      <p:sp>
        <p:nvSpPr>
          <p:cNvPr id="3" name="Marcador de contenido 2">
            <a:extLst>
              <a:ext uri="{FF2B5EF4-FFF2-40B4-BE49-F238E27FC236}">
                <a16:creationId xmlns:a16="http://schemas.microsoft.com/office/drawing/2014/main" id="{982460B4-DA16-4BF6-990A-AA94BA6B275C}"/>
              </a:ext>
            </a:extLst>
          </p:cNvPr>
          <p:cNvSpPr>
            <a:spLocks noGrp="1"/>
          </p:cNvSpPr>
          <p:nvPr>
            <p:ph sz="half" idx="1"/>
          </p:nvPr>
        </p:nvSpPr>
        <p:spPr/>
        <p:txBody>
          <a:bodyPr/>
          <a:lstStyle/>
          <a:p>
            <a:endParaRPr lang="es-AR"/>
          </a:p>
        </p:txBody>
      </p:sp>
      <p:sp>
        <p:nvSpPr>
          <p:cNvPr id="4" name="Marcador de contenido 3">
            <a:extLst>
              <a:ext uri="{FF2B5EF4-FFF2-40B4-BE49-F238E27FC236}">
                <a16:creationId xmlns:a16="http://schemas.microsoft.com/office/drawing/2014/main" id="{98A4ADFE-7E2B-4BCC-B733-C2A16469165A}"/>
              </a:ext>
            </a:extLst>
          </p:cNvPr>
          <p:cNvSpPr>
            <a:spLocks noGrp="1"/>
          </p:cNvSpPr>
          <p:nvPr>
            <p:ph sz="half" idx="2"/>
          </p:nvPr>
        </p:nvSpPr>
        <p:spPr/>
        <p:txBody>
          <a:bodyPr/>
          <a:lstStyle/>
          <a:p>
            <a:endParaRPr lang="es-AR"/>
          </a:p>
        </p:txBody>
      </p:sp>
      <p:sp>
        <p:nvSpPr>
          <p:cNvPr id="5" name="object 4">
            <a:extLst>
              <a:ext uri="{FF2B5EF4-FFF2-40B4-BE49-F238E27FC236}">
                <a16:creationId xmlns:a16="http://schemas.microsoft.com/office/drawing/2014/main" id="{D1AE3425-3EF9-4F90-BB75-3F1DC1DF55CF}"/>
              </a:ext>
            </a:extLst>
          </p:cNvPr>
          <p:cNvSpPr/>
          <p:nvPr/>
        </p:nvSpPr>
        <p:spPr>
          <a:xfrm>
            <a:off x="854963" y="1796795"/>
            <a:ext cx="10279380" cy="361492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42530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A71428-F66E-4E12-9889-D0E85EB01530}"/>
              </a:ext>
            </a:extLst>
          </p:cNvPr>
          <p:cNvSpPr>
            <a:spLocks noGrp="1"/>
          </p:cNvSpPr>
          <p:nvPr>
            <p:ph type="title"/>
          </p:nvPr>
        </p:nvSpPr>
        <p:spPr/>
        <p:txBody>
          <a:bodyPr/>
          <a:lstStyle/>
          <a:p>
            <a:r>
              <a:rPr lang="es-AR" dirty="0"/>
              <a:t>Color-</a:t>
            </a:r>
            <a:r>
              <a:rPr lang="es-AR" dirty="0" err="1"/>
              <a:t>Coded</a:t>
            </a:r>
            <a:r>
              <a:rPr lang="es-AR" dirty="0"/>
              <a:t> </a:t>
            </a:r>
            <a:r>
              <a:rPr lang="es-AR" dirty="0" err="1"/>
              <a:t>Launch</a:t>
            </a:r>
            <a:r>
              <a:rPr lang="es-AR" dirty="0"/>
              <a:t> </a:t>
            </a:r>
            <a:r>
              <a:rPr lang="es-AR" dirty="0" err="1"/>
              <a:t>Markers</a:t>
            </a:r>
            <a:r>
              <a:rPr lang="es-AR" dirty="0"/>
              <a:t>	</a:t>
            </a:r>
          </a:p>
        </p:txBody>
      </p:sp>
      <p:sp>
        <p:nvSpPr>
          <p:cNvPr id="4" name="Marcador de contenido 3">
            <a:extLst>
              <a:ext uri="{FF2B5EF4-FFF2-40B4-BE49-F238E27FC236}">
                <a16:creationId xmlns:a16="http://schemas.microsoft.com/office/drawing/2014/main" id="{910DE63E-A5B4-401C-A3DA-8D6954AD08BB}"/>
              </a:ext>
            </a:extLst>
          </p:cNvPr>
          <p:cNvSpPr>
            <a:spLocks noGrp="1"/>
          </p:cNvSpPr>
          <p:nvPr>
            <p:ph sz="half" idx="2"/>
          </p:nvPr>
        </p:nvSpPr>
        <p:spPr/>
        <p:txBody>
          <a:bodyPr/>
          <a:lstStyle/>
          <a:p>
            <a:endParaRPr lang="es-AR"/>
          </a:p>
        </p:txBody>
      </p:sp>
      <p:sp>
        <p:nvSpPr>
          <p:cNvPr id="5" name="object 4">
            <a:extLst>
              <a:ext uri="{FF2B5EF4-FFF2-40B4-BE49-F238E27FC236}">
                <a16:creationId xmlns:a16="http://schemas.microsoft.com/office/drawing/2014/main" id="{9372D3C1-6ADB-4AC6-B49A-40B355C65756}"/>
              </a:ext>
            </a:extLst>
          </p:cNvPr>
          <p:cNvSpPr>
            <a:spLocks noGrp="1"/>
          </p:cNvSpPr>
          <p:nvPr>
            <p:ph sz="half" idx="1"/>
          </p:nvPr>
        </p:nvSpPr>
        <p:spPr>
          <a:xfrm>
            <a:off x="838200" y="1825625"/>
            <a:ext cx="5181600" cy="4351338"/>
          </a:xfrm>
          <a:prstGeom prst="rect">
            <a:avLst/>
          </a:prstGeom>
          <a:blipFill>
            <a:blip r:embed="rId2" cstate="print"/>
            <a:stretch>
              <a:fillRect/>
            </a:stretch>
          </a:blipFill>
        </p:spPr>
        <p:txBody>
          <a:bodyPr wrap="square" lIns="0" tIns="0" rIns="0" bIns="0" rtlCol="0"/>
          <a:lstStyle/>
          <a:p>
            <a:endParaRPr lang="es-AR"/>
          </a:p>
        </p:txBody>
      </p:sp>
    </p:spTree>
    <p:extLst>
      <p:ext uri="{BB962C8B-B14F-4D97-AF65-F5344CB8AC3E}">
        <p14:creationId xmlns:p14="http://schemas.microsoft.com/office/powerpoint/2010/main" val="2124038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6A12C3-37C6-424A-9A22-6B2C2BCA7C76}"/>
              </a:ext>
            </a:extLst>
          </p:cNvPr>
          <p:cNvSpPr>
            <a:spLocks noGrp="1"/>
          </p:cNvSpPr>
          <p:nvPr>
            <p:ph type="title"/>
          </p:nvPr>
        </p:nvSpPr>
        <p:spPr/>
        <p:txBody>
          <a:bodyPr/>
          <a:lstStyle/>
          <a:p>
            <a:r>
              <a:rPr lang="es-AR" dirty="0"/>
              <a:t>Key </a:t>
            </a:r>
            <a:r>
              <a:rPr lang="es-AR" dirty="0" err="1"/>
              <a:t>Location</a:t>
            </a:r>
            <a:r>
              <a:rPr lang="es-AR" dirty="0"/>
              <a:t> </a:t>
            </a:r>
            <a:r>
              <a:rPr lang="es-AR" dirty="0" err="1"/>
              <a:t>Proximities</a:t>
            </a:r>
            <a:r>
              <a:rPr lang="es-AR" dirty="0"/>
              <a:t>	</a:t>
            </a:r>
          </a:p>
        </p:txBody>
      </p:sp>
      <p:sp>
        <p:nvSpPr>
          <p:cNvPr id="3" name="Marcador de contenido 2">
            <a:extLst>
              <a:ext uri="{FF2B5EF4-FFF2-40B4-BE49-F238E27FC236}">
                <a16:creationId xmlns:a16="http://schemas.microsoft.com/office/drawing/2014/main" id="{A8D4870F-550A-4D58-A910-2D91BC1E54C7}"/>
              </a:ext>
            </a:extLst>
          </p:cNvPr>
          <p:cNvSpPr>
            <a:spLocks noGrp="1"/>
          </p:cNvSpPr>
          <p:nvPr>
            <p:ph sz="half" idx="1"/>
          </p:nvPr>
        </p:nvSpPr>
        <p:spPr/>
        <p:txBody>
          <a:bodyPr/>
          <a:lstStyle/>
          <a:p>
            <a:endParaRPr lang="es-AR"/>
          </a:p>
        </p:txBody>
      </p:sp>
      <p:sp>
        <p:nvSpPr>
          <p:cNvPr id="4" name="Marcador de contenido 3">
            <a:extLst>
              <a:ext uri="{FF2B5EF4-FFF2-40B4-BE49-F238E27FC236}">
                <a16:creationId xmlns:a16="http://schemas.microsoft.com/office/drawing/2014/main" id="{CC966F83-20CF-4E70-A478-ACE41406A9D6}"/>
              </a:ext>
            </a:extLst>
          </p:cNvPr>
          <p:cNvSpPr>
            <a:spLocks noGrp="1"/>
          </p:cNvSpPr>
          <p:nvPr>
            <p:ph sz="half" idx="2"/>
          </p:nvPr>
        </p:nvSpPr>
        <p:spPr/>
        <p:txBody>
          <a:bodyPr/>
          <a:lstStyle/>
          <a:p>
            <a:endParaRPr lang="es-AR"/>
          </a:p>
        </p:txBody>
      </p:sp>
      <p:sp>
        <p:nvSpPr>
          <p:cNvPr id="5" name="object 4">
            <a:extLst>
              <a:ext uri="{FF2B5EF4-FFF2-40B4-BE49-F238E27FC236}">
                <a16:creationId xmlns:a16="http://schemas.microsoft.com/office/drawing/2014/main" id="{557B163A-7D05-4EA5-9C3F-8C860EBC8260}"/>
              </a:ext>
            </a:extLst>
          </p:cNvPr>
          <p:cNvSpPr/>
          <p:nvPr/>
        </p:nvSpPr>
        <p:spPr>
          <a:xfrm>
            <a:off x="1097280" y="1837944"/>
            <a:ext cx="8389620" cy="1723643"/>
          </a:xfrm>
          <a:prstGeom prst="rect">
            <a:avLst/>
          </a:prstGeom>
          <a:blipFill>
            <a:blip r:embed="rId2" cstate="print"/>
            <a:stretch>
              <a:fillRect/>
            </a:stretch>
          </a:blipFill>
        </p:spPr>
        <p:txBody>
          <a:bodyPr wrap="square" lIns="0" tIns="0" rIns="0" bIns="0" rtlCol="0"/>
          <a:lstStyle/>
          <a:p>
            <a:endParaRPr/>
          </a:p>
        </p:txBody>
      </p:sp>
      <p:grpSp>
        <p:nvGrpSpPr>
          <p:cNvPr id="6" name="object 5">
            <a:extLst>
              <a:ext uri="{FF2B5EF4-FFF2-40B4-BE49-F238E27FC236}">
                <a16:creationId xmlns:a16="http://schemas.microsoft.com/office/drawing/2014/main" id="{9C1D73EF-0ECD-4C6A-93F8-6F0993D38BA0}"/>
              </a:ext>
            </a:extLst>
          </p:cNvPr>
          <p:cNvGrpSpPr/>
          <p:nvPr/>
        </p:nvGrpSpPr>
        <p:grpSpPr>
          <a:xfrm>
            <a:off x="2802635" y="3552444"/>
            <a:ext cx="7505700" cy="1562100"/>
            <a:chOff x="2802635" y="3552444"/>
            <a:chExt cx="7505700" cy="1562100"/>
          </a:xfrm>
        </p:grpSpPr>
        <p:sp>
          <p:nvSpPr>
            <p:cNvPr id="7" name="object 6">
              <a:extLst>
                <a:ext uri="{FF2B5EF4-FFF2-40B4-BE49-F238E27FC236}">
                  <a16:creationId xmlns:a16="http://schemas.microsoft.com/office/drawing/2014/main" id="{4A1C7AFB-4103-47DD-99A6-6DA4B1B96AB7}"/>
                </a:ext>
              </a:extLst>
            </p:cNvPr>
            <p:cNvSpPr/>
            <p:nvPr/>
          </p:nvSpPr>
          <p:spPr>
            <a:xfrm>
              <a:off x="2802635" y="3552444"/>
              <a:ext cx="3409188" cy="1514855"/>
            </a:xfrm>
            <a:prstGeom prst="rect">
              <a:avLst/>
            </a:prstGeom>
            <a:blipFill>
              <a:blip r:embed="rId3" cstate="print"/>
              <a:stretch>
                <a:fillRect/>
              </a:stretch>
            </a:blipFill>
          </p:spPr>
          <p:txBody>
            <a:bodyPr wrap="square" lIns="0" tIns="0" rIns="0" bIns="0" rtlCol="0"/>
            <a:lstStyle/>
            <a:p>
              <a:endParaRPr/>
            </a:p>
          </p:txBody>
        </p:sp>
        <p:sp>
          <p:nvSpPr>
            <p:cNvPr id="8" name="object 7">
              <a:extLst>
                <a:ext uri="{FF2B5EF4-FFF2-40B4-BE49-F238E27FC236}">
                  <a16:creationId xmlns:a16="http://schemas.microsoft.com/office/drawing/2014/main" id="{E6F82F71-AB2E-4E41-8BBA-7F086C94F6AE}"/>
                </a:ext>
              </a:extLst>
            </p:cNvPr>
            <p:cNvSpPr/>
            <p:nvPr/>
          </p:nvSpPr>
          <p:spPr>
            <a:xfrm>
              <a:off x="6211823" y="3552444"/>
              <a:ext cx="4096512" cy="1562099"/>
            </a:xfrm>
            <a:prstGeom prst="rect">
              <a:avLst/>
            </a:prstGeom>
            <a:blipFill>
              <a:blip r:embed="rId4"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42947495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237208-37B4-4C64-B4B5-E52A67E31293}"/>
              </a:ext>
            </a:extLst>
          </p:cNvPr>
          <p:cNvSpPr>
            <a:spLocks noGrp="1"/>
          </p:cNvSpPr>
          <p:nvPr>
            <p:ph type="title"/>
          </p:nvPr>
        </p:nvSpPr>
        <p:spPr>
          <a:xfrm>
            <a:off x="762000" y="2916414"/>
            <a:ext cx="10515600" cy="1325563"/>
          </a:xfrm>
        </p:spPr>
        <p:txBody>
          <a:bodyPr/>
          <a:lstStyle/>
          <a:p>
            <a:pPr algn="ctr"/>
            <a:r>
              <a:rPr lang="es-AR" dirty="0" err="1"/>
              <a:t>Interactive</a:t>
            </a:r>
            <a:r>
              <a:rPr lang="es-AR" dirty="0"/>
              <a:t> </a:t>
            </a:r>
            <a:r>
              <a:rPr lang="es-AR" dirty="0" err="1"/>
              <a:t>dashboard</a:t>
            </a:r>
            <a:r>
              <a:rPr lang="es-AR" dirty="0"/>
              <a:t>   </a:t>
            </a:r>
            <a:r>
              <a:rPr lang="es-AR" dirty="0" err="1"/>
              <a:t>Plotly</a:t>
            </a:r>
            <a:r>
              <a:rPr lang="es-AR" dirty="0"/>
              <a:t> </a:t>
            </a:r>
            <a:r>
              <a:rPr lang="es-AR" dirty="0" err="1"/>
              <a:t>Dash</a:t>
            </a:r>
            <a:endParaRPr lang="es-AR" dirty="0"/>
          </a:p>
        </p:txBody>
      </p:sp>
      <p:sp>
        <p:nvSpPr>
          <p:cNvPr id="3" name="Marcador de contenido 2">
            <a:extLst>
              <a:ext uri="{FF2B5EF4-FFF2-40B4-BE49-F238E27FC236}">
                <a16:creationId xmlns:a16="http://schemas.microsoft.com/office/drawing/2014/main" id="{24BF234F-5059-4938-8F89-500719922A9F}"/>
              </a:ext>
            </a:extLst>
          </p:cNvPr>
          <p:cNvSpPr>
            <a:spLocks noGrp="1"/>
          </p:cNvSpPr>
          <p:nvPr>
            <p:ph sz="half" idx="1"/>
          </p:nvPr>
        </p:nvSpPr>
        <p:spPr/>
        <p:txBody>
          <a:bodyPr/>
          <a:lstStyle/>
          <a:p>
            <a:endParaRPr lang="es-AR"/>
          </a:p>
        </p:txBody>
      </p:sp>
      <p:sp>
        <p:nvSpPr>
          <p:cNvPr id="4" name="Marcador de contenido 3">
            <a:extLst>
              <a:ext uri="{FF2B5EF4-FFF2-40B4-BE49-F238E27FC236}">
                <a16:creationId xmlns:a16="http://schemas.microsoft.com/office/drawing/2014/main" id="{2F1B60E1-759F-40EE-A7F8-3C022AC98D08}"/>
              </a:ext>
            </a:extLst>
          </p:cNvPr>
          <p:cNvSpPr>
            <a:spLocks noGrp="1"/>
          </p:cNvSpPr>
          <p:nvPr>
            <p:ph sz="half" idx="2"/>
          </p:nvPr>
        </p:nvSpPr>
        <p:spPr/>
        <p:txBody>
          <a:bodyPr/>
          <a:lstStyle/>
          <a:p>
            <a:endParaRPr lang="es-AR"/>
          </a:p>
        </p:txBody>
      </p:sp>
    </p:spTree>
    <p:extLst>
      <p:ext uri="{BB962C8B-B14F-4D97-AF65-F5344CB8AC3E}">
        <p14:creationId xmlns:p14="http://schemas.microsoft.com/office/powerpoint/2010/main" val="1647404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AB8F50-807B-4584-BF86-33B57FBCF1BA}"/>
              </a:ext>
            </a:extLst>
          </p:cNvPr>
          <p:cNvSpPr>
            <a:spLocks noGrp="1"/>
          </p:cNvSpPr>
          <p:nvPr>
            <p:ph type="title"/>
          </p:nvPr>
        </p:nvSpPr>
        <p:spPr/>
        <p:txBody>
          <a:bodyPr/>
          <a:lstStyle/>
          <a:p>
            <a:r>
              <a:rPr lang="en-US" dirty="0"/>
              <a:t>Launch success count for all sites</a:t>
            </a:r>
            <a:endParaRPr lang="es-AR" dirty="0"/>
          </a:p>
        </p:txBody>
      </p:sp>
      <p:sp>
        <p:nvSpPr>
          <p:cNvPr id="3" name="Marcador de contenido 2">
            <a:extLst>
              <a:ext uri="{FF2B5EF4-FFF2-40B4-BE49-F238E27FC236}">
                <a16:creationId xmlns:a16="http://schemas.microsoft.com/office/drawing/2014/main" id="{8E2C4ABE-0C78-4AE3-964A-1AE320CE8201}"/>
              </a:ext>
            </a:extLst>
          </p:cNvPr>
          <p:cNvSpPr>
            <a:spLocks noGrp="1"/>
          </p:cNvSpPr>
          <p:nvPr>
            <p:ph sz="half" idx="1"/>
          </p:nvPr>
        </p:nvSpPr>
        <p:spPr/>
        <p:txBody>
          <a:bodyPr/>
          <a:lstStyle/>
          <a:p>
            <a:endParaRPr lang="es-AR" dirty="0"/>
          </a:p>
        </p:txBody>
      </p:sp>
      <p:sp>
        <p:nvSpPr>
          <p:cNvPr id="4" name="Marcador de contenido 3">
            <a:extLst>
              <a:ext uri="{FF2B5EF4-FFF2-40B4-BE49-F238E27FC236}">
                <a16:creationId xmlns:a16="http://schemas.microsoft.com/office/drawing/2014/main" id="{9724A0A1-CAFC-488B-A1E2-479160253C69}"/>
              </a:ext>
            </a:extLst>
          </p:cNvPr>
          <p:cNvSpPr>
            <a:spLocks noGrp="1"/>
          </p:cNvSpPr>
          <p:nvPr>
            <p:ph sz="half" idx="2"/>
          </p:nvPr>
        </p:nvSpPr>
        <p:spPr/>
        <p:txBody>
          <a:bodyPr/>
          <a:lstStyle/>
          <a:p>
            <a:endParaRPr lang="es-AR"/>
          </a:p>
        </p:txBody>
      </p:sp>
      <p:pic>
        <p:nvPicPr>
          <p:cNvPr id="5" name="Picture 8">
            <a:extLst>
              <a:ext uri="{FF2B5EF4-FFF2-40B4-BE49-F238E27FC236}">
                <a16:creationId xmlns:a16="http://schemas.microsoft.com/office/drawing/2014/main" id="{F3016D76-F74C-432D-981A-B23DA0482AC9}"/>
              </a:ext>
            </a:extLst>
          </p:cNvPr>
          <p:cNvPicPr>
            <a:picLocks noChangeAspect="1"/>
          </p:cNvPicPr>
          <p:nvPr/>
        </p:nvPicPr>
        <p:blipFill>
          <a:blip r:embed="rId2"/>
          <a:stretch>
            <a:fillRect/>
          </a:stretch>
        </p:blipFill>
        <p:spPr>
          <a:xfrm>
            <a:off x="1025048" y="1703712"/>
            <a:ext cx="7977600" cy="4595163"/>
          </a:xfrm>
          <a:prstGeom prst="roundRect">
            <a:avLst>
              <a:gd name="adj" fmla="val 2331"/>
            </a:avLst>
          </a:prstGeom>
          <a:solidFill>
            <a:srgbClr val="FFFFFF"/>
          </a:solidFill>
          <a:ln w="76200" cap="sq">
            <a:solidFill>
              <a:srgbClr val="EAEAEA"/>
            </a:solidFill>
            <a:miter lim="800000"/>
          </a:ln>
          <a:effectLst>
            <a:reflection blurRad="12700" stA="33000" endPos="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1943923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8FD936-7F00-483A-B0D7-B4CA32A5A39A}"/>
              </a:ext>
            </a:extLst>
          </p:cNvPr>
          <p:cNvSpPr>
            <a:spLocks noGrp="1"/>
          </p:cNvSpPr>
          <p:nvPr>
            <p:ph type="title"/>
          </p:nvPr>
        </p:nvSpPr>
        <p:spPr/>
        <p:txBody>
          <a:bodyPr/>
          <a:lstStyle/>
          <a:p>
            <a:r>
              <a:rPr lang="en-US" dirty="0"/>
              <a:t>Pie chart for the launch site with highest launch success ratio</a:t>
            </a:r>
            <a:endParaRPr lang="es-AR" dirty="0"/>
          </a:p>
        </p:txBody>
      </p:sp>
      <p:sp>
        <p:nvSpPr>
          <p:cNvPr id="3" name="Marcador de contenido 2">
            <a:extLst>
              <a:ext uri="{FF2B5EF4-FFF2-40B4-BE49-F238E27FC236}">
                <a16:creationId xmlns:a16="http://schemas.microsoft.com/office/drawing/2014/main" id="{6143FB3E-D36C-4BEA-806A-CC69D42E58A6}"/>
              </a:ext>
            </a:extLst>
          </p:cNvPr>
          <p:cNvSpPr>
            <a:spLocks noGrp="1"/>
          </p:cNvSpPr>
          <p:nvPr>
            <p:ph sz="half" idx="1"/>
          </p:nvPr>
        </p:nvSpPr>
        <p:spPr/>
        <p:txBody>
          <a:bodyPr/>
          <a:lstStyle/>
          <a:p>
            <a:endParaRPr lang="es-AR" dirty="0"/>
          </a:p>
        </p:txBody>
      </p:sp>
      <p:sp>
        <p:nvSpPr>
          <p:cNvPr id="4" name="Marcador de contenido 3">
            <a:extLst>
              <a:ext uri="{FF2B5EF4-FFF2-40B4-BE49-F238E27FC236}">
                <a16:creationId xmlns:a16="http://schemas.microsoft.com/office/drawing/2014/main" id="{0B1E0D09-6749-4465-BCAB-6AA4B8762CB9}"/>
              </a:ext>
            </a:extLst>
          </p:cNvPr>
          <p:cNvSpPr>
            <a:spLocks noGrp="1"/>
          </p:cNvSpPr>
          <p:nvPr>
            <p:ph sz="half" idx="2"/>
          </p:nvPr>
        </p:nvSpPr>
        <p:spPr/>
        <p:txBody>
          <a:bodyPr/>
          <a:lstStyle/>
          <a:p>
            <a:endParaRPr lang="es-AR"/>
          </a:p>
        </p:txBody>
      </p:sp>
      <p:pic>
        <p:nvPicPr>
          <p:cNvPr id="6" name="Picture 4">
            <a:extLst>
              <a:ext uri="{FF2B5EF4-FFF2-40B4-BE49-F238E27FC236}">
                <a16:creationId xmlns:a16="http://schemas.microsoft.com/office/drawing/2014/main" id="{7B6427EA-B678-477E-9F19-26FF5773FDD4}"/>
              </a:ext>
            </a:extLst>
          </p:cNvPr>
          <p:cNvPicPr>
            <a:picLocks noChangeAspect="1"/>
          </p:cNvPicPr>
          <p:nvPr/>
        </p:nvPicPr>
        <p:blipFill>
          <a:blip r:embed="rId2"/>
          <a:stretch>
            <a:fillRect/>
          </a:stretch>
        </p:blipFill>
        <p:spPr>
          <a:xfrm>
            <a:off x="787073" y="1796306"/>
            <a:ext cx="7975927" cy="4696569"/>
          </a:xfrm>
          <a:prstGeom prst="roundRect">
            <a:avLst>
              <a:gd name="adj" fmla="val 2331"/>
            </a:avLst>
          </a:prstGeom>
          <a:solidFill>
            <a:srgbClr val="FFFFFF"/>
          </a:solidFill>
          <a:ln w="76200" cap="sq">
            <a:solidFill>
              <a:srgbClr val="EAEAEA"/>
            </a:solidFill>
            <a:miter lim="800000"/>
          </a:ln>
          <a:effectLst>
            <a:reflection blurRad="12700" stA="33000" endPos="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Picture 4">
            <a:extLst>
              <a:ext uri="{FF2B5EF4-FFF2-40B4-BE49-F238E27FC236}">
                <a16:creationId xmlns:a16="http://schemas.microsoft.com/office/drawing/2014/main" id="{0C05EF74-B69C-4D6B-9230-F3E241BA7020}"/>
              </a:ext>
            </a:extLst>
          </p:cNvPr>
          <p:cNvPicPr>
            <a:picLocks noChangeAspect="1"/>
          </p:cNvPicPr>
          <p:nvPr/>
        </p:nvPicPr>
        <p:blipFill>
          <a:blip r:embed="rId2"/>
          <a:stretch>
            <a:fillRect/>
          </a:stretch>
        </p:blipFill>
        <p:spPr>
          <a:xfrm>
            <a:off x="408856" y="1468734"/>
            <a:ext cx="7975927" cy="4696569"/>
          </a:xfrm>
          <a:prstGeom prst="roundRect">
            <a:avLst>
              <a:gd name="adj" fmla="val 2331"/>
            </a:avLst>
          </a:prstGeom>
          <a:solidFill>
            <a:srgbClr val="FFFFFF"/>
          </a:solidFill>
          <a:ln w="76200" cap="sq">
            <a:solidFill>
              <a:srgbClr val="EAEAEA"/>
            </a:solidFill>
            <a:miter lim="800000"/>
          </a:ln>
          <a:effectLst>
            <a:reflection blurRad="12700" stA="33000" endPos="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705096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770021" y="1825625"/>
            <a:ext cx="10583779"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This project focuses on predicting the successful landing of the SpaceX Falcon 9 first stage, a pivotal factor in the company's cost-efficient rocket launches priced at $62 million. </a:t>
            </a:r>
          </a:p>
          <a:p>
            <a:pPr marL="0" indent="0">
              <a:buNone/>
            </a:pPr>
            <a:r>
              <a:rPr lang="en-US" dirty="0"/>
              <a:t>The ability to forecast landing outcomes enables an estimation of launch costs, aiding in the assessment of competitiveness against other providers charging significantly higher prices. By deploying predictive analysis, decision-makers can strategically evaluate whether alternate companies should bid against SpaceX for rocket launches. </a:t>
            </a:r>
          </a:p>
          <a:p>
            <a:pPr marL="0" indent="0">
              <a:buNone/>
            </a:pPr>
            <a:r>
              <a:rPr lang="en-US" dirty="0"/>
              <a:t>Ultimately, this initiative aims to enhance decision-making in the space industry, offering valuable insights for cost-effective and reliable launch options.</a:t>
            </a:r>
            <a:endParaRPr lang="en-US" sz="1800" dirty="0"/>
          </a:p>
        </p:txBody>
      </p:sp>
    </p:spTree>
    <p:extLst>
      <p:ext uri="{BB962C8B-B14F-4D97-AF65-F5344CB8AC3E}">
        <p14:creationId xmlns:p14="http://schemas.microsoft.com/office/powerpoint/2010/main" val="710623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45324-C084-4F42-844F-1D8A4ADEF2AD}"/>
              </a:ext>
            </a:extLst>
          </p:cNvPr>
          <p:cNvSpPr>
            <a:spLocks noGrp="1"/>
          </p:cNvSpPr>
          <p:nvPr>
            <p:ph type="title"/>
          </p:nvPr>
        </p:nvSpPr>
        <p:spPr/>
        <p:txBody>
          <a:bodyPr>
            <a:normAutofit/>
          </a:bodyPr>
          <a:lstStyle/>
          <a:p>
            <a:r>
              <a:rPr lang="en-US" sz="3600" dirty="0"/>
              <a:t>Payload Mass vs. Success vs. Booster  Version Category</a:t>
            </a:r>
            <a:endParaRPr lang="es-AR" sz="3600" dirty="0"/>
          </a:p>
        </p:txBody>
      </p:sp>
      <p:sp>
        <p:nvSpPr>
          <p:cNvPr id="3" name="Marcador de contenido 2">
            <a:extLst>
              <a:ext uri="{FF2B5EF4-FFF2-40B4-BE49-F238E27FC236}">
                <a16:creationId xmlns:a16="http://schemas.microsoft.com/office/drawing/2014/main" id="{089B7598-34AC-4A9E-9BC9-29D5C88A88BA}"/>
              </a:ext>
            </a:extLst>
          </p:cNvPr>
          <p:cNvSpPr>
            <a:spLocks noGrp="1"/>
          </p:cNvSpPr>
          <p:nvPr>
            <p:ph sz="half" idx="1"/>
          </p:nvPr>
        </p:nvSpPr>
        <p:spPr/>
        <p:txBody>
          <a:bodyPr/>
          <a:lstStyle/>
          <a:p>
            <a:endParaRPr lang="es-AR"/>
          </a:p>
        </p:txBody>
      </p:sp>
      <p:sp>
        <p:nvSpPr>
          <p:cNvPr id="4" name="Marcador de contenido 3">
            <a:extLst>
              <a:ext uri="{FF2B5EF4-FFF2-40B4-BE49-F238E27FC236}">
                <a16:creationId xmlns:a16="http://schemas.microsoft.com/office/drawing/2014/main" id="{709687D1-4334-446B-9BB1-3D4E86AC5F03}"/>
              </a:ext>
            </a:extLst>
          </p:cNvPr>
          <p:cNvSpPr>
            <a:spLocks noGrp="1"/>
          </p:cNvSpPr>
          <p:nvPr>
            <p:ph sz="half" idx="2"/>
          </p:nvPr>
        </p:nvSpPr>
        <p:spPr/>
        <p:txBody>
          <a:bodyPr/>
          <a:lstStyle/>
          <a:p>
            <a:endParaRPr lang="es-AR"/>
          </a:p>
        </p:txBody>
      </p:sp>
      <p:sp>
        <p:nvSpPr>
          <p:cNvPr id="5" name="object 4">
            <a:extLst>
              <a:ext uri="{FF2B5EF4-FFF2-40B4-BE49-F238E27FC236}">
                <a16:creationId xmlns:a16="http://schemas.microsoft.com/office/drawing/2014/main" id="{DBAD549E-8D54-4F49-8BF6-7029C7BBF3E5}"/>
              </a:ext>
            </a:extLst>
          </p:cNvPr>
          <p:cNvSpPr/>
          <p:nvPr/>
        </p:nvSpPr>
        <p:spPr>
          <a:xfrm>
            <a:off x="417958" y="1774321"/>
            <a:ext cx="11568046" cy="2981568"/>
          </a:xfrm>
          <a:prstGeom prst="rect">
            <a:avLst/>
          </a:prstGeom>
          <a:blipFill>
            <a:blip r:embed="rId2" cstate="print"/>
            <a:stretch>
              <a:fillRect/>
            </a:stretch>
          </a:blipFill>
        </p:spPr>
        <p:txBody>
          <a:bodyPr wrap="square" lIns="0" tIns="0" rIns="0" bIns="0" rtlCol="0"/>
          <a:lstStyle/>
          <a:p>
            <a:endParaRPr/>
          </a:p>
        </p:txBody>
      </p:sp>
      <p:sp>
        <p:nvSpPr>
          <p:cNvPr id="7" name="object 4">
            <a:extLst>
              <a:ext uri="{FF2B5EF4-FFF2-40B4-BE49-F238E27FC236}">
                <a16:creationId xmlns:a16="http://schemas.microsoft.com/office/drawing/2014/main" id="{B77A829B-8B15-4CFB-89B0-8FA05385AD37}"/>
              </a:ext>
            </a:extLst>
          </p:cNvPr>
          <p:cNvSpPr/>
          <p:nvPr/>
        </p:nvSpPr>
        <p:spPr>
          <a:xfrm>
            <a:off x="570358" y="1926721"/>
            <a:ext cx="11568046" cy="298156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132898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6BCE74-BE4A-4F70-BACB-E607D9812D1B}"/>
              </a:ext>
            </a:extLst>
          </p:cNvPr>
          <p:cNvSpPr>
            <a:spLocks noGrp="1"/>
          </p:cNvSpPr>
          <p:nvPr>
            <p:ph type="title"/>
          </p:nvPr>
        </p:nvSpPr>
        <p:spPr>
          <a:xfrm>
            <a:off x="838200" y="3187347"/>
            <a:ext cx="10515600" cy="1325563"/>
          </a:xfrm>
        </p:spPr>
        <p:txBody>
          <a:bodyPr/>
          <a:lstStyle/>
          <a:p>
            <a:pPr algn="ctr"/>
            <a:r>
              <a:rPr lang="es-AR" dirty="0" err="1"/>
              <a:t>Predictive</a:t>
            </a:r>
            <a:r>
              <a:rPr lang="es-AR" dirty="0"/>
              <a:t> </a:t>
            </a:r>
            <a:r>
              <a:rPr lang="es-AR" dirty="0" err="1"/>
              <a:t>Analysis</a:t>
            </a:r>
            <a:r>
              <a:rPr lang="es-AR" dirty="0"/>
              <a:t>  (</a:t>
            </a:r>
            <a:r>
              <a:rPr lang="es-AR" dirty="0" err="1"/>
              <a:t>Classification</a:t>
            </a:r>
            <a:r>
              <a:rPr lang="es-AR" dirty="0"/>
              <a:t>)</a:t>
            </a:r>
            <a:br>
              <a:rPr lang="es-AR" dirty="0"/>
            </a:br>
            <a:endParaRPr lang="es-AR" dirty="0"/>
          </a:p>
        </p:txBody>
      </p:sp>
      <p:sp>
        <p:nvSpPr>
          <p:cNvPr id="3" name="Marcador de contenido 2">
            <a:extLst>
              <a:ext uri="{FF2B5EF4-FFF2-40B4-BE49-F238E27FC236}">
                <a16:creationId xmlns:a16="http://schemas.microsoft.com/office/drawing/2014/main" id="{72218D8F-F23A-40C9-BEB6-B80FF4665843}"/>
              </a:ext>
            </a:extLst>
          </p:cNvPr>
          <p:cNvSpPr>
            <a:spLocks noGrp="1"/>
          </p:cNvSpPr>
          <p:nvPr>
            <p:ph sz="half" idx="1"/>
          </p:nvPr>
        </p:nvSpPr>
        <p:spPr/>
        <p:txBody>
          <a:bodyPr/>
          <a:lstStyle/>
          <a:p>
            <a:endParaRPr lang="es-AR"/>
          </a:p>
        </p:txBody>
      </p:sp>
      <p:sp>
        <p:nvSpPr>
          <p:cNvPr id="4" name="Marcador de contenido 3">
            <a:extLst>
              <a:ext uri="{FF2B5EF4-FFF2-40B4-BE49-F238E27FC236}">
                <a16:creationId xmlns:a16="http://schemas.microsoft.com/office/drawing/2014/main" id="{E1098FDE-1E2D-4746-A36C-B14403E1593B}"/>
              </a:ext>
            </a:extLst>
          </p:cNvPr>
          <p:cNvSpPr>
            <a:spLocks noGrp="1"/>
          </p:cNvSpPr>
          <p:nvPr>
            <p:ph sz="half" idx="2"/>
          </p:nvPr>
        </p:nvSpPr>
        <p:spPr/>
        <p:txBody>
          <a:bodyPr/>
          <a:lstStyle/>
          <a:p>
            <a:endParaRPr lang="es-AR"/>
          </a:p>
        </p:txBody>
      </p:sp>
    </p:spTree>
    <p:extLst>
      <p:ext uri="{BB962C8B-B14F-4D97-AF65-F5344CB8AC3E}">
        <p14:creationId xmlns:p14="http://schemas.microsoft.com/office/powerpoint/2010/main" val="16010720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3592FD-4132-4373-91F9-D6EC3032B01E}"/>
              </a:ext>
            </a:extLst>
          </p:cNvPr>
          <p:cNvSpPr>
            <a:spLocks noGrp="1"/>
          </p:cNvSpPr>
          <p:nvPr>
            <p:ph type="title"/>
          </p:nvPr>
        </p:nvSpPr>
        <p:spPr/>
        <p:txBody>
          <a:bodyPr/>
          <a:lstStyle/>
          <a:p>
            <a:r>
              <a:rPr lang="es-AR" dirty="0"/>
              <a:t>CLASSIFICATION ACCURACY</a:t>
            </a:r>
          </a:p>
        </p:txBody>
      </p:sp>
      <p:sp>
        <p:nvSpPr>
          <p:cNvPr id="3" name="Marcador de contenido 2">
            <a:extLst>
              <a:ext uri="{FF2B5EF4-FFF2-40B4-BE49-F238E27FC236}">
                <a16:creationId xmlns:a16="http://schemas.microsoft.com/office/drawing/2014/main" id="{5B1A556F-9FCE-4C86-80FA-B28B1EBC400D}"/>
              </a:ext>
            </a:extLst>
          </p:cNvPr>
          <p:cNvSpPr>
            <a:spLocks noGrp="1"/>
          </p:cNvSpPr>
          <p:nvPr>
            <p:ph sz="half" idx="1"/>
          </p:nvPr>
        </p:nvSpPr>
        <p:spPr/>
        <p:txBody>
          <a:bodyPr/>
          <a:lstStyle/>
          <a:p>
            <a:r>
              <a:rPr lang="en-US" dirty="0"/>
              <a:t>Plotting the Accuracy Score and Best Score for each classification algorithm produces the following result:</a:t>
            </a:r>
          </a:p>
          <a:p>
            <a:r>
              <a:rPr lang="en-US" dirty="0"/>
              <a:t>The Decision Tree model has the highest classification accuracy</a:t>
            </a:r>
          </a:p>
          <a:p>
            <a:r>
              <a:rPr lang="en-US" dirty="0"/>
              <a:t>The Accuracy Score is 94.44%</a:t>
            </a:r>
          </a:p>
          <a:p>
            <a:r>
              <a:rPr lang="en-US" dirty="0"/>
              <a:t>The Best Score is 90.36%</a:t>
            </a:r>
          </a:p>
          <a:p>
            <a:endParaRPr lang="es-AR" dirty="0"/>
          </a:p>
        </p:txBody>
      </p:sp>
      <p:sp>
        <p:nvSpPr>
          <p:cNvPr id="4" name="Marcador de contenido 3">
            <a:extLst>
              <a:ext uri="{FF2B5EF4-FFF2-40B4-BE49-F238E27FC236}">
                <a16:creationId xmlns:a16="http://schemas.microsoft.com/office/drawing/2014/main" id="{9284C513-8421-4ED2-9BB5-4FF2BEE24715}"/>
              </a:ext>
            </a:extLst>
          </p:cNvPr>
          <p:cNvSpPr>
            <a:spLocks noGrp="1"/>
          </p:cNvSpPr>
          <p:nvPr>
            <p:ph sz="half" idx="2"/>
          </p:nvPr>
        </p:nvSpPr>
        <p:spPr/>
        <p:txBody>
          <a:bodyPr/>
          <a:lstStyle/>
          <a:p>
            <a:endParaRPr lang="es-AR" dirty="0"/>
          </a:p>
        </p:txBody>
      </p:sp>
      <p:pic>
        <p:nvPicPr>
          <p:cNvPr id="5" name="Picture 12" descr="Chart, bar chart&#10;&#10;Description automatically generated">
            <a:extLst>
              <a:ext uri="{FF2B5EF4-FFF2-40B4-BE49-F238E27FC236}">
                <a16:creationId xmlns:a16="http://schemas.microsoft.com/office/drawing/2014/main" id="{212AB8E1-683E-4966-8C4E-F6627136A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033" y="4108380"/>
            <a:ext cx="5155287" cy="2791965"/>
          </a:xfrm>
          <a:prstGeom prst="roundRect">
            <a:avLst>
              <a:gd name="adj" fmla="val 2331"/>
            </a:avLst>
          </a:prstGeom>
          <a:solidFill>
            <a:srgbClr val="FFFFFF"/>
          </a:solidFill>
          <a:ln w="76200" cap="sq">
            <a:solidFill>
              <a:srgbClr val="EAEAEA"/>
            </a:solidFill>
            <a:miter lim="800000"/>
          </a:ln>
          <a:effectLst>
            <a:reflection blurRad="12700" stA="33000" endPos="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6" name="Picture 14" descr="Chart, bar chart&#10;&#10;Description automatically generated">
            <a:extLst>
              <a:ext uri="{FF2B5EF4-FFF2-40B4-BE49-F238E27FC236}">
                <a16:creationId xmlns:a16="http://schemas.microsoft.com/office/drawing/2014/main" id="{53C75577-9BDC-4CB4-B9FC-09E8220DE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4034" y="1181479"/>
            <a:ext cx="5155286" cy="2791964"/>
          </a:xfrm>
          <a:prstGeom prst="roundRect">
            <a:avLst>
              <a:gd name="adj" fmla="val 2331"/>
            </a:avLst>
          </a:prstGeom>
          <a:solidFill>
            <a:srgbClr val="FFFFFF"/>
          </a:solidFill>
          <a:ln w="76200" cap="sq">
            <a:solidFill>
              <a:srgbClr val="EAEAEA"/>
            </a:solidFill>
            <a:miter lim="800000"/>
          </a:ln>
          <a:effectLst>
            <a:reflection blurRad="12700" stA="33000" endPos="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810713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52178-ACC8-4B4E-9634-85F191D7FF19}"/>
              </a:ext>
            </a:extLst>
          </p:cNvPr>
          <p:cNvSpPr>
            <a:spLocks noGrp="1"/>
          </p:cNvSpPr>
          <p:nvPr>
            <p:ph type="title"/>
          </p:nvPr>
        </p:nvSpPr>
        <p:spPr/>
        <p:txBody>
          <a:bodyPr/>
          <a:lstStyle/>
          <a:p>
            <a:r>
              <a:rPr lang="es-AR" dirty="0" err="1"/>
              <a:t>Confusion</a:t>
            </a:r>
            <a:r>
              <a:rPr lang="es-AR" dirty="0"/>
              <a:t> Matrix</a:t>
            </a:r>
          </a:p>
        </p:txBody>
      </p:sp>
      <p:sp>
        <p:nvSpPr>
          <p:cNvPr id="4" name="Marcador de contenido 3">
            <a:extLst>
              <a:ext uri="{FF2B5EF4-FFF2-40B4-BE49-F238E27FC236}">
                <a16:creationId xmlns:a16="http://schemas.microsoft.com/office/drawing/2014/main" id="{DB8E8EF7-B4EC-47B2-B504-DF7730795B70}"/>
              </a:ext>
            </a:extLst>
          </p:cNvPr>
          <p:cNvSpPr>
            <a:spLocks noGrp="1"/>
          </p:cNvSpPr>
          <p:nvPr>
            <p:ph sz="half" idx="2"/>
          </p:nvPr>
        </p:nvSpPr>
        <p:spPr/>
        <p:txBody>
          <a:bodyPr>
            <a:normAutofit fontScale="92500" lnSpcReduction="10000"/>
          </a:bodyPr>
          <a:lstStyle/>
          <a:p>
            <a:r>
              <a:rPr lang="en-US" dirty="0"/>
              <a:t>As shown previously, best performing classification model is the Decision Tree model, with an accuracy of 94.44%. </a:t>
            </a:r>
          </a:p>
          <a:p>
            <a:r>
              <a:rPr lang="en-US" dirty="0"/>
              <a:t>This is explained by the confusion matrix, which shows only 1 out of 18 total results classified incorrectly (a false positive, shown in the top-right corner).</a:t>
            </a:r>
          </a:p>
          <a:p>
            <a:r>
              <a:rPr lang="en-US" dirty="0"/>
              <a:t>The other 17 results are correctly classified (5 did not land, 12 did land).</a:t>
            </a:r>
          </a:p>
          <a:p>
            <a:endParaRPr lang="es-AR" dirty="0"/>
          </a:p>
        </p:txBody>
      </p:sp>
      <p:pic>
        <p:nvPicPr>
          <p:cNvPr id="5" name="Picture 10" descr="Chart&#10;&#10;Description automatically generated with medium confidence">
            <a:extLst>
              <a:ext uri="{FF2B5EF4-FFF2-40B4-BE49-F238E27FC236}">
                <a16:creationId xmlns:a16="http://schemas.microsoft.com/office/drawing/2014/main" id="{A2119853-DA52-4CC9-9EC6-53CCD9C4C2D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10722" y="2229240"/>
            <a:ext cx="4636556" cy="3544107"/>
          </a:xfrm>
          <a:prstGeom prst="roundRect">
            <a:avLst>
              <a:gd name="adj" fmla="val 2331"/>
            </a:avLst>
          </a:prstGeom>
          <a:solidFill>
            <a:srgbClr val="FFFFFF"/>
          </a:solidFill>
          <a:ln w="76200" cap="sq">
            <a:solidFill>
              <a:srgbClr val="EAEAEA"/>
            </a:solidFill>
            <a:miter lim="800000"/>
          </a:ln>
          <a:effectLst>
            <a:reflection blurRad="12700" stA="33000" endPos="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715530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561EDE-E8A8-460D-B039-EF9BCB20220D}"/>
              </a:ext>
            </a:extLst>
          </p:cNvPr>
          <p:cNvSpPr>
            <a:spLocks noGrp="1"/>
          </p:cNvSpPr>
          <p:nvPr>
            <p:ph type="title"/>
          </p:nvPr>
        </p:nvSpPr>
        <p:spPr/>
        <p:txBody>
          <a:bodyPr/>
          <a:lstStyle/>
          <a:p>
            <a:r>
              <a:rPr lang="es-AR" dirty="0" err="1"/>
              <a:t>Conclusion</a:t>
            </a:r>
            <a:endParaRPr lang="es-AR" dirty="0"/>
          </a:p>
        </p:txBody>
      </p:sp>
      <p:sp>
        <p:nvSpPr>
          <p:cNvPr id="3" name="Marcador de contenido 2">
            <a:extLst>
              <a:ext uri="{FF2B5EF4-FFF2-40B4-BE49-F238E27FC236}">
                <a16:creationId xmlns:a16="http://schemas.microsoft.com/office/drawing/2014/main" id="{11F218C0-8B81-42EB-AB8D-CF8AC9B8A881}"/>
              </a:ext>
            </a:extLst>
          </p:cNvPr>
          <p:cNvSpPr>
            <a:spLocks noGrp="1"/>
          </p:cNvSpPr>
          <p:nvPr>
            <p:ph sz="half" idx="1"/>
          </p:nvPr>
        </p:nvSpPr>
        <p:spPr>
          <a:xfrm>
            <a:off x="838200" y="1825625"/>
            <a:ext cx="10800644" cy="4351338"/>
          </a:xfrm>
        </p:spPr>
        <p:txBody>
          <a:bodyPr>
            <a:normAutofit fontScale="70000" lnSpcReduction="20000"/>
          </a:bodyPr>
          <a:lstStyle/>
          <a:p>
            <a:pPr marL="0" indent="0">
              <a:buNone/>
            </a:pPr>
            <a:r>
              <a:rPr lang="en-US" dirty="0"/>
              <a:t>Our mission is to develop a machine learning model for </a:t>
            </a:r>
            <a:r>
              <a:rPr lang="en-US" dirty="0" err="1"/>
              <a:t>SpaceY</a:t>
            </a:r>
            <a:r>
              <a:rPr lang="en-US" dirty="0"/>
              <a:t>, enabling informed bidding against SpaceX by predicting successful Stage 1 landings and potentially saving around $100 million USD per launch. Utilizing data from both a public SpaceX API and web scraping the SpaceX Wikipedia page, we curated data labels and stored the information in a DB2 SQL database. The resulting dashboard offers insightful visualizations.</a:t>
            </a:r>
          </a:p>
          <a:p>
            <a:endParaRPr lang="en-US" dirty="0"/>
          </a:p>
          <a:p>
            <a:pPr marL="0" indent="0">
              <a:buNone/>
            </a:pPr>
            <a:r>
              <a:rPr lang="en-US" dirty="0"/>
              <a:t>Model Development:</a:t>
            </a:r>
          </a:p>
          <a:p>
            <a:r>
              <a:rPr lang="en-US" dirty="0"/>
              <a:t>Successfully created a machine learning model achieving an accuracy of 83%, providing a reliable tool for </a:t>
            </a:r>
            <a:r>
              <a:rPr lang="en-US" dirty="0" err="1"/>
              <a:t>SpaceY</a:t>
            </a:r>
            <a:r>
              <a:rPr lang="en-US" dirty="0"/>
              <a:t> to predict the success of Stage 1 landings before launch. This predictive capability is crucial for decision-making, allowing </a:t>
            </a:r>
            <a:r>
              <a:rPr lang="en-US" dirty="0" err="1"/>
              <a:t>SpaceY</a:t>
            </a:r>
            <a:r>
              <a:rPr lang="en-US" dirty="0"/>
              <a:t> to assess whether a launch should proceed.</a:t>
            </a:r>
          </a:p>
          <a:p>
            <a:endParaRPr lang="en-US" dirty="0"/>
          </a:p>
          <a:p>
            <a:pPr marL="0" indent="0">
              <a:buNone/>
            </a:pPr>
            <a:r>
              <a:rPr lang="en-US" dirty="0"/>
              <a:t>Future Enhancements:</a:t>
            </a:r>
          </a:p>
          <a:p>
            <a:pPr marL="0" indent="0">
              <a:buNone/>
            </a:pPr>
            <a:r>
              <a:rPr lang="en-US" dirty="0"/>
              <a:t>To further optimize the model and improve accuracy, it is recommended to collect additional data. This continuous data collection will facilitate the identification of the best machine learning model, ensuring </a:t>
            </a:r>
            <a:r>
              <a:rPr lang="en-US" dirty="0" err="1"/>
              <a:t>SpaceY</a:t>
            </a:r>
            <a:r>
              <a:rPr lang="en-US" dirty="0"/>
              <a:t> possesses a robust tool for accurate predictions and strategic decision-making in the competitive space launch industry.</a:t>
            </a:r>
            <a:endParaRPr lang="es-AR" dirty="0"/>
          </a:p>
        </p:txBody>
      </p:sp>
    </p:spTree>
    <p:extLst>
      <p:ext uri="{BB962C8B-B14F-4D97-AF65-F5344CB8AC3E}">
        <p14:creationId xmlns:p14="http://schemas.microsoft.com/office/powerpoint/2010/main" val="2110358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1B3640-48B8-4503-8D24-DFD8E823AE0A}"/>
              </a:ext>
            </a:extLst>
          </p:cNvPr>
          <p:cNvSpPr>
            <a:spLocks noGrp="1"/>
          </p:cNvSpPr>
          <p:nvPr>
            <p:ph type="title"/>
          </p:nvPr>
        </p:nvSpPr>
        <p:spPr/>
        <p:txBody>
          <a:bodyPr/>
          <a:lstStyle/>
          <a:p>
            <a:r>
              <a:rPr lang="es-AR" dirty="0" err="1"/>
              <a:t>Appendix</a:t>
            </a:r>
            <a:endParaRPr lang="es-AR" dirty="0"/>
          </a:p>
        </p:txBody>
      </p:sp>
      <p:sp>
        <p:nvSpPr>
          <p:cNvPr id="3" name="Marcador de contenido 2">
            <a:extLst>
              <a:ext uri="{FF2B5EF4-FFF2-40B4-BE49-F238E27FC236}">
                <a16:creationId xmlns:a16="http://schemas.microsoft.com/office/drawing/2014/main" id="{609849CD-7351-436C-87F6-D7F98F812266}"/>
              </a:ext>
            </a:extLst>
          </p:cNvPr>
          <p:cNvSpPr>
            <a:spLocks noGrp="1"/>
          </p:cNvSpPr>
          <p:nvPr>
            <p:ph sz="half" idx="1"/>
          </p:nvPr>
        </p:nvSpPr>
        <p:spPr>
          <a:xfrm>
            <a:off x="838200" y="1825625"/>
            <a:ext cx="10360378" cy="4351338"/>
          </a:xfrm>
        </p:spPr>
        <p:txBody>
          <a:bodyPr/>
          <a:lstStyle/>
          <a:p>
            <a:r>
              <a:rPr lang="es-AR" dirty="0" err="1"/>
              <a:t>Github</a:t>
            </a:r>
            <a:r>
              <a:rPr lang="es-AR" dirty="0"/>
              <a:t> Link: https://github.com/ShogunGerman/Module-10-</a:t>
            </a:r>
          </a:p>
        </p:txBody>
      </p:sp>
    </p:spTree>
    <p:extLst>
      <p:ext uri="{BB962C8B-B14F-4D97-AF65-F5344CB8AC3E}">
        <p14:creationId xmlns:p14="http://schemas.microsoft.com/office/powerpoint/2010/main" val="793156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82053" y="1825625"/>
            <a:ext cx="10571747" cy="4351338"/>
          </a:xfrm>
        </p:spPr>
        <p:txBody>
          <a:bodyPr>
            <a:normAutofit/>
          </a:bodyPr>
          <a:lstStyle/>
          <a:p>
            <a:pPr marL="0" indent="0">
              <a:buNone/>
            </a:pPr>
            <a:r>
              <a:rPr lang="en-US" dirty="0"/>
              <a:t>Data Collection Approach aggregated data from the SpaceX public API and SpaceX Wikipedia page Conducted data wrangling procedures.</a:t>
            </a:r>
          </a:p>
          <a:p>
            <a:pPr marL="0" indent="0">
              <a:buNone/>
            </a:pPr>
            <a:r>
              <a:rPr lang="en-US" dirty="0"/>
              <a:t>Categorized successful and unsuccessful landings through classification.</a:t>
            </a:r>
          </a:p>
          <a:p>
            <a:pPr marL="0" indent="0">
              <a:buNone/>
            </a:pPr>
            <a:r>
              <a:rPr lang="en-US" dirty="0"/>
              <a:t>Executed exploratory data analysis (EDA) employing visualization techniques and SQL queries.</a:t>
            </a:r>
          </a:p>
          <a:p>
            <a:pPr marL="0" indent="0">
              <a:buNone/>
            </a:pPr>
            <a:r>
              <a:rPr lang="en-US" dirty="0"/>
              <a:t>Implemented interactive visual analytics using Folium and </a:t>
            </a:r>
            <a:r>
              <a:rPr lang="en-US" dirty="0" err="1"/>
              <a:t>Plotly</a:t>
            </a:r>
            <a:r>
              <a:rPr lang="en-US" dirty="0"/>
              <a:t> Dash.</a:t>
            </a:r>
          </a:p>
          <a:p>
            <a:pPr marL="0" indent="0">
              <a:buNone/>
            </a:pPr>
            <a:r>
              <a:rPr lang="en-US" dirty="0"/>
              <a:t>Conducted predictive analysis using classification models Optimized models through parameter tuning using </a:t>
            </a:r>
            <a:r>
              <a:rPr lang="en-US" dirty="0" err="1"/>
              <a:t>GridSearchCV</a:t>
            </a:r>
            <a:endParaRPr lang="en-US" sz="1800" dirty="0"/>
          </a:p>
        </p:txBody>
      </p:sp>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s-AR" spc="-340" dirty="0"/>
              <a:t>DATA COLLECTION ANALYSIS</a:t>
            </a:r>
            <a:endParaRPr lang="en-US"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4" name="CuadroTexto 3">
            <a:extLst>
              <a:ext uri="{FF2B5EF4-FFF2-40B4-BE49-F238E27FC236}">
                <a16:creationId xmlns:a16="http://schemas.microsoft.com/office/drawing/2014/main" id="{59A612D9-6ED4-4B0C-92A6-D75849954C90}"/>
              </a:ext>
            </a:extLst>
          </p:cNvPr>
          <p:cNvSpPr txBox="1"/>
          <p:nvPr/>
        </p:nvSpPr>
        <p:spPr>
          <a:xfrm>
            <a:off x="838200" y="1428573"/>
            <a:ext cx="10310685" cy="4401205"/>
          </a:xfrm>
          <a:prstGeom prst="rect">
            <a:avLst/>
          </a:prstGeom>
          <a:noFill/>
        </p:spPr>
        <p:txBody>
          <a:bodyPr wrap="square" rtlCol="0">
            <a:spAutoFit/>
          </a:bodyPr>
          <a:lstStyle/>
          <a:p>
            <a:r>
              <a:rPr lang="es-AR" sz="2800" dirty="0" err="1">
                <a:solidFill>
                  <a:srgbClr val="0070C0"/>
                </a:solidFill>
                <a:latin typeface="IBM Plex Mono Text" panose="020B0509050203000203" pitchFamily="49" charset="0"/>
              </a:rPr>
              <a:t>Engaged</a:t>
            </a:r>
            <a:r>
              <a:rPr lang="es-AR" sz="2800" dirty="0">
                <a:solidFill>
                  <a:srgbClr val="0070C0"/>
                </a:solidFill>
                <a:latin typeface="IBM Plex Mono Text" panose="020B0509050203000203" pitchFamily="49" charset="0"/>
              </a:rPr>
              <a:t> in data </a:t>
            </a:r>
            <a:r>
              <a:rPr lang="es-AR" sz="2800" dirty="0" err="1">
                <a:solidFill>
                  <a:srgbClr val="0070C0"/>
                </a:solidFill>
                <a:latin typeface="IBM Plex Mono Text" panose="020B0509050203000203" pitchFamily="49" charset="0"/>
              </a:rPr>
              <a:t>collection</a:t>
            </a:r>
            <a:r>
              <a:rPr lang="es-AR" sz="2800" dirty="0">
                <a:solidFill>
                  <a:srgbClr val="0070C0"/>
                </a:solidFill>
                <a:latin typeface="IBM Plex Mono Text" panose="020B0509050203000203" pitchFamily="49" charset="0"/>
              </a:rPr>
              <a:t> </a:t>
            </a:r>
            <a:r>
              <a:rPr lang="es-AR" sz="2800" dirty="0" err="1">
                <a:solidFill>
                  <a:srgbClr val="0070C0"/>
                </a:solidFill>
                <a:latin typeface="IBM Plex Mono Text" panose="020B0509050203000203" pitchFamily="49" charset="0"/>
              </a:rPr>
              <a:t>through</a:t>
            </a:r>
            <a:r>
              <a:rPr lang="es-AR" sz="2800" dirty="0">
                <a:solidFill>
                  <a:srgbClr val="0070C0"/>
                </a:solidFill>
                <a:latin typeface="IBM Plex Mono Text" panose="020B0509050203000203" pitchFamily="49" charset="0"/>
              </a:rPr>
              <a:t> a dual </a:t>
            </a:r>
            <a:r>
              <a:rPr lang="es-AR" sz="2800" dirty="0" err="1">
                <a:solidFill>
                  <a:srgbClr val="0070C0"/>
                </a:solidFill>
                <a:latin typeface="IBM Plex Mono Text" panose="020B0509050203000203" pitchFamily="49" charset="0"/>
              </a:rPr>
              <a:t>approach</a:t>
            </a:r>
            <a:r>
              <a:rPr lang="es-AR" sz="2800" dirty="0">
                <a:solidFill>
                  <a:srgbClr val="0070C0"/>
                </a:solidFill>
                <a:latin typeface="IBM Plex Mono Text" panose="020B0509050203000203" pitchFamily="49" charset="0"/>
              </a:rPr>
              <a:t>, </a:t>
            </a:r>
            <a:r>
              <a:rPr lang="es-AR" sz="2800" dirty="0" err="1">
                <a:solidFill>
                  <a:srgbClr val="0070C0"/>
                </a:solidFill>
                <a:latin typeface="IBM Plex Mono Text" panose="020B0509050203000203" pitchFamily="49" charset="0"/>
              </a:rPr>
              <a:t>utilizing</a:t>
            </a:r>
            <a:r>
              <a:rPr lang="es-AR" sz="2800" dirty="0">
                <a:solidFill>
                  <a:srgbClr val="0070C0"/>
                </a:solidFill>
                <a:latin typeface="IBM Plex Mono Text" panose="020B0509050203000203" pitchFamily="49" charset="0"/>
              </a:rPr>
              <a:t> API </a:t>
            </a:r>
            <a:r>
              <a:rPr lang="es-AR" sz="2800" dirty="0" err="1">
                <a:solidFill>
                  <a:srgbClr val="0070C0"/>
                </a:solidFill>
                <a:latin typeface="IBM Plex Mono Text" panose="020B0509050203000203" pitchFamily="49" charset="0"/>
              </a:rPr>
              <a:t>requests</a:t>
            </a:r>
            <a:r>
              <a:rPr lang="es-AR" sz="2800" dirty="0">
                <a:solidFill>
                  <a:srgbClr val="0070C0"/>
                </a:solidFill>
                <a:latin typeface="IBM Plex Mono Text" panose="020B0509050203000203" pitchFamily="49" charset="0"/>
              </a:rPr>
              <a:t> </a:t>
            </a:r>
            <a:r>
              <a:rPr lang="es-AR" sz="2800" dirty="0" err="1">
                <a:solidFill>
                  <a:srgbClr val="0070C0"/>
                </a:solidFill>
                <a:latin typeface="IBM Plex Mono Text" panose="020B0509050203000203" pitchFamily="49" charset="0"/>
              </a:rPr>
              <a:t>from</a:t>
            </a:r>
            <a:r>
              <a:rPr lang="es-AR" sz="2800" dirty="0">
                <a:solidFill>
                  <a:srgbClr val="0070C0"/>
                </a:solidFill>
                <a:latin typeface="IBM Plex Mono Text" panose="020B0509050203000203" pitchFamily="49" charset="0"/>
              </a:rPr>
              <a:t> </a:t>
            </a:r>
            <a:r>
              <a:rPr lang="es-AR" sz="2800" dirty="0" err="1">
                <a:solidFill>
                  <a:srgbClr val="0070C0"/>
                </a:solidFill>
                <a:latin typeface="IBM Plex Mono Text" panose="020B0509050203000203" pitchFamily="49" charset="0"/>
              </a:rPr>
              <a:t>SpaceX's</a:t>
            </a:r>
            <a:r>
              <a:rPr lang="es-AR" sz="2800" dirty="0">
                <a:solidFill>
                  <a:srgbClr val="0070C0"/>
                </a:solidFill>
                <a:latin typeface="IBM Plex Mono Text" panose="020B0509050203000203" pitchFamily="49" charset="0"/>
              </a:rPr>
              <a:t> </a:t>
            </a:r>
            <a:r>
              <a:rPr lang="es-AR" sz="2800" dirty="0" err="1">
                <a:solidFill>
                  <a:srgbClr val="0070C0"/>
                </a:solidFill>
                <a:latin typeface="IBM Plex Mono Text" panose="020B0509050203000203" pitchFamily="49" charset="0"/>
              </a:rPr>
              <a:t>public</a:t>
            </a:r>
            <a:r>
              <a:rPr lang="es-AR" sz="2800" dirty="0">
                <a:solidFill>
                  <a:srgbClr val="0070C0"/>
                </a:solidFill>
                <a:latin typeface="IBM Plex Mono Text" panose="020B0509050203000203" pitchFamily="49" charset="0"/>
              </a:rPr>
              <a:t> API and web </a:t>
            </a:r>
            <a:r>
              <a:rPr lang="es-AR" sz="2800" dirty="0" err="1">
                <a:solidFill>
                  <a:srgbClr val="0070C0"/>
                </a:solidFill>
                <a:latin typeface="IBM Plex Mono Text" panose="020B0509050203000203" pitchFamily="49" charset="0"/>
              </a:rPr>
              <a:t>scraping</a:t>
            </a:r>
            <a:r>
              <a:rPr lang="es-AR" sz="2800" dirty="0">
                <a:solidFill>
                  <a:srgbClr val="0070C0"/>
                </a:solidFill>
                <a:latin typeface="IBM Plex Mono Text" panose="020B0509050203000203" pitchFamily="49" charset="0"/>
              </a:rPr>
              <a:t> data </a:t>
            </a:r>
            <a:r>
              <a:rPr lang="es-AR" sz="2800" dirty="0" err="1">
                <a:solidFill>
                  <a:srgbClr val="0070C0"/>
                </a:solidFill>
                <a:latin typeface="IBM Plex Mono Text" panose="020B0509050203000203" pitchFamily="49" charset="0"/>
              </a:rPr>
              <a:t>from</a:t>
            </a:r>
            <a:r>
              <a:rPr lang="es-AR" sz="2800" dirty="0">
                <a:solidFill>
                  <a:srgbClr val="0070C0"/>
                </a:solidFill>
                <a:latin typeface="IBM Plex Mono Text" panose="020B0509050203000203" pitchFamily="49" charset="0"/>
              </a:rPr>
              <a:t> a table </a:t>
            </a:r>
            <a:r>
              <a:rPr lang="es-AR" sz="2800" dirty="0" err="1">
                <a:solidFill>
                  <a:srgbClr val="0070C0"/>
                </a:solidFill>
                <a:latin typeface="IBM Plex Mono Text" panose="020B0509050203000203" pitchFamily="49" charset="0"/>
              </a:rPr>
              <a:t>within</a:t>
            </a:r>
            <a:r>
              <a:rPr lang="es-AR" sz="2800" dirty="0">
                <a:solidFill>
                  <a:srgbClr val="0070C0"/>
                </a:solidFill>
                <a:latin typeface="IBM Plex Mono Text" panose="020B0509050203000203" pitchFamily="49" charset="0"/>
              </a:rPr>
              <a:t> </a:t>
            </a:r>
            <a:r>
              <a:rPr lang="es-AR" sz="2800" dirty="0" err="1">
                <a:solidFill>
                  <a:srgbClr val="0070C0"/>
                </a:solidFill>
                <a:latin typeface="IBM Plex Mono Text" panose="020B0509050203000203" pitchFamily="49" charset="0"/>
              </a:rPr>
              <a:t>SpaceX's</a:t>
            </a:r>
            <a:r>
              <a:rPr lang="es-AR" sz="2800" dirty="0">
                <a:solidFill>
                  <a:srgbClr val="0070C0"/>
                </a:solidFill>
                <a:latin typeface="IBM Plex Mono Text" panose="020B0509050203000203" pitchFamily="49" charset="0"/>
              </a:rPr>
              <a:t> Wikipedia </a:t>
            </a:r>
            <a:r>
              <a:rPr lang="es-AR" sz="2800" dirty="0" err="1">
                <a:solidFill>
                  <a:srgbClr val="0070C0"/>
                </a:solidFill>
                <a:latin typeface="IBM Plex Mono Text" panose="020B0509050203000203" pitchFamily="49" charset="0"/>
              </a:rPr>
              <a:t>entry</a:t>
            </a:r>
            <a:r>
              <a:rPr lang="es-AR" sz="2800" dirty="0">
                <a:solidFill>
                  <a:srgbClr val="0070C0"/>
                </a:solidFill>
                <a:latin typeface="IBM Plex Mono Text" panose="020B0509050203000203" pitchFamily="49" charset="0"/>
              </a:rPr>
              <a:t>. </a:t>
            </a:r>
          </a:p>
          <a:p>
            <a:endParaRPr lang="es-AR" sz="2800" dirty="0">
              <a:solidFill>
                <a:srgbClr val="0070C0"/>
              </a:solidFill>
              <a:latin typeface="IBM Plex Mono Text" panose="020B0509050203000203" pitchFamily="49" charset="0"/>
            </a:endParaRPr>
          </a:p>
          <a:p>
            <a:r>
              <a:rPr lang="es-AR" sz="2800" dirty="0">
                <a:solidFill>
                  <a:srgbClr val="0070C0"/>
                </a:solidFill>
                <a:latin typeface="IBM Plex Mono Text" panose="020B0509050203000203" pitchFamily="49" charset="0"/>
              </a:rPr>
              <a:t>SpaceX API Data </a:t>
            </a:r>
            <a:r>
              <a:rPr lang="es-AR" sz="2800" dirty="0" err="1">
                <a:solidFill>
                  <a:srgbClr val="0070C0"/>
                </a:solidFill>
                <a:latin typeface="IBM Plex Mono Text" panose="020B0509050203000203" pitchFamily="49" charset="0"/>
              </a:rPr>
              <a:t>Fields</a:t>
            </a:r>
            <a:r>
              <a:rPr lang="es-AR" sz="2800" dirty="0">
                <a:solidFill>
                  <a:srgbClr val="0070C0"/>
                </a:solidFill>
                <a:latin typeface="IBM Plex Mono Text" panose="020B0509050203000203" pitchFamily="49" charset="0"/>
              </a:rPr>
              <a:t>: </a:t>
            </a:r>
            <a:r>
              <a:rPr lang="es-AR" sz="2800" dirty="0" err="1">
                <a:solidFill>
                  <a:srgbClr val="0070C0"/>
                </a:solidFill>
                <a:latin typeface="IBM Plex Mono Text" panose="020B0509050203000203" pitchFamily="49" charset="0"/>
              </a:rPr>
              <a:t>FlightNumber</a:t>
            </a:r>
            <a:r>
              <a:rPr lang="es-AR" sz="2800" dirty="0">
                <a:solidFill>
                  <a:srgbClr val="0070C0"/>
                </a:solidFill>
                <a:latin typeface="IBM Plex Mono Text" panose="020B0509050203000203" pitchFamily="49" charset="0"/>
              </a:rPr>
              <a:t>, Date, </a:t>
            </a:r>
            <a:r>
              <a:rPr lang="es-AR" sz="2800" dirty="0" err="1">
                <a:solidFill>
                  <a:srgbClr val="0070C0"/>
                </a:solidFill>
                <a:latin typeface="IBM Plex Mono Text" panose="020B0509050203000203" pitchFamily="49" charset="0"/>
              </a:rPr>
              <a:t>BoosterVersion</a:t>
            </a:r>
            <a:r>
              <a:rPr lang="es-AR" sz="2800" dirty="0">
                <a:solidFill>
                  <a:srgbClr val="0070C0"/>
                </a:solidFill>
                <a:latin typeface="IBM Plex Mono Text" panose="020B0509050203000203" pitchFamily="49" charset="0"/>
              </a:rPr>
              <a:t>, </a:t>
            </a:r>
            <a:r>
              <a:rPr lang="es-AR" sz="2800" dirty="0" err="1">
                <a:solidFill>
                  <a:srgbClr val="0070C0"/>
                </a:solidFill>
                <a:latin typeface="IBM Plex Mono Text" panose="020B0509050203000203" pitchFamily="49" charset="0"/>
              </a:rPr>
              <a:t>PayloadMass</a:t>
            </a:r>
            <a:r>
              <a:rPr lang="es-AR" sz="2800" dirty="0">
                <a:solidFill>
                  <a:srgbClr val="0070C0"/>
                </a:solidFill>
                <a:latin typeface="IBM Plex Mono Text" panose="020B0509050203000203" pitchFamily="49" charset="0"/>
              </a:rPr>
              <a:t>, </a:t>
            </a:r>
            <a:r>
              <a:rPr lang="es-AR" sz="2800" dirty="0" err="1">
                <a:solidFill>
                  <a:srgbClr val="0070C0"/>
                </a:solidFill>
                <a:latin typeface="IBM Plex Mono Text" panose="020B0509050203000203" pitchFamily="49" charset="0"/>
              </a:rPr>
              <a:t>Orbit</a:t>
            </a:r>
            <a:r>
              <a:rPr lang="es-AR" sz="2800" dirty="0">
                <a:solidFill>
                  <a:srgbClr val="0070C0"/>
                </a:solidFill>
                <a:latin typeface="IBM Plex Mono Text" panose="020B0509050203000203" pitchFamily="49" charset="0"/>
              </a:rPr>
              <a:t>, </a:t>
            </a:r>
            <a:r>
              <a:rPr lang="es-AR" sz="2800" dirty="0" err="1">
                <a:solidFill>
                  <a:srgbClr val="0070C0"/>
                </a:solidFill>
                <a:latin typeface="IBM Plex Mono Text" panose="020B0509050203000203" pitchFamily="49" charset="0"/>
              </a:rPr>
              <a:t>LaunchSite</a:t>
            </a:r>
            <a:r>
              <a:rPr lang="es-AR" sz="2800" dirty="0">
                <a:solidFill>
                  <a:srgbClr val="0070C0"/>
                </a:solidFill>
                <a:latin typeface="IBM Plex Mono Text" panose="020B0509050203000203" pitchFamily="49" charset="0"/>
              </a:rPr>
              <a:t>, </a:t>
            </a:r>
            <a:r>
              <a:rPr lang="es-AR" sz="2800" dirty="0" err="1">
                <a:solidFill>
                  <a:srgbClr val="0070C0"/>
                </a:solidFill>
                <a:latin typeface="IBM Plex Mono Text" panose="020B0509050203000203" pitchFamily="49" charset="0"/>
              </a:rPr>
              <a:t>Outcome</a:t>
            </a:r>
            <a:r>
              <a:rPr lang="es-AR" sz="2800" dirty="0">
                <a:solidFill>
                  <a:srgbClr val="0070C0"/>
                </a:solidFill>
                <a:latin typeface="IBM Plex Mono Text" panose="020B0509050203000203" pitchFamily="49" charset="0"/>
              </a:rPr>
              <a:t>, </a:t>
            </a:r>
            <a:r>
              <a:rPr lang="es-AR" sz="2800" dirty="0" err="1">
                <a:solidFill>
                  <a:srgbClr val="0070C0"/>
                </a:solidFill>
                <a:latin typeface="IBM Plex Mono Text" panose="020B0509050203000203" pitchFamily="49" charset="0"/>
              </a:rPr>
              <a:t>Flights</a:t>
            </a:r>
            <a:r>
              <a:rPr lang="es-AR" sz="2800" dirty="0">
                <a:solidFill>
                  <a:srgbClr val="0070C0"/>
                </a:solidFill>
                <a:latin typeface="IBM Plex Mono Text" panose="020B0509050203000203" pitchFamily="49" charset="0"/>
              </a:rPr>
              <a:t>, </a:t>
            </a:r>
            <a:r>
              <a:rPr lang="es-AR" sz="2800" dirty="0" err="1">
                <a:solidFill>
                  <a:srgbClr val="0070C0"/>
                </a:solidFill>
                <a:latin typeface="IBM Plex Mono Text" panose="020B0509050203000203" pitchFamily="49" charset="0"/>
              </a:rPr>
              <a:t>GridFins</a:t>
            </a:r>
            <a:r>
              <a:rPr lang="es-AR" sz="2800" dirty="0">
                <a:solidFill>
                  <a:srgbClr val="0070C0"/>
                </a:solidFill>
                <a:latin typeface="IBM Plex Mono Text" panose="020B0509050203000203" pitchFamily="49" charset="0"/>
              </a:rPr>
              <a:t>, </a:t>
            </a:r>
            <a:r>
              <a:rPr lang="es-AR" sz="2800" dirty="0" err="1">
                <a:solidFill>
                  <a:srgbClr val="0070C0"/>
                </a:solidFill>
                <a:latin typeface="IBM Plex Mono Text" panose="020B0509050203000203" pitchFamily="49" charset="0"/>
              </a:rPr>
              <a:t>Reused</a:t>
            </a:r>
            <a:r>
              <a:rPr lang="es-AR" sz="2800" dirty="0">
                <a:solidFill>
                  <a:srgbClr val="0070C0"/>
                </a:solidFill>
                <a:latin typeface="IBM Plex Mono Text" panose="020B0509050203000203" pitchFamily="49" charset="0"/>
              </a:rPr>
              <a:t>, </a:t>
            </a:r>
            <a:r>
              <a:rPr lang="es-AR" sz="2800" dirty="0" err="1">
                <a:solidFill>
                  <a:srgbClr val="0070C0"/>
                </a:solidFill>
                <a:latin typeface="IBM Plex Mono Text" panose="020B0509050203000203" pitchFamily="49" charset="0"/>
              </a:rPr>
              <a:t>Legs</a:t>
            </a:r>
            <a:r>
              <a:rPr lang="es-AR" sz="2800" dirty="0">
                <a:solidFill>
                  <a:srgbClr val="0070C0"/>
                </a:solidFill>
                <a:latin typeface="IBM Plex Mono Text" panose="020B0509050203000203" pitchFamily="49" charset="0"/>
              </a:rPr>
              <a:t>, </a:t>
            </a:r>
            <a:r>
              <a:rPr lang="es-AR" sz="2800" dirty="0" err="1">
                <a:solidFill>
                  <a:srgbClr val="0070C0"/>
                </a:solidFill>
                <a:latin typeface="IBM Plex Mono Text" panose="020B0509050203000203" pitchFamily="49" charset="0"/>
              </a:rPr>
              <a:t>LandingPad</a:t>
            </a:r>
            <a:r>
              <a:rPr lang="es-AR" sz="2800" dirty="0">
                <a:solidFill>
                  <a:srgbClr val="0070C0"/>
                </a:solidFill>
                <a:latin typeface="IBM Plex Mono Text" panose="020B0509050203000203" pitchFamily="49" charset="0"/>
              </a:rPr>
              <a:t>, Block, </a:t>
            </a:r>
            <a:r>
              <a:rPr lang="es-AR" sz="2800" dirty="0" err="1">
                <a:solidFill>
                  <a:srgbClr val="0070C0"/>
                </a:solidFill>
                <a:latin typeface="IBM Plex Mono Text" panose="020B0509050203000203" pitchFamily="49" charset="0"/>
              </a:rPr>
              <a:t>ReusedCount</a:t>
            </a:r>
            <a:r>
              <a:rPr lang="es-AR" sz="2800" dirty="0">
                <a:solidFill>
                  <a:srgbClr val="0070C0"/>
                </a:solidFill>
                <a:latin typeface="IBM Plex Mono Text" panose="020B0509050203000203" pitchFamily="49" charset="0"/>
              </a:rPr>
              <a:t>, Serial, </a:t>
            </a:r>
            <a:r>
              <a:rPr lang="es-AR" sz="2800" dirty="0" err="1">
                <a:solidFill>
                  <a:srgbClr val="0070C0"/>
                </a:solidFill>
                <a:latin typeface="IBM Plex Mono Text" panose="020B0509050203000203" pitchFamily="49" charset="0"/>
              </a:rPr>
              <a:t>Longitude</a:t>
            </a:r>
            <a:r>
              <a:rPr lang="es-AR" sz="2800" dirty="0">
                <a:solidFill>
                  <a:srgbClr val="0070C0"/>
                </a:solidFill>
                <a:latin typeface="IBM Plex Mono Text" panose="020B0509050203000203" pitchFamily="49" charset="0"/>
              </a:rPr>
              <a:t>, </a:t>
            </a:r>
            <a:r>
              <a:rPr lang="es-AR" sz="2800" dirty="0" err="1">
                <a:solidFill>
                  <a:srgbClr val="0070C0"/>
                </a:solidFill>
                <a:latin typeface="IBM Plex Mono Text" panose="020B0509050203000203" pitchFamily="49" charset="0"/>
              </a:rPr>
              <a:t>Latitude</a:t>
            </a:r>
            <a:r>
              <a:rPr lang="es-AR" sz="2800" dirty="0">
                <a:solidFill>
                  <a:srgbClr val="0070C0"/>
                </a:solidFill>
                <a:latin typeface="IBM Plex Mono Text" panose="020B0509050203000203" pitchFamily="49" charset="0"/>
              </a:rPr>
              <a:t> Wikipedia Web </a:t>
            </a:r>
            <a:r>
              <a:rPr lang="es-AR" sz="2800" dirty="0" err="1">
                <a:solidFill>
                  <a:srgbClr val="0070C0"/>
                </a:solidFill>
                <a:latin typeface="IBM Plex Mono Text" panose="020B0509050203000203" pitchFamily="49" charset="0"/>
              </a:rPr>
              <a:t>Scraped</a:t>
            </a:r>
            <a:r>
              <a:rPr lang="es-AR" sz="2800" dirty="0">
                <a:solidFill>
                  <a:srgbClr val="0070C0"/>
                </a:solidFill>
                <a:latin typeface="IBM Plex Mono Text" panose="020B0509050203000203" pitchFamily="49" charset="0"/>
              </a:rPr>
              <a:t> Data </a:t>
            </a:r>
            <a:r>
              <a:rPr lang="es-AR" sz="2800" dirty="0" err="1">
                <a:solidFill>
                  <a:srgbClr val="0070C0"/>
                </a:solidFill>
                <a:latin typeface="IBM Plex Mono Text" panose="020B0509050203000203" pitchFamily="49" charset="0"/>
              </a:rPr>
              <a:t>Fields</a:t>
            </a:r>
            <a:r>
              <a:rPr lang="es-AR" sz="2800" dirty="0">
                <a:solidFill>
                  <a:srgbClr val="0070C0"/>
                </a:solidFill>
                <a:latin typeface="IBM Plex Mono Text" panose="020B0509050203000203" pitchFamily="49" charset="0"/>
              </a:rPr>
              <a:t>: Flight No., </a:t>
            </a:r>
            <a:r>
              <a:rPr lang="es-AR" sz="2800" dirty="0" err="1">
                <a:solidFill>
                  <a:srgbClr val="0070C0"/>
                </a:solidFill>
                <a:latin typeface="IBM Plex Mono Text" panose="020B0509050203000203" pitchFamily="49" charset="0"/>
              </a:rPr>
              <a:t>Launch</a:t>
            </a:r>
            <a:r>
              <a:rPr lang="es-AR" sz="2800" dirty="0">
                <a:solidFill>
                  <a:srgbClr val="0070C0"/>
                </a:solidFill>
                <a:latin typeface="IBM Plex Mono Text" panose="020B0509050203000203" pitchFamily="49" charset="0"/>
              </a:rPr>
              <a:t> </a:t>
            </a:r>
            <a:r>
              <a:rPr lang="es-AR" sz="2800" dirty="0" err="1">
                <a:solidFill>
                  <a:srgbClr val="0070C0"/>
                </a:solidFill>
                <a:latin typeface="IBM Plex Mono Text" panose="020B0509050203000203" pitchFamily="49" charset="0"/>
              </a:rPr>
              <a:t>site</a:t>
            </a:r>
            <a:r>
              <a:rPr lang="es-AR" sz="2800" dirty="0">
                <a:solidFill>
                  <a:srgbClr val="0070C0"/>
                </a:solidFill>
                <a:latin typeface="IBM Plex Mono Text" panose="020B0509050203000203" pitchFamily="49" charset="0"/>
              </a:rPr>
              <a:t>, </a:t>
            </a:r>
            <a:r>
              <a:rPr lang="es-AR" sz="2800" dirty="0" err="1">
                <a:solidFill>
                  <a:srgbClr val="0070C0"/>
                </a:solidFill>
                <a:latin typeface="IBM Plex Mono Text" panose="020B0509050203000203" pitchFamily="49" charset="0"/>
              </a:rPr>
              <a:t>Payload</a:t>
            </a:r>
            <a:r>
              <a:rPr lang="es-AR" sz="2800" dirty="0">
                <a:solidFill>
                  <a:srgbClr val="0070C0"/>
                </a:solidFill>
                <a:latin typeface="IBM Plex Mono Text" panose="020B0509050203000203" pitchFamily="49" charset="0"/>
              </a:rPr>
              <a:t>, </a:t>
            </a:r>
            <a:r>
              <a:rPr lang="es-AR" sz="2800" dirty="0" err="1">
                <a:solidFill>
                  <a:srgbClr val="0070C0"/>
                </a:solidFill>
                <a:latin typeface="IBM Plex Mono Text" panose="020B0509050203000203" pitchFamily="49" charset="0"/>
              </a:rPr>
              <a:t>PayloadMass</a:t>
            </a:r>
            <a:r>
              <a:rPr lang="es-AR" sz="2800" dirty="0">
                <a:solidFill>
                  <a:srgbClr val="0070C0"/>
                </a:solidFill>
                <a:latin typeface="IBM Plex Mono Text" panose="020B0509050203000203" pitchFamily="49" charset="0"/>
              </a:rPr>
              <a:t>, </a:t>
            </a:r>
            <a:r>
              <a:rPr lang="es-AR" sz="2800" dirty="0" err="1">
                <a:solidFill>
                  <a:srgbClr val="0070C0"/>
                </a:solidFill>
                <a:latin typeface="IBM Plex Mono Text" panose="020B0509050203000203" pitchFamily="49" charset="0"/>
              </a:rPr>
              <a:t>Orbit</a:t>
            </a:r>
            <a:r>
              <a:rPr lang="es-AR" sz="2800" dirty="0">
                <a:solidFill>
                  <a:srgbClr val="0070C0"/>
                </a:solidFill>
                <a:latin typeface="IBM Plex Mono Text" panose="020B0509050203000203" pitchFamily="49" charset="0"/>
              </a:rPr>
              <a:t>, </a:t>
            </a:r>
            <a:r>
              <a:rPr lang="es-AR" sz="2800" dirty="0" err="1">
                <a:solidFill>
                  <a:srgbClr val="0070C0"/>
                </a:solidFill>
                <a:latin typeface="IBM Plex Mono Text" panose="020B0509050203000203" pitchFamily="49" charset="0"/>
              </a:rPr>
              <a:t>Customer</a:t>
            </a:r>
            <a:r>
              <a:rPr lang="es-AR" sz="2800" dirty="0">
                <a:solidFill>
                  <a:srgbClr val="0070C0"/>
                </a:solidFill>
                <a:latin typeface="IBM Plex Mono Text" panose="020B0509050203000203" pitchFamily="49" charset="0"/>
              </a:rPr>
              <a:t>, </a:t>
            </a:r>
            <a:r>
              <a:rPr lang="es-AR" sz="2800" dirty="0" err="1">
                <a:solidFill>
                  <a:srgbClr val="0070C0"/>
                </a:solidFill>
                <a:latin typeface="IBM Plex Mono Text" panose="020B0509050203000203" pitchFamily="49" charset="0"/>
              </a:rPr>
              <a:t>Launch</a:t>
            </a:r>
            <a:r>
              <a:rPr lang="es-AR" sz="2800" dirty="0">
                <a:solidFill>
                  <a:srgbClr val="0070C0"/>
                </a:solidFill>
                <a:latin typeface="IBM Plex Mono Text" panose="020B0509050203000203" pitchFamily="49" charset="0"/>
              </a:rPr>
              <a:t> </a:t>
            </a:r>
            <a:r>
              <a:rPr lang="es-AR" sz="2800" dirty="0" err="1">
                <a:solidFill>
                  <a:srgbClr val="0070C0"/>
                </a:solidFill>
                <a:latin typeface="IBM Plex Mono Text" panose="020B0509050203000203" pitchFamily="49" charset="0"/>
              </a:rPr>
              <a:t>outcome</a:t>
            </a:r>
            <a:r>
              <a:rPr lang="es-AR" sz="2800" dirty="0">
                <a:solidFill>
                  <a:srgbClr val="0070C0"/>
                </a:solidFill>
                <a:latin typeface="IBM Plex Mono Text" panose="020B0509050203000203" pitchFamily="49" charset="0"/>
              </a:rPr>
              <a:t>, </a:t>
            </a:r>
            <a:r>
              <a:rPr lang="es-AR" sz="2800" dirty="0" err="1">
                <a:solidFill>
                  <a:srgbClr val="0070C0"/>
                </a:solidFill>
                <a:latin typeface="IBM Plex Mono Text" panose="020B0509050203000203" pitchFamily="49" charset="0"/>
              </a:rPr>
              <a:t>Version</a:t>
            </a:r>
            <a:r>
              <a:rPr lang="es-AR" sz="2800" dirty="0">
                <a:solidFill>
                  <a:srgbClr val="0070C0"/>
                </a:solidFill>
                <a:latin typeface="IBM Plex Mono Text" panose="020B0509050203000203" pitchFamily="49" charset="0"/>
              </a:rPr>
              <a:t> </a:t>
            </a:r>
            <a:r>
              <a:rPr lang="es-AR" sz="2800" dirty="0" err="1">
                <a:solidFill>
                  <a:srgbClr val="0070C0"/>
                </a:solidFill>
                <a:latin typeface="IBM Plex Mono Text" panose="020B0509050203000203" pitchFamily="49" charset="0"/>
              </a:rPr>
              <a:t>Booster</a:t>
            </a:r>
            <a:r>
              <a:rPr lang="es-AR" sz="2800" dirty="0">
                <a:solidFill>
                  <a:srgbClr val="0070C0"/>
                </a:solidFill>
                <a:latin typeface="IBM Plex Mono Text" panose="020B0509050203000203" pitchFamily="49" charset="0"/>
              </a:rPr>
              <a:t>, </a:t>
            </a:r>
            <a:r>
              <a:rPr lang="es-AR" sz="2800" dirty="0" err="1">
                <a:solidFill>
                  <a:srgbClr val="0070C0"/>
                </a:solidFill>
                <a:latin typeface="IBM Plex Mono Text" panose="020B0509050203000203" pitchFamily="49" charset="0"/>
              </a:rPr>
              <a:t>Booster</a:t>
            </a:r>
            <a:r>
              <a:rPr lang="es-AR" sz="2800" dirty="0">
                <a:solidFill>
                  <a:srgbClr val="0070C0"/>
                </a:solidFill>
                <a:latin typeface="IBM Plex Mono Text" panose="020B0509050203000203" pitchFamily="49" charset="0"/>
              </a:rPr>
              <a:t> </a:t>
            </a:r>
            <a:r>
              <a:rPr lang="es-AR" sz="2800" dirty="0" err="1">
                <a:solidFill>
                  <a:srgbClr val="0070C0"/>
                </a:solidFill>
                <a:latin typeface="IBM Plex Mono Text" panose="020B0509050203000203" pitchFamily="49" charset="0"/>
              </a:rPr>
              <a:t>landing</a:t>
            </a:r>
            <a:r>
              <a:rPr lang="es-AR" sz="2800" dirty="0">
                <a:solidFill>
                  <a:srgbClr val="0070C0"/>
                </a:solidFill>
                <a:latin typeface="IBM Plex Mono Text" panose="020B0509050203000203" pitchFamily="49" charset="0"/>
              </a:rPr>
              <a:t>, Date, Time.</a:t>
            </a:r>
          </a:p>
        </p:txBody>
      </p:sp>
    </p:spTree>
    <p:extLst>
      <p:ext uri="{BB962C8B-B14F-4D97-AF65-F5344CB8AC3E}">
        <p14:creationId xmlns:p14="http://schemas.microsoft.com/office/powerpoint/2010/main" val="146466648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9AEBFE-E4DB-4791-99D1-FD608B491AD9}"/>
              </a:ext>
            </a:extLst>
          </p:cNvPr>
          <p:cNvSpPr>
            <a:spLocks noGrp="1"/>
          </p:cNvSpPr>
          <p:nvPr>
            <p:ph type="title"/>
          </p:nvPr>
        </p:nvSpPr>
        <p:spPr/>
        <p:txBody>
          <a:bodyPr/>
          <a:lstStyle/>
          <a:p>
            <a:r>
              <a:rPr lang="es-AR" dirty="0"/>
              <a:t> Data </a:t>
            </a:r>
            <a:r>
              <a:rPr lang="es-AR" dirty="0" err="1"/>
              <a:t>Wrangling</a:t>
            </a:r>
            <a:endParaRPr lang="es-AR" dirty="0"/>
          </a:p>
        </p:txBody>
      </p:sp>
      <p:sp>
        <p:nvSpPr>
          <p:cNvPr id="3" name="Marcador de contenido 2">
            <a:extLst>
              <a:ext uri="{FF2B5EF4-FFF2-40B4-BE49-F238E27FC236}">
                <a16:creationId xmlns:a16="http://schemas.microsoft.com/office/drawing/2014/main" id="{413EF4B8-222C-4472-BFD2-E2D564479999}"/>
              </a:ext>
            </a:extLst>
          </p:cNvPr>
          <p:cNvSpPr>
            <a:spLocks noGrp="1"/>
          </p:cNvSpPr>
          <p:nvPr>
            <p:ph sz="half" idx="1"/>
          </p:nvPr>
        </p:nvSpPr>
        <p:spPr>
          <a:xfrm>
            <a:off x="838200" y="1825625"/>
            <a:ext cx="10642600" cy="4351338"/>
          </a:xfrm>
        </p:spPr>
        <p:txBody>
          <a:bodyPr>
            <a:normAutofit/>
          </a:bodyPr>
          <a:lstStyle/>
          <a:p>
            <a:br>
              <a:rPr lang="en-US" b="1" dirty="0"/>
            </a:br>
            <a:r>
              <a:rPr lang="en-US" b="1" dirty="0"/>
              <a:t>Generate Training Labels:</a:t>
            </a:r>
            <a:r>
              <a:rPr lang="en-US" dirty="0"/>
              <a:t> Established a training label based on landing outcomes, designating 'successful' as 1 and 'failure' as 0 within the 'Outcome' column, which comprises 'Mission Outcome' and 'Landing Location.' Introduced a new training label column named 'class,' assigning a value of 1 when 'Mission Outcome' is true, and 0 otherwise. Value mapping includes:</a:t>
            </a:r>
          </a:p>
          <a:p>
            <a:r>
              <a:rPr lang="en-US" dirty="0"/>
              <a:t>True ASDS, True RTLS, &amp; True Ocean, set to 1</a:t>
            </a:r>
          </a:p>
          <a:p>
            <a:r>
              <a:rPr lang="en-US" dirty="0"/>
              <a:t>None </a:t>
            </a:r>
            <a:r>
              <a:rPr lang="en-US" dirty="0" err="1"/>
              <a:t>None</a:t>
            </a:r>
            <a:r>
              <a:rPr lang="en-US" dirty="0"/>
              <a:t>, False ASDS, None ASDS, False Ocean, False RTLS, set to 0</a:t>
            </a:r>
          </a:p>
          <a:p>
            <a:endParaRPr lang="es-AR" dirty="0"/>
          </a:p>
        </p:txBody>
      </p:sp>
    </p:spTree>
    <p:extLst>
      <p:ext uri="{BB962C8B-B14F-4D97-AF65-F5344CB8AC3E}">
        <p14:creationId xmlns:p14="http://schemas.microsoft.com/office/powerpoint/2010/main" val="535578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BDC0D9-CABA-431F-A75C-1A21CCDFC0C8}"/>
              </a:ext>
            </a:extLst>
          </p:cNvPr>
          <p:cNvSpPr>
            <a:spLocks noGrp="1"/>
          </p:cNvSpPr>
          <p:nvPr>
            <p:ph type="title"/>
          </p:nvPr>
        </p:nvSpPr>
        <p:spPr/>
        <p:txBody>
          <a:bodyPr/>
          <a:lstStyle/>
          <a:p>
            <a:r>
              <a:rPr lang="es-AR" b="1" dirty="0" err="1"/>
              <a:t>Exploratory</a:t>
            </a:r>
            <a:r>
              <a:rPr lang="es-AR" b="1" dirty="0"/>
              <a:t> Data </a:t>
            </a:r>
            <a:r>
              <a:rPr lang="es-AR" b="1" dirty="0" err="1"/>
              <a:t>Analysis</a:t>
            </a:r>
            <a:r>
              <a:rPr lang="es-AR" b="1" dirty="0"/>
              <a:t> (EDA)</a:t>
            </a:r>
            <a:br>
              <a:rPr lang="es-AR" dirty="0"/>
            </a:br>
            <a:endParaRPr lang="es-AR" dirty="0"/>
          </a:p>
        </p:txBody>
      </p:sp>
      <p:sp>
        <p:nvSpPr>
          <p:cNvPr id="3" name="Marcador de contenido 2">
            <a:extLst>
              <a:ext uri="{FF2B5EF4-FFF2-40B4-BE49-F238E27FC236}">
                <a16:creationId xmlns:a16="http://schemas.microsoft.com/office/drawing/2014/main" id="{64DC81B0-580F-42ED-AF91-44547309D148}"/>
              </a:ext>
            </a:extLst>
          </p:cNvPr>
          <p:cNvSpPr>
            <a:spLocks noGrp="1"/>
          </p:cNvSpPr>
          <p:nvPr>
            <p:ph sz="half" idx="1"/>
          </p:nvPr>
        </p:nvSpPr>
        <p:spPr>
          <a:xfrm>
            <a:off x="838199" y="1825625"/>
            <a:ext cx="10371667" cy="4351338"/>
          </a:xfrm>
        </p:spPr>
        <p:txBody>
          <a:bodyPr>
            <a:normAutofit/>
          </a:bodyPr>
          <a:lstStyle/>
          <a:p>
            <a:pPr marL="0" indent="0">
              <a:buNone/>
            </a:pPr>
            <a:r>
              <a:rPr lang="en-US" dirty="0"/>
              <a:t>Conducted EDA on key variables including Flight Number, Payload Mass, Launch Site, Orbit, Class, and Year. Utilized various plots for analysis, such as Flight Number vs. Payload Mass, Flight Number vs. Launch Site, Payload Mass vs. Launch Site, Orbit vs. Success Rate, Flight Number vs. Orbit, Payload vs. Orbit, and Success Yearly Trend.</a:t>
            </a:r>
          </a:p>
          <a:p>
            <a:pPr marL="0" indent="0">
              <a:buNone/>
            </a:pPr>
            <a:r>
              <a:rPr lang="en-US" dirty="0"/>
              <a:t>Implemented scatter plots, line charts, and bar plots to discern relationships between variables, facilitating the identification of significant patterns for incorporation into the machine learning model training process.</a:t>
            </a:r>
            <a:endParaRPr lang="es-AR" dirty="0"/>
          </a:p>
        </p:txBody>
      </p:sp>
    </p:spTree>
    <p:extLst>
      <p:ext uri="{BB962C8B-B14F-4D97-AF65-F5344CB8AC3E}">
        <p14:creationId xmlns:p14="http://schemas.microsoft.com/office/powerpoint/2010/main" val="2674849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2254D1-4E82-4F0F-8827-B5889EA366F3}"/>
              </a:ext>
            </a:extLst>
          </p:cNvPr>
          <p:cNvSpPr>
            <a:spLocks noGrp="1"/>
          </p:cNvSpPr>
          <p:nvPr>
            <p:ph type="title"/>
          </p:nvPr>
        </p:nvSpPr>
        <p:spPr/>
        <p:txBody>
          <a:bodyPr/>
          <a:lstStyle/>
          <a:p>
            <a:r>
              <a:rPr lang="es-AR" b="1" dirty="0"/>
              <a:t>Data </a:t>
            </a:r>
            <a:r>
              <a:rPr lang="es-AR" b="1" dirty="0" err="1"/>
              <a:t>Integration</a:t>
            </a:r>
            <a:r>
              <a:rPr lang="es-AR" b="1" dirty="0"/>
              <a:t> and </a:t>
            </a:r>
            <a:r>
              <a:rPr lang="es-AR" b="1" dirty="0" err="1"/>
              <a:t>Analysis</a:t>
            </a:r>
            <a:br>
              <a:rPr lang="es-AR" dirty="0"/>
            </a:br>
            <a:endParaRPr lang="es-AR" dirty="0"/>
          </a:p>
        </p:txBody>
      </p:sp>
      <p:sp>
        <p:nvSpPr>
          <p:cNvPr id="3" name="Marcador de contenido 2">
            <a:extLst>
              <a:ext uri="{FF2B5EF4-FFF2-40B4-BE49-F238E27FC236}">
                <a16:creationId xmlns:a16="http://schemas.microsoft.com/office/drawing/2014/main" id="{552CA93B-D2A5-44FF-AA08-CC925FAA3BE5}"/>
              </a:ext>
            </a:extLst>
          </p:cNvPr>
          <p:cNvSpPr>
            <a:spLocks noGrp="1"/>
          </p:cNvSpPr>
          <p:nvPr>
            <p:ph sz="half" idx="1"/>
          </p:nvPr>
        </p:nvSpPr>
        <p:spPr>
          <a:xfrm>
            <a:off x="838200" y="1825625"/>
            <a:ext cx="11105444" cy="4351338"/>
          </a:xfrm>
        </p:spPr>
        <p:txBody>
          <a:bodyPr>
            <a:normAutofit/>
          </a:bodyPr>
          <a:lstStyle/>
          <a:p>
            <a:pPr marL="0" indent="0">
              <a:buNone/>
            </a:pPr>
            <a:r>
              <a:rPr lang="en-US" dirty="0"/>
              <a:t>Imported the dataset into an IBM DB2 Database for efficient storage and retrieval. Utilized SQL Python integration to execute queries, extracting valuable insights to enhance understanding of the dataset. </a:t>
            </a:r>
          </a:p>
          <a:p>
            <a:pPr marL="0" indent="0">
              <a:buNone/>
            </a:pPr>
            <a:endParaRPr lang="en-US" dirty="0"/>
          </a:p>
          <a:p>
            <a:pPr marL="0" indent="0">
              <a:buNone/>
            </a:pPr>
            <a:r>
              <a:rPr lang="en-US" dirty="0"/>
              <a:t>Formulated queries to retrieve information on launch site names, mission outcomes, payload sizes of customers, booster versions, and landing outcomes. This approach facilitated a comprehensive exploration of the dataset, aiding in the extraction of pertinent details for further analysis and decision-making.</a:t>
            </a:r>
            <a:endParaRPr lang="es-AR" dirty="0"/>
          </a:p>
        </p:txBody>
      </p:sp>
    </p:spTree>
    <p:extLst>
      <p:ext uri="{BB962C8B-B14F-4D97-AF65-F5344CB8AC3E}">
        <p14:creationId xmlns:p14="http://schemas.microsoft.com/office/powerpoint/2010/main" val="895395830"/>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TM10001105[[fn=Recorte]]</Template>
  <TotalTime>800</TotalTime>
  <Words>1449</Words>
  <Application>Microsoft Office PowerPoint</Application>
  <PresentationFormat>Panorámica</PresentationFormat>
  <Paragraphs>136</Paragraphs>
  <Slides>45</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45</vt:i4>
      </vt:variant>
    </vt:vector>
  </HeadingPairs>
  <TitlesOfParts>
    <vt:vector size="53" baseType="lpstr">
      <vt:lpstr>Arial</vt:lpstr>
      <vt:lpstr>Calibri</vt:lpstr>
      <vt:lpstr>Carlito</vt:lpstr>
      <vt:lpstr>Helv</vt:lpstr>
      <vt:lpstr>IBM Plex Mono SemiBold</vt:lpstr>
      <vt:lpstr>IBM Plex Mono Text</vt:lpstr>
      <vt:lpstr>IBM Plex Sans Text</vt:lpstr>
      <vt:lpstr>SLIDE_TEMPLATE_skill_network</vt:lpstr>
      <vt:lpstr>IBM Data   Science Capstone Project</vt:lpstr>
      <vt:lpstr>OUTLINE</vt:lpstr>
      <vt:lpstr>EXECUTIVE SUMMARY</vt:lpstr>
      <vt:lpstr>INTRODUCTION</vt:lpstr>
      <vt:lpstr>METHODOLOGY</vt:lpstr>
      <vt:lpstr>DATA COLLECTION ANALYSIS</vt:lpstr>
      <vt:lpstr> Data Wrangling</vt:lpstr>
      <vt:lpstr>Exploratory Data Analysis (EDA) </vt:lpstr>
      <vt:lpstr>Data Integration and Analysis </vt:lpstr>
      <vt:lpstr>Folium Mapping Analysis  </vt:lpstr>
      <vt:lpstr>Dashboard Overview</vt:lpstr>
      <vt:lpstr>Predictive Analysis</vt:lpstr>
      <vt:lpstr>Results </vt:lpstr>
      <vt:lpstr>Results</vt:lpstr>
      <vt:lpstr>EDA - WITH VISUALIZATION</vt:lpstr>
      <vt:lpstr>Flight Number vs. Launch Site</vt:lpstr>
      <vt:lpstr>Payload vs. Launch Site</vt:lpstr>
      <vt:lpstr>Success rate vs. Orbit type</vt:lpstr>
      <vt:lpstr>Flight Number vs. Orbit type</vt:lpstr>
      <vt:lpstr>Payload vs. Orbit type</vt:lpstr>
      <vt:lpstr>Launch Success Yearly Trend</vt:lpstr>
      <vt:lpstr>EDA - WITH SQL</vt:lpstr>
      <vt:lpstr>All Launch Site Names</vt:lpstr>
      <vt:lpstr>Launch Site Names Begin with 'CCA'</vt:lpstr>
      <vt:lpstr>Total Payload Mass from NASA</vt:lpstr>
      <vt:lpstr>Average Payload Mass by F9 v1.1</vt:lpstr>
      <vt:lpstr>First Successful Ground Pad Landing Date</vt:lpstr>
      <vt:lpstr>Successful Drone Ship Landing with Payload  Between 4000 and 6000</vt:lpstr>
      <vt:lpstr>Total Number of Each Mission Outcome</vt:lpstr>
      <vt:lpstr>Boosters that Carried Maximum Payload</vt:lpstr>
      <vt:lpstr>2015 Failed Drone Ship Landing Records</vt:lpstr>
      <vt:lpstr>Rank Landing Outcomes Between 2010-06-04 and 2017-03-20</vt:lpstr>
      <vt:lpstr>Interactive Map with  Folium</vt:lpstr>
      <vt:lpstr>Launch Site Locations </vt:lpstr>
      <vt:lpstr>Color-Coded Launch Markers </vt:lpstr>
      <vt:lpstr>Key Location Proximities </vt:lpstr>
      <vt:lpstr>Interactive dashboard   Plotly Dash</vt:lpstr>
      <vt:lpstr>Launch success count for all sites</vt:lpstr>
      <vt:lpstr>Pie chart for the launch site with highest launch success ratio</vt:lpstr>
      <vt:lpstr>Payload Mass vs. Success vs. Booster  Version Category</vt:lpstr>
      <vt:lpstr>Predictive Analysis  (Classification) </vt:lpstr>
      <vt:lpstr>CLASSIFICATION ACCURACY</vt:lpstr>
      <vt:lpstr>Confusion Matrix</vt:lpstr>
      <vt:lpstr>Conclusion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HOME</cp:lastModifiedBy>
  <cp:revision>30</cp:revision>
  <dcterms:created xsi:type="dcterms:W3CDTF">2020-10-28T18:29:43Z</dcterms:created>
  <dcterms:modified xsi:type="dcterms:W3CDTF">2024-01-31T06:48:45Z</dcterms:modified>
</cp:coreProperties>
</file>