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[Mohammad_simon_kabir__Batch_30_,_Project(1).xlsm]Month Wise total Sales!PivotTable2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Month Wise total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 Wise total Sales'!$F$3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 Wise total Sales'!$E$4:$E$16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 Wise total Sales'!$F$4:$F$16</c:f>
              <c:numCache>
                <c:formatCode>General</c:formatCode>
                <c:ptCount val="12"/>
                <c:pt idx="0">
                  <c:v>161810</c:v>
                </c:pt>
                <c:pt idx="1">
                  <c:v>94703</c:v>
                </c:pt>
                <c:pt idx="2">
                  <c:v>73513</c:v>
                </c:pt>
                <c:pt idx="3">
                  <c:v>220518</c:v>
                </c:pt>
                <c:pt idx="4">
                  <c:v>249650</c:v>
                </c:pt>
                <c:pt idx="5">
                  <c:v>138445</c:v>
                </c:pt>
                <c:pt idx="6">
                  <c:v>61844.5</c:v>
                </c:pt>
                <c:pt idx="7">
                  <c:v>44762</c:v>
                </c:pt>
                <c:pt idx="8">
                  <c:v>26672</c:v>
                </c:pt>
                <c:pt idx="9">
                  <c:v>73672</c:v>
                </c:pt>
                <c:pt idx="10">
                  <c:v>14491</c:v>
                </c:pt>
                <c:pt idx="11">
                  <c:v>145595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C-45A8-9541-14F91532D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384575"/>
        <c:axId val="248166895"/>
      </c:barChart>
      <c:catAx>
        <c:axId val="24438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166895"/>
        <c:crosses val="autoZero"/>
        <c:auto val="1"/>
        <c:lblAlgn val="ctr"/>
        <c:lblOffset val="100"/>
        <c:noMultiLvlLbl val="0"/>
      </c:catAx>
      <c:valAx>
        <c:axId val="24816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[Mohammad_simon_kabir__Batch_30_,_Project(1).xlsm]Area Wise Total Sales!PivotTable3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Area Wise Total</a:t>
            </a:r>
            <a:r>
              <a:rPr lang="en-US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1629855643044619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'Area Wise Total Sales'!$E$4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'Area Wise Total Sales'!$D$5:$D$10</c:f>
              <c:strCache>
                <c:ptCount val="5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</c:strCache>
            </c:strRef>
          </c:cat>
          <c:val>
            <c:numRef>
              <c:f>'Area Wise Total Sales'!$E$5:$E$10</c:f>
              <c:numCache>
                <c:formatCode>General</c:formatCode>
                <c:ptCount val="5"/>
                <c:pt idx="0">
                  <c:v>180239.5</c:v>
                </c:pt>
                <c:pt idx="1">
                  <c:v>160151</c:v>
                </c:pt>
                <c:pt idx="2">
                  <c:v>507726</c:v>
                </c:pt>
                <c:pt idx="3">
                  <c:v>454634</c:v>
                </c:pt>
                <c:pt idx="4">
                  <c:v>2925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5-4144-8A91-C6958728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018447"/>
        <c:axId val="107035887"/>
      </c:barChart>
      <c:catAx>
        <c:axId val="267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5887"/>
        <c:crosses val="autoZero"/>
        <c:auto val="1"/>
        <c:lblAlgn val="ctr"/>
        <c:lblOffset val="100"/>
        <c:noMultiLvlLbl val="0"/>
      </c:catAx>
      <c:valAx>
        <c:axId val="10703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[Mohammad_simon_kabir__Batch_30_,_Project(1).xlsm]Product Wise Total Sales 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Wise Total Sales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'Product Wise Total Sales '!$F$4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 Wise Total Sales '!$E$5:$E$10</c:f>
              <c:strCache>
                <c:ptCount val="5"/>
                <c:pt idx="0">
                  <c:v>Cell Phone</c:v>
                </c:pt>
                <c:pt idx="1">
                  <c:v>Desk</c:v>
                </c:pt>
                <c:pt idx="2">
                  <c:v>Home Theater</c:v>
                </c:pt>
                <c:pt idx="3">
                  <c:v>Television</c:v>
                </c:pt>
                <c:pt idx="4">
                  <c:v>Video Games</c:v>
                </c:pt>
              </c:strCache>
            </c:strRef>
          </c:cat>
          <c:val>
            <c:numRef>
              <c:f>'Product Wise Total Sales '!$F$5:$F$10</c:f>
              <c:numCache>
                <c:formatCode>General</c:formatCode>
                <c:ptCount val="5"/>
                <c:pt idx="0">
                  <c:v>62550</c:v>
                </c:pt>
                <c:pt idx="1">
                  <c:v>1250</c:v>
                </c:pt>
                <c:pt idx="2">
                  <c:v>361000</c:v>
                </c:pt>
                <c:pt idx="3">
                  <c:v>857768</c:v>
                </c:pt>
                <c:pt idx="4">
                  <c:v>49182.5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5AF-B44D-7873C6003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5396543"/>
        <c:axId val="103220895"/>
        <c:axId val="0"/>
      </c:bar3DChart>
      <c:catAx>
        <c:axId val="39539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20895"/>
        <c:crosses val="autoZero"/>
        <c:auto val="1"/>
        <c:lblAlgn val="ctr"/>
        <c:lblOffset val="100"/>
        <c:noMultiLvlLbl val="0"/>
      </c:catAx>
      <c:valAx>
        <c:axId val="10322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9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18C8-586A-49FA-8EC9-998B48385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076569" cy="732201"/>
          </a:xfrm>
        </p:spPr>
        <p:txBody>
          <a:bodyPr>
            <a:normAutofit fontScale="90000"/>
          </a:bodyPr>
          <a:lstStyle/>
          <a:p>
            <a:r>
              <a:rPr lang="en-US" dirty="0"/>
              <a:t>XYZ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6C2F6-04A6-4B7E-A362-E83B2900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439" y="1924236"/>
            <a:ext cx="5235714" cy="1227338"/>
          </a:xfrm>
        </p:spPr>
        <p:txBody>
          <a:bodyPr/>
          <a:lstStyle/>
          <a:p>
            <a:r>
              <a:rPr lang="en-US" dirty="0"/>
              <a:t>Sales data analysis</a:t>
            </a:r>
          </a:p>
          <a:p>
            <a:r>
              <a:rPr lang="en-US" dirty="0"/>
              <a:t>2018 -2019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37F89-C890-4906-88D3-CAFB6F336CE1}"/>
              </a:ext>
            </a:extLst>
          </p:cNvPr>
          <p:cNvSpPr/>
          <p:nvPr/>
        </p:nvSpPr>
        <p:spPr>
          <a:xfrm>
            <a:off x="125767" y="1906480"/>
            <a:ext cx="11940466" cy="124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535AA-406C-4574-B462-36FBDD6328B5}"/>
              </a:ext>
            </a:extLst>
          </p:cNvPr>
          <p:cNvSpPr txBox="1"/>
          <p:nvPr/>
        </p:nvSpPr>
        <p:spPr>
          <a:xfrm>
            <a:off x="976544" y="4598633"/>
            <a:ext cx="3284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 smtClean="0"/>
              <a:t>Sajol</a:t>
            </a:r>
            <a:r>
              <a:rPr lang="en-US" dirty="0" smtClean="0"/>
              <a:t> Amin </a:t>
            </a:r>
            <a:r>
              <a:rPr lang="en-US" dirty="0" err="1" smtClean="0"/>
              <a:t>Shohan</a:t>
            </a:r>
            <a:endParaRPr lang="en-US" dirty="0" smtClean="0"/>
          </a:p>
          <a:p>
            <a:r>
              <a:rPr lang="en-US" dirty="0" smtClean="0"/>
              <a:t>Batch 26</a:t>
            </a:r>
          </a:p>
          <a:p>
            <a:r>
              <a:rPr lang="en-US" dirty="0" smtClean="0"/>
              <a:t>Roll: 01-026-09</a:t>
            </a:r>
            <a:endParaRPr lang="en-US" dirty="0"/>
          </a:p>
          <a:p>
            <a:r>
              <a:rPr lang="en-US" dirty="0"/>
              <a:t>Department of </a:t>
            </a:r>
            <a:r>
              <a:rPr lang="en-US" dirty="0" smtClean="0"/>
              <a:t>Accounting &amp; Information Systems</a:t>
            </a:r>
          </a:p>
          <a:p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err="1"/>
              <a:t>Barishal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4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F805-8B1F-49CF-A9C5-D3D89E8F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130" y="618518"/>
            <a:ext cx="8096436" cy="8995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Month-wise Total Sales Report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3BB21-F535-4FC4-AB32-22768FF7BD83}"/>
              </a:ext>
            </a:extLst>
          </p:cNvPr>
          <p:cNvSpPr txBox="1"/>
          <p:nvPr/>
        </p:nvSpPr>
        <p:spPr>
          <a:xfrm>
            <a:off x="754602" y="1961965"/>
            <a:ext cx="100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 detailed month-wise analysis of the company's total sales from January to December.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8486B5-5ED5-4908-B40A-8B80231B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67591"/>
              </p:ext>
            </p:extLst>
          </p:nvPr>
        </p:nvGraphicFramePr>
        <p:xfrm>
          <a:off x="754602" y="2396128"/>
          <a:ext cx="4343400" cy="273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844018742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553567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Month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Sales ($)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67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January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161,810.00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3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February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94,703.00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37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March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73,513.00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849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April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220,518.00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71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249,650.00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302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June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138,445.00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00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July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61,844.50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80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August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44,762.00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67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September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26,672.00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893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October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73,672.00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708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November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14,491.00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51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December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145,595.00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37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1,305,675.50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06865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775720-9EEB-48B9-B080-88B89E791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884759"/>
              </p:ext>
            </p:extLst>
          </p:nvPr>
        </p:nvGraphicFramePr>
        <p:xfrm>
          <a:off x="5185113" y="2396128"/>
          <a:ext cx="5583501" cy="281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35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BF6B-CF18-43A7-8C5D-7968314C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15" y="594804"/>
            <a:ext cx="8043170" cy="8433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Area-Wise Total Sales Report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B4787-2D3C-48E6-9E0D-7C65C5B6E9D9}"/>
              </a:ext>
            </a:extLst>
          </p:cNvPr>
          <p:cNvSpPr txBox="1"/>
          <p:nvPr/>
        </p:nvSpPr>
        <p:spPr>
          <a:xfrm>
            <a:off x="1180730" y="1740023"/>
            <a:ext cx="960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an overview of total sales performance across different geographical areas for the period of January 2018 to December 2019.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E77CC-723A-4957-9A8D-F2676D66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43632"/>
              </p:ext>
            </p:extLst>
          </p:nvPr>
        </p:nvGraphicFramePr>
        <p:xfrm>
          <a:off x="1180730" y="2593163"/>
          <a:ext cx="4314548" cy="2760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7274">
                  <a:extLst>
                    <a:ext uri="{9D8B030D-6E8A-4147-A177-3AD203B41FA5}">
                      <a16:colId xmlns:a16="http://schemas.microsoft.com/office/drawing/2014/main" val="567249016"/>
                    </a:ext>
                  </a:extLst>
                </a:gridCol>
                <a:gridCol w="2157274">
                  <a:extLst>
                    <a:ext uri="{9D8B030D-6E8A-4147-A177-3AD203B41FA5}">
                      <a16:colId xmlns:a16="http://schemas.microsoft.com/office/drawing/2014/main" val="184760653"/>
                    </a:ext>
                  </a:extLst>
                </a:gridCol>
              </a:tblGrid>
              <a:tr h="5554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Region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Total Sales (in USD)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180850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Barishal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$180,239.50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17099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Chittagong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$160,151.00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57290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Dhaka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$507,726.00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886596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Khulna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$454,634.00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799311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Mymensingh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$2,925.00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14072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$1,305,675.50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17618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D9CE12-EF78-43DC-BE85-E30F2F13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427412"/>
            <a:ext cx="4727822" cy="166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6FF951-52D9-4BFD-983E-6B70D2C64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037771"/>
              </p:ext>
            </p:extLst>
          </p:nvPr>
        </p:nvGraphicFramePr>
        <p:xfrm>
          <a:off x="5615663" y="2386354"/>
          <a:ext cx="5875020" cy="2966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1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75CE-F1F5-41CF-A755-D6E782FE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906" y="618518"/>
            <a:ext cx="8318377" cy="8107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Product Wise Total Sales Report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61DE9-DC92-4C63-AA51-62CF0DC1FD03}"/>
              </a:ext>
            </a:extLst>
          </p:cNvPr>
          <p:cNvSpPr txBox="1"/>
          <p:nvPr/>
        </p:nvSpPr>
        <p:spPr>
          <a:xfrm>
            <a:off x="1340528" y="1802167"/>
            <a:ext cx="1003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analyzes the total sales performance of various product categories for the period of January 2018 to December 2019.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4249BD-9F38-4920-A569-40A64469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42308"/>
              </p:ext>
            </p:extLst>
          </p:nvPr>
        </p:nvGraphicFramePr>
        <p:xfrm>
          <a:off x="1528808" y="2559871"/>
          <a:ext cx="3362787" cy="257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1219">
                  <a:extLst>
                    <a:ext uri="{9D8B030D-6E8A-4147-A177-3AD203B41FA5}">
                      <a16:colId xmlns:a16="http://schemas.microsoft.com/office/drawing/2014/main" val="791074405"/>
                    </a:ext>
                  </a:extLst>
                </a:gridCol>
                <a:gridCol w="1891568">
                  <a:extLst>
                    <a:ext uri="{9D8B030D-6E8A-4147-A177-3AD203B41FA5}">
                      <a16:colId xmlns:a16="http://schemas.microsoft.com/office/drawing/2014/main" val="1874974515"/>
                    </a:ext>
                  </a:extLst>
                </a:gridCol>
              </a:tblGrid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Product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Sales (in USD)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8578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Cell Phone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$62,550.00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115568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$1,250.00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98702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Home Theater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$361,000.00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180788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Television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$857,768.00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42312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Video Games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$49,182.50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599911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$1,331,750.50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1540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C60CB1-31DE-4624-A09D-37350896E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790790"/>
              </p:ext>
            </p:extLst>
          </p:nvPr>
        </p:nvGraphicFramePr>
        <p:xfrm>
          <a:off x="4982296" y="2374922"/>
          <a:ext cx="5760720" cy="2941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27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D1807F-02A9-4577-911F-B6AE2F6E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80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</TotalTime>
  <Words>197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Droplet</vt:lpstr>
      <vt:lpstr>XYZ Company</vt:lpstr>
      <vt:lpstr>Month-wise Total Sales Report </vt:lpstr>
      <vt:lpstr>Area-Wise Total Sales Report </vt:lpstr>
      <vt:lpstr>Product Wise Total Sales Report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Company</dc:title>
  <dc:creator>Sifat Uddin Ahmed</dc:creator>
  <cp:lastModifiedBy>User</cp:lastModifiedBy>
  <cp:revision>5</cp:revision>
  <dcterms:created xsi:type="dcterms:W3CDTF">2024-10-04T10:58:17Z</dcterms:created>
  <dcterms:modified xsi:type="dcterms:W3CDTF">2024-10-06T14:39:33Z</dcterms:modified>
</cp:coreProperties>
</file>