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60" r:id="rId3"/>
    <p:sldId id="259" r:id="rId4"/>
    <p:sldId id="258" r:id="rId5"/>
    <p:sldId id="267" r:id="rId6"/>
    <p:sldId id="268" r:id="rId7"/>
    <p:sldId id="262" r:id="rId8"/>
    <p:sldId id="264" r:id="rId9"/>
    <p:sldId id="266" r:id="rId10"/>
    <p:sldId id="273" r:id="rId11"/>
    <p:sldId id="275" r:id="rId12"/>
    <p:sldId id="274" r:id="rId13"/>
    <p:sldId id="276" r:id="rId14"/>
    <p:sldId id="286" r:id="rId15"/>
    <p:sldId id="283" r:id="rId16"/>
    <p:sldId id="284" r:id="rId17"/>
    <p:sldId id="285" r:id="rId18"/>
    <p:sldId id="277" r:id="rId19"/>
    <p:sldId id="301" r:id="rId20"/>
    <p:sldId id="287" r:id="rId21"/>
    <p:sldId id="282" r:id="rId22"/>
    <p:sldId id="289" r:id="rId23"/>
    <p:sldId id="288" r:id="rId24"/>
    <p:sldId id="293" r:id="rId25"/>
    <p:sldId id="290" r:id="rId26"/>
    <p:sldId id="291" r:id="rId27"/>
    <p:sldId id="292" r:id="rId28"/>
    <p:sldId id="294" r:id="rId29"/>
    <p:sldId id="295" r:id="rId30"/>
    <p:sldId id="300" r:id="rId31"/>
    <p:sldId id="296" r:id="rId32"/>
    <p:sldId id="297" r:id="rId33"/>
    <p:sldId id="302" r:id="rId34"/>
    <p:sldId id="265" r:id="rId35"/>
    <p:sldId id="279" r:id="rId36"/>
    <p:sldId id="281" r:id="rId37"/>
    <p:sldId id="280" r:id="rId38"/>
    <p:sldId id="272" r:id="rId39"/>
    <p:sldId id="270" r:id="rId40"/>
    <p:sldId id="27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84" autoAdjust="0"/>
  </p:normalViewPr>
  <p:slideViewPr>
    <p:cSldViewPr snapToGrid="0" showGuides="1">
      <p:cViewPr varScale="1">
        <p:scale>
          <a:sx n="77" d="100"/>
          <a:sy n="77" d="100"/>
        </p:scale>
        <p:origin x="9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9A006-F5B4-484E-AB20-6F1DB0BDDEC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7D47B-381E-4B84-ACF5-6F8B0472B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27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7D47B-381E-4B84-ACF5-6F8B0472B83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6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7D47B-381E-4B84-ACF5-6F8B0472B83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98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7D47B-381E-4B84-ACF5-6F8B0472B839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4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44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52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0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03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58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2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4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4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1842-B6BD-4E8F-B1DD-1C67DD265513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65CC-6A53-4A9C-B340-971FA8F6A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1BFDC0-6169-8E6B-0212-A6E6675A53AE}"/>
              </a:ext>
            </a:extLst>
          </p:cNvPr>
          <p:cNvSpPr txBox="1"/>
          <p:nvPr/>
        </p:nvSpPr>
        <p:spPr>
          <a:xfrm>
            <a:off x="2784937" y="325385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患者の体内デバイス管理システム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168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FFB0E7-BE69-0E3B-E42A-BA91004FAD89}"/>
              </a:ext>
            </a:extLst>
          </p:cNvPr>
          <p:cNvSpPr txBox="1"/>
          <p:nvPr/>
        </p:nvSpPr>
        <p:spPr>
          <a:xfrm>
            <a:off x="-7705" y="-4235"/>
            <a:ext cx="530915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作成順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FA9DB4-62B6-1D81-474B-D07C1DCFFB07}"/>
              </a:ext>
            </a:extLst>
          </p:cNvPr>
          <p:cNvSpPr txBox="1"/>
          <p:nvPr/>
        </p:nvSpPr>
        <p:spPr>
          <a:xfrm>
            <a:off x="5454651" y="124482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ActionBase</a:t>
            </a:r>
            <a:r>
              <a:rPr kumimoji="1" lang="ja-JP" altLang="en-US" sz="1600" dirty="0"/>
              <a:t>のクラス流れ図の作成から</a:t>
            </a:r>
            <a:endParaRPr kumimoji="1" lang="en-US" altLang="ja-JP" sz="1600" dirty="0"/>
          </a:p>
          <a:p>
            <a:r>
              <a:rPr kumimoji="1" lang="en-US" altLang="ja-JP" sz="1600" dirty="0"/>
              <a:t>1</a:t>
            </a:r>
            <a:r>
              <a:rPr kumimoji="1" lang="ja-JP" altLang="en-US" sz="1600" dirty="0"/>
              <a:t>つ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つ流れを確認する。</a:t>
            </a:r>
            <a:endParaRPr kumimoji="1" lang="en-US" altLang="ja-JP" sz="1600" dirty="0"/>
          </a:p>
          <a:p>
            <a:endParaRPr kumimoji="1" lang="ja-JP" altLang="en-US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616E71-9004-EAB0-C84B-4501E6A2DC8B}"/>
              </a:ext>
            </a:extLst>
          </p:cNvPr>
          <p:cNvSpPr txBox="1"/>
          <p:nvPr/>
        </p:nvSpPr>
        <p:spPr>
          <a:xfrm>
            <a:off x="264583" y="533621"/>
            <a:ext cx="46206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①従業員管理　　　　</a:t>
            </a:r>
            <a:r>
              <a:rPr kumimoji="1" lang="en-US" altLang="ja-JP" sz="900" dirty="0"/>
              <a:t>※</a:t>
            </a:r>
            <a:r>
              <a:rPr kumimoji="1" lang="ja-JP" altLang="en-US" sz="900" dirty="0"/>
              <a:t>管理者を多めに登録</a:t>
            </a:r>
            <a:endParaRPr kumimoji="1" lang="en-US" altLang="ja-JP" sz="900" dirty="0"/>
          </a:p>
          <a:p>
            <a:r>
              <a:rPr kumimoji="1" lang="ja-JP" altLang="en-US" sz="900" dirty="0"/>
              <a:t>②トップ画面</a:t>
            </a:r>
            <a:endParaRPr kumimoji="1" lang="en-US" altLang="ja-JP" sz="900" dirty="0"/>
          </a:p>
          <a:p>
            <a:r>
              <a:rPr kumimoji="1" lang="ja-JP" altLang="en-US" sz="900" dirty="0"/>
              <a:t>③ログイン機能</a:t>
            </a:r>
            <a:endParaRPr kumimoji="1" lang="en-US" altLang="ja-JP" sz="900" dirty="0"/>
          </a:p>
          <a:p>
            <a:r>
              <a:rPr kumimoji="1" lang="ja-JP" altLang="en-US" sz="900" dirty="0"/>
              <a:t>④データ登録トップ画面</a:t>
            </a:r>
            <a:endParaRPr kumimoji="1" lang="en-US" altLang="ja-JP" sz="900" dirty="0"/>
          </a:p>
          <a:p>
            <a:r>
              <a:rPr kumimoji="1" lang="ja-JP" altLang="en-US" sz="900" dirty="0"/>
              <a:t>⑤添付文書管理</a:t>
            </a:r>
            <a:endParaRPr kumimoji="1" lang="en-US" altLang="ja-JP" sz="900" dirty="0"/>
          </a:p>
          <a:p>
            <a:r>
              <a:rPr kumimoji="1" lang="ja-JP" altLang="en-US" sz="900" dirty="0"/>
              <a:t>⑥患者のデバイス管理</a:t>
            </a:r>
            <a:endParaRPr kumimoji="1" lang="en-US" altLang="ja-JP" sz="900" dirty="0"/>
          </a:p>
          <a:p>
            <a:r>
              <a:rPr kumimoji="1" lang="ja-JP" altLang="en-US" sz="900" dirty="0"/>
              <a:t>⑦検査管理</a:t>
            </a:r>
            <a:endParaRPr kumimoji="1" lang="en-US" altLang="ja-JP" sz="900" dirty="0"/>
          </a:p>
          <a:p>
            <a:r>
              <a:rPr kumimoji="1" lang="ja-JP" altLang="en-US" sz="900" dirty="0"/>
              <a:t>⑧当日検査一覧</a:t>
            </a:r>
            <a:endParaRPr kumimoji="1" lang="en-US" altLang="ja-JP" sz="900" dirty="0"/>
          </a:p>
          <a:p>
            <a:r>
              <a:rPr kumimoji="1" lang="ja-JP" altLang="en-US" sz="900" dirty="0"/>
              <a:t>⑨デバイス検査機能　　</a:t>
            </a:r>
            <a:r>
              <a:rPr kumimoji="1" lang="en-US" altLang="ja-JP" sz="900" dirty="0"/>
              <a:t>※</a:t>
            </a:r>
            <a:r>
              <a:rPr kumimoji="1" lang="ja-JP" altLang="en-US" sz="900" dirty="0"/>
              <a:t>⑧の前にやって、今までの工程を確認してもよい！</a:t>
            </a:r>
            <a:endParaRPr kumimoji="1"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73900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5FBA56-E2B3-358C-A246-2405C67F368E}"/>
              </a:ext>
            </a:extLst>
          </p:cNvPr>
          <p:cNvSpPr txBox="1"/>
          <p:nvPr/>
        </p:nvSpPr>
        <p:spPr>
          <a:xfrm>
            <a:off x="-7705" y="-4235"/>
            <a:ext cx="707245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ActionBase</a:t>
            </a:r>
            <a:endParaRPr lang="ja-JP" altLang="en-US" sz="900" dirty="0"/>
          </a:p>
        </p:txBody>
      </p:sp>
      <p:graphicFrame>
        <p:nvGraphicFramePr>
          <p:cNvPr id="5" name="表 2">
            <a:extLst>
              <a:ext uri="{FF2B5EF4-FFF2-40B4-BE49-F238E27FC236}">
                <a16:creationId xmlns:a16="http://schemas.microsoft.com/office/drawing/2014/main" id="{03DEBF82-F8D5-09AB-AB5E-71DCE4DF3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84036"/>
              </p:ext>
            </p:extLst>
          </p:nvPr>
        </p:nvGraphicFramePr>
        <p:xfrm>
          <a:off x="-7705" y="548277"/>
          <a:ext cx="9151705" cy="41168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7168">
                  <a:extLst>
                    <a:ext uri="{9D8B030D-6E8A-4147-A177-3AD203B41FA5}">
                      <a16:colId xmlns:a16="http://schemas.microsoft.com/office/drawing/2014/main" val="776658482"/>
                    </a:ext>
                  </a:extLst>
                </a:gridCol>
                <a:gridCol w="2129816">
                  <a:extLst>
                    <a:ext uri="{9D8B030D-6E8A-4147-A177-3AD203B41FA5}">
                      <a16:colId xmlns:a16="http://schemas.microsoft.com/office/drawing/2014/main" val="2875890493"/>
                    </a:ext>
                  </a:extLst>
                </a:gridCol>
                <a:gridCol w="6064721">
                  <a:extLst>
                    <a:ext uri="{9D8B030D-6E8A-4147-A177-3AD203B41FA5}">
                      <a16:colId xmlns:a16="http://schemas.microsoft.com/office/drawing/2014/main" val="441534011"/>
                    </a:ext>
                  </a:extLst>
                </a:gridCol>
              </a:tblGrid>
              <a:tr h="1996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修飾子と型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メソッド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>
                          <a:effectLst/>
                        </a:rPr>
                        <a:t>内容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6642928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public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init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各クラスフィールドの値を設定。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31670226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public abstract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process()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フロントコントローラから直接呼び出されるメソッド。各サブクラスで内容を実装。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42121038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protected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invoke()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パラメータの</a:t>
                      </a:r>
                      <a:r>
                        <a:rPr lang="en-US" altLang="ja-JP" sz="800" dirty="0">
                          <a:effectLst/>
                        </a:rPr>
                        <a:t>command</a:t>
                      </a:r>
                      <a:r>
                        <a:rPr lang="ja-JP" altLang="en-US" sz="800" dirty="0">
                          <a:effectLst/>
                        </a:rPr>
                        <a:t>の値に該当するメソッドを実行。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51421436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forward(</a:t>
                      </a:r>
                      <a:r>
                        <a:rPr lang="en-US" sz="800" dirty="0" err="1">
                          <a:effectLst/>
                        </a:rPr>
                        <a:t>ForwardConst</a:t>
                      </a:r>
                      <a:r>
                        <a:rPr lang="en-US" sz="800" dirty="0">
                          <a:effectLst/>
                        </a:rPr>
                        <a:t> target)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引数で指定された</a:t>
                      </a:r>
                      <a:r>
                        <a:rPr lang="en-US" altLang="ja-JP" sz="800" dirty="0" err="1">
                          <a:effectLst/>
                        </a:rPr>
                        <a:t>jsp</a:t>
                      </a:r>
                      <a:r>
                        <a:rPr lang="ja-JP" altLang="en-US" sz="800" dirty="0">
                          <a:effectLst/>
                        </a:rPr>
                        <a:t>の呼び出し。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48275676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redirect(ForwardConst action, ForwardConst command)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引数の値を元に</a:t>
                      </a:r>
                      <a:r>
                        <a:rPr lang="en-US" altLang="ja-JP" sz="800" dirty="0">
                          <a:effectLst/>
                        </a:rPr>
                        <a:t>URL</a:t>
                      </a:r>
                      <a:r>
                        <a:rPr lang="ja-JP" altLang="en-US" sz="800" dirty="0">
                          <a:effectLst/>
                        </a:rPr>
                        <a:t>を構築しリダイレクト。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72683520"/>
                  </a:ext>
                </a:extLst>
              </a:tr>
              <a:tr h="26010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 boolean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checkToken()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リクエストからパラメータ</a:t>
                      </a:r>
                      <a:r>
                        <a:rPr lang="en-US" altLang="ja-JP" sz="800" dirty="0">
                          <a:effectLst/>
                        </a:rPr>
                        <a:t>token</a:t>
                      </a:r>
                      <a:r>
                        <a:rPr lang="ja-JP" altLang="en-US" sz="800" dirty="0">
                          <a:effectLst/>
                        </a:rPr>
                        <a:t>の値を取得し、セッション</a:t>
                      </a:r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と比較。画面入力フォームからのリクエストで利用して正当性を確認。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17435117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 String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getTokenId()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リクエストからセッション</a:t>
                      </a:r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を取得。取得した値は入力フォームの隠し項目として埋め込み、リクエストの正当性の判定に利用。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0459829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 int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getPage()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リクエストから表示を要求されているページ数を取得。一覧表示のページネーションで利用。要求がない場合は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を返却。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10155276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 int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toNumber(String strNumber)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文字列を数値に変換します。クエリパラメータは</a:t>
                      </a:r>
                      <a:r>
                        <a:rPr lang="en-US" altLang="ja-JP" sz="800" dirty="0">
                          <a:effectLst/>
                        </a:rPr>
                        <a:t>String</a:t>
                      </a:r>
                      <a:r>
                        <a:rPr lang="ja-JP" altLang="en-US" sz="800" dirty="0">
                          <a:effectLst/>
                        </a:rPr>
                        <a:t>で取得するため、</a:t>
                      </a:r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等については数値に変換する必要があります。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00092457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 LocalDate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toLocalDate(String strDate)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文字列を</a:t>
                      </a:r>
                      <a:r>
                        <a:rPr lang="en-US" altLang="ja-JP" sz="800" dirty="0" err="1">
                          <a:effectLst/>
                        </a:rPr>
                        <a:t>LocalDate</a:t>
                      </a:r>
                      <a:r>
                        <a:rPr lang="ja-JP" altLang="en-US" sz="800" dirty="0">
                          <a:effectLst/>
                        </a:rPr>
                        <a:t>型に変換します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61716279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 String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getRequestParam(AttributeConst key)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リクエストスコープから指定されたパラメータの値を取得します。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72744208"/>
                  </a:ext>
                </a:extLst>
              </a:tr>
              <a:tr h="26010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 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putRequestScope</a:t>
                      </a: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AttributeConst</a:t>
                      </a:r>
                      <a:r>
                        <a:rPr lang="en-US" sz="800" dirty="0">
                          <a:effectLst/>
                        </a:rPr>
                        <a:t> key, V value)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リクエストスコープにパラメータを設定。第</a:t>
                      </a:r>
                      <a:r>
                        <a:rPr lang="en-US" altLang="ja-JP" sz="800" dirty="0">
                          <a:effectLst/>
                        </a:rPr>
                        <a:t>2</a:t>
                      </a:r>
                      <a:r>
                        <a:rPr lang="ja-JP" altLang="en-US" sz="800" dirty="0">
                          <a:effectLst/>
                        </a:rPr>
                        <a:t>引数は、すべての型を引数にとることができます。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89137201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 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getSessionScope(AttributeConst key)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セッションスコープから指定されたパラメータの値を取得。セッションにはあらゆる型のオブジェクトを格納できます。そのオブジェクトを取得するため、メソッドの戻り値の型もさまざまになります。戻り値をジェネリクスで記述してい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39881976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putSessionScope(AttributeConst key, V value)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セッションスコープにパラメータを設定します。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152750321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removeSessionScope(AttributeConst key)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セッションスコープから指定された名前のパラメータを除去します。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77815692"/>
                  </a:ext>
                </a:extLst>
              </a:tr>
              <a:tr h="199639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protected 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getContextScope(PropertyConst key)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アプリケーションスコープから指定されたパラメータの値を取得します。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6999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67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8AEFA8-7B42-5006-B634-9F1F8458B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48" y="226597"/>
            <a:ext cx="3110241" cy="231340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A78291-A96A-7730-18E6-CB6268FAB71C}"/>
              </a:ext>
            </a:extLst>
          </p:cNvPr>
          <p:cNvSpPr txBox="1"/>
          <p:nvPr/>
        </p:nvSpPr>
        <p:spPr>
          <a:xfrm>
            <a:off x="-7705" y="-4235"/>
            <a:ext cx="2608406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従業員に関わる処理（管理者のみ操作できる）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2E460A44-6DEF-A356-B2A0-EA6FC1A6F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48047"/>
              </p:ext>
            </p:extLst>
          </p:nvPr>
        </p:nvGraphicFramePr>
        <p:xfrm>
          <a:off x="4936067" y="0"/>
          <a:ext cx="4163985" cy="19953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944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  <a:gridCol w="1243345">
                  <a:extLst>
                    <a:ext uri="{9D8B030D-6E8A-4147-A177-3AD203B41FA5}">
                      <a16:colId xmlns:a16="http://schemas.microsoft.com/office/drawing/2014/main" val="1151346889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dirty="0">
                          <a:effectLst/>
                        </a:rPr>
                        <a:t>REST</a:t>
                      </a:r>
                      <a:r>
                        <a:rPr lang="ja-JP" altLang="en-US" sz="800" dirty="0">
                          <a:effectLst/>
                        </a:rPr>
                        <a:t>のアクション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>
                          <a:effectLst/>
                        </a:rPr>
                        <a:t>概要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>
                          <a:effectLst/>
                        </a:rPr>
                        <a:t>Action</a:t>
                      </a:r>
                      <a:r>
                        <a:rPr lang="ja-JP" altLang="en-US" sz="800">
                          <a:effectLst/>
                        </a:rPr>
                        <a:t>クラスのメソッド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index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登録済みのリソースを一覧表示する画面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index()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112862861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show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リソースの詳細な情報を表示する画面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show()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new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新しいリソースの入力画面（フォーム）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entryNew()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99315136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create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新規登録処理（</a:t>
                      </a:r>
                      <a:r>
                        <a:rPr lang="en-US" sz="800">
                          <a:effectLst/>
                        </a:rPr>
                        <a:t>INSERT）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create()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edit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既存のリソースの編集画面（フォーム）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edit()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25248501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update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変更処理（</a:t>
                      </a:r>
                      <a:r>
                        <a:rPr lang="en-US" sz="800" dirty="0">
                          <a:effectLst/>
                        </a:rPr>
                        <a:t>UPDATE）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update()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47739241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destroy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削除処理（</a:t>
                      </a:r>
                      <a:r>
                        <a:rPr lang="en-US" sz="800" dirty="0">
                          <a:effectLst/>
                        </a:rPr>
                        <a:t>DELETE）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destroy()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01571923"/>
                  </a:ext>
                </a:extLst>
              </a:tr>
            </a:tbl>
          </a:graphicData>
        </a:graphic>
      </p:graphicFrame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E83AB4BE-8FC6-CF98-BD6C-9EB395A05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06530"/>
              </p:ext>
            </p:extLst>
          </p:nvPr>
        </p:nvGraphicFramePr>
        <p:xfrm>
          <a:off x="1046890" y="2581439"/>
          <a:ext cx="8114044" cy="1554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1660">
                  <a:extLst>
                    <a:ext uri="{9D8B030D-6E8A-4147-A177-3AD203B41FA5}">
                      <a16:colId xmlns:a16="http://schemas.microsoft.com/office/drawing/2014/main" val="1340708705"/>
                    </a:ext>
                  </a:extLst>
                </a:gridCol>
                <a:gridCol w="4548718">
                  <a:extLst>
                    <a:ext uri="{9D8B030D-6E8A-4147-A177-3AD203B41FA5}">
                      <a16:colId xmlns:a16="http://schemas.microsoft.com/office/drawing/2014/main" val="3675223467"/>
                    </a:ext>
                  </a:extLst>
                </a:gridCol>
                <a:gridCol w="2243666">
                  <a:extLst>
                    <a:ext uri="{9D8B030D-6E8A-4147-A177-3AD203B41FA5}">
                      <a16:colId xmlns:a16="http://schemas.microsoft.com/office/drawing/2014/main" val="2566397187"/>
                    </a:ext>
                  </a:extLst>
                </a:gridCol>
              </a:tblGrid>
              <a:tr h="145813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Name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Query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93752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r>
                        <a:rPr lang="en-US" altLang="ja-JP" sz="800" dirty="0" err="1"/>
                        <a:t>JpaConst.Q_EMP_GET_ALL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800" dirty="0" err="1"/>
                        <a:t>JpaConst.Q_EMP_GET_ALL_DEF</a:t>
                      </a:r>
                      <a:r>
                        <a:rPr lang="en-US" altLang="ja-JP" sz="800" dirty="0"/>
                        <a:t> =</a:t>
                      </a:r>
                    </a:p>
                    <a:p>
                      <a:r>
                        <a:rPr kumimoji="1" lang="en-US" altLang="ja-JP" sz="800" dirty="0"/>
                        <a:t>SELECT e FROM Employee AS e ORDER BY e.id DESC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全ての従業員を</a:t>
                      </a:r>
                      <a:r>
                        <a:rPr kumimoji="1" lang="en-US" altLang="ja-JP" sz="800" dirty="0"/>
                        <a:t>id</a:t>
                      </a:r>
                      <a:r>
                        <a:rPr kumimoji="1" lang="ja-JP" altLang="en-US" sz="800" dirty="0"/>
                        <a:t>の降順で取得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15369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r>
                        <a:rPr kumimoji="1" lang="en-US" altLang="ja-JP" sz="800" dirty="0" err="1"/>
                        <a:t>JpaConst.Q_EMP_COUNT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/>
                        <a:t>JpaConst.Q_EMP_COUNT_DEF</a:t>
                      </a:r>
                      <a:r>
                        <a:rPr kumimoji="1" lang="ja-JP" altLang="en-US" sz="800" dirty="0"/>
                        <a:t>　</a:t>
                      </a:r>
                      <a:r>
                        <a:rPr kumimoji="1" lang="en-US" altLang="ja-JP" sz="800" dirty="0"/>
                        <a:t>=</a:t>
                      </a:r>
                    </a:p>
                    <a:p>
                      <a:r>
                        <a:rPr kumimoji="1" lang="en-US" altLang="ja-JP" sz="800" dirty="0"/>
                        <a:t>SELECT COUNT(e) FROM Employee AS 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全ての従業員の件数を取得する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13083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r>
                        <a:rPr kumimoji="1" lang="en-US" altLang="ja-JP" sz="800" dirty="0" err="1"/>
                        <a:t>JpaConst.Q_EMP_COUNT_REGISTERED_BY_CODE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/>
                        <a:t>JpaConst.Q_EMP_COUNT_REGISTERED_BY_CODE_DEF</a:t>
                      </a:r>
                      <a:r>
                        <a:rPr kumimoji="1" lang="en-US" altLang="ja-JP" sz="800" dirty="0"/>
                        <a:t> = SELECT COUNT(e) FROM Employee AS e WHERE </a:t>
                      </a:r>
                      <a:r>
                        <a:rPr kumimoji="1" lang="en-US" altLang="ja-JP" sz="800" dirty="0" err="1"/>
                        <a:t>e.code</a:t>
                      </a:r>
                      <a:r>
                        <a:rPr kumimoji="1" lang="en-US" altLang="ja-JP" sz="800" dirty="0"/>
                        <a:t> = :" + JPQL_PARM_CODE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指定した社員番号を保持する従業員の件数を取得する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378824"/>
                  </a:ext>
                </a:extLst>
              </a:tr>
              <a:tr h="269004">
                <a:tc>
                  <a:txBody>
                    <a:bodyPr/>
                    <a:lstStyle/>
                    <a:p>
                      <a:r>
                        <a:rPr kumimoji="1" lang="en-US" altLang="ja-JP" sz="800" dirty="0" err="1"/>
                        <a:t>JpaConst.Q_EMP_GET_BY_CODE_AND_PASS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/>
                        <a:t>JpaConst.Q_EMP_GET_BY_CODE_AND_PASS_DEF</a:t>
                      </a:r>
                      <a:r>
                        <a:rPr kumimoji="1" lang="en-US" altLang="ja-JP" sz="800" dirty="0"/>
                        <a:t> = SELECT e FROM Employee AS e WHERE </a:t>
                      </a:r>
                      <a:r>
                        <a:rPr kumimoji="1" lang="en-US" altLang="ja-JP" sz="800" dirty="0" err="1"/>
                        <a:t>e.deleteFlag</a:t>
                      </a:r>
                      <a:r>
                        <a:rPr kumimoji="1" lang="en-US" altLang="ja-JP" sz="800" dirty="0"/>
                        <a:t> = 0 AND </a:t>
                      </a:r>
                      <a:r>
                        <a:rPr kumimoji="1" lang="en-US" altLang="ja-JP" sz="800" dirty="0" err="1"/>
                        <a:t>e.code</a:t>
                      </a:r>
                      <a:r>
                        <a:rPr kumimoji="1" lang="en-US" altLang="ja-JP" sz="800" dirty="0"/>
                        <a:t> = :" + JPQL_PARM_CODE + " AND </a:t>
                      </a:r>
                      <a:r>
                        <a:rPr kumimoji="1" lang="en-US" altLang="ja-JP" sz="800" dirty="0" err="1"/>
                        <a:t>e.password</a:t>
                      </a:r>
                      <a:r>
                        <a:rPr kumimoji="1" lang="en-US" altLang="ja-JP" sz="800" dirty="0"/>
                        <a:t> = :" + JPQL_PARM_PASSWORD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社員番号とハッシュ化済パスワードを条件に未削除の従業員を取得する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98555"/>
                  </a:ext>
                </a:extLst>
              </a:tr>
            </a:tbl>
          </a:graphicData>
        </a:graphic>
      </p:graphicFrame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14ED0D9F-A289-7852-3C31-BC439508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63920"/>
              </p:ext>
            </p:extLst>
          </p:nvPr>
        </p:nvGraphicFramePr>
        <p:xfrm>
          <a:off x="43947" y="4298696"/>
          <a:ext cx="8930720" cy="29542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59920">
                  <a:extLst>
                    <a:ext uri="{9D8B030D-6E8A-4147-A177-3AD203B41FA5}">
                      <a16:colId xmlns:a16="http://schemas.microsoft.com/office/drawing/2014/main" val="276455252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149138111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395955606"/>
                    </a:ext>
                  </a:extLst>
                </a:gridCol>
              </a:tblGrid>
              <a:tr h="17602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修飾子と型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>
                          <a:effectLst/>
                        </a:rPr>
                        <a:t>メソッド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>
                          <a:effectLst/>
                        </a:rPr>
                        <a:t>内容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1633970703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public List&lt;EmployeeView&gt;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getPerPage(int page)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指定されたページ数の一覧画面に表示するデータを取得します。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11879595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public long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countAll()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従業員テーブルのデータの件数を取得します。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64315847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public EmployeeView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findOne(String code, String plainPass, String pepper)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社員番号、パスワードを条件にデータを取得します。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55849139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public EmployeeView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findOne(int id)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を条件にデータを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件取得します。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11021790"/>
                  </a:ext>
                </a:extLst>
              </a:tr>
              <a:tr h="27204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public long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countByCode(String code)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社員番号を条件に該当するデータの件数を取得。重複した社員番号登録できないようチェック時、使用。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94230456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public List&lt;String&gt;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create(EmployeeView ev, String pepper)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画面入力された従業員の情報からデータを</a:t>
                      </a:r>
                      <a:r>
                        <a:rPr lang="en-US" altLang="ja-JP" sz="800">
                          <a:effectLst/>
                        </a:rPr>
                        <a:t>1</a:t>
                      </a:r>
                      <a:r>
                        <a:rPr lang="ja-JP" altLang="en-US" sz="800">
                          <a:effectLst/>
                        </a:rPr>
                        <a:t>件作成、バリデーション後、テーブルに登録します。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015437175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public List&lt;String&gt;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update(EmployeeView ev, String pepper)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画面入力された従業員の情報からデータを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件作成、バリデーション後、テーブルの該当データを更新します。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69280221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public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destroy(Integer id)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>
                          <a:effectLst/>
                        </a:rPr>
                        <a:t>id</a:t>
                      </a:r>
                      <a:r>
                        <a:rPr lang="ja-JP" altLang="en-US" sz="800">
                          <a:effectLst/>
                        </a:rPr>
                        <a:t>を条件に従業員データを論理削除（</a:t>
                      </a:r>
                      <a:r>
                        <a:rPr lang="en-US" altLang="ja-JP" sz="800">
                          <a:effectLst/>
                        </a:rPr>
                        <a:t>delete_flg</a:t>
                      </a:r>
                      <a:r>
                        <a:rPr lang="ja-JP" altLang="en-US" sz="800">
                          <a:effectLst/>
                        </a:rPr>
                        <a:t>を</a:t>
                      </a:r>
                      <a:r>
                        <a:rPr lang="en-US" altLang="ja-JP" sz="800">
                          <a:effectLst/>
                        </a:rPr>
                        <a:t>1</a:t>
                      </a:r>
                      <a:r>
                        <a:rPr lang="ja-JP" altLang="en-US" sz="800">
                          <a:effectLst/>
                        </a:rPr>
                        <a:t>に更新）します。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6527406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public Boolean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validateLogin(String code, String plainPass, String pepper)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社員番号とパスワードを条件に検索し、データが取得できるかどうかで認証結果を返却します。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99058728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private Employee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findOneInternal(int id)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>
                          <a:effectLst/>
                        </a:rPr>
                        <a:t>id</a:t>
                      </a:r>
                      <a:r>
                        <a:rPr lang="ja-JP" altLang="en-US" sz="800">
                          <a:effectLst/>
                        </a:rPr>
                        <a:t>を条件にデータを</a:t>
                      </a:r>
                      <a:r>
                        <a:rPr lang="en-US" altLang="ja-JP" sz="800">
                          <a:effectLst/>
                        </a:rPr>
                        <a:t>1</a:t>
                      </a:r>
                      <a:r>
                        <a:rPr lang="ja-JP" altLang="en-US" sz="800">
                          <a:effectLst/>
                        </a:rPr>
                        <a:t>件取得します。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333563863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private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create(</a:t>
                      </a:r>
                      <a:r>
                        <a:rPr lang="en-US" sz="800" dirty="0" err="1">
                          <a:effectLst/>
                        </a:rPr>
                        <a:t>EmployeeView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ev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従業員データを</a:t>
                      </a:r>
                      <a:r>
                        <a:rPr lang="en-US" altLang="ja-JP" sz="800">
                          <a:effectLst/>
                        </a:rPr>
                        <a:t>1</a:t>
                      </a:r>
                      <a:r>
                        <a:rPr lang="ja-JP" altLang="en-US" sz="800">
                          <a:effectLst/>
                        </a:rPr>
                        <a:t>件登録します。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99894792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private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update(EmployeeView ev)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従業員データを更新します。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4221255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B1233A-CB52-488B-A488-189DA499D55F}"/>
              </a:ext>
            </a:extLst>
          </p:cNvPr>
          <p:cNvSpPr txBox="1"/>
          <p:nvPr/>
        </p:nvSpPr>
        <p:spPr>
          <a:xfrm>
            <a:off x="18546" y="2567630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u="sng" dirty="0"/>
              <a:t>データベース </a:t>
            </a:r>
            <a:r>
              <a:rPr kumimoji="1" lang="en-US" altLang="ja-JP" sz="800" u="sng" dirty="0"/>
              <a:t>Query</a:t>
            </a:r>
            <a:endParaRPr kumimoji="1" lang="ja-JP" altLang="en-US" sz="800" u="sng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4A7417-778E-C0F1-3163-E3335A6C1726}"/>
              </a:ext>
            </a:extLst>
          </p:cNvPr>
          <p:cNvSpPr txBox="1"/>
          <p:nvPr/>
        </p:nvSpPr>
        <p:spPr>
          <a:xfrm>
            <a:off x="38645" y="4113907"/>
            <a:ext cx="17636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u="sng" dirty="0"/>
              <a:t>Service: </a:t>
            </a:r>
            <a:r>
              <a:rPr kumimoji="1" lang="ja-JP" altLang="en-US" sz="800" u="sng" dirty="0"/>
              <a:t>データベースとのやりとり</a:t>
            </a:r>
          </a:p>
        </p:txBody>
      </p:sp>
    </p:spTree>
    <p:extLst>
      <p:ext uri="{BB962C8B-B14F-4D97-AF65-F5344CB8AC3E}">
        <p14:creationId xmlns:p14="http://schemas.microsoft.com/office/powerpoint/2010/main" val="214842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7D4411-73D3-F454-52BC-CF21835E2C5A}"/>
              </a:ext>
            </a:extLst>
          </p:cNvPr>
          <p:cNvSpPr txBox="1"/>
          <p:nvPr/>
        </p:nvSpPr>
        <p:spPr>
          <a:xfrm>
            <a:off x="-7705" y="-4235"/>
            <a:ext cx="1338828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データ登録トップ画面</a:t>
            </a: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89C33A2-3E54-60D6-F2D2-CB0449407610}"/>
              </a:ext>
            </a:extLst>
          </p:cNvPr>
          <p:cNvGrpSpPr>
            <a:grpSpLocks noChangeAspect="1"/>
          </p:cNvGrpSpPr>
          <p:nvPr/>
        </p:nvGrpSpPr>
        <p:grpSpPr>
          <a:xfrm>
            <a:off x="165296" y="385372"/>
            <a:ext cx="1603696" cy="1665929"/>
            <a:chOff x="83319" y="3086300"/>
            <a:chExt cx="1262753" cy="131175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85E5D4B-ECC4-14E4-401A-A9CF359B99A4}"/>
                </a:ext>
              </a:extLst>
            </p:cNvPr>
            <p:cNvSpPr/>
            <p:nvPr/>
          </p:nvSpPr>
          <p:spPr>
            <a:xfrm>
              <a:off x="84024" y="3268787"/>
              <a:ext cx="1262048" cy="1129268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FEE79D2-649B-FB21-D2FB-25398BAA7AE6}"/>
                </a:ext>
              </a:extLst>
            </p:cNvPr>
            <p:cNvSpPr/>
            <p:nvPr/>
          </p:nvSpPr>
          <p:spPr>
            <a:xfrm>
              <a:off x="83319" y="3271677"/>
              <a:ext cx="1262048" cy="180890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700" dirty="0">
                  <a:solidFill>
                    <a:schemeClr val="tx1"/>
                  </a:solidFill>
                </a:rPr>
                <a:t>体内デバイス管理システム・・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776FD54-D801-604B-28EC-BCF250B7C2BC}"/>
                </a:ext>
              </a:extLst>
            </p:cNvPr>
            <p:cNvSpPr txBox="1"/>
            <p:nvPr/>
          </p:nvSpPr>
          <p:spPr>
            <a:xfrm>
              <a:off x="98297" y="3499040"/>
              <a:ext cx="498825" cy="157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700" b="1" dirty="0"/>
                <a:t>データ登録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2DB2437-C341-540F-9708-3264CC23D563}"/>
                </a:ext>
              </a:extLst>
            </p:cNvPr>
            <p:cNvSpPr/>
            <p:nvPr/>
          </p:nvSpPr>
          <p:spPr>
            <a:xfrm>
              <a:off x="246950" y="3680770"/>
              <a:ext cx="924625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700" dirty="0">
                  <a:solidFill>
                    <a:schemeClr val="tx1"/>
                  </a:solidFill>
                </a:rPr>
                <a:t>患者のデバイス情報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4F0D116-16B6-1BE0-AC3A-D96D1ACA5570}"/>
                </a:ext>
              </a:extLst>
            </p:cNvPr>
            <p:cNvSpPr txBox="1"/>
            <p:nvPr/>
          </p:nvSpPr>
          <p:spPr>
            <a:xfrm>
              <a:off x="101006" y="3086300"/>
              <a:ext cx="640191" cy="157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700" b="1" dirty="0"/>
                <a:t>データ登録画面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F9B792A-D970-08C4-CBA6-8CD2E45060E7}"/>
                </a:ext>
              </a:extLst>
            </p:cNvPr>
            <p:cNvSpPr/>
            <p:nvPr/>
          </p:nvSpPr>
          <p:spPr>
            <a:xfrm>
              <a:off x="246950" y="3910694"/>
              <a:ext cx="918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700" dirty="0">
                  <a:solidFill>
                    <a:schemeClr val="tx1"/>
                  </a:solidFill>
                </a:rPr>
                <a:t>添付文章情報</a:t>
              </a: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325F7FE-578C-E687-FFB2-E13E1DE0D642}"/>
                </a:ext>
              </a:extLst>
            </p:cNvPr>
            <p:cNvSpPr/>
            <p:nvPr/>
          </p:nvSpPr>
          <p:spPr>
            <a:xfrm>
              <a:off x="246950" y="4150100"/>
              <a:ext cx="918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700" dirty="0">
                  <a:solidFill>
                    <a:schemeClr val="tx1"/>
                  </a:solidFill>
                </a:rPr>
                <a:t>検査情報</a:t>
              </a:r>
            </a:p>
          </p:txBody>
        </p:sp>
      </p:grpSp>
      <p:graphicFrame>
        <p:nvGraphicFramePr>
          <p:cNvPr id="109" name="表 8">
            <a:extLst>
              <a:ext uri="{FF2B5EF4-FFF2-40B4-BE49-F238E27FC236}">
                <a16:creationId xmlns:a16="http://schemas.microsoft.com/office/drawing/2014/main" id="{6FADBFDA-B63A-DB65-F4D8-A59F8C17B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52115"/>
              </p:ext>
            </p:extLst>
          </p:nvPr>
        </p:nvGraphicFramePr>
        <p:xfrm>
          <a:off x="4972697" y="-4089"/>
          <a:ext cx="4163985" cy="5433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944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  <a:gridCol w="1243345">
                  <a:extLst>
                    <a:ext uri="{9D8B030D-6E8A-4147-A177-3AD203B41FA5}">
                      <a16:colId xmlns:a16="http://schemas.microsoft.com/office/drawing/2014/main" val="1151346889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dirty="0">
                          <a:effectLst/>
                        </a:rPr>
                        <a:t>REST</a:t>
                      </a:r>
                      <a:r>
                        <a:rPr lang="ja-JP" altLang="en-US" sz="800" dirty="0">
                          <a:effectLst/>
                        </a:rPr>
                        <a:t>のアクション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>
                          <a:effectLst/>
                        </a:rPr>
                        <a:t>概要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>
                          <a:effectLst/>
                        </a:rPr>
                        <a:t>Action</a:t>
                      </a:r>
                      <a:r>
                        <a:rPr lang="ja-JP" altLang="en-US" sz="800">
                          <a:effectLst/>
                        </a:rPr>
                        <a:t>クラスのメソッド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index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選択項目を表示する画面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index()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112862861"/>
                  </a:ext>
                </a:extLst>
              </a:tr>
            </a:tbl>
          </a:graphicData>
        </a:graphic>
      </p:graphicFrame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412784F-3564-7143-37D0-68C6A5ADDF58}"/>
              </a:ext>
            </a:extLst>
          </p:cNvPr>
          <p:cNvCxnSpPr>
            <a:cxnSpLocks/>
          </p:cNvCxnSpPr>
          <p:nvPr/>
        </p:nvCxnSpPr>
        <p:spPr>
          <a:xfrm>
            <a:off x="1559881" y="1219631"/>
            <a:ext cx="125105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FBEF458-A644-982D-4677-19BCFD871B8A}"/>
              </a:ext>
            </a:extLst>
          </p:cNvPr>
          <p:cNvSpPr txBox="1"/>
          <p:nvPr/>
        </p:nvSpPr>
        <p:spPr>
          <a:xfrm>
            <a:off x="2770944" y="1111490"/>
            <a:ext cx="12510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800" dirty="0" err="1"/>
              <a:t>PatientDeviceAction</a:t>
            </a:r>
            <a:r>
              <a:rPr kumimoji="1" lang="ja-JP" altLang="en-US" sz="800" dirty="0"/>
              <a:t>に</a:t>
            </a: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086BACED-4425-1764-4F0B-8BADDB3BED91}"/>
              </a:ext>
            </a:extLst>
          </p:cNvPr>
          <p:cNvCxnSpPr>
            <a:cxnSpLocks/>
          </p:cNvCxnSpPr>
          <p:nvPr/>
        </p:nvCxnSpPr>
        <p:spPr>
          <a:xfrm>
            <a:off x="1538967" y="1525917"/>
            <a:ext cx="125105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16824A06-4460-79BD-D7DE-4F2F3A2BB2AD}"/>
              </a:ext>
            </a:extLst>
          </p:cNvPr>
          <p:cNvSpPr txBox="1"/>
          <p:nvPr/>
        </p:nvSpPr>
        <p:spPr>
          <a:xfrm>
            <a:off x="2770944" y="1415335"/>
            <a:ext cx="13823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800" dirty="0" err="1"/>
              <a:t>PackageInsertAction</a:t>
            </a:r>
            <a:r>
              <a:rPr kumimoji="1" lang="ja-JP" altLang="en-US" sz="800" dirty="0"/>
              <a:t>に</a:t>
            </a: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CCAC3849-E8FB-EE0C-6DD5-7BCC38185F31}"/>
              </a:ext>
            </a:extLst>
          </p:cNvPr>
          <p:cNvCxnSpPr>
            <a:cxnSpLocks/>
          </p:cNvCxnSpPr>
          <p:nvPr/>
        </p:nvCxnSpPr>
        <p:spPr>
          <a:xfrm>
            <a:off x="1534098" y="1839184"/>
            <a:ext cx="125105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52BA3A2-2A86-FEFC-837F-AC1E949FDC56}"/>
              </a:ext>
            </a:extLst>
          </p:cNvPr>
          <p:cNvSpPr txBox="1"/>
          <p:nvPr/>
        </p:nvSpPr>
        <p:spPr>
          <a:xfrm>
            <a:off x="2770944" y="1746421"/>
            <a:ext cx="11751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800" dirty="0" err="1"/>
              <a:t>ExaminationAction</a:t>
            </a:r>
            <a:r>
              <a:rPr kumimoji="1" lang="ja-JP" altLang="en-US" sz="800" dirty="0"/>
              <a:t>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8241E5-9930-87C5-90B7-53C95483F0B7}"/>
              </a:ext>
            </a:extLst>
          </p:cNvPr>
          <p:cNvSpPr txBox="1"/>
          <p:nvPr/>
        </p:nvSpPr>
        <p:spPr>
          <a:xfrm>
            <a:off x="972530" y="361157"/>
            <a:ext cx="1091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800" dirty="0" err="1"/>
              <a:t>RegisterTopAction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924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439CDD9B-945A-F476-E6B1-EEEEA6E994E3}"/>
              </a:ext>
            </a:extLst>
          </p:cNvPr>
          <p:cNvGraphicFramePr>
            <a:graphicFrameLocks noGrp="1"/>
          </p:cNvGraphicFramePr>
          <p:nvPr/>
        </p:nvGraphicFramePr>
        <p:xfrm>
          <a:off x="126454" y="309940"/>
          <a:ext cx="4255046" cy="238879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3496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algn="l" fontAlgn="b"/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クラス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用途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ActionBase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PackageInsertAction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サーブレットに関する処理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ServiceBase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PackageInsertService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データベースに関する処理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99315136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View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画面（添付文書）の項目を定義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20050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Converter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packageinsertConvereter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DTO (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en-US" altLang="ja-JP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モデルと</a:t>
                      </a:r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モデルの変換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25248501"/>
                  </a:ext>
                </a:extLst>
              </a:tr>
              <a:tr h="198680">
                <a:tc vMerge="1"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JMDNConverter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effectLst/>
                        </a:rPr>
                        <a:t>DTO (</a:t>
                      </a:r>
                      <a:r>
                        <a:rPr lang="en-US" altLang="ja-JP" sz="800" dirty="0" err="1">
                          <a:effectLst/>
                        </a:rPr>
                        <a:t>Jmdn</a:t>
                      </a:r>
                      <a:r>
                        <a:rPr lang="en-US" altLang="ja-JP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モデルと</a:t>
                      </a:r>
                      <a:r>
                        <a:rPr lang="en-US" altLang="ja-JP" sz="800" dirty="0">
                          <a:effectLst/>
                        </a:rPr>
                        <a:t>VIEW (</a:t>
                      </a:r>
                      <a:r>
                        <a:rPr lang="en-US" altLang="ja-JP" sz="800" dirty="0" err="1">
                          <a:effectLst/>
                        </a:rPr>
                        <a:t>PackageInsertView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モデルの変換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47739241"/>
                  </a:ext>
                </a:extLst>
              </a:tr>
              <a:tr h="198680">
                <a:tc rowSpan="2"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DTO Model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添付文書情報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01571923"/>
                  </a:ext>
                </a:extLst>
              </a:tr>
              <a:tr h="198680">
                <a:tc vMerge="1"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JMDN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添付文書データベースの中で重複するカラム（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コード・一般的名称）を分離。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59607331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Validator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PackageinsertValidator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入力データを検証する（空白・重複）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49698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23F92D-703C-F119-CDB5-84C04DAA03ED}"/>
              </a:ext>
            </a:extLst>
          </p:cNvPr>
          <p:cNvSpPr txBox="1"/>
          <p:nvPr/>
        </p:nvSpPr>
        <p:spPr>
          <a:xfrm>
            <a:off x="4934582" y="4541338"/>
            <a:ext cx="358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※</a:t>
            </a:r>
            <a:r>
              <a:rPr kumimoji="1" lang="en-US" altLang="ja-JP" sz="800" dirty="0" err="1"/>
              <a:t>PackageInsertView</a:t>
            </a:r>
            <a:r>
              <a:rPr kumimoji="1" lang="ja-JP" altLang="en-US" sz="800" dirty="0"/>
              <a:t>に登録されたデータは、</a:t>
            </a:r>
            <a:r>
              <a:rPr kumimoji="1" lang="en-US" altLang="ja-JP" sz="800" dirty="0" err="1"/>
              <a:t>PackageInsert</a:t>
            </a:r>
            <a:r>
              <a:rPr kumimoji="1" lang="ja-JP" altLang="en-US" sz="800" dirty="0"/>
              <a:t>と</a:t>
            </a:r>
            <a:r>
              <a:rPr kumimoji="1" lang="en-US" altLang="ja-JP" sz="800" dirty="0"/>
              <a:t>JMDN</a:t>
            </a:r>
            <a:r>
              <a:rPr kumimoji="1" lang="ja-JP" altLang="en-US" sz="800" dirty="0"/>
              <a:t>のデータベースに登録される。ただし、</a:t>
            </a:r>
            <a:r>
              <a:rPr kumimoji="1" lang="en-US" altLang="ja-JP" sz="800" dirty="0"/>
              <a:t>JMDN</a:t>
            </a:r>
            <a:r>
              <a:rPr kumimoji="1" lang="ja-JP" altLang="en-US" sz="800" dirty="0"/>
              <a:t>は、データベース上に同じ値がないときのみ、登録される。</a:t>
            </a:r>
            <a:endParaRPr kumimoji="1" lang="en-US" altLang="ja-JP" sz="800" dirty="0"/>
          </a:p>
        </p:txBody>
      </p:sp>
      <p:graphicFrame>
        <p:nvGraphicFramePr>
          <p:cNvPr id="10" name="表 5">
            <a:extLst>
              <a:ext uri="{FF2B5EF4-FFF2-40B4-BE49-F238E27FC236}">
                <a16:creationId xmlns:a16="http://schemas.microsoft.com/office/drawing/2014/main" id="{EA4F02F1-88E0-5DD7-8905-AFAA89A92479}"/>
              </a:ext>
            </a:extLst>
          </p:cNvPr>
          <p:cNvGraphicFramePr>
            <a:graphicFrameLocks noGrp="1"/>
          </p:cNvGraphicFramePr>
          <p:nvPr/>
        </p:nvGraphicFramePr>
        <p:xfrm>
          <a:off x="7254502" y="575103"/>
          <a:ext cx="1515918" cy="1584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15918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添付文書の</a:t>
                      </a:r>
                      <a:r>
                        <a:rPr kumimoji="1" lang="en-US" altLang="ja-JP" sz="800" dirty="0"/>
                        <a:t>JMDN</a:t>
                      </a:r>
                      <a:r>
                        <a:rPr kumimoji="1" lang="ja-JP" altLang="en-US" sz="800" dirty="0"/>
                        <a:t>コード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(JMDN)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JMDN</a:t>
                      </a:r>
                      <a:r>
                        <a:rPr kumimoji="1" lang="ja-JP" altLang="en-US" sz="800" dirty="0"/>
                        <a:t>コード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(Integer </a:t>
                      </a:r>
                      <a:r>
                        <a:rPr kumimoji="1" lang="en-US" altLang="ja-JP" sz="800" dirty="0" err="1"/>
                        <a:t>JMDN_code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一般的名称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general_name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6268"/>
                  </a:ext>
                </a:extLst>
              </a:tr>
            </a:tbl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CF0A20C-7AE0-6226-D1D4-D79ACB59A69C}"/>
              </a:ext>
            </a:extLst>
          </p:cNvPr>
          <p:cNvCxnSpPr>
            <a:cxnSpLocks/>
          </p:cNvCxnSpPr>
          <p:nvPr/>
        </p:nvCxnSpPr>
        <p:spPr>
          <a:xfrm flipV="1">
            <a:off x="6862709" y="1140324"/>
            <a:ext cx="435656" cy="78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1D00A1-A200-6858-08A0-0E84A2B400FC}"/>
              </a:ext>
            </a:extLst>
          </p:cNvPr>
          <p:cNvSpPr txBox="1"/>
          <p:nvPr/>
        </p:nvSpPr>
        <p:spPr>
          <a:xfrm>
            <a:off x="7175615" y="931189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72A293-F6E8-92C5-B904-D999A0A77F85}"/>
              </a:ext>
            </a:extLst>
          </p:cNvPr>
          <p:cNvSpPr txBox="1"/>
          <p:nvPr/>
        </p:nvSpPr>
        <p:spPr>
          <a:xfrm>
            <a:off x="6657814" y="1723145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多</a:t>
            </a:r>
          </a:p>
        </p:txBody>
      </p:sp>
      <p:graphicFrame>
        <p:nvGraphicFramePr>
          <p:cNvPr id="15" name="表 5">
            <a:extLst>
              <a:ext uri="{FF2B5EF4-FFF2-40B4-BE49-F238E27FC236}">
                <a16:creationId xmlns:a16="http://schemas.microsoft.com/office/drawing/2014/main" id="{CC2DC34E-815A-835C-7654-476660520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11460"/>
              </p:ext>
            </p:extLst>
          </p:nvPr>
        </p:nvGraphicFramePr>
        <p:xfrm>
          <a:off x="5015195" y="575103"/>
          <a:ext cx="1870409" cy="3718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70409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デバイスの添付文書情報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承認番号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approval_number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JMDN</a:t>
                      </a:r>
                      <a:r>
                        <a:rPr kumimoji="1" lang="ja-JP" altLang="en-US" sz="800" dirty="0"/>
                        <a:t>コード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Jmdn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Jmdn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6268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販売名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device_name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82540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</a:rPr>
                        <a:t>MR</a:t>
                      </a: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検査の可否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acceptability_of_MR_exam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44783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マンモ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acceptability_of_Manma_exam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94317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一般検査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acceptability_of_X_ray_exam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62800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acceptability_of_CT_exam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0870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TV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acceptability_of_TV_exam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1524"/>
                  </a:ext>
                </a:extLst>
              </a:tr>
            </a:tbl>
          </a:graphicData>
        </a:graphic>
      </p:graphicFrame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896DB9A0-A5E8-CAEB-0B38-24E8EE07FFB2}"/>
              </a:ext>
            </a:extLst>
          </p:cNvPr>
          <p:cNvSpPr/>
          <p:nvPr/>
        </p:nvSpPr>
        <p:spPr>
          <a:xfrm>
            <a:off x="4819166" y="2616200"/>
            <a:ext cx="230833" cy="16654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B6CAF5-7450-2DCB-75D1-40C5274D1416}"/>
              </a:ext>
            </a:extLst>
          </p:cNvPr>
          <p:cNvSpPr txBox="1"/>
          <p:nvPr/>
        </p:nvSpPr>
        <p:spPr>
          <a:xfrm rot="16200000">
            <a:off x="4113098" y="3390845"/>
            <a:ext cx="1284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検査可否の判断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B72E2A-6FDF-6A75-403B-EC417AF1742F}"/>
              </a:ext>
            </a:extLst>
          </p:cNvPr>
          <p:cNvSpPr/>
          <p:nvPr/>
        </p:nvSpPr>
        <p:spPr>
          <a:xfrm>
            <a:off x="4572001" y="226597"/>
            <a:ext cx="4572000" cy="49359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C119FD3-C0E2-FE56-A0E1-3604914C3131}"/>
              </a:ext>
            </a:extLst>
          </p:cNvPr>
          <p:cNvSpPr txBox="1"/>
          <p:nvPr/>
        </p:nvSpPr>
        <p:spPr>
          <a:xfrm>
            <a:off x="6392779" y="82933"/>
            <a:ext cx="9983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u="sng" dirty="0"/>
              <a:t>DTO model</a:t>
            </a:r>
            <a:endParaRPr kumimoji="1" lang="ja-JP" altLang="en-US" sz="1400" u="sng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B2962-51A5-463D-07DA-3576AD77D43A}"/>
              </a:ext>
            </a:extLst>
          </p:cNvPr>
          <p:cNvSpPr txBox="1"/>
          <p:nvPr/>
        </p:nvSpPr>
        <p:spPr>
          <a:xfrm>
            <a:off x="-7705" y="-4235"/>
            <a:ext cx="1107996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添付文書管理画面</a:t>
            </a:r>
          </a:p>
        </p:txBody>
      </p:sp>
    </p:spTree>
    <p:extLst>
      <p:ext uri="{BB962C8B-B14F-4D97-AF65-F5344CB8AC3E}">
        <p14:creationId xmlns:p14="http://schemas.microsoft.com/office/powerpoint/2010/main" val="344204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DDEA00-F603-8ADF-42D6-F4970C553BCD}"/>
              </a:ext>
            </a:extLst>
          </p:cNvPr>
          <p:cNvSpPr txBox="1"/>
          <p:nvPr/>
        </p:nvSpPr>
        <p:spPr>
          <a:xfrm>
            <a:off x="-7705" y="-4235"/>
            <a:ext cx="1107996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添付文書管理画面</a:t>
            </a:r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439CDD9B-945A-F476-E6B1-EEEEA6E99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04424"/>
              </p:ext>
            </p:extLst>
          </p:nvPr>
        </p:nvGraphicFramePr>
        <p:xfrm>
          <a:off x="113706" y="273251"/>
          <a:ext cx="8788994" cy="33779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40128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989316">
                  <a:extLst>
                    <a:ext uri="{9D8B030D-6E8A-4147-A177-3AD203B41FA5}">
                      <a16:colId xmlns:a16="http://schemas.microsoft.com/office/drawing/2014/main" val="207210506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5981700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0323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メソッド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返り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引数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処理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0323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index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添付文書データの一覧表示（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ページ最大</a:t>
                      </a:r>
                      <a:r>
                        <a:rPr lang="en-US" altLang="ja-JP" sz="800" dirty="0">
                          <a:effectLst/>
                        </a:rPr>
                        <a:t>20</a:t>
                      </a:r>
                      <a:r>
                        <a:rPr lang="ja-JP" altLang="en-US" sz="800" dirty="0">
                          <a:effectLst/>
                        </a:rPr>
                        <a:t>レコード）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31408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entryNew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新規登録画面の表示。</a:t>
                      </a:r>
                      <a:r>
                        <a:rPr lang="en-US" sz="800" dirty="0">
                          <a:effectLst/>
                        </a:rPr>
                        <a:t>CSRF</a:t>
                      </a:r>
                      <a:r>
                        <a:rPr lang="ja-JP" altLang="en-US" sz="800" dirty="0">
                          <a:effectLst/>
                        </a:rPr>
                        <a:t>対策</a:t>
                      </a:r>
                      <a:r>
                        <a:rPr lang="en-US" altLang="ja-JP" sz="800" dirty="0">
                          <a:effectLst/>
                        </a:rPr>
                        <a:t>token</a:t>
                      </a:r>
                      <a:r>
                        <a:rPr lang="ja-JP" altLang="en-US" sz="800" dirty="0">
                          <a:effectLst/>
                        </a:rPr>
                        <a:t>を取得。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ja-JP" altLang="en-US" sz="800" dirty="0">
                          <a:effectLst/>
                        </a:rPr>
                        <a:t>に日時だけ登録してインスタンス化。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20323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create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CSRF</a:t>
                      </a:r>
                      <a:r>
                        <a:rPr lang="ja-JP" altLang="en-US" sz="800" dirty="0">
                          <a:effectLst/>
                        </a:rPr>
                        <a:t>対策</a:t>
                      </a:r>
                      <a:r>
                        <a:rPr lang="en-US" altLang="ja-JP" sz="800" dirty="0">
                          <a:effectLst/>
                        </a:rPr>
                        <a:t>token</a:t>
                      </a:r>
                      <a:r>
                        <a:rPr lang="ja-JP" altLang="en-US" sz="800" dirty="0">
                          <a:effectLst/>
                        </a:rPr>
                        <a:t>の確認。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496981"/>
                  </a:ext>
                </a:extLst>
              </a:tr>
              <a:tr h="20323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show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service.findOne</a:t>
                      </a:r>
                      <a:r>
                        <a:rPr lang="ja-JP" altLang="en-US" sz="800" dirty="0">
                          <a:effectLst/>
                        </a:rPr>
                        <a:t>を使用して</a:t>
                      </a:r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をもとに添付文書情報を取得。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93371084"/>
                  </a:ext>
                </a:extLst>
              </a:tr>
              <a:tr h="31408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edit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service.findOne</a:t>
                      </a:r>
                      <a:r>
                        <a:rPr lang="ja-JP" altLang="en-US" sz="800" dirty="0">
                          <a:effectLst/>
                        </a:rPr>
                        <a:t>を使用して</a:t>
                      </a:r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をもとに添付文書情報（</a:t>
                      </a:r>
                      <a:r>
                        <a:rPr lang="en-US" altLang="ja-JP" sz="800" dirty="0" err="1">
                          <a:effectLst/>
                        </a:rPr>
                        <a:t>PackageInsertView</a:t>
                      </a:r>
                      <a:r>
                        <a:rPr lang="ja-JP" altLang="en-US" sz="800" dirty="0">
                          <a:effectLst/>
                        </a:rPr>
                        <a:t>）を取得。</a:t>
                      </a:r>
                      <a:r>
                        <a:rPr lang="en-US" altLang="ja-JP" sz="800" dirty="0" err="1">
                          <a:effectLst/>
                        </a:rPr>
                        <a:t>PackageInsertView</a:t>
                      </a:r>
                      <a:r>
                        <a:rPr lang="ja-JP" altLang="en-US" sz="800" dirty="0">
                          <a:effectLst/>
                        </a:rPr>
                        <a:t>が</a:t>
                      </a:r>
                      <a:r>
                        <a:rPr lang="en-US" altLang="ja-JP" sz="800" dirty="0">
                          <a:effectLst/>
                        </a:rPr>
                        <a:t>null</a:t>
                      </a:r>
                      <a:r>
                        <a:rPr lang="ja-JP" altLang="en-US" sz="800" dirty="0">
                          <a:effectLst/>
                        </a:rPr>
                        <a:t>でないなら、</a:t>
                      </a:r>
                      <a:r>
                        <a:rPr lang="en-US" altLang="ja-JP" sz="800" dirty="0">
                          <a:effectLst/>
                        </a:rPr>
                        <a:t>Token</a:t>
                      </a:r>
                      <a:r>
                        <a:rPr lang="ja-JP" altLang="en-US" sz="800" dirty="0">
                          <a:effectLst/>
                        </a:rPr>
                        <a:t>とともにデータを</a:t>
                      </a:r>
                      <a:r>
                        <a:rPr lang="en-US" altLang="ja-JP" sz="800" dirty="0" err="1">
                          <a:effectLst/>
                        </a:rPr>
                        <a:t>edit.jsp</a:t>
                      </a:r>
                      <a:r>
                        <a:rPr lang="ja-JP" altLang="en-US" sz="800" dirty="0">
                          <a:effectLst/>
                        </a:rPr>
                        <a:t>に送る。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2738762"/>
                  </a:ext>
                </a:extLst>
              </a:tr>
              <a:tr h="33911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update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Token</a:t>
                      </a:r>
                      <a:r>
                        <a:rPr lang="ja-JP" altLang="en-US" sz="800" dirty="0">
                          <a:effectLst/>
                        </a:rPr>
                        <a:t>が正しければ処理。</a:t>
                      </a:r>
                      <a:r>
                        <a:rPr lang="en-US" altLang="ja-JP" sz="800" dirty="0" err="1">
                          <a:effectLst/>
                        </a:rPr>
                        <a:t>service.findOne</a:t>
                      </a:r>
                      <a:r>
                        <a:rPr lang="ja-JP" altLang="en-US" sz="800" dirty="0">
                          <a:effectLst/>
                        </a:rPr>
                        <a:t>を使用して</a:t>
                      </a:r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をもとに添付文書情報（</a:t>
                      </a:r>
                      <a:r>
                        <a:rPr lang="en-US" altLang="ja-JP" sz="800" dirty="0" err="1">
                          <a:effectLst/>
                        </a:rPr>
                        <a:t>PackageInsertView</a:t>
                      </a:r>
                      <a:r>
                        <a:rPr lang="ja-JP" altLang="en-US" sz="800" dirty="0">
                          <a:effectLst/>
                        </a:rPr>
                        <a:t>）を取得。</a:t>
                      </a:r>
                      <a:r>
                        <a:rPr lang="en-US" altLang="ja-JP" sz="800" dirty="0" err="1">
                          <a:effectLst/>
                        </a:rPr>
                        <a:t>service.update</a:t>
                      </a:r>
                      <a:r>
                        <a:rPr lang="ja-JP" altLang="en-US" sz="800" dirty="0">
                          <a:effectLst/>
                        </a:rPr>
                        <a:t>でエラーがなければ更新し、</a:t>
                      </a:r>
                      <a:r>
                        <a:rPr lang="en-US" altLang="ja-JP" sz="800" dirty="0">
                          <a:effectLst/>
                        </a:rPr>
                        <a:t>index</a:t>
                      </a:r>
                      <a:r>
                        <a:rPr lang="ja-JP" altLang="en-US" sz="800" dirty="0">
                          <a:effectLst/>
                        </a:rPr>
                        <a:t>メソッドに</a:t>
                      </a:r>
                      <a:r>
                        <a:rPr lang="en-US" altLang="ja-JP" sz="800" dirty="0">
                          <a:effectLst/>
                        </a:rPr>
                        <a:t>redirect</a:t>
                      </a:r>
                      <a:r>
                        <a:rPr lang="ja-JP" altLang="en-US" sz="800" dirty="0">
                          <a:effectLst/>
                        </a:rPr>
                        <a:t>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83864479"/>
                  </a:ext>
                </a:extLst>
              </a:tr>
              <a:tr h="33911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destroy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Token</a:t>
                      </a:r>
                      <a:r>
                        <a:rPr lang="ja-JP" altLang="en-US" sz="800" dirty="0">
                          <a:effectLst/>
                        </a:rPr>
                        <a:t>が正しければ処理。レコードを論理削除。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92120339"/>
                  </a:ext>
                </a:extLst>
              </a:tr>
              <a:tr h="25065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csvImport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CSV</a:t>
                      </a:r>
                      <a:r>
                        <a:rPr lang="ja-JP" altLang="en-US" sz="800" dirty="0">
                          <a:effectLst/>
                        </a:rPr>
                        <a:t>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件取り込む（文字形式を</a:t>
                      </a:r>
                      <a:r>
                        <a:rPr lang="en-US" altLang="ja-JP" sz="800" dirty="0">
                          <a:effectLst/>
                        </a:rPr>
                        <a:t>shift-JIS</a:t>
                      </a:r>
                      <a:r>
                        <a:rPr lang="ja-JP" altLang="en-US" sz="800" dirty="0">
                          <a:effectLst/>
                        </a:rPr>
                        <a:t>に）。</a:t>
                      </a:r>
                      <a:r>
                        <a:rPr lang="en-US" altLang="ja-JP" sz="800" dirty="0" err="1">
                          <a:effectLst/>
                        </a:rPr>
                        <a:t>PackageInsertView</a:t>
                      </a:r>
                      <a:r>
                        <a:rPr lang="ja-JP" altLang="en-US" sz="800" dirty="0">
                          <a:effectLst/>
                        </a:rPr>
                        <a:t>でインスタンス化し、</a:t>
                      </a:r>
                      <a:r>
                        <a:rPr lang="en-US" altLang="ja-JP" sz="800" dirty="0" err="1">
                          <a:effectLst/>
                        </a:rPr>
                        <a:t>new.jsp</a:t>
                      </a:r>
                      <a:r>
                        <a:rPr lang="ja-JP" altLang="en-US" sz="800" dirty="0">
                          <a:effectLst/>
                        </a:rPr>
                        <a:t>に</a:t>
                      </a:r>
                      <a:r>
                        <a:rPr lang="en-US" altLang="ja-JP" sz="800" dirty="0">
                          <a:effectLst/>
                        </a:rPr>
                        <a:t>csv</a:t>
                      </a:r>
                      <a:r>
                        <a:rPr lang="ja-JP" altLang="en-US" sz="800" dirty="0">
                          <a:effectLst/>
                        </a:rPr>
                        <a:t>データを表示。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32239639"/>
                  </a:ext>
                </a:extLst>
              </a:tr>
              <a:tr h="25065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csvAllImport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CSV</a:t>
                      </a:r>
                      <a:r>
                        <a:rPr lang="ja-JP" altLang="en-US" sz="800" dirty="0">
                          <a:effectLst/>
                        </a:rPr>
                        <a:t>データ（複数レコード）をまとめて読み込む（文字形式を</a:t>
                      </a:r>
                      <a:r>
                        <a:rPr lang="en-US" altLang="ja-JP" sz="800" dirty="0">
                          <a:effectLst/>
                        </a:rPr>
                        <a:t>shift-JIS</a:t>
                      </a:r>
                      <a:r>
                        <a:rPr lang="ja-JP" altLang="en-US" sz="800" dirty="0">
                          <a:effectLst/>
                        </a:rPr>
                        <a:t>に）。データを</a:t>
                      </a:r>
                      <a:r>
                        <a:rPr lang="en-US" altLang="ja-JP" sz="800" dirty="0" err="1">
                          <a:effectLst/>
                        </a:rPr>
                        <a:t>csv_check.jsp</a:t>
                      </a:r>
                      <a:r>
                        <a:rPr lang="ja-JP" altLang="en-US" sz="800" dirty="0">
                          <a:effectLst/>
                        </a:rPr>
                        <a:t>に送り、確認。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81560343"/>
                  </a:ext>
                </a:extLst>
              </a:tr>
              <a:tr h="31408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csvModify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読み込んだ複数レコードの</a:t>
                      </a:r>
                      <a:r>
                        <a:rPr lang="en-US" altLang="ja-JP" sz="800" dirty="0">
                          <a:effectLst/>
                        </a:rPr>
                        <a:t>CSV</a:t>
                      </a:r>
                      <a:r>
                        <a:rPr lang="ja-JP" altLang="en-US" sz="800" dirty="0">
                          <a:effectLst/>
                        </a:rPr>
                        <a:t>データから不要なレコードを削除。残った</a:t>
                      </a:r>
                      <a:r>
                        <a:rPr lang="en-US" altLang="ja-JP" sz="800" dirty="0">
                          <a:effectLst/>
                        </a:rPr>
                        <a:t>CSV</a:t>
                      </a:r>
                      <a:r>
                        <a:rPr lang="ja-JP" altLang="en-US" sz="800" dirty="0">
                          <a:effectLst/>
                        </a:rPr>
                        <a:t>データをセッションスコープに登録し、再度</a:t>
                      </a:r>
                      <a:r>
                        <a:rPr lang="en-US" altLang="ja-JP" sz="800" dirty="0" err="1">
                          <a:effectLst/>
                        </a:rPr>
                        <a:t>csv_check.jsp</a:t>
                      </a:r>
                      <a:r>
                        <a:rPr lang="ja-JP" altLang="en-US" sz="800" dirty="0">
                          <a:effectLst/>
                        </a:rPr>
                        <a:t>に。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40767380"/>
                  </a:ext>
                </a:extLst>
              </a:tr>
              <a:tr h="26166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csvAllCreate</a:t>
                      </a:r>
                      <a:r>
                        <a:rPr lang="en-US" sz="800" dirty="0">
                          <a:effectLst/>
                        </a:rPr>
                        <a:t>()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取り込んだ</a:t>
                      </a:r>
                      <a:r>
                        <a:rPr lang="en-US" altLang="ja-JP" sz="800" dirty="0">
                          <a:effectLst/>
                        </a:rPr>
                        <a:t>CSV</a:t>
                      </a:r>
                      <a:r>
                        <a:rPr lang="ja-JP" altLang="en-US" sz="800" dirty="0">
                          <a:effectLst/>
                        </a:rPr>
                        <a:t>データをデータベース（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en-US" altLang="ja-JP" sz="800" dirty="0">
                          <a:effectLst/>
                        </a:rPr>
                        <a:t>, </a:t>
                      </a:r>
                      <a:r>
                        <a:rPr lang="en-US" altLang="ja-JP" sz="800" dirty="0" err="1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）に登録。データを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件ずつバリデーションし、エラーがなければ登録。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88758347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7ADBBB-BFF9-8CF6-A80A-36F1F7D694D3}"/>
              </a:ext>
            </a:extLst>
          </p:cNvPr>
          <p:cNvSpPr txBox="1"/>
          <p:nvPr/>
        </p:nvSpPr>
        <p:spPr>
          <a:xfrm>
            <a:off x="1097088" y="-7951"/>
            <a:ext cx="1471183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PackageInsetAction</a:t>
            </a:r>
            <a:r>
              <a:rPr lang="ja-JP" altLang="en-US" sz="900" dirty="0"/>
              <a:t>クラス</a:t>
            </a:r>
          </a:p>
        </p:txBody>
      </p:sp>
      <p:graphicFrame>
        <p:nvGraphicFramePr>
          <p:cNvPr id="3" name="表 8">
            <a:extLst>
              <a:ext uri="{FF2B5EF4-FFF2-40B4-BE49-F238E27FC236}">
                <a16:creationId xmlns:a16="http://schemas.microsoft.com/office/drawing/2014/main" id="{6EFEA1AB-16B4-67DF-57F5-0EAB5A822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32113"/>
              </p:ext>
            </p:extLst>
          </p:nvPr>
        </p:nvGraphicFramePr>
        <p:xfrm>
          <a:off x="113705" y="4407099"/>
          <a:ext cx="8788993" cy="169791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9626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7329367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dirty="0" err="1">
                          <a:effectLst/>
                        </a:rPr>
                        <a:t>Jsp</a:t>
                      </a:r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用途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Index.jsp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添付文書データの一覧表示（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ページ最大</a:t>
                      </a:r>
                      <a:r>
                        <a:rPr lang="en-US" altLang="ja-JP" sz="800" dirty="0">
                          <a:effectLst/>
                        </a:rPr>
                        <a:t>20</a:t>
                      </a:r>
                      <a:r>
                        <a:rPr lang="ja-JP" altLang="en-US" sz="800" dirty="0">
                          <a:effectLst/>
                        </a:rPr>
                        <a:t>レコード）。</a:t>
                      </a:r>
                      <a:r>
                        <a:rPr lang="en-US" altLang="ja-JP" sz="800" dirty="0">
                          <a:effectLst/>
                        </a:rPr>
                        <a:t>Flush</a:t>
                      </a:r>
                      <a:r>
                        <a:rPr lang="ja-JP" altLang="en-US" sz="800" dirty="0">
                          <a:effectLst/>
                        </a:rPr>
                        <a:t>メッセージ（データ登録時）を表示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new.jsp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_</a:t>
                      </a:r>
                      <a:r>
                        <a:rPr lang="en-US" altLang="ja-JP" sz="800" dirty="0" err="1">
                          <a:effectLst/>
                        </a:rPr>
                        <a:t>form.jsp</a:t>
                      </a:r>
                      <a:r>
                        <a:rPr lang="ja-JP" altLang="en-US" sz="800" dirty="0">
                          <a:effectLst/>
                        </a:rPr>
                        <a:t>取得。</a:t>
                      </a:r>
                      <a:r>
                        <a:rPr lang="en-US" altLang="ja-JP" sz="800" dirty="0">
                          <a:effectLst/>
                        </a:rPr>
                        <a:t>csv</a:t>
                      </a:r>
                      <a:r>
                        <a:rPr lang="ja-JP" altLang="en-US" sz="800" dirty="0">
                          <a:effectLst/>
                        </a:rPr>
                        <a:t>ファイル（複数レコード）の読み込み。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99315136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_</a:t>
                      </a:r>
                      <a:r>
                        <a:rPr lang="en-US" sz="800" dirty="0" err="1">
                          <a:effectLst/>
                        </a:rPr>
                        <a:t>form.jsp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添付文書各項目入力画面。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20050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show.jsp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添付文書の詳細画面表示。編集可能。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25248501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csv_check.jsp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effectLst/>
                        </a:rPr>
                        <a:t>csv</a:t>
                      </a:r>
                      <a:r>
                        <a:rPr lang="ja-JP" altLang="en-US" sz="800" dirty="0">
                          <a:effectLst/>
                        </a:rPr>
                        <a:t>（複数レコード）取り込みデータを表示。取り込まない場合は、取り込まないボタンで削除。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47739241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edit.jsp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編集画面。</a:t>
                      </a:r>
                      <a:r>
                        <a:rPr lang="en-US" altLang="ja-JP" sz="800" dirty="0">
                          <a:effectLst/>
                        </a:rPr>
                        <a:t>_form</a:t>
                      </a:r>
                      <a:r>
                        <a:rPr lang="ja-JP" altLang="en-US" sz="800" dirty="0">
                          <a:effectLst/>
                        </a:rPr>
                        <a:t>で入力項目を表示。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0157192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22F181-21D1-539A-665D-6A74CCA66466}"/>
              </a:ext>
            </a:extLst>
          </p:cNvPr>
          <p:cNvSpPr txBox="1"/>
          <p:nvPr/>
        </p:nvSpPr>
        <p:spPr>
          <a:xfrm>
            <a:off x="113705" y="4172551"/>
            <a:ext cx="135097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jsp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67533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1D59A-834C-BE88-78DB-8C3C9F96EC48}"/>
              </a:ext>
            </a:extLst>
          </p:cNvPr>
          <p:cNvSpPr txBox="1"/>
          <p:nvPr/>
        </p:nvSpPr>
        <p:spPr>
          <a:xfrm>
            <a:off x="-7705" y="-4235"/>
            <a:ext cx="1107996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添付文書管理画面</a:t>
            </a:r>
          </a:p>
        </p:txBody>
      </p:sp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D67AD5AE-ADEC-9C76-1B41-4A7D3023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40006"/>
              </p:ext>
            </p:extLst>
          </p:nvPr>
        </p:nvGraphicFramePr>
        <p:xfrm>
          <a:off x="113706" y="260551"/>
          <a:ext cx="8795345" cy="4084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1394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7210506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4832351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18049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メソッド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返り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引数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処理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7895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create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List&lt;String&gt;</a:t>
                      </a:r>
                    </a:p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エラーがあれば返す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PackgeinsertView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新規作成画面に入力されたデータ（</a:t>
                      </a:r>
                      <a:r>
                        <a:rPr lang="en-US" altLang="ja-JP" sz="800" dirty="0" err="1">
                          <a:effectLst/>
                        </a:rPr>
                        <a:t>PackageInsertView</a:t>
                      </a:r>
                      <a:r>
                        <a:rPr lang="ja-JP" altLang="en-US" sz="800" dirty="0">
                          <a:effectLst/>
                        </a:rPr>
                        <a:t>）の値を</a:t>
                      </a:r>
                      <a:r>
                        <a:rPr lang="en-US" altLang="ja-JP" sz="800" dirty="0">
                          <a:effectLst/>
                        </a:rPr>
                        <a:t>Validator</a:t>
                      </a:r>
                      <a:r>
                        <a:rPr lang="ja-JP" altLang="en-US" sz="800" dirty="0">
                          <a:effectLst/>
                        </a:rPr>
                        <a:t>で検証後、エラーがなければ、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テーブルと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テーブルに登録。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37740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update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List&lt;String&gt;</a:t>
                      </a:r>
                    </a:p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エラーがあれば返す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画面から入力された添付文書情報の登録内容をもとに、添付文書情報データを更新する。添付文書番号が変わっていれば、添付文書の重複もチェックし、空白などエラーがなければ、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と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をそれぞれ更新。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68133080"/>
                  </a:ext>
                </a:extLst>
              </a:tr>
              <a:tr h="18789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destroy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void</a:t>
                      </a:r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Int 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引数で指定した</a:t>
                      </a:r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のレコードを論理削除。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73374530"/>
                  </a:ext>
                </a:extLst>
              </a:tr>
              <a:tr h="18049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countByJMDN_CODE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long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 </a:t>
                      </a:r>
                      <a:r>
                        <a:rPr lang="en-US" sz="800" dirty="0" err="1">
                          <a:effectLst/>
                        </a:rPr>
                        <a:t>JMDN_code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引数で指定した</a:t>
                      </a:r>
                      <a:r>
                        <a:rPr lang="en-US" altLang="ja-JP" sz="800" dirty="0">
                          <a:effectLst/>
                        </a:rPr>
                        <a:t>JMDN code</a:t>
                      </a:r>
                      <a:r>
                        <a:rPr lang="ja-JP" altLang="en-US" sz="800" dirty="0">
                          <a:effectLst/>
                        </a:rPr>
                        <a:t>が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テーブルに何件あるか出力。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27895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createInternalJMDN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テーブルにデータを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件登録。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fontAlgn="t"/>
                      <a:r>
                        <a:rPr lang="en-US" sz="800" dirty="0" err="1">
                          <a:effectLst/>
                        </a:rPr>
                        <a:t>JMDNConverter.toModel</a:t>
                      </a: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を使用。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496981"/>
                  </a:ext>
                </a:extLst>
              </a:tr>
              <a:tr h="18049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createInternal_Pack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テーブルにデータを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件登録。</a:t>
                      </a:r>
                      <a:r>
                        <a:rPr lang="en-US" sz="800" dirty="0" err="1">
                          <a:effectLst/>
                        </a:rPr>
                        <a:t>PackageInsertConverter.toModel</a:t>
                      </a: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を使用。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1576689"/>
                  </a:ext>
                </a:extLst>
              </a:tr>
              <a:tr h="27895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findOne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int 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 err="1">
                          <a:effectLst/>
                        </a:rPr>
                        <a:t>findOneInternal</a:t>
                      </a:r>
                      <a:r>
                        <a:rPr lang="ja-JP" altLang="en-US" sz="800" dirty="0">
                          <a:effectLst/>
                        </a:rPr>
                        <a:t>を使用して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インスタンス取得し、そのあと、</a:t>
                      </a:r>
                      <a:r>
                        <a:rPr lang="en-US" sz="800" dirty="0" err="1">
                          <a:effectLst/>
                        </a:rPr>
                        <a:t>PackageInsertConverter.toView</a:t>
                      </a:r>
                      <a:r>
                        <a:rPr lang="ja-JP" altLang="en-US" sz="800" dirty="0">
                          <a:effectLst/>
                        </a:rPr>
                        <a:t>を使用して、</a:t>
                      </a:r>
                      <a:r>
                        <a:rPr lang="en-US" altLang="ja-JP" sz="800" dirty="0">
                          <a:effectLst/>
                        </a:rPr>
                        <a:t>DTO</a:t>
                      </a:r>
                      <a:r>
                        <a:rPr lang="ja-JP" altLang="en-US" sz="800" dirty="0">
                          <a:effectLst/>
                        </a:rPr>
                        <a:t>モデル（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インスタンス）から</a:t>
                      </a:r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のインスタンスに変換。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70137234"/>
                  </a:ext>
                </a:extLst>
              </a:tr>
              <a:tr h="18049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findOneInternal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int 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を条件に添付文書テーブルのデータ（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インスタンス）を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件取得。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17847604"/>
                  </a:ext>
                </a:extLst>
              </a:tr>
              <a:tr h="18049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countAll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long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テーブルにある全レコードの全件数をだす。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93371084"/>
                  </a:ext>
                </a:extLst>
              </a:tr>
              <a:tr h="18049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countByAapproval_number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long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 </a:t>
                      </a:r>
                      <a:r>
                        <a:rPr lang="en-US" sz="800" dirty="0" err="1">
                          <a:effectLst/>
                        </a:rPr>
                        <a:t>approval_number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指定した添付文書承認番号の件数を取得する。重複チェックで使用する。</a:t>
                      </a:r>
                      <a:r>
                        <a:rPr lang="en-US" altLang="ja-JP" sz="800" dirty="0" err="1">
                          <a:effectLst/>
                        </a:rPr>
                        <a:t>em.createNamedQuery</a:t>
                      </a:r>
                      <a:r>
                        <a:rPr lang="ja-JP" altLang="en-US" sz="800" dirty="0">
                          <a:effectLst/>
                        </a:rPr>
                        <a:t>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83864479"/>
                  </a:ext>
                </a:extLst>
              </a:tr>
              <a:tr h="18049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findJMDN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Jmdn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 </a:t>
                      </a:r>
                      <a:r>
                        <a:rPr lang="en-US" sz="800" dirty="0" err="1">
                          <a:effectLst/>
                        </a:rPr>
                        <a:t>JMDN_code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指定された</a:t>
                      </a:r>
                      <a:r>
                        <a:rPr lang="en-US" altLang="ja-JP" sz="800" dirty="0">
                          <a:effectLst/>
                        </a:rPr>
                        <a:t>JMDN_CODE</a:t>
                      </a:r>
                      <a:r>
                        <a:rPr lang="ja-JP" altLang="en-US" sz="800" dirty="0">
                          <a:effectLst/>
                        </a:rPr>
                        <a:t>の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インスタンスを取得。</a:t>
                      </a:r>
                      <a:r>
                        <a:rPr lang="en-US" altLang="ja-JP" sz="800" dirty="0" err="1">
                          <a:effectLst/>
                        </a:rPr>
                        <a:t>em.createNamedQuery</a:t>
                      </a:r>
                      <a:r>
                        <a:rPr lang="ja-JP" altLang="en-US" sz="800" dirty="0">
                          <a:effectLst/>
                        </a:rPr>
                        <a:t>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32239639"/>
                  </a:ext>
                </a:extLst>
              </a:tr>
              <a:tr h="27895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updateInternal_JMDN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コード（</a:t>
                      </a:r>
                      <a:r>
                        <a:rPr lang="en-US" altLang="ja-JP" sz="800" dirty="0">
                          <a:effectLst/>
                        </a:rPr>
                        <a:t>unique</a:t>
                      </a:r>
                      <a:r>
                        <a:rPr lang="ja-JP" altLang="en-US" sz="800" dirty="0">
                          <a:effectLst/>
                        </a:rPr>
                        <a:t>な値）を変更する場合と、一般的名称のみ変更する場合で</a:t>
                      </a:r>
                      <a:r>
                        <a:rPr lang="en-US" altLang="ja-JP" sz="800" dirty="0">
                          <a:effectLst/>
                        </a:rPr>
                        <a:t>if-else</a:t>
                      </a:r>
                      <a:r>
                        <a:rPr lang="ja-JP" altLang="en-US" sz="800" dirty="0">
                          <a:effectLst/>
                        </a:rPr>
                        <a:t>で処理分岐。</a:t>
                      </a:r>
                      <a:r>
                        <a:rPr lang="en-US" altLang="ja-JP" sz="800" dirty="0" err="1">
                          <a:effectLst/>
                        </a:rPr>
                        <a:t>JMDNConverter.copyViewToModel_general_name</a:t>
                      </a:r>
                      <a:r>
                        <a:rPr lang="en-US" altLang="ja-JP" sz="800" dirty="0">
                          <a:effectLst/>
                        </a:rPr>
                        <a:t>(j, </a:t>
                      </a:r>
                      <a:r>
                        <a:rPr lang="en-US" altLang="ja-JP" sz="800" dirty="0" err="1">
                          <a:effectLst/>
                        </a:rPr>
                        <a:t>pv</a:t>
                      </a:r>
                      <a:r>
                        <a:rPr lang="en-US" altLang="ja-JP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使用。　　　　</a:t>
                      </a:r>
                      <a:r>
                        <a:rPr lang="ja-JP" altLang="en-US" sz="800" b="1" dirty="0">
                          <a:solidFill>
                            <a:srgbClr val="FF0000"/>
                          </a:solidFill>
                          <a:effectLst/>
                        </a:rPr>
                        <a:t>↑シンプルに考える必要あり。</a:t>
                      </a:r>
                      <a:endParaRPr lang="en-US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81560343"/>
                  </a:ext>
                </a:extLst>
              </a:tr>
              <a:tr h="18049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updateInternal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編集データに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を変更。</a:t>
                      </a:r>
                      <a:r>
                        <a:rPr lang="en-US" sz="800" dirty="0" err="1">
                          <a:effectLst/>
                        </a:rPr>
                        <a:t>PackageInsertConverter.copyViewToModel</a:t>
                      </a:r>
                      <a:r>
                        <a:rPr lang="en-US" sz="800" dirty="0">
                          <a:effectLst/>
                        </a:rPr>
                        <a:t>(p,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使用。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8966524"/>
                  </a:ext>
                </a:extLst>
              </a:tr>
              <a:tr h="180499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findPackageInsertByAppNum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Strin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approval_num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指定した添付文書承認番号の</a:t>
                      </a:r>
                      <a:r>
                        <a:rPr lang="en-US" altLang="ja-JP" sz="800" dirty="0" err="1">
                          <a:effectLst/>
                        </a:rPr>
                        <a:t>Packageisnert</a:t>
                      </a:r>
                      <a:r>
                        <a:rPr lang="ja-JP" altLang="en-US" sz="800" dirty="0">
                          <a:effectLst/>
                        </a:rPr>
                        <a:t>インスタンスを取得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0231532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058240-75BF-528A-9F26-AFBE0C67EEDA}"/>
              </a:ext>
            </a:extLst>
          </p:cNvPr>
          <p:cNvSpPr txBox="1"/>
          <p:nvPr/>
        </p:nvSpPr>
        <p:spPr>
          <a:xfrm>
            <a:off x="1097088" y="-7951"/>
            <a:ext cx="1924407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PackageInsetService</a:t>
            </a:r>
            <a:r>
              <a:rPr lang="ja-JP" altLang="en-US" sz="900" dirty="0"/>
              <a:t>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906718-A88F-C758-C057-D96F68519973}"/>
              </a:ext>
            </a:extLst>
          </p:cNvPr>
          <p:cNvSpPr txBox="1"/>
          <p:nvPr/>
        </p:nvSpPr>
        <p:spPr>
          <a:xfrm>
            <a:off x="113706" y="4390073"/>
            <a:ext cx="135097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PackageInsertValidator</a:t>
            </a:r>
            <a:endParaRPr lang="ja-JP" altLang="en-US" sz="900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1C1B91F-C7AE-5D7E-DE1D-E92280779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47677"/>
              </p:ext>
            </p:extLst>
          </p:nvPr>
        </p:nvGraphicFramePr>
        <p:xfrm>
          <a:off x="113706" y="4601907"/>
          <a:ext cx="8744046" cy="22336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07094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1257299">
                  <a:extLst>
                    <a:ext uri="{9D8B030D-6E8A-4147-A177-3AD203B41FA5}">
                      <a16:colId xmlns:a16="http://schemas.microsoft.com/office/drawing/2014/main" val="2072105060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3980953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メソッド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返り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引数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処理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validate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List&lt;String&gt;</a:t>
                      </a:r>
                    </a:p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エラーをリストで返す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PackageInsertService</a:t>
                      </a:r>
                      <a:r>
                        <a:rPr lang="en-US" sz="800" dirty="0">
                          <a:effectLst/>
                        </a:rPr>
                        <a:t> service,</a:t>
                      </a:r>
                    </a:p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ja-JP" altLang="en-US" sz="800" dirty="0">
                          <a:effectLst/>
                        </a:rPr>
                        <a:t> </a:t>
                      </a:r>
                      <a:r>
                        <a:rPr lang="en-US" altLang="ja-JP" sz="800" dirty="0" err="1">
                          <a:effectLst/>
                        </a:rPr>
                        <a:t>pv</a:t>
                      </a:r>
                      <a:r>
                        <a:rPr lang="en-US" sz="800" dirty="0">
                          <a:effectLst/>
                        </a:rPr>
                        <a:t> ,</a:t>
                      </a:r>
                    </a:p>
                    <a:p>
                      <a:pPr fontAlgn="t"/>
                      <a:r>
                        <a:rPr lang="en-US" sz="800" dirty="0">
                          <a:effectLst/>
                        </a:rPr>
                        <a:t>Boolean </a:t>
                      </a:r>
                      <a:r>
                        <a:rPr lang="en-US" sz="800" dirty="0" err="1">
                          <a:effectLst/>
                        </a:rPr>
                        <a:t>approvalNumDuplicateCheckFlag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添付文書の承認番号・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コード・一般的名称・デバイス名の値を検証。添付文書の承認番号は重複検証も。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validateApproval_number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PackageInsertService</a:t>
                      </a:r>
                      <a:r>
                        <a:rPr lang="en-US" sz="800" dirty="0">
                          <a:effectLst/>
                        </a:rPr>
                        <a:t> service,</a:t>
                      </a:r>
                    </a:p>
                    <a:p>
                      <a:pPr fontAlgn="t"/>
                      <a:r>
                        <a:rPr lang="en-US" sz="800" dirty="0">
                          <a:effectLst/>
                        </a:rPr>
                        <a:t>String </a:t>
                      </a:r>
                      <a:r>
                        <a:rPr lang="en-US" sz="800" dirty="0" err="1">
                          <a:effectLst/>
                        </a:rPr>
                        <a:t>approval_number</a:t>
                      </a:r>
                      <a:r>
                        <a:rPr lang="en-US" sz="800" dirty="0">
                          <a:effectLst/>
                        </a:rPr>
                        <a:t>,</a:t>
                      </a:r>
                    </a:p>
                    <a:p>
                      <a:pPr fontAlgn="t"/>
                      <a:r>
                        <a:rPr lang="en-US" sz="800" dirty="0">
                          <a:effectLst/>
                        </a:rPr>
                        <a:t>Boolean </a:t>
                      </a:r>
                      <a:r>
                        <a:rPr lang="en-US" sz="800" dirty="0" err="1">
                          <a:effectLst/>
                        </a:rPr>
                        <a:t>approvalNumDuplicateCheckFlag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承認番号の入力値がない場合、その旨のエラーメッセージを返す。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approvalNumDuplicateCheckFlag</a:t>
                      </a:r>
                      <a:r>
                        <a:rPr lang="ja-JP" altLang="en-US" sz="800" dirty="0">
                          <a:effectLst/>
                        </a:rPr>
                        <a:t>が</a:t>
                      </a:r>
                      <a:r>
                        <a:rPr lang="en-US" altLang="ja-JP" sz="800" dirty="0">
                          <a:effectLst/>
                        </a:rPr>
                        <a:t>True</a:t>
                      </a:r>
                      <a:r>
                        <a:rPr lang="ja-JP" altLang="en-US" sz="800" dirty="0">
                          <a:effectLst/>
                        </a:rPr>
                        <a:t>の場合に、</a:t>
                      </a:r>
                      <a:r>
                        <a:rPr lang="en-US" altLang="ja-JP" sz="800" dirty="0" err="1">
                          <a:effectLst/>
                        </a:rPr>
                        <a:t>isDuplicateApprovalNum</a:t>
                      </a:r>
                      <a:r>
                        <a:rPr lang="ja-JP" altLang="en-US" sz="800" dirty="0">
                          <a:effectLst/>
                        </a:rPr>
                        <a:t>を使用して、重複があるか確認→重複ある場合はエラーメッセージを返す。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isDuplicateApprovalNum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long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PackageInsertService</a:t>
                      </a:r>
                      <a:r>
                        <a:rPr lang="en-US" sz="800" dirty="0">
                          <a:effectLst/>
                        </a:rPr>
                        <a:t> service,</a:t>
                      </a:r>
                    </a:p>
                    <a:p>
                      <a:pPr fontAlgn="t"/>
                      <a:r>
                        <a:rPr lang="en-US" sz="800" dirty="0">
                          <a:effectLst/>
                        </a:rPr>
                        <a:t>String </a:t>
                      </a:r>
                      <a:r>
                        <a:rPr lang="en-US" sz="800" dirty="0" err="1">
                          <a:effectLst/>
                        </a:rPr>
                        <a:t>approval_number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Packageinsertservice</a:t>
                      </a:r>
                      <a:r>
                        <a:rPr lang="ja-JP" altLang="en-US" sz="800" dirty="0">
                          <a:effectLst/>
                        </a:rPr>
                        <a:t>のメソッド</a:t>
                      </a:r>
                      <a:r>
                        <a:rPr lang="en-US" altLang="ja-JP" sz="800" dirty="0" err="1">
                          <a:effectLst/>
                        </a:rPr>
                        <a:t>countByAapproval_number</a:t>
                      </a:r>
                      <a:r>
                        <a:rPr lang="ja-JP" altLang="en-US" sz="800" dirty="0">
                          <a:effectLst/>
                        </a:rPr>
                        <a:t>を使用して、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引数で指定した承認番号と同じ番号が、添付文書テーブルに何件あるか求める。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496981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validateJMDN_code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 </a:t>
                      </a:r>
                      <a:r>
                        <a:rPr lang="en-US" sz="800" dirty="0" err="1">
                          <a:effectLst/>
                        </a:rPr>
                        <a:t>JMDN_code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コードの空白チェック。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93371084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validateGeneral_name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 </a:t>
                      </a:r>
                      <a:r>
                        <a:rPr lang="en-US" sz="800" dirty="0" err="1">
                          <a:effectLst/>
                        </a:rPr>
                        <a:t>general_name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一般的名称の空白チェック。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2738762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validateDevice_name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 </a:t>
                      </a:r>
                      <a:r>
                        <a:rPr lang="en-US" sz="800" dirty="0" err="1">
                          <a:effectLst/>
                        </a:rPr>
                        <a:t>device_name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販売名の空白チェック。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8386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4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F8642D-DFD8-EF5E-3A52-EE74D416AACA}"/>
              </a:ext>
            </a:extLst>
          </p:cNvPr>
          <p:cNvSpPr txBox="1"/>
          <p:nvPr/>
        </p:nvSpPr>
        <p:spPr>
          <a:xfrm>
            <a:off x="-7705" y="-4235"/>
            <a:ext cx="1107996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添付文書管理画面</a:t>
            </a:r>
          </a:p>
        </p:txBody>
      </p:sp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5BB2AF0F-30F2-1B8D-A815-7639D5150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19273"/>
              </p:ext>
            </p:extLst>
          </p:nvPr>
        </p:nvGraphicFramePr>
        <p:xfrm>
          <a:off x="252538" y="264543"/>
          <a:ext cx="8643811" cy="17865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642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1782694">
                  <a:extLst>
                    <a:ext uri="{9D8B030D-6E8A-4147-A177-3AD203B41FA5}">
                      <a16:colId xmlns:a16="http://schemas.microsoft.com/office/drawing/2014/main" val="2072105060"/>
                    </a:ext>
                  </a:extLst>
                </a:gridCol>
                <a:gridCol w="1782694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3858781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メソッド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返り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引数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処理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toModel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モデルのインスタンスから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（</a:t>
                      </a:r>
                      <a:r>
                        <a:rPr lang="en-US" altLang="ja-JP" sz="800" dirty="0">
                          <a:effectLst/>
                        </a:rPr>
                        <a:t>DTO</a:t>
                      </a:r>
                      <a:r>
                        <a:rPr lang="ja-JP" altLang="en-US" sz="800" dirty="0">
                          <a:effectLst/>
                        </a:rPr>
                        <a:t>モデル）のインスタンスを作成する。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インスタンスは、</a:t>
                      </a:r>
                      <a:r>
                        <a:rPr lang="en-US" altLang="ja-JP" sz="800" dirty="0" err="1">
                          <a:effectLst/>
                        </a:rPr>
                        <a:t>JMDNConverter.toModel_FROM_PACK</a:t>
                      </a:r>
                      <a:r>
                        <a:rPr lang="en-US" altLang="ja-JP" sz="800" dirty="0">
                          <a:effectLst/>
                        </a:rPr>
                        <a:t>(</a:t>
                      </a:r>
                      <a:r>
                        <a:rPr lang="en-US" altLang="ja-JP" sz="800" dirty="0" err="1">
                          <a:effectLst/>
                        </a:rPr>
                        <a:t>pv</a:t>
                      </a:r>
                      <a:r>
                        <a:rPr lang="en-US" altLang="ja-JP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を使用して既存のものを取得。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fontAlgn="t"/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toView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</a:t>
                      </a:r>
                      <a:r>
                        <a:rPr lang="en-US" sz="800" dirty="0">
                          <a:effectLst/>
                        </a:rPr>
                        <a:t> p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DTO</a:t>
                      </a:r>
                      <a:r>
                        <a:rPr lang="ja-JP" altLang="en-US" sz="800" dirty="0">
                          <a:effectLst/>
                        </a:rPr>
                        <a:t>モデル（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インスタンス）を</a:t>
                      </a:r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に変換。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toViewList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List&lt;</a:t>
                      </a:r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List&lt;</a:t>
                      </a:r>
                      <a:r>
                        <a:rPr lang="en-US" sz="800" dirty="0" err="1">
                          <a:effectLst/>
                        </a:rPr>
                        <a:t>PackageInsert</a:t>
                      </a:r>
                      <a:r>
                        <a:rPr lang="en-US" sz="800" dirty="0">
                          <a:effectLst/>
                        </a:rPr>
                        <a:t>&gt; list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DTO</a:t>
                      </a:r>
                      <a:r>
                        <a:rPr lang="ja-JP" altLang="en-US" sz="800" dirty="0">
                          <a:effectLst/>
                        </a:rPr>
                        <a:t>モデルのリストから</a:t>
                      </a:r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モデルのリストを作成する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fontAlgn="t"/>
                      <a:r>
                        <a:rPr lang="en-US" sz="800" dirty="0" err="1">
                          <a:effectLst/>
                        </a:rPr>
                        <a:t>toView</a:t>
                      </a:r>
                      <a:r>
                        <a:rPr lang="ja-JP" altLang="en-US" sz="800" dirty="0">
                          <a:effectLst/>
                        </a:rPr>
                        <a:t>を使用してまず、</a:t>
                      </a:r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モデルに変換する。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496981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copyViewToModel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</a:t>
                      </a:r>
                      <a:r>
                        <a:rPr lang="en-US" sz="800" dirty="0">
                          <a:effectLst/>
                        </a:rPr>
                        <a:t> p, </a:t>
                      </a:r>
                    </a:p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モデルの全フィールドの内容を</a:t>
                      </a:r>
                      <a:r>
                        <a:rPr lang="en-US" altLang="ja-JP" sz="800" dirty="0">
                          <a:effectLst/>
                        </a:rPr>
                        <a:t>DTO</a:t>
                      </a:r>
                      <a:r>
                        <a:rPr lang="ja-JP" altLang="en-US" sz="800" dirty="0">
                          <a:effectLst/>
                        </a:rPr>
                        <a:t>モデルのフィールドにコピーする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93371084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466045-F49E-8E69-CD24-B0BD7EF4BF31}"/>
              </a:ext>
            </a:extLst>
          </p:cNvPr>
          <p:cNvSpPr txBox="1"/>
          <p:nvPr/>
        </p:nvSpPr>
        <p:spPr>
          <a:xfrm>
            <a:off x="1097088" y="-7951"/>
            <a:ext cx="1924407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PackageInsetConverter</a:t>
            </a:r>
            <a:r>
              <a:rPr lang="ja-JP" altLang="en-US" sz="900" dirty="0"/>
              <a:t>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60B716-2107-F2BC-23B3-7923B91C4E28}"/>
              </a:ext>
            </a:extLst>
          </p:cNvPr>
          <p:cNvSpPr txBox="1"/>
          <p:nvPr/>
        </p:nvSpPr>
        <p:spPr>
          <a:xfrm>
            <a:off x="252538" y="3622609"/>
            <a:ext cx="1658812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PackageInset</a:t>
            </a:r>
            <a:r>
              <a:rPr lang="en-US" altLang="ja-JP" sz="900" dirty="0"/>
              <a:t> </a:t>
            </a:r>
            <a:r>
              <a:rPr lang="en-US" altLang="ja-JP" sz="900" dirty="0" err="1"/>
              <a:t>NamedQuery</a:t>
            </a:r>
            <a:endParaRPr lang="ja-JP" altLang="en-US" sz="900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A8B35062-5756-0594-9D04-C16BAD8AB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30947"/>
              </p:ext>
            </p:extLst>
          </p:nvPr>
        </p:nvGraphicFramePr>
        <p:xfrm>
          <a:off x="252538" y="3853484"/>
          <a:ext cx="8638924" cy="17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17662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2630362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6467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dirty="0">
                          <a:effectLst/>
                        </a:rPr>
                        <a:t>Name</a:t>
                      </a:r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dirty="0">
                          <a:effectLst/>
                        </a:rPr>
                        <a:t>query</a:t>
                      </a:r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処理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32319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Q_PACK_GET_ALL = </a:t>
                      </a:r>
                      <a:r>
                        <a:rPr lang="en-US" sz="800" dirty="0" err="1">
                          <a:effectLst/>
                        </a:rPr>
                        <a:t>package_insert</a:t>
                      </a:r>
                      <a:r>
                        <a:rPr lang="en-US" sz="800" dirty="0">
                          <a:effectLst/>
                        </a:rPr>
                        <a:t> + ".</a:t>
                      </a:r>
                      <a:r>
                        <a:rPr lang="en-US" sz="800" dirty="0" err="1">
                          <a:effectLst/>
                        </a:rPr>
                        <a:t>getAll</a:t>
                      </a:r>
                      <a:r>
                        <a:rPr lang="en-US" sz="800" dirty="0">
                          <a:effectLst/>
                        </a:rPr>
                        <a:t>"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Q_PACK_GET_ALL_DEF = "SELECT e FROM </a:t>
                      </a:r>
                      <a:r>
                        <a:rPr lang="en-US" sz="800" dirty="0" err="1">
                          <a:effectLst/>
                        </a:rPr>
                        <a:t>PackageInsert</a:t>
                      </a:r>
                      <a:r>
                        <a:rPr lang="en-US" sz="800" dirty="0">
                          <a:effectLst/>
                        </a:rPr>
                        <a:t> AS e ORDER BY e.id DESC";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全ての添付文書を</a:t>
                      </a:r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の降順で取得する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20912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Q_PACK_COUNT = </a:t>
                      </a:r>
                      <a:r>
                        <a:rPr lang="en-US" altLang="ja-JP" sz="800" dirty="0" err="1">
                          <a:effectLst/>
                        </a:rPr>
                        <a:t>package_insert</a:t>
                      </a:r>
                      <a:r>
                        <a:rPr lang="en-US" sz="800" dirty="0">
                          <a:effectLst/>
                        </a:rPr>
                        <a:t> + ".count"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Q_PACK_COUNT_DEF = "SELECT COUNT(e) FROM </a:t>
                      </a:r>
                      <a:r>
                        <a:rPr lang="en-US" sz="800" dirty="0" err="1">
                          <a:effectLst/>
                        </a:rPr>
                        <a:t>PackageInsert</a:t>
                      </a:r>
                      <a:r>
                        <a:rPr lang="en-US" sz="800" dirty="0">
                          <a:effectLst/>
                        </a:rPr>
                        <a:t> AS e"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全ての添付文書の件数を取得する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43725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Q_PACK_COUNT_REGISTEREDBY_APPROVAL_NUM = </a:t>
                      </a:r>
                      <a:r>
                        <a:rPr lang="en-US" altLang="ja-JP" sz="800" dirty="0" err="1">
                          <a:effectLst/>
                        </a:rPr>
                        <a:t>package_insert</a:t>
                      </a:r>
                      <a:r>
                        <a:rPr lang="en-US" altLang="ja-JP" sz="80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+ ".</a:t>
                      </a:r>
                      <a:r>
                        <a:rPr lang="en-US" sz="800" dirty="0" err="1">
                          <a:effectLst/>
                        </a:rPr>
                        <a:t>countRegisteredByApprovalNum</a:t>
                      </a:r>
                      <a:r>
                        <a:rPr lang="en-US" sz="800" dirty="0">
                          <a:effectLst/>
                        </a:rPr>
                        <a:t>"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Q_PACK_COUNT_REGISTEREDBY_APPROVAL_NUM_DEF = "SELECT COUNT(e) FROM </a:t>
                      </a:r>
                      <a:r>
                        <a:rPr lang="en-US" sz="800" dirty="0" err="1">
                          <a:effectLst/>
                        </a:rPr>
                        <a:t>PackageInsert</a:t>
                      </a:r>
                      <a:r>
                        <a:rPr lang="en-US" sz="800" dirty="0">
                          <a:effectLst/>
                        </a:rPr>
                        <a:t> AS e WHERE </a:t>
                      </a:r>
                      <a:r>
                        <a:rPr lang="en-US" sz="800" dirty="0" err="1">
                          <a:effectLst/>
                        </a:rPr>
                        <a:t>e.approval_number</a:t>
                      </a:r>
                      <a:r>
                        <a:rPr lang="en-US" sz="800" dirty="0">
                          <a:effectLst/>
                        </a:rPr>
                        <a:t> = :" + JPQL_PARM_APPROVAL_NUM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指定した添付文書承認番号の件数を取得する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496981"/>
                  </a:ext>
                </a:extLst>
              </a:tr>
              <a:tr h="43725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 Q_PACK_GET_MINE_REGISTEREDBY_APPROVAL_NUM = </a:t>
                      </a:r>
                      <a:r>
                        <a:rPr lang="en-US" altLang="ja-JP" sz="800" dirty="0" err="1">
                          <a:effectLst/>
                        </a:rPr>
                        <a:t>package_insert</a:t>
                      </a:r>
                      <a:r>
                        <a:rPr lang="en-US" altLang="ja-JP" sz="80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+ ".</a:t>
                      </a:r>
                      <a:r>
                        <a:rPr lang="en-US" sz="800" dirty="0" err="1">
                          <a:effectLst/>
                        </a:rPr>
                        <a:t>getMineRegisteredByApprovalNum</a:t>
                      </a:r>
                      <a:r>
                        <a:rPr lang="en-US" sz="800" dirty="0">
                          <a:effectLst/>
                        </a:rPr>
                        <a:t>"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 Q_PACK_GET_MINE_REGISTEREDBY_APPROVAL_NUM_DEF = "SELECT e FROM </a:t>
                      </a:r>
                      <a:r>
                        <a:rPr lang="en-US" sz="800" dirty="0" err="1">
                          <a:effectLst/>
                        </a:rPr>
                        <a:t>PackageInsert</a:t>
                      </a:r>
                      <a:r>
                        <a:rPr lang="en-US" sz="800" dirty="0">
                          <a:effectLst/>
                        </a:rPr>
                        <a:t> AS e WHERE </a:t>
                      </a:r>
                      <a:r>
                        <a:rPr lang="en-US" sz="800" dirty="0" err="1">
                          <a:effectLst/>
                        </a:rPr>
                        <a:t>e.approval_number</a:t>
                      </a:r>
                      <a:r>
                        <a:rPr lang="en-US" sz="800" dirty="0">
                          <a:effectLst/>
                        </a:rPr>
                        <a:t> = :"</a:t>
                      </a:r>
                    </a:p>
                    <a:p>
                      <a:pPr fontAlgn="t"/>
                      <a:r>
                        <a:rPr lang="en-US" sz="800" dirty="0">
                          <a:effectLst/>
                        </a:rPr>
                        <a:t>            + JPQL_PARM_APPROVAL_NUM;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指定した添付文書承認番号のレコード（インスタンス）を取得する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6400084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59E0AB-5279-98FB-546C-FC564F6BF6F0}"/>
              </a:ext>
            </a:extLst>
          </p:cNvPr>
          <p:cNvSpPr txBox="1"/>
          <p:nvPr/>
        </p:nvSpPr>
        <p:spPr>
          <a:xfrm>
            <a:off x="252539" y="2095394"/>
            <a:ext cx="1296862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JMDNConverter</a:t>
            </a:r>
            <a:r>
              <a:rPr lang="ja-JP" altLang="en-US" sz="900" dirty="0"/>
              <a:t>クラス</a:t>
            </a:r>
          </a:p>
        </p:txBody>
      </p:sp>
      <p:graphicFrame>
        <p:nvGraphicFramePr>
          <p:cNvPr id="10" name="表 8">
            <a:extLst>
              <a:ext uri="{FF2B5EF4-FFF2-40B4-BE49-F238E27FC236}">
                <a16:creationId xmlns:a16="http://schemas.microsoft.com/office/drawing/2014/main" id="{D0A9295D-286C-910E-67AA-5A3ADB34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42129"/>
              </p:ext>
            </p:extLst>
          </p:nvPr>
        </p:nvGraphicFramePr>
        <p:xfrm>
          <a:off x="252538" y="2330649"/>
          <a:ext cx="8593012" cy="123424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3126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1691566">
                  <a:extLst>
                    <a:ext uri="{9D8B030D-6E8A-4147-A177-3AD203B41FA5}">
                      <a16:colId xmlns:a16="http://schemas.microsoft.com/office/drawing/2014/main" val="2072105060"/>
                    </a:ext>
                  </a:extLst>
                </a:gridCol>
                <a:gridCol w="1772217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3836103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メソッド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返り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引数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処理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toModel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JMDN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入力値から、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 </a:t>
                      </a:r>
                      <a:r>
                        <a:rPr lang="en-US" altLang="ja-JP" sz="800" dirty="0">
                          <a:effectLst/>
                        </a:rPr>
                        <a:t>model</a:t>
                      </a:r>
                      <a:r>
                        <a:rPr lang="ja-JP" altLang="en-US" sz="800" dirty="0">
                          <a:effectLst/>
                        </a:rPr>
                        <a:t>のインスタンスを作成。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toModel_FROM_PACK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JMDN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登録する</a:t>
                      </a:r>
                      <a:r>
                        <a:rPr lang="en-US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コードをもとに、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テーブルから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インスタンスを取得。</a:t>
                      </a:r>
                      <a:endParaRPr lang="en-US" sz="800" dirty="0">
                        <a:effectLst/>
                      </a:endParaRPr>
                    </a:p>
                    <a:p>
                      <a:pPr fontAlgn="t"/>
                      <a:r>
                        <a:rPr lang="en-US" sz="800" dirty="0" err="1">
                          <a:effectLst/>
                        </a:rPr>
                        <a:t>service.findJMDN</a:t>
                      </a: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pv.getJMDN_code</a:t>
                      </a:r>
                      <a:r>
                        <a:rPr lang="en-US" sz="800" dirty="0">
                          <a:effectLst/>
                        </a:rPr>
                        <a:t>())</a:t>
                      </a:r>
                      <a:r>
                        <a:rPr lang="ja-JP" altLang="en-US" sz="800" dirty="0">
                          <a:effectLst/>
                        </a:rPr>
                        <a:t>を使用。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copyViewToModel_general_name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JMDN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Jmdn</a:t>
                      </a:r>
                      <a:r>
                        <a:rPr lang="en-US" sz="800" dirty="0">
                          <a:effectLst/>
                        </a:rPr>
                        <a:t> j, </a:t>
                      </a:r>
                    </a:p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モデルのフィールドの内容を</a:t>
                      </a:r>
                      <a:r>
                        <a:rPr lang="en-US" altLang="ja-JP" sz="800" dirty="0">
                          <a:effectLst/>
                        </a:rPr>
                        <a:t>DTO</a:t>
                      </a:r>
                      <a:r>
                        <a:rPr lang="ja-JP" altLang="en-US" sz="800" dirty="0">
                          <a:effectLst/>
                        </a:rPr>
                        <a:t>モデルのフィールド（一般的名称）にコピーする。更新時に使用。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496981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788797-322C-8166-7D9D-F604CDF2328E}"/>
              </a:ext>
            </a:extLst>
          </p:cNvPr>
          <p:cNvSpPr txBox="1"/>
          <p:nvPr/>
        </p:nvSpPr>
        <p:spPr>
          <a:xfrm>
            <a:off x="257426" y="5654329"/>
            <a:ext cx="1420825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JMDN </a:t>
            </a:r>
            <a:r>
              <a:rPr lang="en-US" altLang="ja-JP" sz="900" dirty="0" err="1"/>
              <a:t>Namedquery</a:t>
            </a:r>
            <a:endParaRPr lang="ja-JP" altLang="en-US" sz="900" dirty="0"/>
          </a:p>
        </p:txBody>
      </p:sp>
      <p:graphicFrame>
        <p:nvGraphicFramePr>
          <p:cNvPr id="12" name="表 8">
            <a:extLst>
              <a:ext uri="{FF2B5EF4-FFF2-40B4-BE49-F238E27FC236}">
                <a16:creationId xmlns:a16="http://schemas.microsoft.com/office/drawing/2014/main" id="{DC7FD518-DE68-EB85-424A-38452E61D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61694"/>
              </p:ext>
            </p:extLst>
          </p:nvPr>
        </p:nvGraphicFramePr>
        <p:xfrm>
          <a:off x="244726" y="5872504"/>
          <a:ext cx="8638924" cy="9737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17662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2630362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dirty="0">
                          <a:effectLst/>
                        </a:rPr>
                        <a:t>Name</a:t>
                      </a:r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dirty="0">
                          <a:effectLst/>
                        </a:rPr>
                        <a:t>query</a:t>
                      </a:r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処理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Q_JMDN_COUNT_REGISTEREDBY_JMDN_CODE = </a:t>
                      </a:r>
                      <a:r>
                        <a:rPr lang="en-US" sz="800" dirty="0" err="1">
                          <a:effectLst/>
                        </a:rPr>
                        <a:t>Jmdn</a:t>
                      </a:r>
                      <a:r>
                        <a:rPr lang="en-US" sz="800" dirty="0">
                          <a:effectLst/>
                        </a:rPr>
                        <a:t> + ".</a:t>
                      </a:r>
                      <a:r>
                        <a:rPr lang="en-US" sz="800" dirty="0" err="1">
                          <a:effectLst/>
                        </a:rPr>
                        <a:t>countRegisteredByJMDN_code</a:t>
                      </a:r>
                      <a:r>
                        <a:rPr lang="en-US" sz="800" dirty="0">
                          <a:effectLst/>
                        </a:rPr>
                        <a:t>"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Q_JMDN_COUNT_REGISTEREDBY_JMDN_CODE_DEF = "SELECT COUNT(j) FROM </a:t>
                      </a:r>
                      <a:r>
                        <a:rPr lang="en-US" sz="800" dirty="0" err="1">
                          <a:effectLst/>
                        </a:rPr>
                        <a:t>Jmdn</a:t>
                      </a:r>
                      <a:r>
                        <a:rPr lang="en-US" sz="800" dirty="0">
                          <a:effectLst/>
                        </a:rPr>
                        <a:t> AS j WHERE </a:t>
                      </a:r>
                      <a:r>
                        <a:rPr lang="en-US" sz="800" dirty="0" err="1">
                          <a:effectLst/>
                        </a:rPr>
                        <a:t>j.JMDN_code</a:t>
                      </a:r>
                      <a:r>
                        <a:rPr lang="en-US" sz="800" dirty="0">
                          <a:effectLst/>
                        </a:rPr>
                        <a:t> = :" + JPQL_PARM_JMDN_CODE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指定した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の件数を取得する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Q_JMDN_GET_MINE_REGISTEREDBY_JMDN_CODE = </a:t>
                      </a:r>
                      <a:r>
                        <a:rPr lang="en-US" sz="800" dirty="0" err="1">
                          <a:effectLst/>
                        </a:rPr>
                        <a:t>Jmdn</a:t>
                      </a:r>
                      <a:r>
                        <a:rPr lang="en-US" sz="800" dirty="0">
                          <a:effectLst/>
                        </a:rPr>
                        <a:t> + ".</a:t>
                      </a:r>
                      <a:r>
                        <a:rPr lang="en-US" sz="800" dirty="0" err="1">
                          <a:effectLst/>
                        </a:rPr>
                        <a:t>getMineRegisteredByJMDN_code</a:t>
                      </a:r>
                      <a:r>
                        <a:rPr lang="en-US" sz="800" dirty="0">
                          <a:effectLst/>
                        </a:rPr>
                        <a:t>"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Q_JMDN_GET_MINE_REGISTEREDBY_JMDN_CODE_DEF = "SELECT j FROM </a:t>
                      </a:r>
                      <a:r>
                        <a:rPr lang="en-US" sz="800" dirty="0" err="1">
                          <a:effectLst/>
                        </a:rPr>
                        <a:t>Jmdn</a:t>
                      </a:r>
                      <a:r>
                        <a:rPr lang="en-US" sz="800" dirty="0">
                          <a:effectLst/>
                        </a:rPr>
                        <a:t> AS j WHERE </a:t>
                      </a:r>
                      <a:r>
                        <a:rPr lang="en-US" sz="800" dirty="0" err="1">
                          <a:effectLst/>
                        </a:rPr>
                        <a:t>j.JMDN_code</a:t>
                      </a:r>
                      <a:r>
                        <a:rPr lang="en-US" sz="800" dirty="0">
                          <a:effectLst/>
                        </a:rPr>
                        <a:t> = :" + JPQL_PARM_JMDN_CODE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指定した</a:t>
                      </a:r>
                      <a:r>
                        <a:rPr lang="en-US" altLang="ja-JP" sz="800" dirty="0" err="1">
                          <a:effectLst/>
                        </a:rPr>
                        <a:t>JMDN_code</a:t>
                      </a:r>
                      <a:r>
                        <a:rPr lang="ja-JP" altLang="en-US" sz="800" dirty="0">
                          <a:effectLst/>
                        </a:rPr>
                        <a:t>の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レコードを取得する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44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CF1D56-EE92-57BF-9E00-38FEC833FDB9}"/>
              </a:ext>
            </a:extLst>
          </p:cNvPr>
          <p:cNvSpPr txBox="1"/>
          <p:nvPr/>
        </p:nvSpPr>
        <p:spPr>
          <a:xfrm>
            <a:off x="-7705" y="-4235"/>
            <a:ext cx="1107996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添付文書管理画面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2E9916B-DA7A-656D-BEED-E6328152D2A1}"/>
              </a:ext>
            </a:extLst>
          </p:cNvPr>
          <p:cNvSpPr/>
          <p:nvPr/>
        </p:nvSpPr>
        <p:spPr>
          <a:xfrm>
            <a:off x="212260" y="418251"/>
            <a:ext cx="1908793" cy="175194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4797047-0AA6-8E7E-8656-0FC910FB9934}"/>
              </a:ext>
            </a:extLst>
          </p:cNvPr>
          <p:cNvSpPr/>
          <p:nvPr/>
        </p:nvSpPr>
        <p:spPr>
          <a:xfrm>
            <a:off x="211555" y="421141"/>
            <a:ext cx="1908793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095376-6434-BBD0-B1EC-61A0B9AC19BA}"/>
              </a:ext>
            </a:extLst>
          </p:cNvPr>
          <p:cNvSpPr txBox="1"/>
          <p:nvPr/>
        </p:nvSpPr>
        <p:spPr>
          <a:xfrm>
            <a:off x="226533" y="624692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添付文章登録デバイス一覧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F8A4F55-2AFD-915F-96AD-776DAE7C6237}"/>
              </a:ext>
            </a:extLst>
          </p:cNvPr>
          <p:cNvSpPr/>
          <p:nvPr/>
        </p:nvSpPr>
        <p:spPr>
          <a:xfrm>
            <a:off x="1447910" y="629048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3D5197-7773-ED2B-BC4C-030679DF83AD}"/>
              </a:ext>
            </a:extLst>
          </p:cNvPr>
          <p:cNvSpPr txBox="1"/>
          <p:nvPr/>
        </p:nvSpPr>
        <p:spPr>
          <a:xfrm>
            <a:off x="188169" y="243800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添付文章情報一覧画面</a:t>
            </a:r>
          </a:p>
        </p:txBody>
      </p:sp>
      <p:graphicFrame>
        <p:nvGraphicFramePr>
          <p:cNvPr id="32" name="表 65">
            <a:extLst>
              <a:ext uri="{FF2B5EF4-FFF2-40B4-BE49-F238E27FC236}">
                <a16:creationId xmlns:a16="http://schemas.microsoft.com/office/drawing/2014/main" id="{6D2BDDC3-2DDB-8B00-6063-809373247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8139"/>
              </p:ext>
            </p:extLst>
          </p:nvPr>
        </p:nvGraphicFramePr>
        <p:xfrm>
          <a:off x="322708" y="1245763"/>
          <a:ext cx="1696057" cy="6629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79432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407834">
                  <a:extLst>
                    <a:ext uri="{9D8B030D-6E8A-4147-A177-3AD203B41FA5}">
                      <a16:colId xmlns:a16="http://schemas.microsoft.com/office/drawing/2014/main" val="339298849"/>
                    </a:ext>
                  </a:extLst>
                </a:gridCol>
                <a:gridCol w="436044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372747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添付文章番号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0" dirty="0"/>
                        <a:t>JMDN</a:t>
                      </a:r>
                    </a:p>
                    <a:p>
                      <a:r>
                        <a:rPr kumimoji="1" lang="ja-JP" altLang="en-US" sz="600" b="0" dirty="0"/>
                        <a:t>コード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</a:t>
                      </a:r>
                      <a:endParaRPr kumimoji="1" lang="en-US" altLang="ja-JP" sz="600" b="0" dirty="0"/>
                    </a:p>
                    <a:p>
                      <a:r>
                        <a:rPr kumimoji="1" lang="ja-JP" altLang="en-US" sz="600" b="0" dirty="0"/>
                        <a:t>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/>
                        <a:t>詳細を見る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EB88D40-D2C3-8A20-5948-D22D224A2CEF}"/>
              </a:ext>
            </a:extLst>
          </p:cNvPr>
          <p:cNvSpPr txBox="1"/>
          <p:nvPr/>
        </p:nvSpPr>
        <p:spPr>
          <a:xfrm>
            <a:off x="345614" y="1927443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＿</a:t>
            </a:r>
            <a:r>
              <a:rPr lang="en-US" altLang="ja-JP" sz="600" dirty="0"/>
              <a:t> </a:t>
            </a:r>
            <a:r>
              <a:rPr lang="ja-JP" altLang="en-US" sz="600" dirty="0"/>
              <a:t>ページ、全＿件　</a:t>
            </a:r>
            <a:r>
              <a:rPr lang="en-US" altLang="ja-JP" sz="600" dirty="0"/>
              <a:t>20</a:t>
            </a:r>
            <a:r>
              <a:rPr lang="ja-JP" altLang="en-US" sz="600" dirty="0"/>
              <a:t>レコードごと表示</a:t>
            </a:r>
            <a:endParaRPr lang="en-US" altLang="ja-JP" sz="600" dirty="0"/>
          </a:p>
          <a:p>
            <a:r>
              <a:rPr lang="en-US" altLang="ja-JP" sz="600" dirty="0"/>
              <a:t>1 2 3 4 5</a:t>
            </a:r>
            <a:endParaRPr lang="ja-JP" altLang="en-US" sz="6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F70B9A8-54DE-6672-52D8-24445412134C}"/>
              </a:ext>
            </a:extLst>
          </p:cNvPr>
          <p:cNvSpPr/>
          <p:nvPr/>
        </p:nvSpPr>
        <p:spPr>
          <a:xfrm>
            <a:off x="1448656" y="817772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手動で登録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1F4C6A0-68B2-3DFA-99FC-28C91CB93AFB}"/>
              </a:ext>
            </a:extLst>
          </p:cNvPr>
          <p:cNvSpPr txBox="1"/>
          <p:nvPr/>
        </p:nvSpPr>
        <p:spPr>
          <a:xfrm>
            <a:off x="168432" y="968860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添付文章番号で検索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E466851-6426-7236-8C2A-9CA547E6E372}"/>
              </a:ext>
            </a:extLst>
          </p:cNvPr>
          <p:cNvSpPr/>
          <p:nvPr/>
        </p:nvSpPr>
        <p:spPr>
          <a:xfrm>
            <a:off x="1172977" y="980062"/>
            <a:ext cx="357570" cy="1392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BCE4E00F-025B-58AF-D900-275DA6A84786}"/>
              </a:ext>
            </a:extLst>
          </p:cNvPr>
          <p:cNvGrpSpPr/>
          <p:nvPr/>
        </p:nvGrpSpPr>
        <p:grpSpPr>
          <a:xfrm>
            <a:off x="2666369" y="235333"/>
            <a:ext cx="2063370" cy="2077573"/>
            <a:chOff x="1423819" y="2550556"/>
            <a:chExt cx="2002686" cy="207757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A7F2F95-9234-84C4-4EFD-0B2F663D54DC}"/>
                </a:ext>
              </a:extLst>
            </p:cNvPr>
            <p:cNvSpPr/>
            <p:nvPr/>
          </p:nvSpPr>
          <p:spPr>
            <a:xfrm>
              <a:off x="1447910" y="2725008"/>
              <a:ext cx="1908793" cy="1751948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174D01B-3208-1D51-4585-C864C2A63783}"/>
                </a:ext>
              </a:extLst>
            </p:cNvPr>
            <p:cNvSpPr/>
            <p:nvPr/>
          </p:nvSpPr>
          <p:spPr>
            <a:xfrm>
              <a:off x="1447205" y="2727897"/>
              <a:ext cx="1908793" cy="179293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体内デバイス管理システム・・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02DB1A9-CFD7-5C31-3AC9-54B78ED7D48C}"/>
                </a:ext>
              </a:extLst>
            </p:cNvPr>
            <p:cNvSpPr txBox="1"/>
            <p:nvPr/>
          </p:nvSpPr>
          <p:spPr>
            <a:xfrm>
              <a:off x="1462184" y="2931448"/>
              <a:ext cx="11849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デバイスの添付文章情報登録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DD1A190-6E2B-506A-21E4-A2BC28DB4733}"/>
                </a:ext>
              </a:extLst>
            </p:cNvPr>
            <p:cNvSpPr/>
            <p:nvPr/>
          </p:nvSpPr>
          <p:spPr>
            <a:xfrm>
              <a:off x="2575611" y="2923104"/>
              <a:ext cx="754063" cy="134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>
                  <a:solidFill>
                    <a:schemeClr val="tx1"/>
                  </a:solidFill>
                </a:rPr>
                <a:t>1</a:t>
              </a:r>
              <a:r>
                <a:rPr lang="ja-JP" altLang="en-US" sz="600" dirty="0">
                  <a:solidFill>
                    <a:schemeClr val="tx1"/>
                  </a:solidFill>
                </a:rPr>
                <a:t>行</a:t>
              </a:r>
              <a:r>
                <a:rPr lang="en-US" altLang="ja-JP" sz="600" dirty="0">
                  <a:solidFill>
                    <a:schemeClr val="tx1"/>
                  </a:solidFill>
                </a:rPr>
                <a:t>CSV</a:t>
              </a:r>
              <a:r>
                <a:rPr lang="ja-JP" altLang="en-US" sz="600" dirty="0">
                  <a:solidFill>
                    <a:schemeClr val="tx1"/>
                  </a:solidFill>
                </a:rPr>
                <a:t>取り込み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A9E5E7E-5A8D-2CF0-8ED3-59133E7E4A7E}"/>
                </a:ext>
              </a:extLst>
            </p:cNvPr>
            <p:cNvSpPr/>
            <p:nvPr/>
          </p:nvSpPr>
          <p:spPr>
            <a:xfrm>
              <a:off x="2208394" y="3097474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5ED1089-724B-D0D9-9920-A1EF3ED5459B}"/>
                </a:ext>
              </a:extLst>
            </p:cNvPr>
            <p:cNvSpPr txBox="1"/>
            <p:nvPr/>
          </p:nvSpPr>
          <p:spPr>
            <a:xfrm>
              <a:off x="1724009" y="3200446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JMD</a:t>
              </a:r>
              <a:r>
                <a:rPr lang="ja-JP" altLang="en-US" sz="600" dirty="0"/>
                <a:t>コード</a:t>
              </a:r>
              <a:endParaRPr lang="en-US" altLang="ja-JP" sz="6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1AEE6DA-435E-E913-343A-5602285A0A53}"/>
                </a:ext>
              </a:extLst>
            </p:cNvPr>
            <p:cNvSpPr/>
            <p:nvPr/>
          </p:nvSpPr>
          <p:spPr>
            <a:xfrm>
              <a:off x="2208394" y="3227698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ED5289E-FE0D-C01F-B949-3C67EA2ABA35}"/>
                </a:ext>
              </a:extLst>
            </p:cNvPr>
            <p:cNvSpPr txBox="1"/>
            <p:nvPr/>
          </p:nvSpPr>
          <p:spPr>
            <a:xfrm>
              <a:off x="1730021" y="334349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一般的名称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2B9C287-A642-B305-05F3-823A9E5E8D69}"/>
                </a:ext>
              </a:extLst>
            </p:cNvPr>
            <p:cNvSpPr/>
            <p:nvPr/>
          </p:nvSpPr>
          <p:spPr>
            <a:xfrm>
              <a:off x="2208394" y="3364172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8D26E4B-29C0-E170-A0E5-59E11A7F2840}"/>
                </a:ext>
              </a:extLst>
            </p:cNvPr>
            <p:cNvSpPr txBox="1"/>
            <p:nvPr/>
          </p:nvSpPr>
          <p:spPr>
            <a:xfrm>
              <a:off x="1883909" y="3478259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販売名</a:t>
              </a:r>
              <a:endParaRPr lang="en-US" altLang="ja-JP" sz="6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216B90E-661B-F1B8-F576-E405D94E1E24}"/>
                </a:ext>
              </a:extLst>
            </p:cNvPr>
            <p:cNvSpPr/>
            <p:nvPr/>
          </p:nvSpPr>
          <p:spPr>
            <a:xfrm>
              <a:off x="2208394" y="3499160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02E88DE-5F03-6820-3FD8-03D0CF3068D3}"/>
                </a:ext>
              </a:extLst>
            </p:cNvPr>
            <p:cNvSpPr txBox="1"/>
            <p:nvPr/>
          </p:nvSpPr>
          <p:spPr>
            <a:xfrm>
              <a:off x="1639892" y="3087734"/>
              <a:ext cx="6450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00" dirty="0"/>
                <a:t>添付文章番号</a:t>
              </a:r>
              <a:endParaRPr lang="en-US" altLang="ja-JP" sz="6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B9D090F-3390-ECCD-2C32-290679144ABD}"/>
                </a:ext>
              </a:extLst>
            </p:cNvPr>
            <p:cNvSpPr/>
            <p:nvPr/>
          </p:nvSpPr>
          <p:spPr>
            <a:xfrm>
              <a:off x="2208394" y="3648385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CA29748-2361-28AD-A9F8-D83E74377355}"/>
                </a:ext>
              </a:extLst>
            </p:cNvPr>
            <p:cNvSpPr/>
            <p:nvPr/>
          </p:nvSpPr>
          <p:spPr>
            <a:xfrm>
              <a:off x="2704042" y="4265098"/>
              <a:ext cx="621000" cy="134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登録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3EFC9AC-CA1F-3C34-9923-47D680606BE5}"/>
                </a:ext>
              </a:extLst>
            </p:cNvPr>
            <p:cNvSpPr txBox="1"/>
            <p:nvPr/>
          </p:nvSpPr>
          <p:spPr>
            <a:xfrm>
              <a:off x="1423819" y="2550556"/>
              <a:ext cx="9541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添付文章情報登録画面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EED69F1-025B-2432-47FA-639B2C26DAAA}"/>
                </a:ext>
              </a:extLst>
            </p:cNvPr>
            <p:cNvSpPr txBox="1"/>
            <p:nvPr/>
          </p:nvSpPr>
          <p:spPr>
            <a:xfrm>
              <a:off x="1798452" y="3627484"/>
              <a:ext cx="432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MR</a:t>
              </a:r>
              <a:r>
                <a:rPr lang="ja-JP" altLang="en-US" sz="600" dirty="0"/>
                <a:t>検査</a:t>
              </a:r>
              <a:endParaRPr lang="en-US" altLang="ja-JP" sz="6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0447BE7E-B546-9C6C-3659-AC229A8769FC}"/>
                </a:ext>
              </a:extLst>
            </p:cNvPr>
            <p:cNvSpPr txBox="1"/>
            <p:nvPr/>
          </p:nvSpPr>
          <p:spPr>
            <a:xfrm>
              <a:off x="2647124" y="4443463"/>
              <a:ext cx="7793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+</a:t>
              </a:r>
              <a:r>
                <a:rPr lang="ja-JP" altLang="en-US" sz="600" dirty="0"/>
                <a:t>改定日、登録日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946EB83-7655-25D4-82B0-E8A42F8AABBC}"/>
              </a:ext>
            </a:extLst>
          </p:cNvPr>
          <p:cNvSpPr txBox="1"/>
          <p:nvPr/>
        </p:nvSpPr>
        <p:spPr>
          <a:xfrm>
            <a:off x="1327542" y="198307"/>
            <a:ext cx="13388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dirty="0" err="1"/>
              <a:t>PackageInsert</a:t>
            </a:r>
            <a:r>
              <a:rPr kumimoji="1" lang="en-US" altLang="ja-JP" sz="700" dirty="0"/>
              <a:t>/</a:t>
            </a:r>
            <a:r>
              <a:rPr kumimoji="1" lang="en-US" altLang="ja-JP" sz="800" dirty="0" err="1"/>
              <a:t>index.jsp</a:t>
            </a:r>
            <a:endParaRPr kumimoji="1" lang="ja-JP" altLang="en-US" sz="8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84F0E81-4478-0168-C911-58488D286095}"/>
              </a:ext>
            </a:extLst>
          </p:cNvPr>
          <p:cNvSpPr txBox="1"/>
          <p:nvPr/>
        </p:nvSpPr>
        <p:spPr>
          <a:xfrm>
            <a:off x="3566381" y="198307"/>
            <a:ext cx="13388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dirty="0" err="1"/>
              <a:t>PackageInsert</a:t>
            </a:r>
            <a:r>
              <a:rPr kumimoji="1" lang="en-US" altLang="ja-JP" sz="700" dirty="0"/>
              <a:t>/</a:t>
            </a:r>
            <a:r>
              <a:rPr kumimoji="1" lang="en-US" altLang="ja-JP" sz="800" dirty="0" err="1"/>
              <a:t>create.jsp</a:t>
            </a:r>
            <a:endParaRPr kumimoji="1" lang="ja-JP" altLang="en-US" sz="800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1645AB6-3562-1D66-6618-404E167D9670}"/>
              </a:ext>
            </a:extLst>
          </p:cNvPr>
          <p:cNvCxnSpPr>
            <a:cxnSpLocks/>
            <a:stCxn id="36" idx="3"/>
            <a:endCxn id="16" idx="1"/>
          </p:cNvCxnSpPr>
          <p:nvPr/>
        </p:nvCxnSpPr>
        <p:spPr>
          <a:xfrm flipV="1">
            <a:off x="2069656" y="864844"/>
            <a:ext cx="819333" cy="202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73A20BA-F87B-D986-5CFF-194329C9DCD7}"/>
              </a:ext>
            </a:extLst>
          </p:cNvPr>
          <p:cNvGrpSpPr/>
          <p:nvPr/>
        </p:nvGrpSpPr>
        <p:grpSpPr>
          <a:xfrm>
            <a:off x="211531" y="2325342"/>
            <a:ext cx="1991453" cy="2154999"/>
            <a:chOff x="1423819" y="2550556"/>
            <a:chExt cx="1932884" cy="2154999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DCB3A9B4-5F05-BF70-D71F-DCF03EB45123}"/>
                </a:ext>
              </a:extLst>
            </p:cNvPr>
            <p:cNvSpPr/>
            <p:nvPr/>
          </p:nvSpPr>
          <p:spPr>
            <a:xfrm>
              <a:off x="1447910" y="2725008"/>
              <a:ext cx="1908793" cy="1765804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B8D6CD3C-A0C1-BD02-7D2D-4E973B74A851}"/>
                </a:ext>
              </a:extLst>
            </p:cNvPr>
            <p:cNvSpPr/>
            <p:nvPr/>
          </p:nvSpPr>
          <p:spPr>
            <a:xfrm>
              <a:off x="1447205" y="2727897"/>
              <a:ext cx="1908793" cy="179293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体内デバイス管理システム・・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E66B123-1664-A29B-3558-3C11E02CE042}"/>
                </a:ext>
              </a:extLst>
            </p:cNvPr>
            <p:cNvSpPr txBox="1"/>
            <p:nvPr/>
          </p:nvSpPr>
          <p:spPr>
            <a:xfrm>
              <a:off x="1462184" y="2912398"/>
              <a:ext cx="11849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デバイスの添付文章情報登録</a:t>
              </a: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1F228EE5-A15B-7C38-CEEF-4A4FAC58E144}"/>
                </a:ext>
              </a:extLst>
            </p:cNvPr>
            <p:cNvSpPr/>
            <p:nvPr/>
          </p:nvSpPr>
          <p:spPr>
            <a:xfrm>
              <a:off x="2575611" y="2923104"/>
              <a:ext cx="754063" cy="134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>
                  <a:solidFill>
                    <a:schemeClr val="tx1"/>
                  </a:solidFill>
                </a:rPr>
                <a:t>1</a:t>
              </a:r>
              <a:r>
                <a:rPr lang="ja-JP" altLang="en-US" sz="600" dirty="0">
                  <a:solidFill>
                    <a:schemeClr val="tx1"/>
                  </a:solidFill>
                </a:rPr>
                <a:t>行</a:t>
              </a:r>
              <a:r>
                <a:rPr lang="en-US" altLang="ja-JP" sz="600" dirty="0">
                  <a:solidFill>
                    <a:schemeClr val="tx1"/>
                  </a:solidFill>
                </a:rPr>
                <a:t>CSV</a:t>
              </a:r>
              <a:r>
                <a:rPr lang="ja-JP" altLang="en-US" sz="600" dirty="0">
                  <a:solidFill>
                    <a:schemeClr val="tx1"/>
                  </a:solidFill>
                </a:rPr>
                <a:t>取り込み</a:t>
              </a: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45012B-FFF1-49E3-D8ED-57FBBB1EA193}"/>
                </a:ext>
              </a:extLst>
            </p:cNvPr>
            <p:cNvSpPr/>
            <p:nvPr/>
          </p:nvSpPr>
          <p:spPr>
            <a:xfrm>
              <a:off x="2208394" y="3097474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42A7E02A-6BA0-8CFA-36F7-AFE81669C8E9}"/>
                </a:ext>
              </a:extLst>
            </p:cNvPr>
            <p:cNvSpPr txBox="1"/>
            <p:nvPr/>
          </p:nvSpPr>
          <p:spPr>
            <a:xfrm>
              <a:off x="1724009" y="3200446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JMD</a:t>
              </a:r>
              <a:r>
                <a:rPr lang="ja-JP" altLang="en-US" sz="600" dirty="0"/>
                <a:t>コード</a:t>
              </a:r>
              <a:endParaRPr lang="en-US" altLang="ja-JP" sz="600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D4608359-8E28-8F41-73AA-8387A1AFF70C}"/>
                </a:ext>
              </a:extLst>
            </p:cNvPr>
            <p:cNvSpPr/>
            <p:nvPr/>
          </p:nvSpPr>
          <p:spPr>
            <a:xfrm>
              <a:off x="2208394" y="3227698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24813332-2DFF-C094-8B1B-8768BBBEF67E}"/>
                </a:ext>
              </a:extLst>
            </p:cNvPr>
            <p:cNvSpPr txBox="1"/>
            <p:nvPr/>
          </p:nvSpPr>
          <p:spPr>
            <a:xfrm>
              <a:off x="1730021" y="334349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一般的名称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0C9CC4E7-EECC-59A3-82F1-9A57FD74C675}"/>
                </a:ext>
              </a:extLst>
            </p:cNvPr>
            <p:cNvSpPr/>
            <p:nvPr/>
          </p:nvSpPr>
          <p:spPr>
            <a:xfrm>
              <a:off x="2208394" y="3364172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5F8F1E4E-BC1D-A381-E594-1D1836AF97B2}"/>
                </a:ext>
              </a:extLst>
            </p:cNvPr>
            <p:cNvSpPr txBox="1"/>
            <p:nvPr/>
          </p:nvSpPr>
          <p:spPr>
            <a:xfrm>
              <a:off x="1883909" y="3478259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販売名</a:t>
              </a:r>
              <a:endParaRPr lang="en-US" altLang="ja-JP" sz="600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36B21BC3-7F31-6A22-37E6-567159FDA2B9}"/>
                </a:ext>
              </a:extLst>
            </p:cNvPr>
            <p:cNvSpPr/>
            <p:nvPr/>
          </p:nvSpPr>
          <p:spPr>
            <a:xfrm>
              <a:off x="2208394" y="3499160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DD54A107-5C35-A747-E75E-5F3499EF5ABE}"/>
                </a:ext>
              </a:extLst>
            </p:cNvPr>
            <p:cNvSpPr txBox="1"/>
            <p:nvPr/>
          </p:nvSpPr>
          <p:spPr>
            <a:xfrm>
              <a:off x="1459104" y="3087733"/>
              <a:ext cx="7941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00" dirty="0"/>
                <a:t>添付文章承認番号</a:t>
              </a:r>
              <a:endParaRPr lang="en-US" altLang="ja-JP" sz="600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DF2D8C4-2B0C-977F-D2C2-3956390086F2}"/>
                </a:ext>
              </a:extLst>
            </p:cNvPr>
            <p:cNvSpPr/>
            <p:nvPr/>
          </p:nvSpPr>
          <p:spPr>
            <a:xfrm>
              <a:off x="2208394" y="3654735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AC832D8-767C-BDCF-89F0-CD33DF476FBA}"/>
                </a:ext>
              </a:extLst>
            </p:cNvPr>
            <p:cNvSpPr/>
            <p:nvPr/>
          </p:nvSpPr>
          <p:spPr>
            <a:xfrm>
              <a:off x="2704042" y="4119048"/>
              <a:ext cx="621000" cy="134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編集</a:t>
              </a: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E9200992-F9A2-E6AA-4265-558099089A69}"/>
                </a:ext>
              </a:extLst>
            </p:cNvPr>
            <p:cNvSpPr txBox="1"/>
            <p:nvPr/>
          </p:nvSpPr>
          <p:spPr>
            <a:xfrm>
              <a:off x="1423819" y="2550556"/>
              <a:ext cx="9541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添付文章情報登録画面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6619E2C-632A-F070-93FB-89DBD56DC8A4}"/>
                </a:ext>
              </a:extLst>
            </p:cNvPr>
            <p:cNvSpPr txBox="1"/>
            <p:nvPr/>
          </p:nvSpPr>
          <p:spPr>
            <a:xfrm>
              <a:off x="1829265" y="3621134"/>
              <a:ext cx="432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MR</a:t>
              </a:r>
              <a:r>
                <a:rPr lang="ja-JP" altLang="en-US" sz="600" dirty="0"/>
                <a:t>検査</a:t>
              </a:r>
              <a:endParaRPr lang="en-US" altLang="ja-JP" sz="600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9F8F8B4E-C697-2E43-C84E-1097C7AA4273}"/>
                </a:ext>
              </a:extLst>
            </p:cNvPr>
            <p:cNvSpPr txBox="1"/>
            <p:nvPr/>
          </p:nvSpPr>
          <p:spPr>
            <a:xfrm>
              <a:off x="2551938" y="4520889"/>
              <a:ext cx="7793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+</a:t>
              </a:r>
              <a:r>
                <a:rPr lang="ja-JP" altLang="en-US" sz="600" dirty="0"/>
                <a:t>改定日、登録日</a:t>
              </a: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77943AA-DE8F-81CA-25E8-5F51FC218B29}"/>
              </a:ext>
            </a:extLst>
          </p:cNvPr>
          <p:cNvSpPr txBox="1"/>
          <p:nvPr/>
        </p:nvSpPr>
        <p:spPr>
          <a:xfrm>
            <a:off x="1370033" y="4047781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前のページに戻る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4DF78A5-52B6-580C-89AF-7C8573BA2C9E}"/>
              </a:ext>
            </a:extLst>
          </p:cNvPr>
          <p:cNvSpPr txBox="1"/>
          <p:nvPr/>
        </p:nvSpPr>
        <p:spPr>
          <a:xfrm>
            <a:off x="1165951" y="2290030"/>
            <a:ext cx="13388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dirty="0" err="1"/>
              <a:t>PackageInsert</a:t>
            </a:r>
            <a:r>
              <a:rPr kumimoji="1" lang="en-US" altLang="ja-JP" sz="700" dirty="0"/>
              <a:t>/</a:t>
            </a:r>
            <a:r>
              <a:rPr kumimoji="1" lang="en-US" altLang="ja-JP" sz="700" dirty="0" err="1"/>
              <a:t>show</a:t>
            </a:r>
            <a:r>
              <a:rPr kumimoji="1" lang="en-US" altLang="ja-JP" sz="800" dirty="0" err="1"/>
              <a:t>.jsp</a:t>
            </a:r>
            <a:endParaRPr kumimoji="1" lang="ja-JP" altLang="en-US" sz="800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E6EFFD2-D110-6F87-B3EA-7C14D6D75AEB}"/>
              </a:ext>
            </a:extLst>
          </p:cNvPr>
          <p:cNvGrpSpPr/>
          <p:nvPr/>
        </p:nvGrpSpPr>
        <p:grpSpPr>
          <a:xfrm>
            <a:off x="2368403" y="2332280"/>
            <a:ext cx="1991453" cy="2154999"/>
            <a:chOff x="1423819" y="2550556"/>
            <a:chExt cx="1932884" cy="2154999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1CB0C0B4-533B-7D2A-8FA1-76EEE2E673EA}"/>
                </a:ext>
              </a:extLst>
            </p:cNvPr>
            <p:cNvSpPr/>
            <p:nvPr/>
          </p:nvSpPr>
          <p:spPr>
            <a:xfrm>
              <a:off x="1447910" y="2725008"/>
              <a:ext cx="1908793" cy="1765804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BCBA769D-7996-7BA1-CF93-0058BC18DA85}"/>
                </a:ext>
              </a:extLst>
            </p:cNvPr>
            <p:cNvSpPr/>
            <p:nvPr/>
          </p:nvSpPr>
          <p:spPr>
            <a:xfrm>
              <a:off x="1447205" y="2727897"/>
              <a:ext cx="1908793" cy="179293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体内デバイス管理システム・・</a:t>
              </a: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71A98208-FB70-5C96-270A-128C794DB4A7}"/>
                </a:ext>
              </a:extLst>
            </p:cNvPr>
            <p:cNvSpPr txBox="1"/>
            <p:nvPr/>
          </p:nvSpPr>
          <p:spPr>
            <a:xfrm>
              <a:off x="1462184" y="2912398"/>
              <a:ext cx="11849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デバイスの添付文章情報登録</a:t>
              </a: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9FCDC7C0-BF84-12EA-4D12-86FA94A16C1B}"/>
                </a:ext>
              </a:extLst>
            </p:cNvPr>
            <p:cNvSpPr/>
            <p:nvPr/>
          </p:nvSpPr>
          <p:spPr>
            <a:xfrm>
              <a:off x="2575611" y="2923104"/>
              <a:ext cx="754063" cy="134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>
                  <a:solidFill>
                    <a:schemeClr val="tx1"/>
                  </a:solidFill>
                </a:rPr>
                <a:t>1</a:t>
              </a:r>
              <a:r>
                <a:rPr lang="ja-JP" altLang="en-US" sz="600" dirty="0">
                  <a:solidFill>
                    <a:schemeClr val="tx1"/>
                  </a:solidFill>
                </a:rPr>
                <a:t>行</a:t>
              </a:r>
              <a:r>
                <a:rPr lang="en-US" altLang="ja-JP" sz="600" dirty="0">
                  <a:solidFill>
                    <a:schemeClr val="tx1"/>
                  </a:solidFill>
                </a:rPr>
                <a:t>CSV</a:t>
              </a:r>
              <a:r>
                <a:rPr lang="ja-JP" altLang="en-US" sz="600" dirty="0">
                  <a:solidFill>
                    <a:schemeClr val="tx1"/>
                  </a:solidFill>
                </a:rPr>
                <a:t>取り込み</a:t>
              </a: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F5D602E-5B30-9C39-2A09-1EA4E99F1841}"/>
                </a:ext>
              </a:extLst>
            </p:cNvPr>
            <p:cNvSpPr/>
            <p:nvPr/>
          </p:nvSpPr>
          <p:spPr>
            <a:xfrm>
              <a:off x="2208394" y="3097474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0F13BBA1-7E67-D526-A3CD-5776A666DF7E}"/>
                </a:ext>
              </a:extLst>
            </p:cNvPr>
            <p:cNvSpPr txBox="1"/>
            <p:nvPr/>
          </p:nvSpPr>
          <p:spPr>
            <a:xfrm>
              <a:off x="1724009" y="3200446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JMD</a:t>
              </a:r>
              <a:r>
                <a:rPr lang="ja-JP" altLang="en-US" sz="600" dirty="0"/>
                <a:t>コード</a:t>
              </a:r>
              <a:endParaRPr lang="en-US" altLang="ja-JP" sz="600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BFC444FB-A42F-3427-214A-4890056B7746}"/>
                </a:ext>
              </a:extLst>
            </p:cNvPr>
            <p:cNvSpPr/>
            <p:nvPr/>
          </p:nvSpPr>
          <p:spPr>
            <a:xfrm>
              <a:off x="2208394" y="3227698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150C5B1E-F078-0A1D-A9E8-E7A48D65972C}"/>
                </a:ext>
              </a:extLst>
            </p:cNvPr>
            <p:cNvSpPr txBox="1"/>
            <p:nvPr/>
          </p:nvSpPr>
          <p:spPr>
            <a:xfrm>
              <a:off x="1730021" y="334349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一般的名称</a:t>
              </a: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BA1F1CD-CD58-2C49-7397-9394DC9B6D2F}"/>
                </a:ext>
              </a:extLst>
            </p:cNvPr>
            <p:cNvSpPr/>
            <p:nvPr/>
          </p:nvSpPr>
          <p:spPr>
            <a:xfrm>
              <a:off x="2208394" y="3364172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1254FB0A-2338-C1B0-D1D9-B85F3C463C0A}"/>
                </a:ext>
              </a:extLst>
            </p:cNvPr>
            <p:cNvSpPr txBox="1"/>
            <p:nvPr/>
          </p:nvSpPr>
          <p:spPr>
            <a:xfrm>
              <a:off x="1883909" y="3478259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販売名</a:t>
              </a:r>
              <a:endParaRPr lang="en-US" altLang="ja-JP" sz="600" dirty="0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DD308A3D-078F-1EA8-41DE-E19FDD5176BF}"/>
                </a:ext>
              </a:extLst>
            </p:cNvPr>
            <p:cNvSpPr/>
            <p:nvPr/>
          </p:nvSpPr>
          <p:spPr>
            <a:xfrm>
              <a:off x="2208394" y="3499160"/>
              <a:ext cx="446276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5F0635AA-5A58-EE11-ED40-48134DFFCA18}"/>
                </a:ext>
              </a:extLst>
            </p:cNvPr>
            <p:cNvSpPr txBox="1"/>
            <p:nvPr/>
          </p:nvSpPr>
          <p:spPr>
            <a:xfrm>
              <a:off x="1459104" y="3087733"/>
              <a:ext cx="7941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00" dirty="0"/>
                <a:t>添付文章承認番号</a:t>
              </a:r>
              <a:endParaRPr lang="en-US" altLang="ja-JP" sz="600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CD7EA09A-FF28-8638-05E9-562CBE63CDD7}"/>
                </a:ext>
              </a:extLst>
            </p:cNvPr>
            <p:cNvSpPr/>
            <p:nvPr/>
          </p:nvSpPr>
          <p:spPr>
            <a:xfrm>
              <a:off x="2704042" y="3960298"/>
              <a:ext cx="621000" cy="134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更新</a:t>
              </a: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9CF55C78-ABCE-149B-294B-C252303D1A11}"/>
                </a:ext>
              </a:extLst>
            </p:cNvPr>
            <p:cNvSpPr txBox="1"/>
            <p:nvPr/>
          </p:nvSpPr>
          <p:spPr>
            <a:xfrm>
              <a:off x="1423819" y="2550556"/>
              <a:ext cx="9541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添付文章情報登録画面</a:t>
              </a:r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BC0A3B1-FB14-2CB7-E6B2-02E7047EDD1A}"/>
                </a:ext>
              </a:extLst>
            </p:cNvPr>
            <p:cNvSpPr txBox="1"/>
            <p:nvPr/>
          </p:nvSpPr>
          <p:spPr>
            <a:xfrm>
              <a:off x="2551938" y="4520889"/>
              <a:ext cx="7793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+</a:t>
              </a:r>
              <a:r>
                <a:rPr lang="ja-JP" altLang="en-US" sz="600" dirty="0"/>
                <a:t>改定日、登録日</a:t>
              </a: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51B34856-8C15-1F9C-17FA-D6BE7FCCA0A0}"/>
              </a:ext>
            </a:extLst>
          </p:cNvPr>
          <p:cNvSpPr txBox="1"/>
          <p:nvPr/>
        </p:nvSpPr>
        <p:spPr>
          <a:xfrm>
            <a:off x="3607089" y="4085809"/>
            <a:ext cx="800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前のページに戻る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347C12D-88D9-6C36-3B96-AAD605C82E9B}"/>
              </a:ext>
            </a:extLst>
          </p:cNvPr>
          <p:cNvSpPr txBox="1"/>
          <p:nvPr/>
        </p:nvSpPr>
        <p:spPr>
          <a:xfrm>
            <a:off x="3375814" y="2290030"/>
            <a:ext cx="13388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dirty="0" err="1"/>
              <a:t>PackageInsert</a:t>
            </a:r>
            <a:r>
              <a:rPr kumimoji="1" lang="en-US" altLang="ja-JP" sz="700" dirty="0"/>
              <a:t>/</a:t>
            </a:r>
            <a:r>
              <a:rPr kumimoji="1" lang="en-US" altLang="ja-JP" sz="700" dirty="0" err="1"/>
              <a:t>edit</a:t>
            </a:r>
            <a:r>
              <a:rPr kumimoji="1" lang="en-US" altLang="ja-JP" sz="800" dirty="0" err="1"/>
              <a:t>.jsp</a:t>
            </a:r>
            <a:endParaRPr kumimoji="1" lang="ja-JP" altLang="en-US" sz="800" dirty="0"/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BE59FED8-DE66-4F7E-6D4A-E96084490FCD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1963414" y="3389634"/>
            <a:ext cx="429810" cy="5711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7A0DE7E8-4F97-625B-EC4E-84D033A7BEE5}"/>
              </a:ext>
            </a:extLst>
          </p:cNvPr>
          <p:cNvSpPr/>
          <p:nvPr/>
        </p:nvSpPr>
        <p:spPr>
          <a:xfrm>
            <a:off x="3693913" y="3980504"/>
            <a:ext cx="639817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削除</a:t>
            </a: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CB7D84B-2D6B-C6C9-2A33-7ECB6A00018C}"/>
              </a:ext>
            </a:extLst>
          </p:cNvPr>
          <p:cNvCxnSpPr>
            <a:cxnSpLocks/>
          </p:cNvCxnSpPr>
          <p:nvPr/>
        </p:nvCxnSpPr>
        <p:spPr>
          <a:xfrm flipH="1">
            <a:off x="1835365" y="1695904"/>
            <a:ext cx="0" cy="648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9F7F17DC-7287-543A-53D7-5AE74D42D2EA}"/>
              </a:ext>
            </a:extLst>
          </p:cNvPr>
          <p:cNvSpPr/>
          <p:nvPr/>
        </p:nvSpPr>
        <p:spPr>
          <a:xfrm>
            <a:off x="1575655" y="987106"/>
            <a:ext cx="493255" cy="128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641BF0-94D7-59C7-35E1-8FA26BDA751B}"/>
              </a:ext>
            </a:extLst>
          </p:cNvPr>
          <p:cNvSpPr txBox="1"/>
          <p:nvPr/>
        </p:nvSpPr>
        <p:spPr>
          <a:xfrm>
            <a:off x="1139261" y="23822"/>
            <a:ext cx="13823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800" b="1" dirty="0" err="1"/>
              <a:t>PackageInsertAction</a:t>
            </a:r>
            <a:r>
              <a:rPr kumimoji="1" lang="ja-JP" altLang="en-US" sz="800" b="1" dirty="0"/>
              <a:t>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91DD52-E6E4-C33A-A33D-FE0F902B09F7}"/>
              </a:ext>
            </a:extLst>
          </p:cNvPr>
          <p:cNvSpPr/>
          <p:nvPr/>
        </p:nvSpPr>
        <p:spPr>
          <a:xfrm>
            <a:off x="3474718" y="1485562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3E47D6-E306-9D82-E937-6E54D5EC1CB1}"/>
              </a:ext>
            </a:extLst>
          </p:cNvPr>
          <p:cNvSpPr txBox="1"/>
          <p:nvPr/>
        </p:nvSpPr>
        <p:spPr>
          <a:xfrm>
            <a:off x="3046003" y="1464661"/>
            <a:ext cx="4555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X</a:t>
            </a:r>
            <a:r>
              <a:rPr lang="ja-JP" altLang="en-US" sz="600" dirty="0"/>
              <a:t>線検査</a:t>
            </a:r>
            <a:endParaRPr lang="en-US" altLang="ja-JP" sz="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91595BE-EFEA-26C8-7821-EC06E603CED4}"/>
              </a:ext>
            </a:extLst>
          </p:cNvPr>
          <p:cNvSpPr/>
          <p:nvPr/>
        </p:nvSpPr>
        <p:spPr>
          <a:xfrm>
            <a:off x="3474718" y="1637962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0CBB57C-CFA7-236A-5E9C-0B4BD15E7E7F}"/>
              </a:ext>
            </a:extLst>
          </p:cNvPr>
          <p:cNvSpPr txBox="1"/>
          <p:nvPr/>
        </p:nvSpPr>
        <p:spPr>
          <a:xfrm>
            <a:off x="3077753" y="1617061"/>
            <a:ext cx="4171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CT</a:t>
            </a:r>
            <a:r>
              <a:rPr lang="ja-JP" altLang="en-US" sz="600" dirty="0"/>
              <a:t>検査</a:t>
            </a:r>
            <a:endParaRPr lang="en-US" altLang="ja-JP" sz="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EF89E05-76DB-0824-C323-CFCC8302F90C}"/>
              </a:ext>
            </a:extLst>
          </p:cNvPr>
          <p:cNvSpPr/>
          <p:nvPr/>
        </p:nvSpPr>
        <p:spPr>
          <a:xfrm>
            <a:off x="3474718" y="1790362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8EEE2E6-60D4-6F4F-A4FE-28466E9ED29C}"/>
              </a:ext>
            </a:extLst>
          </p:cNvPr>
          <p:cNvSpPr txBox="1"/>
          <p:nvPr/>
        </p:nvSpPr>
        <p:spPr>
          <a:xfrm>
            <a:off x="3077753" y="1769461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TV</a:t>
            </a:r>
            <a:r>
              <a:rPr lang="ja-JP" altLang="en-US" sz="600" dirty="0"/>
              <a:t>検査</a:t>
            </a:r>
            <a:endParaRPr lang="en-US" altLang="ja-JP" sz="6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1E115B9-18A5-0E6F-6624-9EAE9D7FA9D4}"/>
              </a:ext>
            </a:extLst>
          </p:cNvPr>
          <p:cNvSpPr/>
          <p:nvPr/>
        </p:nvSpPr>
        <p:spPr>
          <a:xfrm>
            <a:off x="3183924" y="3592793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139D0D9-088F-163C-240A-8307B27F5EB8}"/>
              </a:ext>
            </a:extLst>
          </p:cNvPr>
          <p:cNvSpPr txBox="1"/>
          <p:nvPr/>
        </p:nvSpPr>
        <p:spPr>
          <a:xfrm>
            <a:off x="2755209" y="3571892"/>
            <a:ext cx="4555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X</a:t>
            </a:r>
            <a:r>
              <a:rPr lang="ja-JP" altLang="en-US" sz="600" dirty="0"/>
              <a:t>線検査</a:t>
            </a:r>
            <a:endParaRPr lang="en-US" altLang="ja-JP" sz="6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064839F-D41A-A131-9E4C-B76AFA5D7721}"/>
              </a:ext>
            </a:extLst>
          </p:cNvPr>
          <p:cNvSpPr/>
          <p:nvPr/>
        </p:nvSpPr>
        <p:spPr>
          <a:xfrm>
            <a:off x="3183924" y="3745193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CB5F246-8B84-F0EC-E09D-B85DBFD7BBF6}"/>
              </a:ext>
            </a:extLst>
          </p:cNvPr>
          <p:cNvSpPr txBox="1"/>
          <p:nvPr/>
        </p:nvSpPr>
        <p:spPr>
          <a:xfrm>
            <a:off x="2786959" y="3724292"/>
            <a:ext cx="4171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CT</a:t>
            </a:r>
            <a:r>
              <a:rPr lang="ja-JP" altLang="en-US" sz="600" dirty="0"/>
              <a:t>検査</a:t>
            </a:r>
            <a:endParaRPr lang="en-US" altLang="ja-JP" sz="6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F64A32F-0817-0EFB-F39F-CFB355298538}"/>
              </a:ext>
            </a:extLst>
          </p:cNvPr>
          <p:cNvSpPr/>
          <p:nvPr/>
        </p:nvSpPr>
        <p:spPr>
          <a:xfrm>
            <a:off x="3183924" y="3897593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027AA94-1DBC-9BE1-43E7-AFF46E4626D9}"/>
              </a:ext>
            </a:extLst>
          </p:cNvPr>
          <p:cNvSpPr txBox="1"/>
          <p:nvPr/>
        </p:nvSpPr>
        <p:spPr>
          <a:xfrm>
            <a:off x="2786959" y="387669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TV</a:t>
            </a:r>
            <a:r>
              <a:rPr lang="ja-JP" altLang="en-US" sz="600" dirty="0"/>
              <a:t>検査</a:t>
            </a:r>
            <a:endParaRPr lang="en-US" altLang="ja-JP" sz="6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A4C46F9-D27C-C71F-3756-15EF340F1D4B}"/>
              </a:ext>
            </a:extLst>
          </p:cNvPr>
          <p:cNvSpPr/>
          <p:nvPr/>
        </p:nvSpPr>
        <p:spPr>
          <a:xfrm>
            <a:off x="3183238" y="3447940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C2EDF5C-5381-47AF-3B4F-1B97A3AA31D9}"/>
              </a:ext>
            </a:extLst>
          </p:cNvPr>
          <p:cNvSpPr txBox="1"/>
          <p:nvPr/>
        </p:nvSpPr>
        <p:spPr>
          <a:xfrm>
            <a:off x="2760874" y="3427039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MR</a:t>
            </a:r>
            <a:r>
              <a:rPr lang="ja-JP" altLang="en-US" sz="600" dirty="0"/>
              <a:t>検査</a:t>
            </a:r>
            <a:endParaRPr lang="en-US" altLang="ja-JP" sz="6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43758C5-0C05-09C0-B0C8-E943AFE63E26}"/>
              </a:ext>
            </a:extLst>
          </p:cNvPr>
          <p:cNvSpPr/>
          <p:nvPr/>
        </p:nvSpPr>
        <p:spPr>
          <a:xfrm>
            <a:off x="1019084" y="3574303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532D384-8F15-6890-D1B2-E9B4C7400F31}"/>
              </a:ext>
            </a:extLst>
          </p:cNvPr>
          <p:cNvSpPr txBox="1"/>
          <p:nvPr/>
        </p:nvSpPr>
        <p:spPr>
          <a:xfrm>
            <a:off x="584019" y="3553402"/>
            <a:ext cx="4555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X</a:t>
            </a:r>
            <a:r>
              <a:rPr lang="ja-JP" altLang="en-US" sz="600" dirty="0"/>
              <a:t>線検査</a:t>
            </a:r>
            <a:endParaRPr lang="en-US" altLang="ja-JP" sz="6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EEE601A-F6B3-1536-82D3-C093D075D75B}"/>
              </a:ext>
            </a:extLst>
          </p:cNvPr>
          <p:cNvSpPr/>
          <p:nvPr/>
        </p:nvSpPr>
        <p:spPr>
          <a:xfrm>
            <a:off x="1019084" y="3726703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87B308D-D59A-4E2D-0297-D842CC8DAF5C}"/>
              </a:ext>
            </a:extLst>
          </p:cNvPr>
          <p:cNvSpPr txBox="1"/>
          <p:nvPr/>
        </p:nvSpPr>
        <p:spPr>
          <a:xfrm>
            <a:off x="615769" y="3705802"/>
            <a:ext cx="4171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CT</a:t>
            </a:r>
            <a:r>
              <a:rPr lang="ja-JP" altLang="en-US" sz="600" dirty="0"/>
              <a:t>検査</a:t>
            </a:r>
            <a:endParaRPr lang="en-US" altLang="ja-JP" sz="6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6EC4F18-0EAC-F591-574D-2384651A8314}"/>
              </a:ext>
            </a:extLst>
          </p:cNvPr>
          <p:cNvSpPr/>
          <p:nvPr/>
        </p:nvSpPr>
        <p:spPr>
          <a:xfrm>
            <a:off x="1019084" y="3879103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4766B31-EF5D-F9FF-2C9E-888D191C80C1}"/>
              </a:ext>
            </a:extLst>
          </p:cNvPr>
          <p:cNvSpPr txBox="1"/>
          <p:nvPr/>
        </p:nvSpPr>
        <p:spPr>
          <a:xfrm>
            <a:off x="615769" y="385820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TV</a:t>
            </a:r>
            <a:r>
              <a:rPr lang="ja-JP" altLang="en-US" sz="600" dirty="0"/>
              <a:t>検査</a:t>
            </a:r>
            <a:endParaRPr lang="en-US" altLang="ja-JP" sz="600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93CEAB6-7181-9BD6-8342-E1C4F419D54B}"/>
              </a:ext>
            </a:extLst>
          </p:cNvPr>
          <p:cNvSpPr/>
          <p:nvPr/>
        </p:nvSpPr>
        <p:spPr>
          <a:xfrm>
            <a:off x="1013394" y="4011445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32C7F35-5BDE-9FF6-F388-E3269E2F78CE}"/>
              </a:ext>
            </a:extLst>
          </p:cNvPr>
          <p:cNvSpPr txBox="1"/>
          <p:nvPr/>
        </p:nvSpPr>
        <p:spPr>
          <a:xfrm>
            <a:off x="546579" y="398419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乳腺検査</a:t>
            </a:r>
            <a:endParaRPr lang="en-US" altLang="ja-JP" sz="6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6684222-8A69-1427-6E6D-A72B6192066D}"/>
              </a:ext>
            </a:extLst>
          </p:cNvPr>
          <p:cNvSpPr/>
          <p:nvPr/>
        </p:nvSpPr>
        <p:spPr>
          <a:xfrm>
            <a:off x="3174031" y="4049993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A2F0ED7-BCAC-46C3-6904-23B424E5D6DB}"/>
              </a:ext>
            </a:extLst>
          </p:cNvPr>
          <p:cNvSpPr txBox="1"/>
          <p:nvPr/>
        </p:nvSpPr>
        <p:spPr>
          <a:xfrm>
            <a:off x="2707216" y="4022742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乳腺検査</a:t>
            </a:r>
            <a:endParaRPr lang="en-US" altLang="ja-JP" sz="6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C9CAF5B-573A-2C09-E0F0-0809C93FCF64}"/>
              </a:ext>
            </a:extLst>
          </p:cNvPr>
          <p:cNvSpPr/>
          <p:nvPr/>
        </p:nvSpPr>
        <p:spPr>
          <a:xfrm>
            <a:off x="3482527" y="1948484"/>
            <a:ext cx="459799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8DC61C-E591-9E92-5B92-EA2192DE91D3}"/>
              </a:ext>
            </a:extLst>
          </p:cNvPr>
          <p:cNvSpPr txBox="1"/>
          <p:nvPr/>
        </p:nvSpPr>
        <p:spPr>
          <a:xfrm>
            <a:off x="3015712" y="192123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乳腺検査</a:t>
            </a:r>
            <a:endParaRPr lang="en-US" altLang="ja-JP" sz="600" dirty="0"/>
          </a:p>
        </p:txBody>
      </p:sp>
    </p:spTree>
    <p:extLst>
      <p:ext uri="{BB962C8B-B14F-4D97-AF65-F5344CB8AC3E}">
        <p14:creationId xmlns:p14="http://schemas.microsoft.com/office/powerpoint/2010/main" val="223778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16345A-949B-EE90-3B12-25A4DF98D324}"/>
              </a:ext>
            </a:extLst>
          </p:cNvPr>
          <p:cNvSpPr txBox="1"/>
          <p:nvPr/>
        </p:nvSpPr>
        <p:spPr>
          <a:xfrm>
            <a:off x="258310" y="553978"/>
            <a:ext cx="86153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 dirty="0"/>
              <a:t>検討要</a:t>
            </a:r>
            <a:endParaRPr kumimoji="1" lang="en-US" altLang="ja-JP" sz="1400" u="sng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〇</a:t>
            </a:r>
            <a:r>
              <a:rPr kumimoji="1" lang="en-US" altLang="ja-JP" sz="1400" dirty="0"/>
              <a:t>destroy </a:t>
            </a:r>
            <a:r>
              <a:rPr kumimoji="1" lang="ja-JP" altLang="en-US" sz="1400" dirty="0"/>
              <a:t>メソッド作成→添付文書データなので論理削除に（ただ、変なデータが登録されても、一覧にでるのはよくない ）。データベースにレコードが残るので、重複チェックの際に、論理削除されたレコードがひっかからないように、</a:t>
            </a:r>
            <a:r>
              <a:rPr kumimoji="1" lang="en-US" altLang="ja-JP" sz="1400" dirty="0"/>
              <a:t>SQL</a:t>
            </a:r>
            <a:r>
              <a:rPr kumimoji="1" lang="ja-JP" altLang="en-US" sz="1400" dirty="0"/>
              <a:t>の</a:t>
            </a:r>
            <a:r>
              <a:rPr kumimoji="1" lang="en-US" altLang="ja-JP" sz="1400" dirty="0"/>
              <a:t>SELECT</a:t>
            </a:r>
            <a:r>
              <a:rPr kumimoji="1" lang="ja-JP" altLang="en-US" sz="1400" dirty="0"/>
              <a:t>で削除したものを除外した。編集した場合、更新日が分かるように設定。</a:t>
            </a:r>
            <a:endParaRPr kumimoji="1" lang="en-US" altLang="ja-JP" sz="1400" dirty="0"/>
          </a:p>
          <a:p>
            <a:r>
              <a:rPr kumimoji="1" lang="ja-JP" altLang="en-US" sz="1400" dirty="0"/>
              <a:t>→済</a:t>
            </a:r>
            <a:endParaRPr kumimoji="1" lang="en-US" altLang="ja-JP" sz="1400" dirty="0"/>
          </a:p>
          <a:p>
            <a:r>
              <a:rPr kumimoji="1" lang="ja-JP" altLang="en-US" sz="1400" dirty="0"/>
              <a:t>〇</a:t>
            </a:r>
            <a:r>
              <a:rPr kumimoji="1" lang="en-US" altLang="ja-JP" sz="1400" dirty="0"/>
              <a:t>JMDN</a:t>
            </a:r>
            <a:r>
              <a:rPr kumimoji="1" lang="ja-JP" altLang="en-US" sz="1400" dirty="0"/>
              <a:t>コードの重複検証を</a:t>
            </a:r>
            <a:r>
              <a:rPr kumimoji="1" lang="en-US" altLang="ja-JP" sz="1400" dirty="0"/>
              <a:t>validate</a:t>
            </a:r>
            <a:r>
              <a:rPr kumimoji="1" lang="ja-JP" altLang="en-US" sz="1400" dirty="0"/>
              <a:t>でした方がいいか？</a:t>
            </a:r>
            <a:endParaRPr kumimoji="1" lang="en-US" altLang="ja-JP" sz="1400" dirty="0"/>
          </a:p>
          <a:p>
            <a:r>
              <a:rPr kumimoji="1" lang="ja-JP" altLang="en-US" sz="1400" dirty="0"/>
              <a:t>→エラーを返す必要がないので（重複あれば、</a:t>
            </a:r>
            <a:r>
              <a:rPr kumimoji="1" lang="en-US" altLang="ja-JP" sz="1400" dirty="0"/>
              <a:t>JMDN</a:t>
            </a:r>
            <a:r>
              <a:rPr kumimoji="1" lang="ja-JP" altLang="en-US" sz="1400" dirty="0"/>
              <a:t>テーブルに登録しないだけ）、</a:t>
            </a:r>
            <a:r>
              <a:rPr kumimoji="1" lang="en-US" altLang="ja-JP" sz="1400" dirty="0"/>
              <a:t>validate</a:t>
            </a:r>
            <a:r>
              <a:rPr kumimoji="1" lang="ja-JP" altLang="en-US" sz="1400" dirty="0"/>
              <a:t>は不要。</a:t>
            </a:r>
            <a:r>
              <a:rPr kumimoji="1" lang="en-US" altLang="ja-JP" sz="1400" dirty="0"/>
              <a:t>Service</a:t>
            </a:r>
            <a:r>
              <a:rPr kumimoji="1" lang="ja-JP" altLang="en-US" sz="1400" dirty="0"/>
              <a:t>で処理できていればよい。</a:t>
            </a:r>
            <a:endParaRPr kumimoji="1" lang="en-US" altLang="ja-JP" sz="1400" dirty="0"/>
          </a:p>
          <a:p>
            <a:r>
              <a:rPr kumimoji="1" lang="ja-JP" altLang="en-US" sz="1400" dirty="0"/>
              <a:t>〇</a:t>
            </a:r>
            <a:r>
              <a:rPr kumimoji="1" lang="en-US" altLang="ja-JP" sz="1400" dirty="0"/>
              <a:t>CSV</a:t>
            </a:r>
            <a:r>
              <a:rPr kumimoji="1" lang="ja-JP" altLang="en-US" sz="1400" dirty="0"/>
              <a:t>　ファイル形式・サイズ大きい場合にエラーメッセージ表示→済</a:t>
            </a:r>
            <a:endParaRPr kumimoji="1" lang="en-US" altLang="ja-JP" sz="1400" dirty="0"/>
          </a:p>
          <a:p>
            <a:r>
              <a:rPr kumimoji="1" lang="ja-JP" altLang="en-US" sz="1400" dirty="0"/>
              <a:t>で値の数が多い場合など</a:t>
            </a:r>
            <a:endParaRPr kumimoji="1" lang="en-US" altLang="ja-JP" sz="1400" dirty="0"/>
          </a:p>
          <a:p>
            <a:r>
              <a:rPr kumimoji="1" lang="ja-JP" altLang="en-US" sz="1400" dirty="0"/>
              <a:t>〇</a:t>
            </a:r>
            <a:r>
              <a:rPr kumimoji="1" lang="en-US" altLang="ja-JP" sz="1400" dirty="0"/>
              <a:t>validate</a:t>
            </a:r>
            <a:r>
              <a:rPr kumimoji="1" lang="ja-JP" altLang="en-US" sz="1400" dirty="0"/>
              <a:t>項目：検査可否追加、他</a:t>
            </a:r>
            <a:r>
              <a:rPr kumimoji="1" lang="en-US" altLang="ja-JP" sz="1400" dirty="0"/>
              <a:t>OK</a:t>
            </a:r>
          </a:p>
          <a:p>
            <a:r>
              <a:rPr kumimoji="1" lang="ja-JP" altLang="en-US" sz="1400" dirty="0"/>
              <a:t>〇</a:t>
            </a:r>
            <a:r>
              <a:rPr kumimoji="1" lang="en-US" altLang="ja-JP" sz="1400" dirty="0"/>
              <a:t>CSV</a:t>
            </a:r>
            <a:r>
              <a:rPr kumimoji="1" lang="ja-JP" altLang="en-US" sz="1400" dirty="0"/>
              <a:t>　項目数チェック　空白チェック→済</a:t>
            </a:r>
            <a:endParaRPr kumimoji="1" lang="en-US" altLang="ja-JP" sz="1400" dirty="0"/>
          </a:p>
          <a:p>
            <a:r>
              <a:rPr kumimoji="1" lang="ja-JP" altLang="en-US" sz="1400" dirty="0"/>
              <a:t>〇</a:t>
            </a:r>
            <a:r>
              <a:rPr kumimoji="1" lang="en-US" altLang="ja-JP" sz="1400" dirty="0"/>
              <a:t>validate: csv</a:t>
            </a:r>
            <a:r>
              <a:rPr kumimoji="1" lang="ja-JP" altLang="en-US" sz="1400" dirty="0"/>
              <a:t>データ以外の取り込みのときエラー→済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〇添付文書検索機能→済。承認番号で検索可能に。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</a:t>
            </a:r>
            <a:r>
              <a:rPr kumimoji="1" lang="en-US" altLang="ja-JP" sz="1400" dirty="0"/>
              <a:t>CSV </a:t>
            </a:r>
            <a:r>
              <a:rPr kumimoji="1" lang="ja-JP" altLang="en-US" sz="1400" dirty="0"/>
              <a:t>文字コード</a:t>
            </a:r>
            <a:r>
              <a:rPr kumimoji="1" lang="en-US" altLang="ja-JP" sz="1400" dirty="0"/>
              <a:t>UTF-8</a:t>
            </a:r>
            <a:r>
              <a:rPr kumimoji="1" lang="ja-JP" altLang="en-US" sz="1400" dirty="0"/>
              <a:t>確認は後に回す（余裕があれば</a:t>
            </a:r>
            <a:r>
              <a:rPr kumimoji="1" lang="en-US" altLang="ja-JP" sz="1400" dirty="0"/>
              <a:t>……</a:t>
            </a:r>
            <a:r>
              <a:rPr kumimoji="1" lang="ja-JP" altLang="en-US" sz="1400" dirty="0"/>
              <a:t>）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〇は解決済み</a:t>
            </a:r>
            <a:endParaRPr kumimoji="1" lang="en-US" altLang="ja-JP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020278-5A87-DBE0-AB28-D3A175C41D95}"/>
              </a:ext>
            </a:extLst>
          </p:cNvPr>
          <p:cNvSpPr txBox="1"/>
          <p:nvPr/>
        </p:nvSpPr>
        <p:spPr>
          <a:xfrm>
            <a:off x="-7705" y="-4235"/>
            <a:ext cx="1107996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添付文書管理画面</a:t>
            </a:r>
          </a:p>
        </p:txBody>
      </p:sp>
    </p:spTree>
    <p:extLst>
      <p:ext uri="{BB962C8B-B14F-4D97-AF65-F5344CB8AC3E}">
        <p14:creationId xmlns:p14="http://schemas.microsoft.com/office/powerpoint/2010/main" val="221394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F8E1AE-D0B4-AD6E-9B64-C5A74B8DFD6C}"/>
              </a:ext>
            </a:extLst>
          </p:cNvPr>
          <p:cNvSpPr txBox="1"/>
          <p:nvPr/>
        </p:nvSpPr>
        <p:spPr>
          <a:xfrm>
            <a:off x="-7705" y="10582"/>
            <a:ext cx="1454244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アプリ作成の重要な考え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17A070-0EA2-E6D3-83BA-048C8959F0BD}"/>
              </a:ext>
            </a:extLst>
          </p:cNvPr>
          <p:cNvSpPr txBox="1"/>
          <p:nvPr/>
        </p:nvSpPr>
        <p:spPr>
          <a:xfrm>
            <a:off x="218222" y="554807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・ユーザーに何ができるのか</a:t>
            </a:r>
            <a:endParaRPr lang="en-US" altLang="ja-JP" sz="900" dirty="0"/>
          </a:p>
          <a:p>
            <a:r>
              <a:rPr lang="ja-JP" altLang="en-US" sz="900" dirty="0"/>
              <a:t>・</a:t>
            </a:r>
            <a:r>
              <a:rPr lang="ja-JP" altLang="en-US" sz="900" dirty="0">
                <a:solidFill>
                  <a:srgbClr val="FF0000"/>
                </a:solidFill>
              </a:rPr>
              <a:t>シンプル</a:t>
            </a:r>
            <a:r>
              <a:rPr lang="ja-JP" altLang="en-US" sz="900" dirty="0"/>
              <a:t>で直感的で使いやすい</a:t>
            </a:r>
            <a:endParaRPr lang="en-US" altLang="ja-JP" sz="900" dirty="0"/>
          </a:p>
          <a:p>
            <a:r>
              <a:rPr lang="ja-JP" altLang="en-US" sz="900" dirty="0"/>
              <a:t>・まずは簡易版を作成</a:t>
            </a:r>
            <a:endParaRPr lang="en-US" altLang="ja-JP" sz="900" dirty="0"/>
          </a:p>
          <a:p>
            <a:r>
              <a:rPr lang="ja-JP" altLang="en-US" sz="900" dirty="0"/>
              <a:t>・審査する方の考えを組んで。</a:t>
            </a:r>
            <a:endParaRPr lang="en-US" altLang="ja-JP" sz="9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CEF890-3F36-24D6-ED7F-1963AA1B7BB1}"/>
              </a:ext>
            </a:extLst>
          </p:cNvPr>
          <p:cNvSpPr txBox="1"/>
          <p:nvPr/>
        </p:nvSpPr>
        <p:spPr>
          <a:xfrm>
            <a:off x="254700" y="121515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まずは、最小の時間でサービス公開</a:t>
            </a:r>
            <a:endParaRPr lang="en-US" altLang="ja-JP" sz="900" dirty="0"/>
          </a:p>
          <a:p>
            <a:r>
              <a:rPr lang="ja-JP" altLang="en-US" sz="900" dirty="0"/>
              <a:t>シンプルに、最低限の機能で、絶対に必要な機能のみを作成</a:t>
            </a:r>
            <a:endParaRPr lang="en-US" altLang="ja-JP" sz="9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54049A-9F2D-A818-0CB0-FF53C6A8A912}"/>
              </a:ext>
            </a:extLst>
          </p:cNvPr>
          <p:cNvSpPr txBox="1"/>
          <p:nvPr/>
        </p:nvSpPr>
        <p:spPr>
          <a:xfrm>
            <a:off x="262406" y="2832054"/>
            <a:ext cx="13388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〇すること順序</a:t>
            </a:r>
            <a:endParaRPr lang="en-US" altLang="ja-JP" sz="900" dirty="0"/>
          </a:p>
          <a:p>
            <a:endParaRPr lang="en-US" altLang="ja-JP" sz="900" dirty="0"/>
          </a:p>
          <a:p>
            <a:r>
              <a:rPr lang="ja-JP" altLang="en-US" sz="900" dirty="0"/>
              <a:t>ページ推移図</a:t>
            </a:r>
            <a:endParaRPr lang="en-US" altLang="ja-JP" sz="900" dirty="0"/>
          </a:p>
          <a:p>
            <a:r>
              <a:rPr lang="ja-JP" altLang="en-US" sz="900" dirty="0"/>
              <a:t>各ページの表示画面</a:t>
            </a:r>
            <a:endParaRPr lang="en-US" altLang="ja-JP" sz="900" dirty="0"/>
          </a:p>
          <a:p>
            <a:r>
              <a:rPr lang="ja-JP" altLang="en-US" sz="900" dirty="0"/>
              <a:t>データベースのカラム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309332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02D2A5-C35B-3AB3-B691-CA3936B705B9}"/>
              </a:ext>
            </a:extLst>
          </p:cNvPr>
          <p:cNvSpPr/>
          <p:nvPr/>
        </p:nvSpPr>
        <p:spPr>
          <a:xfrm>
            <a:off x="235099" y="380421"/>
            <a:ext cx="1262048" cy="112926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63F9DD-CF1A-28C3-910E-2915D658275C}"/>
              </a:ext>
            </a:extLst>
          </p:cNvPr>
          <p:cNvSpPr/>
          <p:nvPr/>
        </p:nvSpPr>
        <p:spPr>
          <a:xfrm>
            <a:off x="234394" y="383311"/>
            <a:ext cx="1262048" cy="18089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A63F77-3D29-F2AD-51CE-C09699C7CEFE}"/>
              </a:ext>
            </a:extLst>
          </p:cNvPr>
          <p:cNvSpPr txBox="1"/>
          <p:nvPr/>
        </p:nvSpPr>
        <p:spPr>
          <a:xfrm>
            <a:off x="249372" y="610674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314BD3-74BF-34A5-BF19-2E6779FC7980}"/>
              </a:ext>
            </a:extLst>
          </p:cNvPr>
          <p:cNvSpPr/>
          <p:nvPr/>
        </p:nvSpPr>
        <p:spPr>
          <a:xfrm>
            <a:off x="398025" y="792404"/>
            <a:ext cx="92462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患者のデバイス情報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8B35E2-CC05-879F-726E-7EBD2C149F8C}"/>
              </a:ext>
            </a:extLst>
          </p:cNvPr>
          <p:cNvSpPr txBox="1"/>
          <p:nvPr/>
        </p:nvSpPr>
        <p:spPr>
          <a:xfrm>
            <a:off x="252081" y="248734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データ登録画面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4E9FEE-6676-5515-2467-A631D6323F1D}"/>
              </a:ext>
            </a:extLst>
          </p:cNvPr>
          <p:cNvSpPr/>
          <p:nvPr/>
        </p:nvSpPr>
        <p:spPr>
          <a:xfrm>
            <a:off x="398025" y="1022328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添付文章情報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90C2112-1AD6-293F-DB2F-1C840C3BCA1F}"/>
              </a:ext>
            </a:extLst>
          </p:cNvPr>
          <p:cNvGrpSpPr/>
          <p:nvPr/>
        </p:nvGrpSpPr>
        <p:grpSpPr>
          <a:xfrm>
            <a:off x="2357389" y="1932865"/>
            <a:ext cx="2057461" cy="1691519"/>
            <a:chOff x="2340622" y="4061356"/>
            <a:chExt cx="2585992" cy="225535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769D5D3-BAC9-AD85-6D56-841C93BF78F7}"/>
                </a:ext>
              </a:extLst>
            </p:cNvPr>
            <p:cNvSpPr/>
            <p:nvPr/>
          </p:nvSpPr>
          <p:spPr>
            <a:xfrm>
              <a:off x="2381557" y="4306476"/>
              <a:ext cx="2545057" cy="2010238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CA361FB-6FE7-79CD-7AB7-CD279BFDAD37}"/>
                </a:ext>
              </a:extLst>
            </p:cNvPr>
            <p:cNvSpPr/>
            <p:nvPr/>
          </p:nvSpPr>
          <p:spPr>
            <a:xfrm>
              <a:off x="2380617" y="4310329"/>
              <a:ext cx="2545057" cy="23905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体内デバイス管理システム・・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8C2C4E8-389C-5A0A-A06B-D815AF61CE12}"/>
                </a:ext>
              </a:extLst>
            </p:cNvPr>
            <p:cNvSpPr txBox="1"/>
            <p:nvPr/>
          </p:nvSpPr>
          <p:spPr>
            <a:xfrm>
              <a:off x="2400589" y="4581731"/>
              <a:ext cx="13747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患者のデバイス情報登録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E4F2650-41CD-0DA4-1607-D68E909A33A0}"/>
                </a:ext>
              </a:extLst>
            </p:cNvPr>
            <p:cNvSpPr/>
            <p:nvPr/>
          </p:nvSpPr>
          <p:spPr>
            <a:xfrm>
              <a:off x="3880923" y="4587539"/>
              <a:ext cx="1003476" cy="148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>
                  <a:solidFill>
                    <a:schemeClr val="tx1"/>
                  </a:solidFill>
                </a:rPr>
                <a:t>1</a:t>
              </a:r>
              <a:r>
                <a:rPr lang="ja-JP" altLang="en-US" sz="600" dirty="0">
                  <a:solidFill>
                    <a:schemeClr val="tx1"/>
                  </a:solidFill>
                </a:rPr>
                <a:t>行</a:t>
              </a:r>
              <a:r>
                <a:rPr lang="en-US" altLang="ja-JP" sz="600" dirty="0">
                  <a:solidFill>
                    <a:schemeClr val="tx1"/>
                  </a:solidFill>
                </a:rPr>
                <a:t>CSV</a:t>
              </a:r>
              <a:r>
                <a:rPr lang="ja-JP" altLang="en-US" sz="600" dirty="0">
                  <a:solidFill>
                    <a:schemeClr val="tx1"/>
                  </a:solidFill>
                </a:rPr>
                <a:t>取り込み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07879FD-A395-EF55-6EC7-88C9601CC30F}"/>
                </a:ext>
              </a:extLst>
            </p:cNvPr>
            <p:cNvSpPr txBox="1"/>
            <p:nvPr/>
          </p:nvSpPr>
          <p:spPr>
            <a:xfrm>
              <a:off x="2888937" y="4805158"/>
              <a:ext cx="5582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患者</a:t>
              </a:r>
              <a:r>
                <a:rPr lang="en-US" altLang="ja-JP" sz="600" dirty="0"/>
                <a:t>ID</a:t>
              </a:r>
              <a:endParaRPr lang="ja-JP" altLang="en-US" sz="600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45B3E19-14C3-834E-E672-1079A0966E0D}"/>
                </a:ext>
              </a:extLst>
            </p:cNvPr>
            <p:cNvSpPr/>
            <p:nvPr/>
          </p:nvSpPr>
          <p:spPr>
            <a:xfrm>
              <a:off x="3370135" y="4828497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350" dirty="0">
                <a:solidFill>
                  <a:schemeClr val="tx1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4E361D6-AB2A-AFEE-2E87-EEA3D5A10CB4}"/>
                </a:ext>
              </a:extLst>
            </p:cNvPr>
            <p:cNvSpPr txBox="1"/>
            <p:nvPr/>
          </p:nvSpPr>
          <p:spPr>
            <a:xfrm>
              <a:off x="2996338" y="5003894"/>
              <a:ext cx="451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氏名</a:t>
              </a:r>
              <a:endParaRPr lang="en-US" altLang="ja-JP" sz="6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7161781-A8A3-8BD9-D718-A4D5EB99177F}"/>
                </a:ext>
              </a:extLst>
            </p:cNvPr>
            <p:cNvSpPr/>
            <p:nvPr/>
          </p:nvSpPr>
          <p:spPr>
            <a:xfrm>
              <a:off x="3370135" y="5040230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74D38C9-186E-B631-754C-74CB6765E1A2}"/>
                </a:ext>
              </a:extLst>
            </p:cNvPr>
            <p:cNvSpPr txBox="1"/>
            <p:nvPr/>
          </p:nvSpPr>
          <p:spPr>
            <a:xfrm>
              <a:off x="2791152" y="5723560"/>
              <a:ext cx="656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埋込日付</a:t>
              </a:r>
              <a:endParaRPr lang="en-US" altLang="ja-JP" sz="6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9647985-B3A6-ED79-9BF2-EDBD92BD1796}"/>
                </a:ext>
              </a:extLst>
            </p:cNvPr>
            <p:cNvSpPr/>
            <p:nvPr/>
          </p:nvSpPr>
          <p:spPr>
            <a:xfrm>
              <a:off x="3370135" y="5726029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5417CD8-145D-488B-E7D9-F32D49EA30FF}"/>
                </a:ext>
              </a:extLst>
            </p:cNvPr>
            <p:cNvSpPr txBox="1"/>
            <p:nvPr/>
          </p:nvSpPr>
          <p:spPr>
            <a:xfrm>
              <a:off x="2340622" y="4061356"/>
              <a:ext cx="1682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患者のデバイス情報（登録画面）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4C84CB7-9EEA-6F5C-3F52-F547DFFEF619}"/>
                </a:ext>
              </a:extLst>
            </p:cNvPr>
            <p:cNvSpPr txBox="1"/>
            <p:nvPr/>
          </p:nvSpPr>
          <p:spPr>
            <a:xfrm>
              <a:off x="2390133" y="5253660"/>
              <a:ext cx="99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00" dirty="0"/>
                <a:t>添付文章承認番号</a:t>
              </a:r>
              <a:endParaRPr lang="en-US" altLang="ja-JP" sz="6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9A6466C-9403-D6C0-11E3-E6ADFFE4B265}"/>
                </a:ext>
              </a:extLst>
            </p:cNvPr>
            <p:cNvSpPr/>
            <p:nvPr/>
          </p:nvSpPr>
          <p:spPr>
            <a:xfrm>
              <a:off x="3370135" y="5256129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F103578-B758-F3B0-3A37-8F56B12EF20E}"/>
                </a:ext>
              </a:extLst>
            </p:cNvPr>
            <p:cNvSpPr txBox="1"/>
            <p:nvPr/>
          </p:nvSpPr>
          <p:spPr>
            <a:xfrm>
              <a:off x="2688560" y="5480142"/>
              <a:ext cx="759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デバイス名</a:t>
              </a:r>
              <a:endParaRPr lang="en-US" altLang="ja-JP" sz="6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881B1E-750D-ED9F-8346-CA6EBB473892}"/>
                </a:ext>
              </a:extLst>
            </p:cNvPr>
            <p:cNvSpPr/>
            <p:nvPr/>
          </p:nvSpPr>
          <p:spPr>
            <a:xfrm>
              <a:off x="3370135" y="5488961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96C700F-212F-B632-1134-E00EDD7E95A1}"/>
                </a:ext>
              </a:extLst>
            </p:cNvPr>
            <p:cNvSpPr/>
            <p:nvPr/>
          </p:nvSpPr>
          <p:spPr>
            <a:xfrm>
              <a:off x="4056400" y="5883681"/>
              <a:ext cx="827999" cy="179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登録</a:t>
              </a: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8154F01-AFDA-9763-E768-8EC2249BB88A}"/>
              </a:ext>
            </a:extLst>
          </p:cNvPr>
          <p:cNvSpPr/>
          <p:nvPr/>
        </p:nvSpPr>
        <p:spPr>
          <a:xfrm>
            <a:off x="212166" y="2123055"/>
            <a:ext cx="2040986" cy="150767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8B3DBB-D73F-E592-8E44-40C80B64A8DB}"/>
              </a:ext>
            </a:extLst>
          </p:cNvPr>
          <p:cNvSpPr/>
          <p:nvPr/>
        </p:nvSpPr>
        <p:spPr>
          <a:xfrm>
            <a:off x="211413" y="2125945"/>
            <a:ext cx="2040986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5FE5D9F-9C6A-08B6-A8A1-CF9977FB48F3}"/>
              </a:ext>
            </a:extLst>
          </p:cNvPr>
          <p:cNvSpPr txBox="1"/>
          <p:nvPr/>
        </p:nvSpPr>
        <p:spPr>
          <a:xfrm>
            <a:off x="227429" y="2329496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患者のデバイス一覧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733045B-9339-A78C-0AB8-21F69A9A96C8}"/>
              </a:ext>
            </a:extLst>
          </p:cNvPr>
          <p:cNvSpPr/>
          <p:nvPr/>
        </p:nvSpPr>
        <p:spPr>
          <a:xfrm>
            <a:off x="1414570" y="2333852"/>
            <a:ext cx="804729" cy="11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C8F669-5995-BA97-D0BC-6355BE8850F5}"/>
              </a:ext>
            </a:extLst>
          </p:cNvPr>
          <p:cNvSpPr txBox="1"/>
          <p:nvPr/>
        </p:nvSpPr>
        <p:spPr>
          <a:xfrm>
            <a:off x="179339" y="1939215"/>
            <a:ext cx="11024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患者のデバイス一覧画面</a:t>
            </a:r>
          </a:p>
        </p:txBody>
      </p:sp>
      <p:graphicFrame>
        <p:nvGraphicFramePr>
          <p:cNvPr id="33" name="表 65">
            <a:extLst>
              <a:ext uri="{FF2B5EF4-FFF2-40B4-BE49-F238E27FC236}">
                <a16:creationId xmlns:a16="http://schemas.microsoft.com/office/drawing/2014/main" id="{AAF10C5F-E553-56EF-EF01-4A4FDDCE7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71089"/>
              </p:ext>
            </p:extLst>
          </p:nvPr>
        </p:nvGraphicFramePr>
        <p:xfrm>
          <a:off x="230464" y="2715617"/>
          <a:ext cx="2007885" cy="6629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9711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39298849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70462">
                  <a:extLst>
                    <a:ext uri="{9D8B030D-6E8A-4147-A177-3AD203B41FA5}">
                      <a16:colId xmlns:a16="http://schemas.microsoft.com/office/drawing/2014/main" val="3371886478"/>
                    </a:ext>
                  </a:extLst>
                </a:gridCol>
                <a:gridCol w="429362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</a:t>
                      </a:r>
                      <a:r>
                        <a:rPr kumimoji="1" lang="en-US" altLang="ja-JP" sz="600" b="0" dirty="0"/>
                        <a:t>ID</a:t>
                      </a:r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埋込日付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デバイス名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/>
                        <a:t>詳細を見る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0E172-9EE0-9CDC-19BA-28D7CD35D3AE}"/>
              </a:ext>
            </a:extLst>
          </p:cNvPr>
          <p:cNvSpPr txBox="1"/>
          <p:nvPr/>
        </p:nvSpPr>
        <p:spPr>
          <a:xfrm>
            <a:off x="2355200" y="3715837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編集（削除）画面に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AD0873B-20D7-CED2-7321-65D4091B4DEB}"/>
              </a:ext>
            </a:extLst>
          </p:cNvPr>
          <p:cNvCxnSpPr>
            <a:cxnSpLocks/>
          </p:cNvCxnSpPr>
          <p:nvPr/>
        </p:nvCxnSpPr>
        <p:spPr>
          <a:xfrm>
            <a:off x="1997013" y="3175350"/>
            <a:ext cx="500396" cy="5668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A6C2DB7-40E1-99AC-C952-8A7D6BA90909}"/>
              </a:ext>
            </a:extLst>
          </p:cNvPr>
          <p:cNvSpPr txBox="1"/>
          <p:nvPr/>
        </p:nvSpPr>
        <p:spPr>
          <a:xfrm>
            <a:off x="179806" y="2521264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r>
              <a:rPr lang="ja-JP" altLang="en-US" sz="600" dirty="0"/>
              <a:t>で検索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80BC2E-08F0-4B50-6738-22C3466724C8}"/>
              </a:ext>
            </a:extLst>
          </p:cNvPr>
          <p:cNvSpPr/>
          <p:nvPr/>
        </p:nvSpPr>
        <p:spPr>
          <a:xfrm>
            <a:off x="767364" y="2532467"/>
            <a:ext cx="278819" cy="134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DD795DD-96F7-DB17-7DE8-87466B10E8D7}"/>
              </a:ext>
            </a:extLst>
          </p:cNvPr>
          <p:cNvSpPr txBox="1"/>
          <p:nvPr/>
        </p:nvSpPr>
        <p:spPr>
          <a:xfrm>
            <a:off x="256601" y="3396891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＿</a:t>
            </a:r>
            <a:r>
              <a:rPr lang="en-US" altLang="ja-JP" sz="600" dirty="0"/>
              <a:t> </a:t>
            </a:r>
            <a:r>
              <a:rPr lang="ja-JP" altLang="en-US" sz="600" dirty="0"/>
              <a:t>ページ、全＿件　</a:t>
            </a:r>
            <a:r>
              <a:rPr lang="en-US" altLang="ja-JP" sz="600" dirty="0"/>
              <a:t>20</a:t>
            </a:r>
            <a:r>
              <a:rPr lang="ja-JP" altLang="en-US" sz="600" dirty="0"/>
              <a:t>レコードごと表示</a:t>
            </a:r>
            <a:endParaRPr lang="en-US" altLang="ja-JP" sz="600" dirty="0"/>
          </a:p>
          <a:p>
            <a:r>
              <a:rPr lang="en-US" altLang="ja-JP" sz="600" dirty="0"/>
              <a:t>1 2 3 4 5</a:t>
            </a:r>
            <a:endParaRPr lang="ja-JP" altLang="en-US" sz="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CEEA24F-902F-0D6F-94AE-DEF972A58F06}"/>
              </a:ext>
            </a:extLst>
          </p:cNvPr>
          <p:cNvSpPr txBox="1"/>
          <p:nvPr/>
        </p:nvSpPr>
        <p:spPr>
          <a:xfrm>
            <a:off x="3510614" y="1932812"/>
            <a:ext cx="13388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※</a:t>
            </a:r>
            <a:r>
              <a:rPr lang="ja-JP" altLang="en-US" sz="600" dirty="0"/>
              <a:t>編集・削除も同様の画面を使用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A947B8-EE2A-4C96-0432-116316BDB1CD}"/>
              </a:ext>
            </a:extLst>
          </p:cNvPr>
          <p:cNvSpPr/>
          <p:nvPr/>
        </p:nvSpPr>
        <p:spPr>
          <a:xfrm>
            <a:off x="3716142" y="3464709"/>
            <a:ext cx="658771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続けて登録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4E0A3AF-36E2-9937-CE57-47955FC854EF}"/>
              </a:ext>
            </a:extLst>
          </p:cNvPr>
          <p:cNvCxnSpPr>
            <a:cxnSpLocks/>
          </p:cNvCxnSpPr>
          <p:nvPr/>
        </p:nvCxnSpPr>
        <p:spPr>
          <a:xfrm flipH="1" flipV="1">
            <a:off x="4222041" y="3535390"/>
            <a:ext cx="270474" cy="24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B7C74CE-B270-2A90-3A8F-3E0027B30102}"/>
              </a:ext>
            </a:extLst>
          </p:cNvPr>
          <p:cNvSpPr txBox="1"/>
          <p:nvPr/>
        </p:nvSpPr>
        <p:spPr>
          <a:xfrm>
            <a:off x="4446879" y="3708416"/>
            <a:ext cx="1159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患者</a:t>
            </a:r>
            <a:r>
              <a:rPr lang="en-US" altLang="ja-JP" sz="700" dirty="0"/>
              <a:t>ID</a:t>
            </a:r>
            <a:r>
              <a:rPr lang="ja-JP" altLang="en-US" sz="700" dirty="0"/>
              <a:t>・名前は引き継ぐ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C3219BF-8302-D9A8-45DC-73906699F50F}"/>
              </a:ext>
            </a:extLst>
          </p:cNvPr>
          <p:cNvSpPr/>
          <p:nvPr/>
        </p:nvSpPr>
        <p:spPr>
          <a:xfrm>
            <a:off x="1598523" y="2491262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新規登録</a:t>
            </a:r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1AD93-FB55-42DA-CE98-57B09066EA09}"/>
              </a:ext>
            </a:extLst>
          </p:cNvPr>
          <p:cNvSpPr/>
          <p:nvPr/>
        </p:nvSpPr>
        <p:spPr>
          <a:xfrm>
            <a:off x="2229423" y="2465317"/>
            <a:ext cx="230350" cy="19132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97E766E-984A-535E-D4EF-3150F21E0F9E}"/>
              </a:ext>
            </a:extLst>
          </p:cNvPr>
          <p:cNvSpPr txBox="1"/>
          <p:nvPr/>
        </p:nvSpPr>
        <p:spPr>
          <a:xfrm>
            <a:off x="136057" y="3742246"/>
            <a:ext cx="11480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solidFill>
                  <a:srgbClr val="FF0000"/>
                </a:solidFill>
              </a:rPr>
              <a:t>Ctrl + f</a:t>
            </a:r>
            <a:r>
              <a:rPr lang="ja-JP" altLang="en-US" sz="700" dirty="0">
                <a:solidFill>
                  <a:srgbClr val="FF0000"/>
                </a:solidFill>
              </a:rPr>
              <a:t>とかで検索可能に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037B7A2-79F4-C8D0-3001-FA9F74B20CAE}"/>
              </a:ext>
            </a:extLst>
          </p:cNvPr>
          <p:cNvCxnSpPr>
            <a:cxnSpLocks/>
          </p:cNvCxnSpPr>
          <p:nvPr/>
        </p:nvCxnSpPr>
        <p:spPr>
          <a:xfrm flipV="1">
            <a:off x="275272" y="3150943"/>
            <a:ext cx="46347" cy="615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6C7536-3D67-F99D-448F-EEEB0C1AC1F7}"/>
              </a:ext>
            </a:extLst>
          </p:cNvPr>
          <p:cNvSpPr txBox="1"/>
          <p:nvPr/>
        </p:nvSpPr>
        <p:spPr>
          <a:xfrm>
            <a:off x="1315593" y="367138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患者</a:t>
            </a:r>
            <a:r>
              <a:rPr lang="en-US" altLang="ja-JP" sz="700" dirty="0"/>
              <a:t>ID</a:t>
            </a:r>
            <a:r>
              <a:rPr lang="ja-JP" altLang="en-US" sz="700" dirty="0"/>
              <a:t>で昇順</a:t>
            </a:r>
            <a:endParaRPr lang="en-US" altLang="ja-JP" sz="700" dirty="0"/>
          </a:p>
          <a:p>
            <a:r>
              <a:rPr lang="ja-JP" altLang="en-US" sz="700" dirty="0"/>
              <a:t>埋込日付で降順</a:t>
            </a:r>
            <a:endParaRPr lang="en-US" altLang="ja-JP" sz="7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26A7F67-F25F-7730-0903-8B0D2712B105}"/>
              </a:ext>
            </a:extLst>
          </p:cNvPr>
          <p:cNvSpPr/>
          <p:nvPr/>
        </p:nvSpPr>
        <p:spPr>
          <a:xfrm>
            <a:off x="1118219" y="2515773"/>
            <a:ext cx="358438" cy="156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3C2CC9-C271-13FF-A1A6-2FFB910A3186}"/>
              </a:ext>
            </a:extLst>
          </p:cNvPr>
          <p:cNvSpPr txBox="1"/>
          <p:nvPr/>
        </p:nvSpPr>
        <p:spPr>
          <a:xfrm>
            <a:off x="4437424" y="331287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登録日と更新日は自動で取り込み</a:t>
            </a:r>
            <a:endParaRPr lang="en-US" altLang="ja-JP" sz="600" dirty="0"/>
          </a:p>
          <a:p>
            <a:r>
              <a:rPr lang="ja-JP" altLang="en-US" sz="600" dirty="0"/>
              <a:t>（編集時は更新日のみ）</a:t>
            </a:r>
            <a:endParaRPr lang="en-US" altLang="ja-JP" sz="6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E1ABA1B-99C0-A384-C30D-7E552D14C776}"/>
              </a:ext>
            </a:extLst>
          </p:cNvPr>
          <p:cNvSpPr/>
          <p:nvPr/>
        </p:nvSpPr>
        <p:spPr>
          <a:xfrm>
            <a:off x="398025" y="1261734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検査情報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A0E9C17-F8DA-C943-3343-64EA690F8D5D}"/>
              </a:ext>
            </a:extLst>
          </p:cNvPr>
          <p:cNvSpPr txBox="1"/>
          <p:nvPr/>
        </p:nvSpPr>
        <p:spPr>
          <a:xfrm>
            <a:off x="1506247" y="1243805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※</a:t>
            </a:r>
            <a:r>
              <a:rPr kumimoji="1" lang="ja-JP" altLang="en-US" sz="800" dirty="0"/>
              <a:t>検査情報は次ページ参照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40F84C0-0EFB-4917-A81B-7D18CF0D4F85}"/>
              </a:ext>
            </a:extLst>
          </p:cNvPr>
          <p:cNvCxnSpPr>
            <a:cxnSpLocks/>
          </p:cNvCxnSpPr>
          <p:nvPr/>
        </p:nvCxnSpPr>
        <p:spPr>
          <a:xfrm>
            <a:off x="451443" y="880749"/>
            <a:ext cx="0" cy="103353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ECC29E7-CF89-96B9-C625-E0B3184F6D0E}"/>
              </a:ext>
            </a:extLst>
          </p:cNvPr>
          <p:cNvCxnSpPr>
            <a:cxnSpLocks/>
          </p:cNvCxnSpPr>
          <p:nvPr/>
        </p:nvCxnSpPr>
        <p:spPr>
          <a:xfrm flipH="1" flipV="1">
            <a:off x="3636105" y="3037121"/>
            <a:ext cx="970248" cy="242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A2D3BC9-2E56-5B7A-F3AF-FDCF6C8AB017}"/>
              </a:ext>
            </a:extLst>
          </p:cNvPr>
          <p:cNvSpPr txBox="1"/>
          <p:nvPr/>
        </p:nvSpPr>
        <p:spPr>
          <a:xfrm>
            <a:off x="4566413" y="2955962"/>
            <a:ext cx="1415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入力したら、自動でデバイス名取得</a:t>
            </a:r>
            <a:endParaRPr lang="en-US" altLang="ja-JP" sz="6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AF43982-C771-6B5F-4F00-CAAB3827C2D3}"/>
              </a:ext>
            </a:extLst>
          </p:cNvPr>
          <p:cNvSpPr txBox="1"/>
          <p:nvPr/>
        </p:nvSpPr>
        <p:spPr>
          <a:xfrm>
            <a:off x="-7705" y="-4235"/>
            <a:ext cx="168507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デバイス登録（患者情報も）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AB408AE-5B7B-D235-78E9-CBA51C43389D}"/>
              </a:ext>
            </a:extLst>
          </p:cNvPr>
          <p:cNvSpPr txBox="1"/>
          <p:nvPr/>
        </p:nvSpPr>
        <p:spPr>
          <a:xfrm>
            <a:off x="321619" y="4831627"/>
            <a:ext cx="4031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添付文書承認番号が添付文書情報テーブルにない場合、</a:t>
            </a:r>
            <a:endParaRPr kumimoji="1" lang="en-US" altLang="ja-JP" sz="1200" dirty="0"/>
          </a:p>
          <a:p>
            <a:r>
              <a:rPr kumimoji="1" lang="ja-JP" altLang="en-US" sz="1200" dirty="0"/>
              <a:t>エラーメッセージを表示</a:t>
            </a:r>
            <a:endParaRPr kumimoji="1" lang="en-US" altLang="ja-JP" sz="1200" dirty="0"/>
          </a:p>
          <a:p>
            <a:r>
              <a:rPr kumimoji="1" lang="ja-JP" altLang="en-US" sz="1200" dirty="0"/>
              <a:t>指定したデバイス名がない場合、名前に間違いがないか</a:t>
            </a:r>
            <a:endParaRPr kumimoji="1" lang="en-US" altLang="ja-JP" sz="1200" dirty="0"/>
          </a:p>
          <a:p>
            <a:r>
              <a:rPr kumimoji="1" lang="ja-JP" altLang="en-US" sz="1200" dirty="0"/>
              <a:t>確認し、なければ登録を促す。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286EA18-FB0D-035E-E254-F2AC216CB1C7}"/>
              </a:ext>
            </a:extLst>
          </p:cNvPr>
          <p:cNvSpPr txBox="1"/>
          <p:nvPr/>
        </p:nvSpPr>
        <p:spPr>
          <a:xfrm>
            <a:off x="4708504" y="1941279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※</a:t>
            </a:r>
            <a:r>
              <a:rPr lang="ja-JP" altLang="en-US" sz="600" dirty="0"/>
              <a:t>削除は論理削除で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F415E5F-6702-6227-0B96-1A02D53ABA47}"/>
              </a:ext>
            </a:extLst>
          </p:cNvPr>
          <p:cNvSpPr txBox="1"/>
          <p:nvPr/>
        </p:nvSpPr>
        <p:spPr>
          <a:xfrm>
            <a:off x="321619" y="4228479"/>
            <a:ext cx="262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前回からの機能の追加は</a:t>
            </a:r>
            <a:endParaRPr kumimoji="1" lang="en-US" altLang="ja-JP" sz="1200" dirty="0"/>
          </a:p>
          <a:p>
            <a:r>
              <a:rPr kumimoji="1" lang="ja-JP" altLang="en-US" sz="1200" dirty="0"/>
              <a:t>登録時に患者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と名前を引き継ぐ。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7F8EE3A-DA1C-E3A5-E2AA-17253FB24841}"/>
              </a:ext>
            </a:extLst>
          </p:cNvPr>
          <p:cNvSpPr txBox="1"/>
          <p:nvPr/>
        </p:nvSpPr>
        <p:spPr>
          <a:xfrm>
            <a:off x="4572000" y="275628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>
                <a:solidFill>
                  <a:srgbClr val="FF0000"/>
                </a:solidFill>
              </a:rPr>
              <a:t>デバイス名を入力したら、自動で承認番号がでるように。</a:t>
            </a:r>
            <a:endParaRPr lang="en-US" altLang="ja-JP" sz="600" dirty="0">
              <a:solidFill>
                <a:srgbClr val="FF0000"/>
              </a:solidFill>
            </a:endParaRPr>
          </a:p>
          <a:p>
            <a:r>
              <a:rPr lang="ja-JP" altLang="en-US" sz="600" dirty="0">
                <a:solidFill>
                  <a:srgbClr val="FF0000"/>
                </a:solidFill>
              </a:rPr>
              <a:t>デバイス名の予測絹も</a:t>
            </a:r>
            <a:endParaRPr lang="en-US" altLang="ja-JP" sz="6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92F9C5C-F974-75B9-ED57-E47FB9C2B2D5}"/>
              </a:ext>
            </a:extLst>
          </p:cNvPr>
          <p:cNvSpPr txBox="1"/>
          <p:nvPr/>
        </p:nvSpPr>
        <p:spPr>
          <a:xfrm>
            <a:off x="4741277" y="483799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デバイスの登録時は、一般的名称をもとに絞り込みはしないで</a:t>
            </a:r>
            <a:endParaRPr kumimoji="1" lang="en-US" altLang="ja-JP" sz="1200" dirty="0"/>
          </a:p>
          <a:p>
            <a:r>
              <a:rPr kumimoji="1" lang="ja-JP" altLang="en-US" sz="1200" dirty="0"/>
              <a:t>いいかな。検索システムではできるように。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47800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439CDD9B-945A-F476-E6B1-EEEEA6E99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87653"/>
              </p:ext>
            </p:extLst>
          </p:nvPr>
        </p:nvGraphicFramePr>
        <p:xfrm>
          <a:off x="126453" y="309940"/>
          <a:ext cx="5488092" cy="21449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7947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3360295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algn="l" fontAlgn="b"/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クラス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用途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ActionBase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PatientDeviceAction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サーブレットに関する処理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ServiceBase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PatientDeviceService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データベースに関する処理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599315136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View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PatientDevice</a:t>
                      </a:r>
                      <a:r>
                        <a:rPr lang="en-US" sz="800" dirty="0" err="1">
                          <a:effectLst/>
                        </a:rPr>
                        <a:t>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画面（患者の体内デバイス）の項目を定義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20050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Converter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PatientDeviceConvereter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DTO (</a:t>
                      </a:r>
                      <a:r>
                        <a:rPr lang="en-US" altLang="ja-JP" sz="800" dirty="0" err="1">
                          <a:effectLst/>
                        </a:rPr>
                        <a:t>patientDevice</a:t>
                      </a:r>
                      <a:r>
                        <a:rPr lang="en-US" altLang="ja-JP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モデルと</a:t>
                      </a:r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モデルの変換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25248501"/>
                  </a:ext>
                </a:extLst>
              </a:tr>
              <a:tr h="198680">
                <a:tc vMerge="1"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PatientConverter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effectLst/>
                        </a:rPr>
                        <a:t>DTO (Patient)</a:t>
                      </a:r>
                      <a:r>
                        <a:rPr lang="ja-JP" altLang="en-US" sz="800" dirty="0">
                          <a:effectLst/>
                        </a:rPr>
                        <a:t>モデルと</a:t>
                      </a:r>
                      <a:r>
                        <a:rPr lang="en-US" altLang="ja-JP" sz="800" dirty="0">
                          <a:effectLst/>
                        </a:rPr>
                        <a:t>VIEW (</a:t>
                      </a:r>
                      <a:r>
                        <a:rPr lang="en-US" altLang="ja-JP" sz="800" dirty="0" err="1">
                          <a:effectLst/>
                        </a:rPr>
                        <a:t>PatientDeviceView</a:t>
                      </a:r>
                      <a:r>
                        <a:rPr lang="en-US" altLang="ja-JP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モデルの変換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47739241"/>
                  </a:ext>
                </a:extLst>
              </a:tr>
              <a:tr h="198680">
                <a:tc rowSpan="2"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DTO Model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PatientDevice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患者のデバイス情報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01571923"/>
                  </a:ext>
                </a:extLst>
              </a:tr>
              <a:tr h="198680">
                <a:tc vMerge="1"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Patient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患者のデバイス情報の中で重複するカラム（患者</a:t>
                      </a:r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と氏名）を分離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59607331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Validator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PatientDeviceValidator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入力データを検証する（空白・重複・桁数・数字以外）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496981"/>
                  </a:ext>
                </a:extLst>
              </a:tr>
            </a:tbl>
          </a:graphicData>
        </a:graphic>
      </p:graphicFrame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01EC108-158B-AE18-E420-2D20855BDB2E}"/>
              </a:ext>
            </a:extLst>
          </p:cNvPr>
          <p:cNvGrpSpPr/>
          <p:nvPr/>
        </p:nvGrpSpPr>
        <p:grpSpPr>
          <a:xfrm>
            <a:off x="4104971" y="2842592"/>
            <a:ext cx="4762500" cy="3705468"/>
            <a:chOff x="4572001" y="24008"/>
            <a:chExt cx="4572000" cy="5138541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BB72E2A-6FDF-6A75-403B-EC417AF1742F}"/>
                </a:ext>
              </a:extLst>
            </p:cNvPr>
            <p:cNvSpPr/>
            <p:nvPr/>
          </p:nvSpPr>
          <p:spPr>
            <a:xfrm>
              <a:off x="4572001" y="226597"/>
              <a:ext cx="4572000" cy="49359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C119FD3-C0E2-FE56-A0E1-3604914C3131}"/>
                </a:ext>
              </a:extLst>
            </p:cNvPr>
            <p:cNvSpPr txBox="1"/>
            <p:nvPr/>
          </p:nvSpPr>
          <p:spPr>
            <a:xfrm>
              <a:off x="6412746" y="24008"/>
              <a:ext cx="958416" cy="4561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u="sng" dirty="0"/>
                <a:t>DTO model</a:t>
              </a:r>
              <a:endParaRPr kumimoji="1" lang="ja-JP" altLang="en-US" sz="1400" u="sng" dirty="0"/>
            </a:p>
          </p:txBody>
        </p:sp>
      </p:grpSp>
      <p:graphicFrame>
        <p:nvGraphicFramePr>
          <p:cNvPr id="2" name="表 5">
            <a:extLst>
              <a:ext uri="{FF2B5EF4-FFF2-40B4-BE49-F238E27FC236}">
                <a16:creationId xmlns:a16="http://schemas.microsoft.com/office/drawing/2014/main" id="{5D0CBA71-F7D7-2318-CD4E-D2D424723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25465"/>
              </p:ext>
            </p:extLst>
          </p:nvPr>
        </p:nvGraphicFramePr>
        <p:xfrm>
          <a:off x="5609060" y="3337061"/>
          <a:ext cx="1417232" cy="3169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7232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患者の体内デバイス情報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Patient_Device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添付文書承認番号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13052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</a:t>
                      </a:r>
                      <a:r>
                        <a:rPr kumimoji="1" lang="en-US" altLang="ja-JP" sz="800" dirty="0"/>
                        <a:t>ID(8</a:t>
                      </a:r>
                      <a:r>
                        <a:rPr kumimoji="1" lang="ja-JP" altLang="en-US" sz="800" dirty="0"/>
                        <a:t>桁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Ptient</a:t>
                      </a:r>
                      <a:r>
                        <a:rPr kumimoji="1" lang="ja-JP" altLang="en-US" sz="800" dirty="0"/>
                        <a:t> </a:t>
                      </a:r>
                      <a:r>
                        <a:rPr kumimoji="1" lang="en-US" altLang="ja-JP" sz="800" dirty="0"/>
                        <a:t>patient)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/>
                        <a:t>埋込日</a:t>
                      </a:r>
                      <a:endParaRPr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implantedAt</a:t>
                      </a:r>
                      <a:r>
                        <a:rPr kumimoji="1" lang="en-US" altLang="ja-JP" sz="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75941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登録日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createdAt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24070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更新日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createdAt</a:t>
                      </a:r>
                      <a:r>
                        <a:rPr kumimoji="1" lang="en-US" altLang="ja-JP" sz="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96743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削除カラム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(Integer </a:t>
                      </a:r>
                      <a:r>
                        <a:rPr kumimoji="1" lang="en-US" altLang="ja-JP" sz="800" dirty="0" err="1"/>
                        <a:t>delete_flag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11889"/>
                  </a:ext>
                </a:extLst>
              </a:tr>
            </a:tbl>
          </a:graphicData>
        </a:graphic>
      </p:graphicFrame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8E536CAA-0C1C-3E91-FCBD-A81B445C4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18937"/>
              </p:ext>
            </p:extLst>
          </p:nvPr>
        </p:nvGraphicFramePr>
        <p:xfrm>
          <a:off x="7385742" y="3408182"/>
          <a:ext cx="1338942" cy="2499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38942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デバイスの添付文書情報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承認番号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approval_number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JMDN</a:t>
                      </a:r>
                      <a:r>
                        <a:rPr kumimoji="1" lang="ja-JP" altLang="en-US" sz="800" dirty="0"/>
                        <a:t>コード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JMDN_code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6268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販売名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device_name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82540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44783"/>
                  </a:ext>
                </a:extLst>
              </a:tr>
            </a:tbl>
          </a:graphicData>
        </a:graphic>
      </p:graphicFrame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6EC0587-B79D-AC7C-658B-6BBD96F97634}"/>
              </a:ext>
            </a:extLst>
          </p:cNvPr>
          <p:cNvCxnSpPr>
            <a:cxnSpLocks/>
          </p:cNvCxnSpPr>
          <p:nvPr/>
        </p:nvCxnSpPr>
        <p:spPr>
          <a:xfrm flipV="1">
            <a:off x="7018564" y="3849237"/>
            <a:ext cx="470293" cy="39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99A56D-07A9-BEE8-9094-78205B29CBE8}"/>
              </a:ext>
            </a:extLst>
          </p:cNvPr>
          <p:cNvSpPr txBox="1"/>
          <p:nvPr/>
        </p:nvSpPr>
        <p:spPr>
          <a:xfrm>
            <a:off x="7186735" y="37402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BE2C91-1A66-E3AC-D041-8CFA4C516B2F}"/>
              </a:ext>
            </a:extLst>
          </p:cNvPr>
          <p:cNvSpPr txBox="1"/>
          <p:nvPr/>
        </p:nvSpPr>
        <p:spPr>
          <a:xfrm>
            <a:off x="6913703" y="42081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多</a:t>
            </a:r>
          </a:p>
        </p:txBody>
      </p:sp>
      <p:graphicFrame>
        <p:nvGraphicFramePr>
          <p:cNvPr id="14" name="表 5">
            <a:extLst>
              <a:ext uri="{FF2B5EF4-FFF2-40B4-BE49-F238E27FC236}">
                <a16:creationId xmlns:a16="http://schemas.microsoft.com/office/drawing/2014/main" id="{87BFFE01-6999-B3AB-5E80-2C9D23EF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79144"/>
              </p:ext>
            </p:extLst>
          </p:nvPr>
        </p:nvGraphicFramePr>
        <p:xfrm>
          <a:off x="4200059" y="3423422"/>
          <a:ext cx="1137402" cy="2042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37402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(Patient)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</a:t>
                      </a:r>
                      <a:r>
                        <a:rPr kumimoji="1" lang="en-US" altLang="ja-JP" sz="800" dirty="0"/>
                        <a:t>ID(8</a:t>
                      </a:r>
                      <a:r>
                        <a:rPr kumimoji="1" lang="ja-JP" altLang="en-US" sz="800" dirty="0"/>
                        <a:t>桁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/>
                        <a:t>(Integer </a:t>
                      </a:r>
                      <a:r>
                        <a:rPr kumimoji="1" lang="en-US" altLang="ja-JP" sz="800" dirty="0" err="1"/>
                        <a:t>patient_id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氏名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patient_name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59211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氏名（ひらがな）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patient_name_kana</a:t>
                      </a:r>
                      <a:r>
                        <a:rPr kumimoji="1" lang="en-US" altLang="ja-JP" sz="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226914"/>
                  </a:ext>
                </a:extLst>
              </a:tr>
            </a:tbl>
          </a:graphicData>
        </a:graphic>
      </p:graphicFrame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28145D6-C115-1797-4FA2-56E728B0DCDC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5265740" y="3908262"/>
            <a:ext cx="459756" cy="9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654D3A-E437-DF8F-0358-ECFF96958410}"/>
              </a:ext>
            </a:extLst>
          </p:cNvPr>
          <p:cNvSpPr txBox="1"/>
          <p:nvPr/>
        </p:nvSpPr>
        <p:spPr>
          <a:xfrm>
            <a:off x="5412590" y="468866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多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AAD6F0-B1FE-664C-806B-F062BE015A20}"/>
              </a:ext>
            </a:extLst>
          </p:cNvPr>
          <p:cNvSpPr txBox="1"/>
          <p:nvPr/>
        </p:nvSpPr>
        <p:spPr>
          <a:xfrm>
            <a:off x="5262555" y="374088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7603F27-7DAA-4980-ACEB-3604023E1111}"/>
              </a:ext>
            </a:extLst>
          </p:cNvPr>
          <p:cNvSpPr txBox="1"/>
          <p:nvPr/>
        </p:nvSpPr>
        <p:spPr>
          <a:xfrm>
            <a:off x="4995" y="-4235"/>
            <a:ext cx="168507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デバイス登録（患者情報も）</a:t>
            </a:r>
          </a:p>
        </p:txBody>
      </p:sp>
    </p:spTree>
    <p:extLst>
      <p:ext uri="{BB962C8B-B14F-4D97-AF65-F5344CB8AC3E}">
        <p14:creationId xmlns:p14="http://schemas.microsoft.com/office/powerpoint/2010/main" val="3275120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D67AD5AE-ADEC-9C76-1B41-4A7D3023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41163"/>
              </p:ext>
            </p:extLst>
          </p:nvPr>
        </p:nvGraphicFramePr>
        <p:xfrm>
          <a:off x="113706" y="260549"/>
          <a:ext cx="8795345" cy="49424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1394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7210506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4832351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7988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メソッド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返り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引数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処理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create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List&lt;String&gt;</a:t>
                      </a:r>
                    </a:p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エラーがあれば返す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PackgeinsertView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新規作成画面に入力されたデータ（</a:t>
                      </a:r>
                      <a:r>
                        <a:rPr lang="en-US" altLang="ja-JP" sz="800" dirty="0" err="1">
                          <a:effectLst/>
                        </a:rPr>
                        <a:t>PackageInsertView</a:t>
                      </a:r>
                      <a:r>
                        <a:rPr lang="ja-JP" altLang="en-US" sz="800" dirty="0">
                          <a:effectLst/>
                        </a:rPr>
                        <a:t>）の値を</a:t>
                      </a:r>
                      <a:r>
                        <a:rPr lang="en-US" altLang="ja-JP" sz="800" dirty="0">
                          <a:effectLst/>
                        </a:rPr>
                        <a:t>Validator</a:t>
                      </a:r>
                      <a:r>
                        <a:rPr lang="ja-JP" altLang="en-US" sz="800" dirty="0">
                          <a:effectLst/>
                        </a:rPr>
                        <a:t>で検証後、エラーがなければ、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テーブルと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テーブルに登録。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88312286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680085274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52399142"/>
                  </a:ext>
                </a:extLst>
              </a:tr>
              <a:tr h="46239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update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List&lt;String&gt;</a:t>
                      </a:r>
                    </a:p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エラーがあれば返す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画面から入力された添付文書情報の登録内容をもとに、添付文書情報データを更新する。添付文書番号が変わっていれば、添付文書の重複もチェックし、空白などエラーがなければ、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と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をそれぞれ更新。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68133080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countByJMDN_CODE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long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 </a:t>
                      </a:r>
                      <a:r>
                        <a:rPr lang="en-US" sz="800" dirty="0" err="1">
                          <a:effectLst/>
                        </a:rPr>
                        <a:t>JMDN_code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引数で指定した</a:t>
                      </a:r>
                      <a:r>
                        <a:rPr lang="en-US" altLang="ja-JP" sz="800" dirty="0">
                          <a:effectLst/>
                        </a:rPr>
                        <a:t>JMDN code</a:t>
                      </a:r>
                      <a:r>
                        <a:rPr lang="ja-JP" altLang="en-US" sz="800" dirty="0">
                          <a:effectLst/>
                        </a:rPr>
                        <a:t>が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テーブルに何件あるか出力。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createInternalJMDN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テーブルにデータを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件登録。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fontAlgn="t"/>
                      <a:r>
                        <a:rPr lang="en-US" sz="800" dirty="0" err="1">
                          <a:effectLst/>
                        </a:rPr>
                        <a:t>JMDNConverter.toModel</a:t>
                      </a: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を使用。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496981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createInternal_Pack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テーブルにデータを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件登録。</a:t>
                      </a:r>
                      <a:r>
                        <a:rPr lang="en-US" sz="800" dirty="0" err="1">
                          <a:effectLst/>
                        </a:rPr>
                        <a:t>PackageInsertConverter.toModel</a:t>
                      </a: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を使用。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1576689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findOne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int 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 err="1">
                          <a:effectLst/>
                        </a:rPr>
                        <a:t>findOneInternal</a:t>
                      </a:r>
                      <a:r>
                        <a:rPr lang="ja-JP" altLang="en-US" sz="800" dirty="0">
                          <a:effectLst/>
                        </a:rPr>
                        <a:t>を使用して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インスタンス取得し、そのあと、</a:t>
                      </a:r>
                      <a:r>
                        <a:rPr lang="en-US" sz="800" dirty="0" err="1">
                          <a:effectLst/>
                        </a:rPr>
                        <a:t>PackageInsertConverter.toView</a:t>
                      </a:r>
                      <a:r>
                        <a:rPr lang="ja-JP" altLang="en-US" sz="800" dirty="0">
                          <a:effectLst/>
                        </a:rPr>
                        <a:t>を使用して、</a:t>
                      </a:r>
                      <a:r>
                        <a:rPr lang="en-US" altLang="ja-JP" sz="800" dirty="0">
                          <a:effectLst/>
                        </a:rPr>
                        <a:t>DTO</a:t>
                      </a:r>
                      <a:r>
                        <a:rPr lang="ja-JP" altLang="en-US" sz="800" dirty="0">
                          <a:effectLst/>
                        </a:rPr>
                        <a:t>モデル（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インスタンス）から</a:t>
                      </a:r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のインスタンスに変換。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70137234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findOneInternal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int 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を条件に添付文書テーブルのデータ（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インスタンス）を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件取得。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17847604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countAll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long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テーブルにある全レコードの全件数をだす。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93371084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countByAapproval_number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long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 </a:t>
                      </a:r>
                      <a:r>
                        <a:rPr lang="en-US" sz="800" dirty="0" err="1">
                          <a:effectLst/>
                        </a:rPr>
                        <a:t>approval_number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指定した添付文書承認番号の件数を取得する。重複チェックで使用する。</a:t>
                      </a:r>
                      <a:r>
                        <a:rPr lang="en-US" altLang="ja-JP" sz="800" dirty="0" err="1">
                          <a:effectLst/>
                        </a:rPr>
                        <a:t>em.createNamedQuery</a:t>
                      </a:r>
                      <a:r>
                        <a:rPr lang="ja-JP" altLang="en-US" sz="800" dirty="0">
                          <a:effectLst/>
                        </a:rPr>
                        <a:t>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83864479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findJMDN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Jmdn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String </a:t>
                      </a:r>
                      <a:r>
                        <a:rPr lang="en-US" sz="800" dirty="0" err="1">
                          <a:effectLst/>
                        </a:rPr>
                        <a:t>JMDN_code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指定された</a:t>
                      </a:r>
                      <a:r>
                        <a:rPr lang="en-US" altLang="ja-JP" sz="800" dirty="0">
                          <a:effectLst/>
                        </a:rPr>
                        <a:t>JMDN_CODE</a:t>
                      </a:r>
                      <a:r>
                        <a:rPr lang="ja-JP" altLang="en-US" sz="800" dirty="0">
                          <a:effectLst/>
                        </a:rPr>
                        <a:t>の</a:t>
                      </a:r>
                      <a:r>
                        <a:rPr lang="en-US" altLang="ja-JP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インスタンスを取得。</a:t>
                      </a:r>
                      <a:r>
                        <a:rPr lang="en-US" altLang="ja-JP" sz="800" dirty="0" err="1">
                          <a:effectLst/>
                        </a:rPr>
                        <a:t>em.createNamedQuery</a:t>
                      </a:r>
                      <a:r>
                        <a:rPr lang="ja-JP" altLang="en-US" sz="800" dirty="0">
                          <a:effectLst/>
                        </a:rPr>
                        <a:t>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32239639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updateInternal_JMDN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JMDN</a:t>
                      </a:r>
                      <a:r>
                        <a:rPr lang="ja-JP" altLang="en-US" sz="800" dirty="0">
                          <a:effectLst/>
                        </a:rPr>
                        <a:t>コード（</a:t>
                      </a:r>
                      <a:r>
                        <a:rPr lang="en-US" altLang="ja-JP" sz="800" dirty="0">
                          <a:effectLst/>
                        </a:rPr>
                        <a:t>unique</a:t>
                      </a:r>
                      <a:r>
                        <a:rPr lang="ja-JP" altLang="en-US" sz="800" dirty="0">
                          <a:effectLst/>
                        </a:rPr>
                        <a:t>な値）を変更する場合と、一般的名称のみ変更する場合で</a:t>
                      </a:r>
                      <a:r>
                        <a:rPr lang="en-US" altLang="ja-JP" sz="800" dirty="0">
                          <a:effectLst/>
                        </a:rPr>
                        <a:t>if-else</a:t>
                      </a:r>
                      <a:r>
                        <a:rPr lang="ja-JP" altLang="en-US" sz="800" dirty="0">
                          <a:effectLst/>
                        </a:rPr>
                        <a:t>で処理分岐。</a:t>
                      </a:r>
                      <a:r>
                        <a:rPr lang="en-US" altLang="ja-JP" sz="800" dirty="0" err="1">
                          <a:effectLst/>
                        </a:rPr>
                        <a:t>JMDNConverter.copyViewToModel_general_name</a:t>
                      </a:r>
                      <a:r>
                        <a:rPr lang="en-US" altLang="ja-JP" sz="800" dirty="0">
                          <a:effectLst/>
                        </a:rPr>
                        <a:t>(j, </a:t>
                      </a:r>
                      <a:r>
                        <a:rPr lang="en-US" altLang="ja-JP" sz="800" dirty="0" err="1">
                          <a:effectLst/>
                        </a:rPr>
                        <a:t>pv</a:t>
                      </a:r>
                      <a:r>
                        <a:rPr lang="en-US" altLang="ja-JP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使用。　　　　</a:t>
                      </a:r>
                      <a:r>
                        <a:rPr lang="ja-JP" altLang="en-US" sz="800" b="1" dirty="0">
                          <a:solidFill>
                            <a:srgbClr val="FF0000"/>
                          </a:solidFill>
                          <a:effectLst/>
                        </a:rPr>
                        <a:t>↑シンプルに考える必要あり。</a:t>
                      </a:r>
                      <a:endParaRPr lang="en-US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81560343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updateInternal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編集データに</a:t>
                      </a:r>
                      <a:r>
                        <a:rPr lang="en-US" altLang="ja-JP" sz="800" dirty="0" err="1">
                          <a:effectLst/>
                        </a:rPr>
                        <a:t>PackageInsert</a:t>
                      </a:r>
                      <a:r>
                        <a:rPr lang="ja-JP" altLang="en-US" sz="800" dirty="0">
                          <a:effectLst/>
                        </a:rPr>
                        <a:t>を変更。</a:t>
                      </a:r>
                      <a:r>
                        <a:rPr lang="en-US" sz="800" dirty="0" err="1">
                          <a:effectLst/>
                        </a:rPr>
                        <a:t>PackageInsertConverter.copyViewToModel</a:t>
                      </a:r>
                      <a:r>
                        <a:rPr lang="en-US" sz="800" dirty="0">
                          <a:effectLst/>
                        </a:rPr>
                        <a:t>(p, </a:t>
                      </a:r>
                      <a:r>
                        <a:rPr lang="en-US" sz="800" dirty="0" err="1">
                          <a:effectLst/>
                        </a:rPr>
                        <a:t>pv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使用。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8966524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findPackageInsertByAppNum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Packageinsert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Strin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approval_num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指定した添付文書承認番号の</a:t>
                      </a:r>
                      <a:r>
                        <a:rPr lang="en-US" altLang="ja-JP" sz="800" dirty="0" err="1">
                          <a:effectLst/>
                        </a:rPr>
                        <a:t>Packageisnert</a:t>
                      </a:r>
                      <a:r>
                        <a:rPr lang="ja-JP" altLang="en-US" sz="800" dirty="0">
                          <a:effectLst/>
                        </a:rPr>
                        <a:t>インスタンスを取得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0231532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058240-75BF-528A-9F26-AFBE0C67EEDA}"/>
              </a:ext>
            </a:extLst>
          </p:cNvPr>
          <p:cNvSpPr txBox="1"/>
          <p:nvPr/>
        </p:nvSpPr>
        <p:spPr>
          <a:xfrm>
            <a:off x="1693438" y="-7951"/>
            <a:ext cx="1924407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patientDeviceService</a:t>
            </a:r>
            <a:r>
              <a:rPr lang="ja-JP" altLang="en-US" sz="900" dirty="0"/>
              <a:t>クラス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BE4C58-3EDD-E614-D06E-CCA933169B1F}"/>
              </a:ext>
            </a:extLst>
          </p:cNvPr>
          <p:cNvSpPr txBox="1"/>
          <p:nvPr/>
        </p:nvSpPr>
        <p:spPr>
          <a:xfrm>
            <a:off x="4511378" y="5624305"/>
            <a:ext cx="436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JMDN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コードの重複検証を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validate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で組んだほうがいいかも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4F5C37-AC8E-F7AB-60D2-42B865A73FEF}"/>
              </a:ext>
            </a:extLst>
          </p:cNvPr>
          <p:cNvSpPr txBox="1"/>
          <p:nvPr/>
        </p:nvSpPr>
        <p:spPr>
          <a:xfrm>
            <a:off x="4995" y="11670"/>
            <a:ext cx="168507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デバイス登録（患者情報も）</a:t>
            </a:r>
          </a:p>
        </p:txBody>
      </p:sp>
    </p:spTree>
    <p:extLst>
      <p:ext uri="{BB962C8B-B14F-4D97-AF65-F5344CB8AC3E}">
        <p14:creationId xmlns:p14="http://schemas.microsoft.com/office/powerpoint/2010/main" val="354607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A2FF54-EA02-9488-0F09-7238CDB43FE2}"/>
              </a:ext>
            </a:extLst>
          </p:cNvPr>
          <p:cNvSpPr txBox="1"/>
          <p:nvPr/>
        </p:nvSpPr>
        <p:spPr>
          <a:xfrm>
            <a:off x="-3318" y="4078"/>
            <a:ext cx="168507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デバイス登録（患者情報も）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16345A-949B-EE90-3B12-25A4DF98D324}"/>
              </a:ext>
            </a:extLst>
          </p:cNvPr>
          <p:cNvSpPr txBox="1"/>
          <p:nvPr/>
        </p:nvSpPr>
        <p:spPr>
          <a:xfrm>
            <a:off x="175183" y="238093"/>
            <a:ext cx="8615346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u="sng" dirty="0"/>
              <a:t>検討要</a:t>
            </a:r>
            <a:r>
              <a:rPr kumimoji="1" lang="ja-JP" altLang="en-US" sz="1200" dirty="0"/>
              <a:t>　　（〇は済）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 err="1"/>
              <a:t>PatientDevice</a:t>
            </a:r>
            <a:r>
              <a:rPr kumimoji="1" lang="ja-JP" altLang="en-US" sz="1200" dirty="0"/>
              <a:t>登録画面で、添付文書入力→</a:t>
            </a:r>
            <a:r>
              <a:rPr kumimoji="1" lang="en-US" altLang="ja-JP" sz="1200" dirty="0"/>
              <a:t>2click</a:t>
            </a:r>
            <a:r>
              <a:rPr kumimoji="1" lang="ja-JP" altLang="en-US" sz="1200" dirty="0"/>
              <a:t>で登録ページにいけるので、不要。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 err="1"/>
              <a:t>PatientDeviceService</a:t>
            </a:r>
            <a:r>
              <a:rPr kumimoji="1" lang="ja-JP" altLang="en-US" sz="1200" dirty="0"/>
              <a:t>の</a:t>
            </a:r>
            <a:r>
              <a:rPr kumimoji="1" lang="en-US" altLang="ja-JP" sz="1200" dirty="0" err="1"/>
              <a:t>findPatient</a:t>
            </a:r>
            <a:r>
              <a:rPr kumimoji="1" lang="en-US" altLang="ja-JP" sz="1200" dirty="0"/>
              <a:t>(int </a:t>
            </a:r>
            <a:r>
              <a:rPr kumimoji="1" lang="en-US" altLang="ja-JP" sz="1200" dirty="0" err="1"/>
              <a:t>patient_id</a:t>
            </a:r>
            <a:r>
              <a:rPr kumimoji="1" lang="en-US" altLang="ja-JP" sz="1200" dirty="0"/>
              <a:t>)</a:t>
            </a:r>
            <a:r>
              <a:rPr kumimoji="1" lang="ja-JP" altLang="en-US" sz="1200" dirty="0"/>
              <a:t>メソッドの</a:t>
            </a:r>
            <a:r>
              <a:rPr kumimoji="1" lang="en-US" altLang="ja-JP" sz="1200" dirty="0" err="1"/>
              <a:t>getSingleResult</a:t>
            </a:r>
            <a:r>
              <a:rPr kumimoji="1" lang="ja-JP" altLang="en-US" sz="1200" dirty="0"/>
              <a:t>：指定した患者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がデータベースにない場合を考えておく。→済。患者レコード数を取得し、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以上なら、患者レコードを取得。</a:t>
            </a:r>
            <a:endParaRPr kumimoji="1" lang="en-US" altLang="ja-JP" sz="1200" dirty="0"/>
          </a:p>
          <a:p>
            <a:r>
              <a:rPr kumimoji="1" lang="ja-JP" altLang="en-US" sz="1200" dirty="0"/>
              <a:t>〇管理者だけ編集できるようになっているか→済（</a:t>
            </a:r>
            <a:r>
              <a:rPr kumimoji="1" lang="en-US" altLang="ja-JP" sz="1200" dirty="0"/>
              <a:t>Filter</a:t>
            </a:r>
            <a:r>
              <a:rPr kumimoji="1" lang="ja-JP" altLang="en-US" sz="1200" dirty="0"/>
              <a:t>で設定）</a:t>
            </a:r>
            <a:endParaRPr kumimoji="1" lang="en-US" altLang="ja-JP" sz="1200" dirty="0"/>
          </a:p>
          <a:p>
            <a:r>
              <a:rPr kumimoji="1" lang="ja-JP" altLang="en-US" sz="1200" dirty="0"/>
              <a:t>〇体内デバイスが外れたことは削除済みと同じでいいか。→済（本システムではそれでいく。更新日が削除日となる。）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Validate csv: </a:t>
            </a:r>
            <a:r>
              <a:rPr kumimoji="1" lang="ja-JP" altLang="en-US" sz="1200" dirty="0"/>
              <a:t>埋込日で日付形式以外のデータをどうするか→済（</a:t>
            </a:r>
            <a:r>
              <a:rPr kumimoji="1" lang="en-US" altLang="ja-JP" sz="1200" dirty="0" err="1"/>
              <a:t>yyyy</a:t>
            </a:r>
            <a:r>
              <a:rPr kumimoji="1" lang="en-US" altLang="ja-JP" sz="1200" dirty="0"/>
              <a:t>/MM/dd</a:t>
            </a:r>
            <a:r>
              <a:rPr kumimoji="1" lang="ja-JP" altLang="en-US" sz="1200" dirty="0"/>
              <a:t>形式以外はエラーメッセージに）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validate: csv</a:t>
            </a:r>
            <a:r>
              <a:rPr kumimoji="1" lang="ja-JP" altLang="en-US" sz="1200" dirty="0"/>
              <a:t>データ以外の取り込みのときエラー→済（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ファイルの確認処理追加）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validate: csv</a:t>
            </a:r>
            <a:r>
              <a:rPr kumimoji="1" lang="ja-JP" altLang="en-US" sz="1200" dirty="0"/>
              <a:t>データの項目数が規定以上のときの挙動→済</a:t>
            </a:r>
            <a:endParaRPr kumimoji="1" lang="en-US" altLang="ja-JP" sz="1200" dirty="0"/>
          </a:p>
          <a:p>
            <a:r>
              <a:rPr kumimoji="1" lang="ja-JP" altLang="en-US" sz="1200" dirty="0"/>
              <a:t>〇新規体内デバイの登録を上に移動→済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まとめて取り込み。重複データがあった場合に取り込みますか？→済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まとめて取り込み時、重複があった際に、重複解除後、メッセージなく別データ登録完了→（本システムでは、これでよい）</a:t>
            </a:r>
            <a:endParaRPr kumimoji="1" lang="en-US" altLang="ja-JP" sz="1200" dirty="0"/>
          </a:p>
          <a:p>
            <a:r>
              <a:rPr kumimoji="1" lang="ja-JP" altLang="en-US" sz="1200" dirty="0"/>
              <a:t>〇新規登録の重複チェック</a:t>
            </a:r>
            <a:r>
              <a:rPr kumimoji="1" lang="en-US" altLang="ja-JP" sz="1200" dirty="0"/>
              <a:t>OK</a:t>
            </a:r>
            <a:r>
              <a:rPr kumimoji="1" lang="ja-JP" altLang="en-US" sz="1200" dirty="0"/>
              <a:t>時に</a:t>
            </a:r>
            <a:r>
              <a:rPr kumimoji="1" lang="en-US" altLang="ja-JP" sz="1200" dirty="0"/>
              <a:t>check</a:t>
            </a:r>
            <a:r>
              <a:rPr kumimoji="1" lang="ja-JP" altLang="en-US" sz="1200" dirty="0"/>
              <a:t>に戻らない</a:t>
            </a:r>
            <a:r>
              <a:rPr kumimoji="1" lang="en-US" altLang="ja-JP" sz="1200" dirty="0"/>
              <a:t>? </a:t>
            </a:r>
            <a:r>
              <a:rPr kumimoji="1" lang="ja-JP" altLang="en-US" sz="1200" dirty="0"/>
              <a:t>不要な</a:t>
            </a:r>
            <a:r>
              <a:rPr kumimoji="1" lang="en-US" altLang="ja-JP" sz="1200" dirty="0"/>
              <a:t>Form</a:t>
            </a:r>
            <a:r>
              <a:rPr kumimoji="1" lang="ja-JP" altLang="en-US" sz="1200" dirty="0"/>
              <a:t>タグ削除（</a:t>
            </a:r>
            <a:r>
              <a:rPr kumimoji="1" lang="en-US" altLang="ja-JP" sz="1200" dirty="0"/>
              <a:t>Form</a:t>
            </a:r>
            <a:r>
              <a:rPr kumimoji="1" lang="ja-JP" altLang="en-US" sz="1200" dirty="0"/>
              <a:t>タグの入れ子は機能しない。）→済。重複</a:t>
            </a:r>
            <a:r>
              <a:rPr kumimoji="1" lang="en-US" altLang="ja-JP" sz="1200" dirty="0"/>
              <a:t>OK</a:t>
            </a:r>
            <a:r>
              <a:rPr kumimoji="1" lang="ja-JP" altLang="en-US" sz="1200" dirty="0"/>
              <a:t>で登録完了し一覧画面に。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 err="1"/>
              <a:t>checkAlphanumeric</a:t>
            </a:r>
            <a:r>
              <a:rPr kumimoji="1" lang="ja-JP" altLang="en-US" sz="1200" dirty="0"/>
              <a:t>などは</a:t>
            </a:r>
            <a:r>
              <a:rPr kumimoji="1" lang="en-US" altLang="ja-JP" sz="1200" dirty="0"/>
              <a:t>csv validator</a:t>
            </a:r>
            <a:r>
              <a:rPr kumimoji="1" lang="ja-JP" altLang="en-US" sz="1200" dirty="0"/>
              <a:t>クラスに移動させた方がいい？→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取り込み以外でも使うので移動させなくてもよい。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create </a:t>
            </a:r>
            <a:r>
              <a:rPr kumimoji="1" lang="ja-JP" altLang="en-US" sz="1200" dirty="0"/>
              <a:t>全項目が同じ値の時のみメッセージを返却→患者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・添付文書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・埋込日が重複する場合に、重複のエラーメッセージを返却。（（患者名）・デバイス名はしていない。別でエラーメッセージがでる）</a:t>
            </a:r>
            <a:endParaRPr kumimoji="1" lang="en-US" altLang="ja-JP" sz="1200" dirty="0"/>
          </a:p>
          <a:p>
            <a:r>
              <a:rPr kumimoji="1" lang="ja-JP" altLang="en-US" sz="1200" dirty="0"/>
              <a:t>〇患者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は同じだが、異なる患者名を登録しようとしても、登録した患者名で自動で登録される。エラーメッセージを返却する必要がある。</a:t>
            </a:r>
            <a:r>
              <a:rPr kumimoji="1" lang="en-US" altLang="ja-JP" sz="1200" dirty="0"/>
              <a:t>Validate</a:t>
            </a:r>
            <a:r>
              <a:rPr kumimoji="1" lang="ja-JP" altLang="en-US" sz="1200" dirty="0"/>
              <a:t>時に登録した患者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の患者名とこれから登録する名前が異なる場合エラーメッセージを。→済（患者名のスペースを削除したうえで</a:t>
            </a:r>
            <a:r>
              <a:rPr kumimoji="1" lang="en-US" altLang="ja-JP" sz="1200" dirty="0"/>
              <a:t>equals</a:t>
            </a:r>
            <a:r>
              <a:rPr kumimoji="1" lang="ja-JP" altLang="en-US" sz="1200" dirty="0"/>
              <a:t>で一致確認）</a:t>
            </a:r>
            <a:endParaRPr kumimoji="1" lang="en-US" altLang="ja-JP" sz="1200" dirty="0"/>
          </a:p>
          <a:p>
            <a:r>
              <a:rPr kumimoji="1" lang="ja-JP" altLang="en-US" sz="1200" dirty="0"/>
              <a:t>〇患者名　苗字と名前の間の空白が半角の場合に全角に。→正規表現を使用。</a:t>
            </a:r>
            <a:endParaRPr kumimoji="1" lang="en-US" altLang="ja-JP" sz="1200" dirty="0"/>
          </a:p>
          <a:p>
            <a:r>
              <a:rPr kumimoji="1" lang="ja-JP" altLang="en-US" sz="1200" dirty="0"/>
              <a:t>〇半角スペースを全角に名前直していく。その後患者名一致エラーでるか確認→済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 err="1"/>
              <a:t>findPatDev</a:t>
            </a:r>
            <a:r>
              <a:rPr kumimoji="1" lang="en-US" altLang="ja-JP" sz="1200" dirty="0"/>
              <a:t>(Patient pat)</a:t>
            </a:r>
            <a:r>
              <a:rPr kumimoji="1" lang="ja-JP" altLang="en-US" sz="1200" dirty="0"/>
              <a:t>メソッド大丈夫　複数デバイス所持者は？→対応していないかも。検討要。→</a:t>
            </a:r>
            <a:r>
              <a:rPr kumimoji="1" lang="en-US" altLang="ja-JP" sz="1200" dirty="0"/>
              <a:t>List</a:t>
            </a:r>
            <a:r>
              <a:rPr kumimoji="1" lang="ja-JP" altLang="en-US" sz="1200" dirty="0"/>
              <a:t>でレコードを取得し、</a:t>
            </a:r>
            <a:r>
              <a:rPr kumimoji="1" lang="en-US" altLang="ja-JP" sz="1200" dirty="0"/>
              <a:t>for</a:t>
            </a:r>
            <a:r>
              <a:rPr kumimoji="1" lang="ja-JP" altLang="en-US" sz="1200" dirty="0"/>
              <a:t>文で回すことによって対応。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index</a:t>
            </a:r>
            <a:r>
              <a:rPr kumimoji="1" lang="ja-JP" altLang="en-US" sz="1200" dirty="0"/>
              <a:t>画面で、新規登録・検索・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取り込みを横続きで表示し絵で表現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------------</a:t>
            </a:r>
            <a:r>
              <a:rPr kumimoji="1" lang="ja-JP" altLang="en-US" sz="1200" dirty="0"/>
              <a:t>下記は余裕があればする</a:t>
            </a:r>
            <a:r>
              <a:rPr kumimoji="1" lang="en-US" altLang="ja-JP" sz="1200" dirty="0"/>
              <a:t>-------------------------------------------------------------------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Bom</a:t>
            </a:r>
            <a:r>
              <a:rPr kumimoji="1" lang="ja-JP" altLang="en-US" sz="1200" dirty="0"/>
              <a:t>付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対策→ファイルの最初の文字を消すことによって可能かも</a:t>
            </a:r>
            <a:r>
              <a:rPr kumimoji="1" lang="en-US" altLang="ja-JP" sz="1200" dirty="0"/>
              <a:t>……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Validate</a:t>
            </a:r>
            <a:r>
              <a:rPr kumimoji="1" lang="ja-JP" altLang="en-US" sz="1200" dirty="0"/>
              <a:t>の</a:t>
            </a:r>
            <a:r>
              <a:rPr kumimoji="1" lang="en-US" altLang="ja-JP" sz="1200" dirty="0" err="1"/>
              <a:t>patient_idDuplicateCheckFlag</a:t>
            </a:r>
            <a:r>
              <a:rPr kumimoji="1" lang="ja-JP" altLang="en-US" sz="1200" dirty="0"/>
              <a:t>は使っていなかったら不要。→不要だがとりあえず後回し。</a:t>
            </a:r>
            <a:endParaRPr kumimoji="1" lang="en-US" altLang="ja-JP" sz="1200" dirty="0"/>
          </a:p>
          <a:p>
            <a:r>
              <a:rPr kumimoji="1" lang="ja-JP" altLang="en-US" sz="1200" dirty="0"/>
              <a:t>・重複登録と他にエラーがある場合、エラーを解決しないと重複登録のエラーメッセージがでないようにしたい。→あと回し。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ファイル取り込みを</a:t>
            </a:r>
            <a:r>
              <a:rPr kumimoji="1" lang="en-US" altLang="ja-JP" sz="1200" dirty="0"/>
              <a:t>UTF-8</a:t>
            </a:r>
            <a:r>
              <a:rPr kumimoji="1" lang="ja-JP" altLang="en-US" sz="1200" dirty="0"/>
              <a:t>か</a:t>
            </a:r>
            <a:r>
              <a:rPr kumimoji="1" lang="en-US" altLang="ja-JP" sz="1200" dirty="0"/>
              <a:t>Shift-JIS</a:t>
            </a:r>
            <a:r>
              <a:rPr kumimoji="1" lang="ja-JP" altLang="en-US" sz="1200" dirty="0"/>
              <a:t>で分ける→</a:t>
            </a:r>
            <a:r>
              <a:rPr kumimoji="1" lang="en-US" altLang="ja-JP" sz="1200" dirty="0"/>
              <a:t>Filter</a:t>
            </a:r>
            <a:r>
              <a:rPr kumimoji="1" lang="ja-JP" altLang="en-US" sz="1200" dirty="0"/>
              <a:t>の設定が</a:t>
            </a:r>
            <a:r>
              <a:rPr kumimoji="1" lang="en-US" altLang="ja-JP" sz="1200" dirty="0"/>
              <a:t>UTF-8</a:t>
            </a:r>
            <a:r>
              <a:rPr kumimoji="1" lang="ja-JP" altLang="en-US" sz="1200" dirty="0"/>
              <a:t>なので、</a:t>
            </a:r>
            <a:r>
              <a:rPr kumimoji="1" lang="en-US" altLang="ja-JP" sz="1200" dirty="0"/>
              <a:t>UTF-8</a:t>
            </a:r>
            <a:r>
              <a:rPr kumimoji="1" lang="ja-JP" altLang="en-US" sz="1200" dirty="0"/>
              <a:t>だけを採用する。余裕があれば条件式を作成。</a:t>
            </a:r>
            <a:endParaRPr kumimoji="1" lang="en-US" altLang="ja-JP" sz="1200" dirty="0"/>
          </a:p>
          <a:p>
            <a:r>
              <a:rPr kumimoji="1" lang="ja-JP" altLang="en-US" sz="1200" dirty="0"/>
              <a:t>・デバイスの埋込日を必ず入れるようにしているが、不明の場合の対処も検討（指定した日付の範囲から外れている場合（現在より未来、</a:t>
            </a:r>
            <a:r>
              <a:rPr kumimoji="1" lang="en-US" altLang="ja-JP" sz="1200" dirty="0"/>
              <a:t>1800</a:t>
            </a:r>
            <a:r>
              <a:rPr kumimoji="1" lang="ja-JP" altLang="en-US" sz="1200" dirty="0"/>
              <a:t>年以前）→余裕があれば、例外として検討。</a:t>
            </a:r>
            <a:endParaRPr kumimoji="1" lang="en-US" altLang="ja-JP" sz="1200" dirty="0"/>
          </a:p>
          <a:p>
            <a:r>
              <a:rPr kumimoji="1" lang="ja-JP" altLang="en-US" sz="1200" dirty="0"/>
              <a:t>・患者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検索して、いつでも編集・削除できるように→削除・編集は参照制約があるデータでは、問題となる。ただ、患者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・名前を間違って入力して登録した場合の編集が必要である。患者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・名前の編集をデバイス編集時に行うと、誤りが増える可能性がある。できれば、患者修正・削除・登録画面を作成し、そこで編集。患者情報登録後に、検査情報・患者の体内デバイスデータを修正したうえで、編集前の患者情報データを削除。（余裕があれば最後に）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226028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ABBD01-BC31-363F-2B19-DA17AC65758B}"/>
              </a:ext>
            </a:extLst>
          </p:cNvPr>
          <p:cNvSpPr txBox="1"/>
          <p:nvPr/>
        </p:nvSpPr>
        <p:spPr>
          <a:xfrm>
            <a:off x="3580190" y="32443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検査情報登録機能</a:t>
            </a:r>
          </a:p>
        </p:txBody>
      </p:sp>
    </p:spTree>
    <p:extLst>
      <p:ext uri="{BB962C8B-B14F-4D97-AF65-F5344CB8AC3E}">
        <p14:creationId xmlns:p14="http://schemas.microsoft.com/office/powerpoint/2010/main" val="621875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AF43982-C771-6B5F-4F00-CAAB3827C2D3}"/>
              </a:ext>
            </a:extLst>
          </p:cNvPr>
          <p:cNvSpPr txBox="1"/>
          <p:nvPr/>
        </p:nvSpPr>
        <p:spPr>
          <a:xfrm>
            <a:off x="-7705" y="-4235"/>
            <a:ext cx="1685077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検査情報登録（患者情報も）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92F9C5C-F974-75B9-ED57-E47FB9C2B2D5}"/>
              </a:ext>
            </a:extLst>
          </p:cNvPr>
          <p:cNvSpPr txBox="1"/>
          <p:nvPr/>
        </p:nvSpPr>
        <p:spPr>
          <a:xfrm>
            <a:off x="4741277" y="483799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デバイスの登録時は、一般的名称をもとに絞り込みはしないで</a:t>
            </a:r>
            <a:endParaRPr kumimoji="1" lang="en-US" altLang="ja-JP" sz="1200" dirty="0"/>
          </a:p>
          <a:p>
            <a:r>
              <a:rPr kumimoji="1" lang="ja-JP" altLang="en-US" sz="1200" dirty="0"/>
              <a:t>いいかな。検索システムではできるように。</a:t>
            </a:r>
            <a:endParaRPr kumimoji="1" lang="en-US" altLang="ja-JP" sz="12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0F4CDB-EEA2-8159-10A3-4299F462CAAB}"/>
              </a:ext>
            </a:extLst>
          </p:cNvPr>
          <p:cNvSpPr/>
          <p:nvPr/>
        </p:nvSpPr>
        <p:spPr>
          <a:xfrm>
            <a:off x="1085778" y="2126947"/>
            <a:ext cx="1262048" cy="110636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CCC070-09AC-601A-0CC7-85B5010F380C}"/>
              </a:ext>
            </a:extLst>
          </p:cNvPr>
          <p:cNvSpPr/>
          <p:nvPr/>
        </p:nvSpPr>
        <p:spPr>
          <a:xfrm>
            <a:off x="1085073" y="2129837"/>
            <a:ext cx="1262048" cy="18089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E2D362F-AD28-FEDA-6C69-80D2677FD8ED}"/>
              </a:ext>
            </a:extLst>
          </p:cNvPr>
          <p:cNvSpPr txBox="1"/>
          <p:nvPr/>
        </p:nvSpPr>
        <p:spPr>
          <a:xfrm>
            <a:off x="1100051" y="2357200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AC77EB1-F7CD-F27A-3EB2-856FFCAA2426}"/>
              </a:ext>
            </a:extLst>
          </p:cNvPr>
          <p:cNvSpPr/>
          <p:nvPr/>
        </p:nvSpPr>
        <p:spPr>
          <a:xfrm>
            <a:off x="1248704" y="2538929"/>
            <a:ext cx="92462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患者のデバイス情報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03EF2BE-F952-14A6-6B4B-2E3803E160DD}"/>
              </a:ext>
            </a:extLst>
          </p:cNvPr>
          <p:cNvSpPr txBox="1"/>
          <p:nvPr/>
        </p:nvSpPr>
        <p:spPr>
          <a:xfrm>
            <a:off x="1102760" y="1944460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データ登録画面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7D9609A-2419-42EB-AB8C-4CF251242CBF}"/>
              </a:ext>
            </a:extLst>
          </p:cNvPr>
          <p:cNvSpPr/>
          <p:nvPr/>
        </p:nvSpPr>
        <p:spPr>
          <a:xfrm>
            <a:off x="1248704" y="2768854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添付文章情報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1A7B04B-EB31-E9AD-D0CD-E70CD0B5D332}"/>
              </a:ext>
            </a:extLst>
          </p:cNvPr>
          <p:cNvSpPr/>
          <p:nvPr/>
        </p:nvSpPr>
        <p:spPr>
          <a:xfrm>
            <a:off x="1248704" y="2989210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検査情報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EF8FCF7-2E76-217E-464B-54490FB20543}"/>
              </a:ext>
            </a:extLst>
          </p:cNvPr>
          <p:cNvSpPr/>
          <p:nvPr/>
        </p:nvSpPr>
        <p:spPr>
          <a:xfrm>
            <a:off x="2901234" y="1038262"/>
            <a:ext cx="2492298" cy="175194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31222A9-B2E4-5824-A19C-86E8EA3AABB2}"/>
              </a:ext>
            </a:extLst>
          </p:cNvPr>
          <p:cNvSpPr/>
          <p:nvPr/>
        </p:nvSpPr>
        <p:spPr>
          <a:xfrm>
            <a:off x="2896859" y="1041152"/>
            <a:ext cx="2501048" cy="17510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9AB1995-73DA-302C-723C-C0FC5E8F0E38}"/>
              </a:ext>
            </a:extLst>
          </p:cNvPr>
          <p:cNvSpPr txBox="1"/>
          <p:nvPr/>
        </p:nvSpPr>
        <p:spPr>
          <a:xfrm>
            <a:off x="3181551" y="124470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検査一覧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FACF468-6BA9-41D6-4D0B-6CFDF16FC928}"/>
              </a:ext>
            </a:extLst>
          </p:cNvPr>
          <p:cNvSpPr/>
          <p:nvPr/>
        </p:nvSpPr>
        <p:spPr>
          <a:xfrm>
            <a:off x="4402928" y="1249059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C845A72-E70D-FFA3-B62A-25BD69ECCCB6}"/>
              </a:ext>
            </a:extLst>
          </p:cNvPr>
          <p:cNvSpPr txBox="1"/>
          <p:nvPr/>
        </p:nvSpPr>
        <p:spPr>
          <a:xfrm>
            <a:off x="3143187" y="86381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検査一覧</a:t>
            </a:r>
          </a:p>
        </p:txBody>
      </p:sp>
      <p:graphicFrame>
        <p:nvGraphicFramePr>
          <p:cNvPr id="70" name="表 65">
            <a:extLst>
              <a:ext uri="{FF2B5EF4-FFF2-40B4-BE49-F238E27FC236}">
                <a16:creationId xmlns:a16="http://schemas.microsoft.com/office/drawing/2014/main" id="{CC161A81-943D-E52E-0F7C-F7BCF4DF6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22436"/>
              </p:ext>
            </p:extLst>
          </p:nvPr>
        </p:nvGraphicFramePr>
        <p:xfrm>
          <a:off x="2944854" y="1774334"/>
          <a:ext cx="2155100" cy="6629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44439">
                  <a:extLst>
                    <a:ext uri="{9D8B030D-6E8A-4147-A177-3AD203B41FA5}">
                      <a16:colId xmlns:a16="http://schemas.microsoft.com/office/drawing/2014/main" val="1006367065"/>
                    </a:ext>
                  </a:extLst>
                </a:gridCol>
                <a:gridCol w="363589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409726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76563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  <a:gridCol w="560783">
                  <a:extLst>
                    <a:ext uri="{9D8B030D-6E8A-4147-A177-3AD203B41FA5}">
                      <a16:colId xmlns:a16="http://schemas.microsoft.com/office/drawing/2014/main" val="46346184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検査項目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/>
                        <a:t>予約時間</a:t>
                      </a:r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</a:t>
                      </a:r>
                      <a:r>
                        <a:rPr kumimoji="1" lang="en-US" altLang="ja-JP" sz="600" b="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1" dirty="0"/>
                        <a:t>詳細を見る</a:t>
                      </a:r>
                    </a:p>
                    <a:p>
                      <a:endParaRPr kumimoji="1" lang="ja-JP" altLang="en-US" sz="6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B81A2E2-9492-4BC0-3416-1342B668FC81}"/>
              </a:ext>
            </a:extLst>
          </p:cNvPr>
          <p:cNvSpPr txBox="1"/>
          <p:nvPr/>
        </p:nvSpPr>
        <p:spPr>
          <a:xfrm>
            <a:off x="2943125" y="2534098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＿</a:t>
            </a:r>
            <a:r>
              <a:rPr lang="en-US" altLang="ja-JP" sz="600" dirty="0"/>
              <a:t> </a:t>
            </a:r>
            <a:r>
              <a:rPr lang="ja-JP" altLang="en-US" sz="600" dirty="0"/>
              <a:t>ページ、全＿件　</a:t>
            </a:r>
            <a:r>
              <a:rPr lang="en-US" altLang="ja-JP" sz="600" dirty="0"/>
              <a:t>20</a:t>
            </a:r>
            <a:r>
              <a:rPr lang="ja-JP" altLang="en-US" sz="600" dirty="0"/>
              <a:t>レコードごと表示</a:t>
            </a:r>
            <a:endParaRPr lang="en-US" altLang="ja-JP" sz="600" dirty="0"/>
          </a:p>
          <a:p>
            <a:r>
              <a:rPr lang="en-US" altLang="ja-JP" sz="600" dirty="0"/>
              <a:t>1 2 3 4 5</a:t>
            </a:r>
            <a:endParaRPr lang="ja-JP" altLang="en-US" sz="6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7D7BEA7-A739-38C1-4948-8CE0996C565C}"/>
              </a:ext>
            </a:extLst>
          </p:cNvPr>
          <p:cNvSpPr txBox="1"/>
          <p:nvPr/>
        </p:nvSpPr>
        <p:spPr>
          <a:xfrm>
            <a:off x="5435206" y="23557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編集（削除）</a:t>
            </a:r>
            <a:endParaRPr lang="en-US" altLang="ja-JP" sz="700" dirty="0"/>
          </a:p>
          <a:p>
            <a:r>
              <a:rPr lang="ja-JP" altLang="en-US" sz="700" dirty="0"/>
              <a:t>画面に</a:t>
            </a:r>
            <a:endParaRPr lang="en-US" altLang="ja-JP" sz="7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CA1CE81-F260-1827-04E7-E71B2024F395}"/>
              </a:ext>
            </a:extLst>
          </p:cNvPr>
          <p:cNvCxnSpPr>
            <a:cxnSpLocks/>
          </p:cNvCxnSpPr>
          <p:nvPr/>
        </p:nvCxnSpPr>
        <p:spPr>
          <a:xfrm flipV="1">
            <a:off x="5105768" y="1962868"/>
            <a:ext cx="860886" cy="2322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40BB37-5137-D112-BBAB-6C8608B9F442}"/>
              </a:ext>
            </a:extLst>
          </p:cNvPr>
          <p:cNvSpPr txBox="1"/>
          <p:nvPr/>
        </p:nvSpPr>
        <p:spPr>
          <a:xfrm>
            <a:off x="3230142" y="1588871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r>
              <a:rPr lang="ja-JP" altLang="en-US" sz="600" dirty="0"/>
              <a:t>で検索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BD0473E6-297D-144C-33FF-B497655E32E0}"/>
              </a:ext>
            </a:extLst>
          </p:cNvPr>
          <p:cNvSpPr/>
          <p:nvPr/>
        </p:nvSpPr>
        <p:spPr>
          <a:xfrm>
            <a:off x="3825033" y="1600541"/>
            <a:ext cx="573009" cy="13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D4B0305-BA30-B812-B916-6C1039234A87}"/>
              </a:ext>
            </a:extLst>
          </p:cNvPr>
          <p:cNvSpPr txBox="1"/>
          <p:nvPr/>
        </p:nvSpPr>
        <p:spPr>
          <a:xfrm>
            <a:off x="3170689" y="2843806"/>
            <a:ext cx="16658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〇検索した場合、結果を</a:t>
            </a:r>
            <a:r>
              <a:rPr lang="en-US" altLang="ja-JP" sz="700" dirty="0"/>
              <a:t>1</a:t>
            </a:r>
            <a:r>
              <a:rPr lang="ja-JP" altLang="en-US" sz="700" dirty="0"/>
              <a:t>つのみ表示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1A8AE6E-9C06-C95C-EEE4-868E3211E3C2}"/>
              </a:ext>
            </a:extLst>
          </p:cNvPr>
          <p:cNvSpPr/>
          <p:nvPr/>
        </p:nvSpPr>
        <p:spPr>
          <a:xfrm>
            <a:off x="5604416" y="1044614"/>
            <a:ext cx="1908793" cy="1312586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47ABF05-DEEA-F4DB-8887-B120A907FB45}"/>
              </a:ext>
            </a:extLst>
          </p:cNvPr>
          <p:cNvSpPr/>
          <p:nvPr/>
        </p:nvSpPr>
        <p:spPr>
          <a:xfrm>
            <a:off x="5608791" y="1047503"/>
            <a:ext cx="1908793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616A099-8C93-1FC8-7ABC-C5A863AB1857}"/>
              </a:ext>
            </a:extLst>
          </p:cNvPr>
          <p:cNvSpPr txBox="1"/>
          <p:nvPr/>
        </p:nvSpPr>
        <p:spPr>
          <a:xfrm>
            <a:off x="5623770" y="1251054"/>
            <a:ext cx="1184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デバイスの添付文章情報登録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C3D325C7-0893-58DC-1880-D0E37928BC0C}"/>
              </a:ext>
            </a:extLst>
          </p:cNvPr>
          <p:cNvSpPr/>
          <p:nvPr/>
        </p:nvSpPr>
        <p:spPr>
          <a:xfrm>
            <a:off x="6737197" y="1242710"/>
            <a:ext cx="754063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1</a:t>
            </a:r>
            <a:r>
              <a:rPr lang="ja-JP" altLang="en-US" sz="600" dirty="0">
                <a:solidFill>
                  <a:schemeClr val="tx1"/>
                </a:solidFill>
              </a:rPr>
              <a:t>行</a:t>
            </a:r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7B0C226-6C02-2AF0-C108-DB303D59FC7D}"/>
              </a:ext>
            </a:extLst>
          </p:cNvPr>
          <p:cNvSpPr/>
          <p:nvPr/>
        </p:nvSpPr>
        <p:spPr>
          <a:xfrm>
            <a:off x="6369980" y="1417080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465AF2A-F521-8D6F-1530-0EB2D10EB118}"/>
              </a:ext>
            </a:extLst>
          </p:cNvPr>
          <p:cNvSpPr txBox="1"/>
          <p:nvPr/>
        </p:nvSpPr>
        <p:spPr>
          <a:xfrm>
            <a:off x="5985280" y="1663098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検査日</a:t>
            </a:r>
            <a:endParaRPr lang="en-US" altLang="ja-JP" sz="6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691F86E-77ED-DC51-B09A-2C814C0D6969}"/>
              </a:ext>
            </a:extLst>
          </p:cNvPr>
          <p:cNvSpPr/>
          <p:nvPr/>
        </p:nvSpPr>
        <p:spPr>
          <a:xfrm>
            <a:off x="6369980" y="1683778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E8F4C13-959E-3D9C-5D91-004DD3606BFD}"/>
              </a:ext>
            </a:extLst>
          </p:cNvPr>
          <p:cNvSpPr txBox="1"/>
          <p:nvPr/>
        </p:nvSpPr>
        <p:spPr>
          <a:xfrm>
            <a:off x="5908335" y="179786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予約時間</a:t>
            </a:r>
            <a:endParaRPr lang="en-US" altLang="ja-JP" sz="600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99EF13E-D5B7-0AC6-0E10-159ECB8F5C70}"/>
              </a:ext>
            </a:extLst>
          </p:cNvPr>
          <p:cNvSpPr/>
          <p:nvPr/>
        </p:nvSpPr>
        <p:spPr>
          <a:xfrm>
            <a:off x="6369980" y="1818766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0A8FAD4-57A8-55FA-3E33-21C42C2701CF}"/>
              </a:ext>
            </a:extLst>
          </p:cNvPr>
          <p:cNvSpPr txBox="1"/>
          <p:nvPr/>
        </p:nvSpPr>
        <p:spPr>
          <a:xfrm>
            <a:off x="5908335" y="1407339"/>
            <a:ext cx="4924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検査項目</a:t>
            </a:r>
            <a:endParaRPr lang="en-US" altLang="ja-JP" sz="6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F1F73A2-41FC-EEF3-60E7-9268DBCB32AD}"/>
              </a:ext>
            </a:extLst>
          </p:cNvPr>
          <p:cNvSpPr/>
          <p:nvPr/>
        </p:nvSpPr>
        <p:spPr>
          <a:xfrm>
            <a:off x="6369980" y="1956879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688FBB1-CD24-C374-EA96-86C9145CE546}"/>
              </a:ext>
            </a:extLst>
          </p:cNvPr>
          <p:cNvSpPr/>
          <p:nvPr/>
        </p:nvSpPr>
        <p:spPr>
          <a:xfrm>
            <a:off x="6369980" y="2094991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82B2D87-234C-08AD-FE28-FAA10865B108}"/>
              </a:ext>
            </a:extLst>
          </p:cNvPr>
          <p:cNvSpPr/>
          <p:nvPr/>
        </p:nvSpPr>
        <p:spPr>
          <a:xfrm>
            <a:off x="6854232" y="2104021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登録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B860FCB-030E-2E9C-1CFB-6F25AC99C389}"/>
              </a:ext>
            </a:extLst>
          </p:cNvPr>
          <p:cNvSpPr txBox="1"/>
          <p:nvPr/>
        </p:nvSpPr>
        <p:spPr>
          <a:xfrm>
            <a:off x="5585405" y="870162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検査情報編集画面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FA0A7CF-9353-E960-A48B-F40216AFDDDB}"/>
              </a:ext>
            </a:extLst>
          </p:cNvPr>
          <p:cNvSpPr txBox="1"/>
          <p:nvPr/>
        </p:nvSpPr>
        <p:spPr>
          <a:xfrm>
            <a:off x="5994898" y="191216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1DF577A-1507-9B5B-174F-1FF0BC5749D0}"/>
              </a:ext>
            </a:extLst>
          </p:cNvPr>
          <p:cNvSpPr txBox="1"/>
          <p:nvPr/>
        </p:nvSpPr>
        <p:spPr>
          <a:xfrm>
            <a:off x="6062224" y="206393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氏名</a:t>
            </a:r>
            <a:endParaRPr lang="en-US" altLang="ja-JP" sz="6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545C7E6-C2DA-35E5-F058-AD5DFD6E011A}"/>
              </a:ext>
            </a:extLst>
          </p:cNvPr>
          <p:cNvSpPr txBox="1"/>
          <p:nvPr/>
        </p:nvSpPr>
        <p:spPr>
          <a:xfrm>
            <a:off x="4309641" y="3060520"/>
            <a:ext cx="1314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/>
              <a:t>※</a:t>
            </a:r>
            <a:r>
              <a:rPr lang="ja-JP" altLang="en-US" sz="800" dirty="0"/>
              <a:t>手動取り込みはなし。</a:t>
            </a:r>
            <a:endParaRPr lang="en-US" altLang="ja-JP" sz="800" dirty="0"/>
          </a:p>
          <a:p>
            <a:r>
              <a:rPr lang="en-US" altLang="ja-JP" sz="800" dirty="0"/>
              <a:t>CSV</a:t>
            </a:r>
            <a:r>
              <a:rPr lang="ja-JP" altLang="en-US" sz="800" dirty="0"/>
              <a:t>のみ対応</a:t>
            </a: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6B39B6F-87FF-1659-6207-1699CBF5BF3C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166704" y="1462836"/>
            <a:ext cx="730155" cy="15983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F00F8B7-698F-324A-DB3D-BCD9A64FFEA8}"/>
              </a:ext>
            </a:extLst>
          </p:cNvPr>
          <p:cNvSpPr/>
          <p:nvPr/>
        </p:nvSpPr>
        <p:spPr>
          <a:xfrm>
            <a:off x="6363630" y="2228341"/>
            <a:ext cx="206358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33D880D-9DA1-0784-A3F3-FD023321BDD8}"/>
              </a:ext>
            </a:extLst>
          </p:cNvPr>
          <p:cNvSpPr txBox="1"/>
          <p:nvPr/>
        </p:nvSpPr>
        <p:spPr>
          <a:xfrm>
            <a:off x="5801874" y="219728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氏名（かな）</a:t>
            </a:r>
            <a:endParaRPr lang="en-US" altLang="ja-JP" sz="6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5F56935-8427-B75E-98DB-E1B6A0BC3D27}"/>
              </a:ext>
            </a:extLst>
          </p:cNvPr>
          <p:cNvSpPr txBox="1"/>
          <p:nvPr/>
        </p:nvSpPr>
        <p:spPr>
          <a:xfrm>
            <a:off x="6330981" y="2413752"/>
            <a:ext cx="1314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/>
              <a:t>※</a:t>
            </a:r>
            <a:r>
              <a:rPr lang="ja-JP" altLang="en-US" sz="800" dirty="0"/>
              <a:t>氏名（かな）の入力は性別別々に</a:t>
            </a:r>
            <a:r>
              <a:rPr lang="ja-JP" altLang="en-US" sz="800"/>
              <a:t>する。漢字もするべき。</a:t>
            </a:r>
            <a:endParaRPr lang="ja-JP" altLang="en-US" sz="800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406BBDB3-BB85-F328-336B-604F0E5D29F8}"/>
              </a:ext>
            </a:extLst>
          </p:cNvPr>
          <p:cNvSpPr/>
          <p:nvPr/>
        </p:nvSpPr>
        <p:spPr>
          <a:xfrm>
            <a:off x="6604930" y="2228341"/>
            <a:ext cx="206358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7C9348B-8A5E-CFB6-E007-878ADDBA77FC}"/>
              </a:ext>
            </a:extLst>
          </p:cNvPr>
          <p:cNvSpPr txBox="1"/>
          <p:nvPr/>
        </p:nvSpPr>
        <p:spPr>
          <a:xfrm>
            <a:off x="3673994" y="642738"/>
            <a:ext cx="1314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/>
              <a:t>※</a:t>
            </a:r>
            <a:r>
              <a:rPr lang="ja-JP" altLang="en-US" sz="800" dirty="0"/>
              <a:t>当日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18D0208-A49F-0693-5084-5855FBF4C04B}"/>
              </a:ext>
            </a:extLst>
          </p:cNvPr>
          <p:cNvSpPr txBox="1"/>
          <p:nvPr/>
        </p:nvSpPr>
        <p:spPr>
          <a:xfrm>
            <a:off x="2981109" y="1379771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日にち</a:t>
            </a: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86EADC17-9EC8-9FA4-147B-6E302D7FB1E7}"/>
              </a:ext>
            </a:extLst>
          </p:cNvPr>
          <p:cNvCxnSpPr>
            <a:cxnSpLocks/>
          </p:cNvCxnSpPr>
          <p:nvPr/>
        </p:nvCxnSpPr>
        <p:spPr>
          <a:xfrm flipV="1">
            <a:off x="3359642" y="1525080"/>
            <a:ext cx="590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4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439CDD9B-945A-F476-E6B1-EEEEA6E99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26299"/>
              </p:ext>
            </p:extLst>
          </p:nvPr>
        </p:nvGraphicFramePr>
        <p:xfrm>
          <a:off x="126453" y="309940"/>
          <a:ext cx="5488092" cy="249039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7947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3360295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algn="l" fontAlgn="b"/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クラス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用途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ActionBase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PatientExaminationAction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サーブレットに関する処理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ServiceBase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PatientExaminationService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データベースに関する処理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599315136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View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PatientExaminationView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画面（患者の体内デバイス）の項目を定義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20050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Converter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PatientExaminationConverter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DTO (</a:t>
                      </a:r>
                      <a:r>
                        <a:rPr lang="en-US" altLang="ja-JP" sz="800" dirty="0" err="1">
                          <a:effectLst/>
                        </a:rPr>
                        <a:t>patientExamination</a:t>
                      </a:r>
                      <a:r>
                        <a:rPr lang="en-US" altLang="ja-JP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モデルと</a:t>
                      </a:r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モデルの変換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25248501"/>
                  </a:ext>
                </a:extLst>
              </a:tr>
              <a:tr h="198680">
                <a:tc vMerge="1"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PatientConverter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effectLst/>
                        </a:rPr>
                        <a:t>DTO (Patient)</a:t>
                      </a:r>
                      <a:r>
                        <a:rPr lang="ja-JP" altLang="en-US" sz="800" dirty="0">
                          <a:effectLst/>
                        </a:rPr>
                        <a:t>モデルと</a:t>
                      </a:r>
                      <a:r>
                        <a:rPr lang="en-US" altLang="ja-JP" sz="800" dirty="0">
                          <a:effectLst/>
                        </a:rPr>
                        <a:t>VIEW (</a:t>
                      </a:r>
                      <a:r>
                        <a:rPr lang="en-US" altLang="ja-JP" sz="800" dirty="0" err="1">
                          <a:effectLst/>
                        </a:rPr>
                        <a:t>PatientExaminationView</a:t>
                      </a:r>
                      <a:r>
                        <a:rPr lang="en-US" altLang="ja-JP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モデルの変換。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体内デバイス登録機能と併用できたらいいが</a:t>
                      </a:r>
                      <a:r>
                        <a:rPr lang="en-US" altLang="ja-JP" sz="800" dirty="0">
                          <a:effectLst/>
                        </a:rPr>
                        <a:t>……</a:t>
                      </a:r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47739241"/>
                  </a:ext>
                </a:extLst>
              </a:tr>
              <a:tr h="19868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ExamConverter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effectLst/>
                        </a:rPr>
                        <a:t>DTO</a:t>
                      </a:r>
                      <a:r>
                        <a:rPr lang="ja-JP" altLang="en-US" sz="800" dirty="0">
                          <a:effectLst/>
                        </a:rPr>
                        <a:t>モデル（</a:t>
                      </a:r>
                      <a:r>
                        <a:rPr lang="en-US" altLang="ja-JP" sz="800" dirty="0">
                          <a:effectLst/>
                        </a:rPr>
                        <a:t>Examination)</a:t>
                      </a:r>
                      <a:r>
                        <a:rPr lang="ja-JP" altLang="en-US" sz="800" dirty="0">
                          <a:effectLst/>
                        </a:rPr>
                        <a:t>モデルと</a:t>
                      </a:r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モデルのやりとり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3983884"/>
                  </a:ext>
                </a:extLst>
              </a:tr>
              <a:tr h="198680">
                <a:tc rowSpan="2"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DTO Model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Patient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患者のデバイス情報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01571923"/>
                  </a:ext>
                </a:extLst>
              </a:tr>
              <a:tr h="198680">
                <a:tc vMerge="1"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Examination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検査項目の中で重複するカラム（検査項目）を分離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59607331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Validator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PatientExaminationValidator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入力データを検証する（空白・重複・桁数・数字以外）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496981"/>
                  </a:ext>
                </a:extLst>
              </a:tr>
            </a:tbl>
          </a:graphicData>
        </a:graphic>
      </p:graphicFrame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01EC108-158B-AE18-E420-2D20855BDB2E}"/>
              </a:ext>
            </a:extLst>
          </p:cNvPr>
          <p:cNvGrpSpPr/>
          <p:nvPr/>
        </p:nvGrpSpPr>
        <p:grpSpPr>
          <a:xfrm>
            <a:off x="729139" y="2883677"/>
            <a:ext cx="7983940" cy="3706036"/>
            <a:chOff x="4572001" y="12982"/>
            <a:chExt cx="4572000" cy="5149567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BB72E2A-6FDF-6A75-403B-EC417AF1742F}"/>
                </a:ext>
              </a:extLst>
            </p:cNvPr>
            <p:cNvSpPr/>
            <p:nvPr/>
          </p:nvSpPr>
          <p:spPr>
            <a:xfrm>
              <a:off x="4572001" y="226597"/>
              <a:ext cx="4572000" cy="49359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C119FD3-C0E2-FE56-A0E1-3604914C3131}"/>
                </a:ext>
              </a:extLst>
            </p:cNvPr>
            <p:cNvSpPr txBox="1"/>
            <p:nvPr/>
          </p:nvSpPr>
          <p:spPr>
            <a:xfrm>
              <a:off x="6380875" y="12982"/>
              <a:ext cx="958416" cy="4561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u="sng" dirty="0"/>
                <a:t>DTO model</a:t>
              </a:r>
              <a:endParaRPr kumimoji="1" lang="ja-JP" altLang="en-US" sz="1400" u="sng" dirty="0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3603D7-FE83-635F-9A62-CC00975D31FC}"/>
              </a:ext>
            </a:extLst>
          </p:cNvPr>
          <p:cNvSpPr txBox="1"/>
          <p:nvPr/>
        </p:nvSpPr>
        <p:spPr>
          <a:xfrm>
            <a:off x="-7705" y="-4235"/>
            <a:ext cx="1685077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検査情報登録（患者情報も）</a:t>
            </a:r>
          </a:p>
        </p:txBody>
      </p:sp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6D59EDA3-48CF-5DF1-2A74-4B71BD2B8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87718"/>
              </p:ext>
            </p:extLst>
          </p:nvPr>
        </p:nvGraphicFramePr>
        <p:xfrm>
          <a:off x="994815" y="3585121"/>
          <a:ext cx="1790788" cy="2133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90788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従業員情報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(Employee)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algn="ctr"/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社員番号   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code)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氏名  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name)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59211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部署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 department)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46548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/>
                        <a:t>・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/>
                        <a:t>・</a:t>
                      </a: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54341"/>
                  </a:ext>
                </a:extLst>
              </a:tr>
            </a:tbl>
          </a:graphicData>
        </a:graphic>
      </p:graphicFrame>
      <p:graphicFrame>
        <p:nvGraphicFramePr>
          <p:cNvPr id="10" name="表 5">
            <a:extLst>
              <a:ext uri="{FF2B5EF4-FFF2-40B4-BE49-F238E27FC236}">
                <a16:creationId xmlns:a16="http://schemas.microsoft.com/office/drawing/2014/main" id="{B9771383-6C79-66DE-7E82-2CFD50369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42545"/>
              </p:ext>
            </p:extLst>
          </p:nvPr>
        </p:nvGraphicFramePr>
        <p:xfrm>
          <a:off x="5114413" y="3788265"/>
          <a:ext cx="1607220" cy="2377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07220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834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検査情報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Patient_Examination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検査項目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examination_component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78239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検査日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exam_date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27269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予約時間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LocalDateTime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scedule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13608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</a:t>
                      </a:r>
                      <a:r>
                        <a:rPr kumimoji="1" lang="en-US" altLang="ja-JP" sz="800" dirty="0"/>
                        <a:t>ID(8</a:t>
                      </a:r>
                      <a:r>
                        <a:rPr kumimoji="1" lang="ja-JP" altLang="en-US" sz="800" dirty="0"/>
                        <a:t>桁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(Integer </a:t>
                      </a:r>
                      <a:r>
                        <a:rPr kumimoji="1" lang="en-US" altLang="ja-JP" sz="800" dirty="0" err="1"/>
                        <a:t>patient_id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29684"/>
                  </a:ext>
                </a:extLst>
              </a:tr>
            </a:tbl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A0B3783-86E2-45CA-913F-F65B5728010D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6627457" y="4270910"/>
            <a:ext cx="389381" cy="170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5704321-8604-621A-3164-C8C4BC9E6E62}"/>
              </a:ext>
            </a:extLst>
          </p:cNvPr>
          <p:cNvSpPr txBox="1"/>
          <p:nvPr/>
        </p:nvSpPr>
        <p:spPr>
          <a:xfrm>
            <a:off x="6837208" y="406246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DB0A05-A916-0E7E-D0E4-5FB8747D348F}"/>
              </a:ext>
            </a:extLst>
          </p:cNvPr>
          <p:cNvSpPr txBox="1"/>
          <p:nvPr/>
        </p:nvSpPr>
        <p:spPr>
          <a:xfrm>
            <a:off x="6627457" y="58631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多</a:t>
            </a:r>
          </a:p>
        </p:txBody>
      </p:sp>
      <p:graphicFrame>
        <p:nvGraphicFramePr>
          <p:cNvPr id="15" name="表 5">
            <a:extLst>
              <a:ext uri="{FF2B5EF4-FFF2-40B4-BE49-F238E27FC236}">
                <a16:creationId xmlns:a16="http://schemas.microsoft.com/office/drawing/2014/main" id="{614886FE-FFDD-551F-082A-386B0D20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72264"/>
              </p:ext>
            </p:extLst>
          </p:nvPr>
        </p:nvGraphicFramePr>
        <p:xfrm>
          <a:off x="7001571" y="3778002"/>
          <a:ext cx="1408793" cy="1920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08793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(Patient)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</a:t>
                      </a:r>
                      <a:r>
                        <a:rPr kumimoji="1" lang="en-US" altLang="ja-JP" sz="800" dirty="0"/>
                        <a:t>ID(8</a:t>
                      </a:r>
                      <a:r>
                        <a:rPr kumimoji="1" lang="ja-JP" altLang="en-US" sz="800" dirty="0"/>
                        <a:t>桁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/>
                        <a:t>(Integer </a:t>
                      </a:r>
                      <a:r>
                        <a:rPr kumimoji="1" lang="en-US" altLang="ja-JP" sz="800" dirty="0" err="1"/>
                        <a:t>patient_id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氏名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patient_name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59211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氏名（ひらがな）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patient_name_kana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02308"/>
                  </a:ext>
                </a:extLst>
              </a:tr>
            </a:tbl>
          </a:graphicData>
        </a:graphic>
      </p:graphicFrame>
      <p:graphicFrame>
        <p:nvGraphicFramePr>
          <p:cNvPr id="17" name="表 5">
            <a:extLst>
              <a:ext uri="{FF2B5EF4-FFF2-40B4-BE49-F238E27FC236}">
                <a16:creationId xmlns:a16="http://schemas.microsoft.com/office/drawing/2014/main" id="{8661509E-9A06-3440-BA5A-03491B7CD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23414"/>
              </p:ext>
            </p:extLst>
          </p:nvPr>
        </p:nvGraphicFramePr>
        <p:xfrm>
          <a:off x="3213528" y="3835051"/>
          <a:ext cx="1326396" cy="1249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26396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834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検査項目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(Examination)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検査項目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examination_component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78239"/>
                  </a:ext>
                </a:extLst>
              </a:tr>
            </a:tbl>
          </a:graphicData>
        </a:graphic>
      </p:graphicFrame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D438C3E-2C4C-1E2C-08E8-60BF3AF6C06E}"/>
              </a:ext>
            </a:extLst>
          </p:cNvPr>
          <p:cNvCxnSpPr>
            <a:cxnSpLocks/>
          </p:cNvCxnSpPr>
          <p:nvPr/>
        </p:nvCxnSpPr>
        <p:spPr>
          <a:xfrm flipH="1" flipV="1">
            <a:off x="4539924" y="4339874"/>
            <a:ext cx="540939" cy="25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027C53-4390-0AAA-64C9-9AF2604300C0}"/>
              </a:ext>
            </a:extLst>
          </p:cNvPr>
          <p:cNvSpPr txBox="1"/>
          <p:nvPr/>
        </p:nvSpPr>
        <p:spPr>
          <a:xfrm>
            <a:off x="4920591" y="432925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多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6C20BC9-442C-93F7-B87F-0B9BC4DF3928}"/>
              </a:ext>
            </a:extLst>
          </p:cNvPr>
          <p:cNvSpPr txBox="1"/>
          <p:nvPr/>
        </p:nvSpPr>
        <p:spPr>
          <a:xfrm>
            <a:off x="4478735" y="411168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8F3F1E8-FF23-4702-61B9-F2D42FFD6851}"/>
              </a:ext>
            </a:extLst>
          </p:cNvPr>
          <p:cNvCxnSpPr>
            <a:cxnSpLocks/>
          </p:cNvCxnSpPr>
          <p:nvPr/>
        </p:nvCxnSpPr>
        <p:spPr>
          <a:xfrm flipV="1">
            <a:off x="2401599" y="4339874"/>
            <a:ext cx="728951" cy="91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60E45D8-ABD3-7ACE-6756-A406D7AA7AF3}"/>
              </a:ext>
            </a:extLst>
          </p:cNvPr>
          <p:cNvSpPr txBox="1"/>
          <p:nvPr/>
        </p:nvSpPr>
        <p:spPr>
          <a:xfrm>
            <a:off x="2286024" y="485389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多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A6B577-D172-2900-95CE-9EBAAED0F7DF}"/>
              </a:ext>
            </a:extLst>
          </p:cNvPr>
          <p:cNvSpPr txBox="1"/>
          <p:nvPr/>
        </p:nvSpPr>
        <p:spPr>
          <a:xfrm>
            <a:off x="3011953" y="411168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7571963E-CBC1-3CA3-83F0-9FEFA0487F96}"/>
              </a:ext>
            </a:extLst>
          </p:cNvPr>
          <p:cNvSpPr/>
          <p:nvPr/>
        </p:nvSpPr>
        <p:spPr>
          <a:xfrm>
            <a:off x="3743379" y="3500265"/>
            <a:ext cx="288000" cy="288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12EF1DD-7F7B-6863-880D-98CEA8CCEDA2}"/>
              </a:ext>
            </a:extLst>
          </p:cNvPr>
          <p:cNvSpPr/>
          <p:nvPr/>
        </p:nvSpPr>
        <p:spPr>
          <a:xfrm>
            <a:off x="5774023" y="3460804"/>
            <a:ext cx="288000" cy="288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499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D67AD5AE-ADEC-9C76-1B41-4A7D3023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26501"/>
              </p:ext>
            </p:extLst>
          </p:nvPr>
        </p:nvGraphicFramePr>
        <p:xfrm>
          <a:off x="113706" y="260549"/>
          <a:ext cx="8795345" cy="49228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1394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7210506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4832351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7988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メソッド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返り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引数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処理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88312286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680085274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52399142"/>
                  </a:ext>
                </a:extLst>
              </a:tr>
              <a:tr h="462398">
                <a:tc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68133080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496981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1576689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70137234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17847604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93371084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83864479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32239639"/>
                  </a:ext>
                </a:extLst>
              </a:tr>
              <a:tr h="341772"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81560343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8966524"/>
                  </a:ext>
                </a:extLst>
              </a:tr>
              <a:tr h="221147"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0231532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BE4C58-3EDD-E614-D06E-CCA933169B1F}"/>
              </a:ext>
            </a:extLst>
          </p:cNvPr>
          <p:cNvSpPr txBox="1"/>
          <p:nvPr/>
        </p:nvSpPr>
        <p:spPr>
          <a:xfrm>
            <a:off x="4511378" y="5624305"/>
            <a:ext cx="436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JMDN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コードの重複検証を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validate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で組んだほうがいいかも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1033CB-8752-F1CC-BFBC-FC6E74D2F2C7}"/>
              </a:ext>
            </a:extLst>
          </p:cNvPr>
          <p:cNvSpPr txBox="1"/>
          <p:nvPr/>
        </p:nvSpPr>
        <p:spPr>
          <a:xfrm>
            <a:off x="-7705" y="-4235"/>
            <a:ext cx="1685077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検査情報登録（患者情報も）</a:t>
            </a:r>
          </a:p>
        </p:txBody>
      </p:sp>
    </p:spTree>
    <p:extLst>
      <p:ext uri="{BB962C8B-B14F-4D97-AF65-F5344CB8AC3E}">
        <p14:creationId xmlns:p14="http://schemas.microsoft.com/office/powerpoint/2010/main" val="619526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16345A-949B-EE90-3B12-25A4DF98D324}"/>
              </a:ext>
            </a:extLst>
          </p:cNvPr>
          <p:cNvSpPr txBox="1"/>
          <p:nvPr/>
        </p:nvSpPr>
        <p:spPr>
          <a:xfrm>
            <a:off x="258310" y="404348"/>
            <a:ext cx="86153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u="sng" dirty="0"/>
              <a:t>検討要</a:t>
            </a:r>
            <a:r>
              <a:rPr kumimoji="1" lang="ja-JP" altLang="en-US" sz="1200" dirty="0"/>
              <a:t>　　（〇は済）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JPQL </a:t>
            </a:r>
            <a:r>
              <a:rPr kumimoji="1" lang="ja-JP" altLang="en-US" sz="1200" dirty="0"/>
              <a:t>の変数入力のしかたはウイルス大丈夫？→大丈夫。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CSV import </a:t>
            </a:r>
            <a:r>
              <a:rPr kumimoji="1" lang="ja-JP" altLang="en-US" sz="1200" dirty="0"/>
              <a:t>ファイル形式違う・容量大きい場合にエラーメッセージ→済</a:t>
            </a:r>
            <a:endParaRPr kumimoji="1" lang="en-US" altLang="ja-JP" sz="1200" dirty="0"/>
          </a:p>
          <a:p>
            <a:r>
              <a:rPr kumimoji="1" lang="ja-JP" altLang="en-US" sz="1200" dirty="0"/>
              <a:t>〇患者テーブルに登録されている患者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の患者名と異なる患者名を入力した場合、エラーメッセージを返却→済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で指定時刻以外が選択されている場合は、時間不明に→不明にはしないが、エラーメッセージを返却（まとめて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取り込みでは、日時エラー行を設定）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Validate </a:t>
            </a:r>
            <a:r>
              <a:rPr kumimoji="1" lang="ja-JP" altLang="en-US" sz="1200" dirty="0"/>
              <a:t>検査日の空白チェックはいらない→正規表現で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yyyy</a:t>
            </a:r>
            <a:r>
              <a:rPr kumimoji="1" lang="en-US" altLang="ja-JP" sz="1200" dirty="0"/>
              <a:t>/MM/dd)</a:t>
            </a:r>
            <a:r>
              <a:rPr kumimoji="1" lang="ja-JP" altLang="en-US" sz="1200" dirty="0"/>
              <a:t>でない場合にエラーメッセージがでるように設定</a:t>
            </a:r>
            <a:endParaRPr kumimoji="1" lang="en-US" altLang="ja-JP" sz="1200" dirty="0"/>
          </a:p>
          <a:p>
            <a:r>
              <a:rPr kumimoji="1" lang="ja-JP" altLang="en-US" sz="1200" dirty="0"/>
              <a:t>〇重複登録：予約時間も設定→予約時間も重複チェック項目に追加</a:t>
            </a:r>
            <a:endParaRPr kumimoji="1" lang="en-US" altLang="ja-JP" sz="1200" dirty="0"/>
          </a:p>
          <a:p>
            <a:r>
              <a:rPr kumimoji="1" lang="ja-JP" altLang="en-US" sz="1200" dirty="0"/>
              <a:t>→予約時間は除外して、予約時間が違っても重複エラーが出る場合は別で対処したほうがいい？（保留）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update</a:t>
            </a:r>
            <a:r>
              <a:rPr kumimoji="1" lang="ja-JP" altLang="en-US" sz="1200" dirty="0"/>
              <a:t>の</a:t>
            </a:r>
            <a:r>
              <a:rPr kumimoji="1" lang="en-US" altLang="ja-JP" sz="1200" dirty="0" err="1"/>
              <a:t>duplicateCheck</a:t>
            </a:r>
            <a:r>
              <a:rPr kumimoji="1" lang="en-US" altLang="ja-JP" sz="1200" dirty="0"/>
              <a:t> = false</a:t>
            </a:r>
            <a:r>
              <a:rPr kumimoji="1" lang="ja-JP" altLang="en-US" sz="1200" dirty="0"/>
              <a:t>を調査→？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update</a:t>
            </a:r>
            <a:r>
              <a:rPr kumimoji="1" lang="ja-JP" altLang="en-US" sz="1200" dirty="0"/>
              <a:t>など</a:t>
            </a:r>
            <a:r>
              <a:rPr kumimoji="1" lang="en-US" altLang="ja-JP" sz="1200" dirty="0" err="1"/>
              <a:t>LocalTime.parse</a:t>
            </a:r>
            <a:r>
              <a:rPr kumimoji="1" lang="ja-JP" altLang="en-US" sz="1200" dirty="0"/>
              <a:t>の使用を</a:t>
            </a:r>
            <a:r>
              <a:rPr kumimoji="1" lang="en-US" altLang="ja-JP" sz="1200" dirty="0" err="1"/>
              <a:t>ActionBase</a:t>
            </a:r>
            <a:r>
              <a:rPr kumimoji="1" lang="ja-JP" altLang="en-US" sz="1200" dirty="0"/>
              <a:t>におき、共通に。→とりあえず、コード量は変わらないので、このままで。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csv import </a:t>
            </a:r>
            <a:r>
              <a:rPr kumimoji="1" lang="ja-JP" altLang="en-US" sz="1200" dirty="0"/>
              <a:t>ファイルを読み込めなかった場合の処理いる？→消去。</a:t>
            </a:r>
            <a:r>
              <a:rPr kumimoji="1" lang="en-US" altLang="ja-JP" sz="1200" dirty="0"/>
              <a:t>Try-catch</a:t>
            </a:r>
            <a:r>
              <a:rPr kumimoji="1" lang="ja-JP" altLang="en-US" sz="1200" dirty="0"/>
              <a:t>使用。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validate</a:t>
            </a:r>
            <a:r>
              <a:rPr kumimoji="1" lang="ja-JP" altLang="en-US" sz="1200" dirty="0"/>
              <a:t>の</a:t>
            </a:r>
            <a:r>
              <a:rPr kumimoji="1" lang="en-US" altLang="ja-JP" sz="1200" dirty="0" err="1"/>
              <a:t>replaceAll</a:t>
            </a:r>
            <a:r>
              <a:rPr kumimoji="1" lang="ja-JP" altLang="en-US" sz="1200" dirty="0"/>
              <a:t>が全角にしか効いていない→半角の</a:t>
            </a:r>
            <a:r>
              <a:rPr kumimoji="1" lang="en-US" altLang="ja-JP" sz="1200" dirty="0"/>
              <a:t>u</a:t>
            </a:r>
            <a:r>
              <a:rPr kumimoji="1" lang="ja-JP" altLang="en-US" sz="1200" dirty="0"/>
              <a:t>記号を</a:t>
            </a:r>
            <a:r>
              <a:rPr kumimoji="1" lang="en-US" altLang="ja-JP" sz="1200" dirty="0"/>
              <a:t>2</a:t>
            </a:r>
            <a:r>
              <a:rPr kumimoji="1" lang="ja-JP" altLang="en-US" sz="1200" dirty="0"/>
              <a:t>つそれぞれで</a:t>
            </a:r>
            <a:r>
              <a:rPr kumimoji="1" lang="en-US" altLang="ja-JP" sz="1200" dirty="0" err="1"/>
              <a:t>replaceAll</a:t>
            </a:r>
            <a:r>
              <a:rPr kumimoji="1" lang="ja-JP" altLang="en-US" sz="1200" dirty="0"/>
              <a:t>処理することによって半角も削除できた。</a:t>
            </a:r>
            <a:endParaRPr kumimoji="1" lang="en-US" altLang="ja-JP" sz="1200" dirty="0"/>
          </a:p>
          <a:p>
            <a:r>
              <a:rPr kumimoji="1" lang="ja-JP" altLang="en-US" sz="1200" dirty="0"/>
              <a:t>〇一覧の順番をルールもって定義→登録順で</a:t>
            </a:r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validate</a:t>
            </a:r>
            <a:r>
              <a:rPr kumimoji="1" lang="ja-JP" altLang="en-US" sz="1200" dirty="0"/>
              <a:t>　項目の値が空白の場合</a:t>
            </a:r>
            <a:r>
              <a:rPr kumimoji="1" lang="ja-JP" altLang="en-US" sz="1200"/>
              <a:t>の処理→済。項目数チェック時にメソッド呼び出して実行（同様のエラーを表示）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※CSV import</a:t>
            </a:r>
            <a:r>
              <a:rPr kumimoji="1" lang="ja-JP" altLang="en-US" sz="1200" dirty="0"/>
              <a:t>　様々なパターンで検証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まとめて取り込みで重複登録データ削除後、一覧からすべてのデータがなくなるが、登録したことのメッセージが一覧に戻らなければでない→余裕あれば後で追加。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------------</a:t>
            </a:r>
            <a:r>
              <a:rPr kumimoji="1" lang="ja-JP" altLang="en-US" sz="1200" dirty="0"/>
              <a:t>下記は余裕があればする</a:t>
            </a:r>
            <a:r>
              <a:rPr kumimoji="1" lang="en-US" altLang="ja-JP" sz="1200" dirty="0"/>
              <a:t>-------------------------------------------------------------------</a:t>
            </a: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・検査項目登録機能も必要？→機能としては作成せず、事前に組んでおく（</a:t>
            </a:r>
            <a:r>
              <a:rPr kumimoji="1" lang="en-US" altLang="ja-JP" sz="1200" dirty="0">
                <a:solidFill>
                  <a:srgbClr val="FF0000"/>
                </a:solidFill>
              </a:rPr>
              <a:t>SQL</a:t>
            </a:r>
            <a:r>
              <a:rPr kumimoji="1" lang="ja-JP" altLang="en-US" sz="1200" dirty="0">
                <a:solidFill>
                  <a:srgbClr val="FF0000"/>
                </a:solidFill>
              </a:rPr>
              <a:t>文組んでおいて、実行するのみで登録）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/>
              <a:t>・重複チェック：一度重複エラーメッセージの後に、内容を修正しても重複登録マークがある。内容を修正した場合、重複ボタンなくす？→余裕あれば検討</a:t>
            </a:r>
            <a:endParaRPr kumimoji="1" lang="en-US" altLang="ja-JP" sz="1200" dirty="0"/>
          </a:p>
          <a:p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/>
              <a:t>・患者情報の更新（余裕があれば最後に）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まとめて取り込み時に、予約時間と検査時間がまとめてエラーの場合、エラー行をそれぞれわけて表示されるように設定</a:t>
            </a:r>
            <a:endParaRPr kumimoji="1" lang="en-US" altLang="ja-JP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25B9E7-32B3-E7D3-BA88-AA029B88174F}"/>
              </a:ext>
            </a:extLst>
          </p:cNvPr>
          <p:cNvSpPr txBox="1"/>
          <p:nvPr/>
        </p:nvSpPr>
        <p:spPr>
          <a:xfrm>
            <a:off x="246" y="-4235"/>
            <a:ext cx="1685077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検査情報登録（患者情報も）</a:t>
            </a:r>
          </a:p>
        </p:txBody>
      </p:sp>
    </p:spTree>
    <p:extLst>
      <p:ext uri="{BB962C8B-B14F-4D97-AF65-F5344CB8AC3E}">
        <p14:creationId xmlns:p14="http://schemas.microsoft.com/office/powerpoint/2010/main" val="3744974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439CDD9B-945A-F476-E6B1-EEEEA6E99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99153"/>
              </p:ext>
            </p:extLst>
          </p:nvPr>
        </p:nvGraphicFramePr>
        <p:xfrm>
          <a:off x="126453" y="309940"/>
          <a:ext cx="5488092" cy="143744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7947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833924481"/>
                    </a:ext>
                  </a:extLst>
                </a:gridCol>
                <a:gridCol w="3360295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algn="l" fontAlgn="b"/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クラス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用途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2604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ActionBase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SearchAction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サーブレットに関する処理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19868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View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SearchView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画面（患者の体内デバイス検索）の項目を定義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0975385"/>
                  </a:ext>
                </a:extLst>
              </a:tr>
              <a:tr h="20050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Converter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DTO ()</a:t>
                      </a:r>
                      <a:r>
                        <a:rPr lang="ja-JP" altLang="en-US" sz="800" dirty="0">
                          <a:effectLst/>
                        </a:rPr>
                        <a:t>モデルと</a:t>
                      </a:r>
                      <a:r>
                        <a:rPr lang="en-US" altLang="ja-JP" sz="800" dirty="0">
                          <a:effectLst/>
                        </a:rPr>
                        <a:t>VIEW</a:t>
                      </a:r>
                      <a:r>
                        <a:rPr lang="ja-JP" altLang="en-US" sz="800" dirty="0">
                          <a:effectLst/>
                        </a:rPr>
                        <a:t>モデルの変換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25248501"/>
                  </a:ext>
                </a:extLst>
              </a:tr>
              <a:tr h="198680">
                <a:tc vMerge="1"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47739241"/>
                  </a:ext>
                </a:extLst>
              </a:tr>
              <a:tr h="19868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9398388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3603D7-FE83-635F-9A62-CC00975D31FC}"/>
              </a:ext>
            </a:extLst>
          </p:cNvPr>
          <p:cNvSpPr txBox="1"/>
          <p:nvPr/>
        </p:nvSpPr>
        <p:spPr>
          <a:xfrm>
            <a:off x="-7705" y="-4235"/>
            <a:ext cx="646331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検索機能</a:t>
            </a:r>
          </a:p>
        </p:txBody>
      </p:sp>
    </p:spTree>
    <p:extLst>
      <p:ext uri="{BB962C8B-B14F-4D97-AF65-F5344CB8AC3E}">
        <p14:creationId xmlns:p14="http://schemas.microsoft.com/office/powerpoint/2010/main" val="40895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DE3CD5-C40C-53B0-6C4F-4E730F7EE80C}"/>
              </a:ext>
            </a:extLst>
          </p:cNvPr>
          <p:cNvSpPr txBox="1"/>
          <p:nvPr/>
        </p:nvSpPr>
        <p:spPr>
          <a:xfrm>
            <a:off x="254286" y="42592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・サイトマップ</a:t>
            </a:r>
            <a:endParaRPr lang="en-US" altLang="ja-JP" sz="900" dirty="0"/>
          </a:p>
          <a:p>
            <a:r>
              <a:rPr lang="ja-JP" altLang="en-US" sz="900" dirty="0"/>
              <a:t>・ワイヤーフレーム：各ページのレイアウト</a:t>
            </a:r>
            <a:endParaRPr lang="en-US" altLang="ja-JP" sz="900" dirty="0"/>
          </a:p>
          <a:p>
            <a:r>
              <a:rPr lang="ja-JP" altLang="en-US" sz="900" dirty="0"/>
              <a:t>・データベース図：テーブルの構成をすべて書き出す</a:t>
            </a:r>
            <a:endParaRPr lang="en-US" altLang="ja-JP" sz="9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F8E1AE-D0B4-AD6E-9B64-C5A74B8DFD6C}"/>
              </a:ext>
            </a:extLst>
          </p:cNvPr>
          <p:cNvSpPr txBox="1"/>
          <p:nvPr/>
        </p:nvSpPr>
        <p:spPr>
          <a:xfrm>
            <a:off x="-7705" y="2115"/>
            <a:ext cx="1454244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アプリ作成前にすること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E4870D-A548-521B-1160-0C2B8F51C5C3}"/>
              </a:ext>
            </a:extLst>
          </p:cNvPr>
          <p:cNvSpPr txBox="1"/>
          <p:nvPr/>
        </p:nvSpPr>
        <p:spPr>
          <a:xfrm>
            <a:off x="254285" y="155946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〇サイトマップ</a:t>
            </a:r>
            <a:endParaRPr lang="en-US" altLang="ja-JP" sz="900" dirty="0"/>
          </a:p>
          <a:p>
            <a:r>
              <a:rPr lang="ja-JP" altLang="en-US" sz="900" dirty="0"/>
              <a:t>必要なページをリストアップ（どのページからどのページへ推移）</a:t>
            </a:r>
            <a:endParaRPr lang="en-US" altLang="ja-JP" sz="9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02B29A0-4B8F-B607-E2F2-14A7B4E5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6" y="2105042"/>
            <a:ext cx="3431794" cy="129759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4F63FAD-BCF3-6D24-2A2C-F18733B1F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54" y="2105042"/>
            <a:ext cx="2593182" cy="218241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74758E-4AF0-0769-5EF8-8561F0E5A09F}"/>
              </a:ext>
            </a:extLst>
          </p:cNvPr>
          <p:cNvSpPr txBox="1"/>
          <p:nvPr/>
        </p:nvSpPr>
        <p:spPr>
          <a:xfrm>
            <a:off x="4776199" y="1559467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〇データベース図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201989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BA2EBEAB-2597-ED73-3408-9E0C12102352}"/>
              </a:ext>
            </a:extLst>
          </p:cNvPr>
          <p:cNvSpPr/>
          <p:nvPr/>
        </p:nvSpPr>
        <p:spPr>
          <a:xfrm>
            <a:off x="-16934" y="3184396"/>
            <a:ext cx="9160934" cy="36726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5C39CC3-2CB2-4566-CEF1-FB250A7C9FE0}"/>
              </a:ext>
            </a:extLst>
          </p:cNvPr>
          <p:cNvGrpSpPr>
            <a:grpSpLocks noChangeAspect="1"/>
          </p:cNvGrpSpPr>
          <p:nvPr/>
        </p:nvGrpSpPr>
        <p:grpSpPr>
          <a:xfrm>
            <a:off x="137422" y="276549"/>
            <a:ext cx="1262753" cy="929297"/>
            <a:chOff x="183225" y="143838"/>
            <a:chExt cx="3063409" cy="275347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396BA80-16A0-BFEB-A4B2-9B9CB56F57C6}"/>
                </a:ext>
              </a:extLst>
            </p:cNvPr>
            <p:cNvSpPr/>
            <p:nvPr/>
          </p:nvSpPr>
          <p:spPr>
            <a:xfrm>
              <a:off x="184935" y="143838"/>
              <a:ext cx="3061699" cy="2753474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C451A34-F9F6-D927-8A5B-FF10B71C3178}"/>
                </a:ext>
              </a:extLst>
            </p:cNvPr>
            <p:cNvSpPr/>
            <p:nvPr/>
          </p:nvSpPr>
          <p:spPr>
            <a:xfrm>
              <a:off x="183225" y="152402"/>
              <a:ext cx="3061699" cy="535969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体内デバイス管理システム</a:t>
              </a: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D27498-9410-A4D1-7B93-74481E8F1F30}"/>
              </a:ext>
            </a:extLst>
          </p:cNvPr>
          <p:cNvSpPr txBox="1"/>
          <p:nvPr/>
        </p:nvSpPr>
        <p:spPr>
          <a:xfrm>
            <a:off x="152401" y="50680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ログイン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018BE9-7406-4B1D-53C0-F20232521831}"/>
              </a:ext>
            </a:extLst>
          </p:cNvPr>
          <p:cNvSpPr txBox="1"/>
          <p:nvPr/>
        </p:nvSpPr>
        <p:spPr>
          <a:xfrm>
            <a:off x="255776" y="64135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社員番号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6358244-3E2F-B77C-C0FC-3AFE4B97A2CB}"/>
              </a:ext>
            </a:extLst>
          </p:cNvPr>
          <p:cNvSpPr/>
          <p:nvPr/>
        </p:nvSpPr>
        <p:spPr>
          <a:xfrm>
            <a:off x="900292" y="644572"/>
            <a:ext cx="446276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4D6C7E-6464-6524-80E9-1F569E7D2596}"/>
              </a:ext>
            </a:extLst>
          </p:cNvPr>
          <p:cNvSpPr txBox="1"/>
          <p:nvPr/>
        </p:nvSpPr>
        <p:spPr>
          <a:xfrm>
            <a:off x="241489" y="84120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パスワード</a:t>
            </a:r>
            <a:endParaRPr lang="en-US" altLang="ja-JP" sz="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EC6E7C-BD3C-9043-3AB0-4F23F7B595C7}"/>
              </a:ext>
            </a:extLst>
          </p:cNvPr>
          <p:cNvSpPr/>
          <p:nvPr/>
        </p:nvSpPr>
        <p:spPr>
          <a:xfrm>
            <a:off x="900292" y="854174"/>
            <a:ext cx="446276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2213C9-2EDE-FCC8-1738-C47EDB1F3553}"/>
              </a:ext>
            </a:extLst>
          </p:cNvPr>
          <p:cNvSpPr txBox="1"/>
          <p:nvPr/>
        </p:nvSpPr>
        <p:spPr>
          <a:xfrm>
            <a:off x="155110" y="9406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ログイン画面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923C2BB-1D96-7D4A-1B68-594154B0F87B}"/>
              </a:ext>
            </a:extLst>
          </p:cNvPr>
          <p:cNvGrpSpPr/>
          <p:nvPr/>
        </p:nvGrpSpPr>
        <p:grpSpPr>
          <a:xfrm>
            <a:off x="1963066" y="79775"/>
            <a:ext cx="2493593" cy="1625128"/>
            <a:chOff x="2617422" y="33880"/>
            <a:chExt cx="3199179" cy="1908027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E3D053C-0790-3DD9-0CBB-CB224B4D8D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42763" y="296246"/>
              <a:ext cx="3173838" cy="1645661"/>
              <a:chOff x="183225" y="143838"/>
              <a:chExt cx="3063409" cy="3657025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7535469-BED7-75FB-17B2-9BAC52367FC4}"/>
                  </a:ext>
                </a:extLst>
              </p:cNvPr>
              <p:cNvSpPr/>
              <p:nvPr/>
            </p:nvSpPr>
            <p:spPr>
              <a:xfrm>
                <a:off x="184935" y="143838"/>
                <a:ext cx="3061699" cy="3657025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E92107-A414-3E0D-38AF-A10D2BE8D148}"/>
                  </a:ext>
                </a:extLst>
              </p:cNvPr>
              <p:cNvSpPr/>
              <p:nvPr/>
            </p:nvSpPr>
            <p:spPr>
              <a:xfrm>
                <a:off x="183225" y="152402"/>
                <a:ext cx="3061699" cy="673667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体内デバイス管理システム　　</a:t>
                </a:r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患者検索　</a:t>
                </a:r>
                <a:r>
                  <a:rPr lang="ja-JP" altLang="en-US" sz="600" dirty="0">
                    <a:solidFill>
                      <a:srgbClr val="FF0000"/>
                    </a:solidFill>
                  </a:rPr>
                  <a:t>データ登録　アクセス管理　</a:t>
                </a:r>
                <a:r>
                  <a:rPr lang="ja-JP" altLang="en-US" sz="600" dirty="0">
                    <a:solidFill>
                      <a:schemeClr val="tx1"/>
                    </a:solidFill>
                  </a:rPr>
                  <a:t>ログイン者　ログアウト　</a:t>
                </a:r>
              </a:p>
            </p:txBody>
          </p:sp>
        </p:grp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EE94F45B-32C0-C5FE-7A88-8EA2D4502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988" y="152400"/>
              <a:ext cx="450562" cy="268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6D449EB-0AD7-7FE1-76A1-A78A8EDB851F}"/>
                </a:ext>
              </a:extLst>
            </p:cNvPr>
            <p:cNvSpPr txBox="1"/>
            <p:nvPr/>
          </p:nvSpPr>
          <p:spPr>
            <a:xfrm>
              <a:off x="4483100" y="33880"/>
              <a:ext cx="7591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>
                  <a:solidFill>
                    <a:srgbClr val="FF0000"/>
                  </a:solidFill>
                </a:rPr>
                <a:t>管理者のみ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11FBA5-6D4C-A88F-51C8-9343B67D7A39}"/>
                </a:ext>
              </a:extLst>
            </p:cNvPr>
            <p:cNvSpPr txBox="1"/>
            <p:nvPr/>
          </p:nvSpPr>
          <p:spPr>
            <a:xfrm>
              <a:off x="2617422" y="44679"/>
              <a:ext cx="13747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トップ画面（検索画面）</a:t>
              </a: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522C526-1A83-C201-2AE3-04E0BCE2A11D}"/>
                </a:ext>
              </a:extLst>
            </p:cNvPr>
            <p:cNvSpPr/>
            <p:nvPr/>
          </p:nvSpPr>
          <p:spPr>
            <a:xfrm>
              <a:off x="4070828" y="775500"/>
              <a:ext cx="638184" cy="2582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検索</a:t>
              </a:r>
            </a:p>
          </p:txBody>
        </p:sp>
      </p:grpSp>
      <p:sp>
        <p:nvSpPr>
          <p:cNvPr id="32" name="矢印: 右 31">
            <a:extLst>
              <a:ext uri="{FF2B5EF4-FFF2-40B4-BE49-F238E27FC236}">
                <a16:creationId xmlns:a16="http://schemas.microsoft.com/office/drawing/2014/main" id="{AC807202-E532-624C-023F-4614D84F29B6}"/>
              </a:ext>
            </a:extLst>
          </p:cNvPr>
          <p:cNvSpPr/>
          <p:nvPr/>
        </p:nvSpPr>
        <p:spPr>
          <a:xfrm>
            <a:off x="1542706" y="711230"/>
            <a:ext cx="311651" cy="129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CE9D725-3CC0-950B-E9DE-8A1FBE8B3E22}"/>
              </a:ext>
            </a:extLst>
          </p:cNvPr>
          <p:cNvSpPr/>
          <p:nvPr/>
        </p:nvSpPr>
        <p:spPr>
          <a:xfrm>
            <a:off x="840617" y="1041136"/>
            <a:ext cx="505951" cy="135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ログイン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CA3527D-662F-E591-C987-6EE36BE755FB}"/>
              </a:ext>
            </a:extLst>
          </p:cNvPr>
          <p:cNvSpPr txBox="1"/>
          <p:nvPr/>
        </p:nvSpPr>
        <p:spPr>
          <a:xfrm>
            <a:off x="1452563" y="54013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ログイン後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651C5B-9D40-68AB-4775-36A5CE5A3732}"/>
              </a:ext>
            </a:extLst>
          </p:cNvPr>
          <p:cNvSpPr/>
          <p:nvPr/>
        </p:nvSpPr>
        <p:spPr>
          <a:xfrm>
            <a:off x="4565977" y="298875"/>
            <a:ext cx="3246111" cy="186369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5FD59E4-18DB-28A2-AD01-E06E72342074}"/>
              </a:ext>
            </a:extLst>
          </p:cNvPr>
          <p:cNvSpPr/>
          <p:nvPr/>
        </p:nvSpPr>
        <p:spPr>
          <a:xfrm>
            <a:off x="4564647" y="301764"/>
            <a:ext cx="3246110" cy="22736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600" dirty="0">
                <a:solidFill>
                  <a:schemeClr val="tx1"/>
                </a:solidFill>
              </a:rPr>
              <a:t>体内デバイス管理システム　　</a:t>
            </a:r>
            <a:endParaRPr lang="en-US" altLang="ja-JP" sz="600" dirty="0">
              <a:solidFill>
                <a:schemeClr val="tx1"/>
              </a:solidFill>
            </a:endParaRPr>
          </a:p>
          <a:p>
            <a:r>
              <a:rPr lang="ja-JP" altLang="en-US" sz="600" dirty="0">
                <a:solidFill>
                  <a:schemeClr val="tx1"/>
                </a:solidFill>
              </a:rPr>
              <a:t>患者検索　　</a:t>
            </a:r>
            <a:r>
              <a:rPr lang="ja-JP" altLang="en-US" sz="600" dirty="0">
                <a:solidFill>
                  <a:srgbClr val="FF0000"/>
                </a:solidFill>
              </a:rPr>
              <a:t>データ登録　アクセス管理　　　　</a:t>
            </a:r>
            <a:r>
              <a:rPr lang="ja-JP" altLang="en-US" sz="600" dirty="0">
                <a:solidFill>
                  <a:schemeClr val="tx1"/>
                </a:solidFill>
              </a:rPr>
              <a:t>　　                   ログイン者　ログアウト　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D0F60F-F54A-D6A1-6063-1D8CEAB55FF7}"/>
              </a:ext>
            </a:extLst>
          </p:cNvPr>
          <p:cNvSpPr txBox="1"/>
          <p:nvPr/>
        </p:nvSpPr>
        <p:spPr>
          <a:xfrm>
            <a:off x="4545642" y="11019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検索結果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629E75-6955-B585-8D10-51CE88B3F3BF}"/>
              </a:ext>
            </a:extLst>
          </p:cNvPr>
          <p:cNvSpPr txBox="1"/>
          <p:nvPr/>
        </p:nvSpPr>
        <p:spPr>
          <a:xfrm>
            <a:off x="4542595" y="556220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endParaRPr lang="ja-JP" altLang="en-US" sz="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EB2ECFF-F6E0-0324-9C50-0322961172D7}"/>
              </a:ext>
            </a:extLst>
          </p:cNvPr>
          <p:cNvSpPr txBox="1"/>
          <p:nvPr/>
        </p:nvSpPr>
        <p:spPr>
          <a:xfrm>
            <a:off x="4622745" y="73909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氏名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8C1D77D-28CD-1094-A2AB-7A826BEE39A5}"/>
              </a:ext>
            </a:extLst>
          </p:cNvPr>
          <p:cNvCxnSpPr>
            <a:cxnSpLocks/>
          </p:cNvCxnSpPr>
          <p:nvPr/>
        </p:nvCxnSpPr>
        <p:spPr>
          <a:xfrm>
            <a:off x="4895671" y="843700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5A07F2F-0715-DF39-3915-08DF12BF8FDE}"/>
              </a:ext>
            </a:extLst>
          </p:cNvPr>
          <p:cNvCxnSpPr>
            <a:cxnSpLocks/>
          </p:cNvCxnSpPr>
          <p:nvPr/>
        </p:nvCxnSpPr>
        <p:spPr>
          <a:xfrm>
            <a:off x="4645534" y="1002799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0D71325-7CA0-7830-CA2F-1B8B0E86AE52}"/>
              </a:ext>
            </a:extLst>
          </p:cNvPr>
          <p:cNvSpPr txBox="1"/>
          <p:nvPr/>
        </p:nvSpPr>
        <p:spPr>
          <a:xfrm>
            <a:off x="4877003" y="874419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検査に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A69BC67-254C-2001-8A4D-6AD2D50E4907}"/>
              </a:ext>
            </a:extLst>
          </p:cNvPr>
          <p:cNvCxnSpPr>
            <a:cxnSpLocks/>
          </p:cNvCxnSpPr>
          <p:nvPr/>
        </p:nvCxnSpPr>
        <p:spPr>
          <a:xfrm>
            <a:off x="5207509" y="1007879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D046ABD-A9E1-DA1D-E54B-EC6532E0034E}"/>
              </a:ext>
            </a:extLst>
          </p:cNvPr>
          <p:cNvSpPr txBox="1"/>
          <p:nvPr/>
        </p:nvSpPr>
        <p:spPr>
          <a:xfrm>
            <a:off x="5181803" y="87441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>
                <a:solidFill>
                  <a:srgbClr val="FF0000"/>
                </a:solidFill>
              </a:rPr>
              <a:t>禁忌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E31DECE-9AD9-44DD-7F84-F8CA48681A24}"/>
              </a:ext>
            </a:extLst>
          </p:cNvPr>
          <p:cNvSpPr txBox="1"/>
          <p:nvPr/>
        </p:nvSpPr>
        <p:spPr>
          <a:xfrm>
            <a:off x="5429453" y="874419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のデバイスがあります！！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922EB8-0947-63CE-A7E4-05FF40442677}"/>
              </a:ext>
            </a:extLst>
          </p:cNvPr>
          <p:cNvSpPr txBox="1"/>
          <p:nvPr/>
        </p:nvSpPr>
        <p:spPr>
          <a:xfrm>
            <a:off x="4602192" y="1031406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禁忌のデバイス名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5ABCDBD-77B7-DF0A-ED01-F2EFA6DC88CA}"/>
              </a:ext>
            </a:extLst>
          </p:cNvPr>
          <p:cNvCxnSpPr>
            <a:cxnSpLocks/>
          </p:cNvCxnSpPr>
          <p:nvPr/>
        </p:nvCxnSpPr>
        <p:spPr>
          <a:xfrm>
            <a:off x="5356244" y="1144137"/>
            <a:ext cx="70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2174242-DC91-35C4-17E4-78974815EE9C}"/>
              </a:ext>
            </a:extLst>
          </p:cNvPr>
          <p:cNvSpPr txBox="1"/>
          <p:nvPr/>
        </p:nvSpPr>
        <p:spPr>
          <a:xfrm>
            <a:off x="4913342" y="119035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注意内容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7B76D75-B22A-DBF7-F605-643792A97DC1}"/>
              </a:ext>
            </a:extLst>
          </p:cNvPr>
          <p:cNvCxnSpPr>
            <a:cxnSpLocks/>
          </p:cNvCxnSpPr>
          <p:nvPr/>
        </p:nvCxnSpPr>
        <p:spPr>
          <a:xfrm>
            <a:off x="5356244" y="1317931"/>
            <a:ext cx="70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B63F077-CACB-7025-CE15-AAF28A70FC02}"/>
              </a:ext>
            </a:extLst>
          </p:cNvPr>
          <p:cNvSpPr txBox="1"/>
          <p:nvPr/>
        </p:nvSpPr>
        <p:spPr>
          <a:xfrm>
            <a:off x="4573945" y="1302134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埋込みデバイス一覧</a:t>
            </a:r>
          </a:p>
        </p:txBody>
      </p:sp>
      <p:graphicFrame>
        <p:nvGraphicFramePr>
          <p:cNvPr id="65" name="表 65">
            <a:extLst>
              <a:ext uri="{FF2B5EF4-FFF2-40B4-BE49-F238E27FC236}">
                <a16:creationId xmlns:a16="http://schemas.microsoft.com/office/drawing/2014/main" id="{4C1F7E0D-AE96-DCA9-5AE3-9C5717724139}"/>
              </a:ext>
            </a:extLst>
          </p:cNvPr>
          <p:cNvGraphicFramePr>
            <a:graphicFrameLocks noGrp="1"/>
          </p:cNvGraphicFramePr>
          <p:nvPr/>
        </p:nvGraphicFramePr>
        <p:xfrm>
          <a:off x="4826000" y="1486127"/>
          <a:ext cx="2194560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657720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39560">
                  <a:extLst>
                    <a:ext uri="{9D8B030D-6E8A-4147-A177-3AD203B41FA5}">
                      <a16:colId xmlns:a16="http://schemas.microsoft.com/office/drawing/2014/main" val="41265890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埋込み日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販売名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条件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rgbClr val="FF0000"/>
                          </a:solidFill>
                        </a:rPr>
                        <a:t>禁忌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540924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EB09E69-0BE4-34A3-6727-9C08402547EC}"/>
              </a:ext>
            </a:extLst>
          </p:cNvPr>
          <p:cNvSpPr txBox="1"/>
          <p:nvPr/>
        </p:nvSpPr>
        <p:spPr>
          <a:xfrm>
            <a:off x="6401284" y="1282143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u="sng" dirty="0"/>
              <a:t>添付文章検索ページ（リンク）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D70B205-B3A2-4E39-033B-95BD7466C389}"/>
              </a:ext>
            </a:extLst>
          </p:cNvPr>
          <p:cNvCxnSpPr/>
          <p:nvPr/>
        </p:nvCxnSpPr>
        <p:spPr>
          <a:xfrm>
            <a:off x="2208073" y="1810721"/>
            <a:ext cx="0" cy="25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8F14028D-E58F-F085-D215-531D3F035241}"/>
              </a:ext>
            </a:extLst>
          </p:cNvPr>
          <p:cNvGrpSpPr/>
          <p:nvPr/>
        </p:nvGrpSpPr>
        <p:grpSpPr>
          <a:xfrm>
            <a:off x="1376384" y="1882441"/>
            <a:ext cx="2998440" cy="1319175"/>
            <a:chOff x="1376384" y="1471817"/>
            <a:chExt cx="2998440" cy="1319175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9AFC7525-4516-ADDD-8D05-5FCF3A56A0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8595" y="1609692"/>
              <a:ext cx="2476229" cy="1157616"/>
              <a:chOff x="183225" y="143838"/>
              <a:chExt cx="3063409" cy="2753474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320BEF2A-A4E6-FFBD-38A8-E464D1ECF887}"/>
                  </a:ext>
                </a:extLst>
              </p:cNvPr>
              <p:cNvSpPr/>
              <p:nvPr/>
            </p:nvSpPr>
            <p:spPr>
              <a:xfrm>
                <a:off x="184935" y="143838"/>
                <a:ext cx="3061699" cy="275347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9C343549-18A0-3A9E-CDCD-E01CA663C9C7}"/>
                  </a:ext>
                </a:extLst>
              </p:cNvPr>
              <p:cNvSpPr/>
              <p:nvPr/>
            </p:nvSpPr>
            <p:spPr>
              <a:xfrm>
                <a:off x="183225" y="152403"/>
                <a:ext cx="3061699" cy="53984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体内デバイス管理システム　　</a:t>
                </a:r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患者検索　</a:t>
                </a:r>
                <a:r>
                  <a:rPr lang="ja-JP" altLang="en-US" sz="600" dirty="0">
                    <a:solidFill>
                      <a:srgbClr val="FF0000"/>
                    </a:solidFill>
                  </a:rPr>
                  <a:t>データ登録　アクセス管理　</a:t>
                </a:r>
                <a:r>
                  <a:rPr lang="ja-JP" altLang="en-US" sz="600" dirty="0">
                    <a:solidFill>
                      <a:schemeClr val="tx1"/>
                    </a:solidFill>
                  </a:rPr>
                  <a:t>ログイン者　ログアウト　</a:t>
                </a:r>
              </a:p>
            </p:txBody>
          </p:sp>
        </p:grp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0798F836-C8F1-C530-5E49-56A9DDC99E33}"/>
                </a:ext>
              </a:extLst>
            </p:cNvPr>
            <p:cNvSpPr txBox="1"/>
            <p:nvPr/>
          </p:nvSpPr>
          <p:spPr>
            <a:xfrm>
              <a:off x="2127240" y="1471817"/>
              <a:ext cx="7232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アクセス者管理</a:t>
              </a: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1CE17D7B-9A5A-7F52-31FC-7F1C51C95A9F}"/>
                </a:ext>
              </a:extLst>
            </p:cNvPr>
            <p:cNvSpPr txBox="1"/>
            <p:nvPr/>
          </p:nvSpPr>
          <p:spPr>
            <a:xfrm>
              <a:off x="2135500" y="1867532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社員番号</a:t>
              </a: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D00FE19C-3BAA-6722-CC15-7A0E6947D1D0}"/>
                </a:ext>
              </a:extLst>
            </p:cNvPr>
            <p:cNvSpPr/>
            <p:nvPr/>
          </p:nvSpPr>
          <p:spPr>
            <a:xfrm>
              <a:off x="2665714" y="1870750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20FB0B06-ACCF-1292-24A3-409D1C24EDEC}"/>
                </a:ext>
              </a:extLst>
            </p:cNvPr>
            <p:cNvSpPr txBox="1"/>
            <p:nvPr/>
          </p:nvSpPr>
          <p:spPr>
            <a:xfrm>
              <a:off x="2141849" y="2016584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氏名</a:t>
              </a:r>
              <a:endParaRPr lang="en-US" altLang="ja-JP" sz="600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2547CD1-4657-8378-AABE-E573A9616BA8}"/>
                </a:ext>
              </a:extLst>
            </p:cNvPr>
            <p:cNvSpPr/>
            <p:nvPr/>
          </p:nvSpPr>
          <p:spPr>
            <a:xfrm>
              <a:off x="2665714" y="2029549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E47B249F-5BB0-450E-29D5-48DFB9C9B594}"/>
                </a:ext>
              </a:extLst>
            </p:cNvPr>
            <p:cNvSpPr/>
            <p:nvPr/>
          </p:nvSpPr>
          <p:spPr>
            <a:xfrm>
              <a:off x="3248685" y="2298178"/>
              <a:ext cx="613537" cy="208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登録</a:t>
              </a: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E2187591-121B-C9C8-68B2-C7016675BC4C}"/>
                </a:ext>
              </a:extLst>
            </p:cNvPr>
            <p:cNvSpPr txBox="1"/>
            <p:nvPr/>
          </p:nvSpPr>
          <p:spPr>
            <a:xfrm>
              <a:off x="2141848" y="2178680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パスワード</a:t>
              </a: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B4ACFCDE-0C39-A384-8FF0-7B7EA7EFD377}"/>
                </a:ext>
              </a:extLst>
            </p:cNvPr>
            <p:cNvSpPr/>
            <p:nvPr/>
          </p:nvSpPr>
          <p:spPr>
            <a:xfrm>
              <a:off x="2665713" y="2199678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30BFF75-0399-FFD5-2705-78434F9BB18D}"/>
                </a:ext>
              </a:extLst>
            </p:cNvPr>
            <p:cNvSpPr txBox="1"/>
            <p:nvPr/>
          </p:nvSpPr>
          <p:spPr>
            <a:xfrm>
              <a:off x="2148198" y="2469199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権限</a:t>
              </a:r>
              <a:endParaRPr lang="en-US" altLang="ja-JP" sz="600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4F3C5A1B-1D7C-5545-B225-97D5EF0C349F}"/>
                </a:ext>
              </a:extLst>
            </p:cNvPr>
            <p:cNvSpPr/>
            <p:nvPr/>
          </p:nvSpPr>
          <p:spPr>
            <a:xfrm>
              <a:off x="2665713" y="2515569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ABEEBDC3-068A-DA44-6139-24C4420D50CD}"/>
                </a:ext>
              </a:extLst>
            </p:cNvPr>
            <p:cNvSpPr txBox="1"/>
            <p:nvPr/>
          </p:nvSpPr>
          <p:spPr>
            <a:xfrm>
              <a:off x="1975783" y="2606326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一覧に戻る</a:t>
              </a:r>
              <a:endParaRPr lang="en-US" altLang="ja-JP" sz="600" dirty="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AAF6531F-6603-2BAE-9458-C3E29286789E}"/>
                </a:ext>
              </a:extLst>
            </p:cNvPr>
            <p:cNvSpPr txBox="1"/>
            <p:nvPr/>
          </p:nvSpPr>
          <p:spPr>
            <a:xfrm>
              <a:off x="1376384" y="2131995"/>
              <a:ext cx="81945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25" dirty="0"/>
                <a:t>編集・削除も</a:t>
              </a:r>
              <a:endParaRPr lang="en-US" altLang="ja-JP" sz="825" dirty="0"/>
            </a:p>
            <a:p>
              <a:r>
                <a:rPr lang="ja-JP" altLang="en-US" sz="825" dirty="0"/>
                <a:t>追加</a:t>
              </a:r>
            </a:p>
          </p:txBody>
        </p: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2D5722C9-4847-CBDA-F639-415BCC86C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587" y="1943347"/>
              <a:ext cx="313205" cy="167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70134C5-F454-3C75-6E87-27DA1ECEE63C}"/>
              </a:ext>
            </a:extLst>
          </p:cNvPr>
          <p:cNvCxnSpPr>
            <a:cxnSpLocks/>
          </p:cNvCxnSpPr>
          <p:nvPr/>
        </p:nvCxnSpPr>
        <p:spPr>
          <a:xfrm flipH="1">
            <a:off x="567287" y="460329"/>
            <a:ext cx="1883784" cy="25975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9AED22C-8623-B2A2-91B4-00E6395AAF1E}"/>
              </a:ext>
            </a:extLst>
          </p:cNvPr>
          <p:cNvSpPr txBox="1"/>
          <p:nvPr/>
        </p:nvSpPr>
        <p:spPr>
          <a:xfrm>
            <a:off x="271230" y="2623814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6A8DAAB-5C2F-3E8C-7E50-9D0FC0819F5B}"/>
              </a:ext>
            </a:extLst>
          </p:cNvPr>
          <p:cNvSpPr/>
          <p:nvPr/>
        </p:nvSpPr>
        <p:spPr>
          <a:xfrm>
            <a:off x="84024" y="3268787"/>
            <a:ext cx="1262048" cy="112926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1BEF7754-061C-0122-D04D-AFBDE51C52DF}"/>
              </a:ext>
            </a:extLst>
          </p:cNvPr>
          <p:cNvSpPr/>
          <p:nvPr/>
        </p:nvSpPr>
        <p:spPr>
          <a:xfrm>
            <a:off x="83319" y="3271677"/>
            <a:ext cx="1262048" cy="18089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CCD3428-8964-7B91-E137-3269678A7A57}"/>
              </a:ext>
            </a:extLst>
          </p:cNvPr>
          <p:cNvSpPr txBox="1"/>
          <p:nvPr/>
        </p:nvSpPr>
        <p:spPr>
          <a:xfrm>
            <a:off x="98297" y="3499040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4A70694C-9790-3DAA-3479-646E12A70A9A}"/>
              </a:ext>
            </a:extLst>
          </p:cNvPr>
          <p:cNvSpPr/>
          <p:nvPr/>
        </p:nvSpPr>
        <p:spPr>
          <a:xfrm>
            <a:off x="246950" y="3680770"/>
            <a:ext cx="92462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患者のデバイス情報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A7956A18-2393-7D82-BA0C-FB03A43DBC93}"/>
              </a:ext>
            </a:extLst>
          </p:cNvPr>
          <p:cNvSpPr txBox="1"/>
          <p:nvPr/>
        </p:nvSpPr>
        <p:spPr>
          <a:xfrm>
            <a:off x="101006" y="3137100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データ登録画面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76566B02-CE09-705C-141F-9AB412297329}"/>
              </a:ext>
            </a:extLst>
          </p:cNvPr>
          <p:cNvSpPr/>
          <p:nvPr/>
        </p:nvSpPr>
        <p:spPr>
          <a:xfrm>
            <a:off x="246950" y="3910694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添付文章情報</a:t>
            </a:r>
          </a:p>
        </p:txBody>
      </p: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97B6AFAA-0A31-89A3-D49F-ADDFAED6CCD3}"/>
              </a:ext>
            </a:extLst>
          </p:cNvPr>
          <p:cNvGrpSpPr/>
          <p:nvPr/>
        </p:nvGrpSpPr>
        <p:grpSpPr>
          <a:xfrm>
            <a:off x="2206314" y="4821231"/>
            <a:ext cx="2057461" cy="1691519"/>
            <a:chOff x="2340622" y="4061356"/>
            <a:chExt cx="2585992" cy="2255358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6D04956-E123-995A-8576-9FCEBB96F70E}"/>
                </a:ext>
              </a:extLst>
            </p:cNvPr>
            <p:cNvSpPr/>
            <p:nvPr/>
          </p:nvSpPr>
          <p:spPr>
            <a:xfrm>
              <a:off x="2381557" y="4306476"/>
              <a:ext cx="2545057" cy="2010238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1FEC83C-13E3-6776-3D1A-E34A0DB65B23}"/>
                </a:ext>
              </a:extLst>
            </p:cNvPr>
            <p:cNvSpPr/>
            <p:nvPr/>
          </p:nvSpPr>
          <p:spPr>
            <a:xfrm>
              <a:off x="2380617" y="4310329"/>
              <a:ext cx="2545057" cy="23905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体内デバイス管理システム・・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A81A1DE-5F49-F5DF-648A-623EB37D6D00}"/>
                </a:ext>
              </a:extLst>
            </p:cNvPr>
            <p:cNvSpPr txBox="1"/>
            <p:nvPr/>
          </p:nvSpPr>
          <p:spPr>
            <a:xfrm>
              <a:off x="2400589" y="4581731"/>
              <a:ext cx="13747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患者のデバイス情報登録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44F236C-09A1-B6AA-000D-BC3C86ED4EFC}"/>
                </a:ext>
              </a:extLst>
            </p:cNvPr>
            <p:cNvSpPr/>
            <p:nvPr/>
          </p:nvSpPr>
          <p:spPr>
            <a:xfrm>
              <a:off x="3880923" y="4587539"/>
              <a:ext cx="1003476" cy="148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>
                  <a:solidFill>
                    <a:schemeClr val="tx1"/>
                  </a:solidFill>
                </a:rPr>
                <a:t>1</a:t>
              </a:r>
              <a:r>
                <a:rPr lang="ja-JP" altLang="en-US" sz="600" dirty="0">
                  <a:solidFill>
                    <a:schemeClr val="tx1"/>
                  </a:solidFill>
                </a:rPr>
                <a:t>行</a:t>
              </a:r>
              <a:r>
                <a:rPr lang="en-US" altLang="ja-JP" sz="600" dirty="0">
                  <a:solidFill>
                    <a:schemeClr val="tx1"/>
                  </a:solidFill>
                </a:rPr>
                <a:t>CSV</a:t>
              </a:r>
              <a:r>
                <a:rPr lang="ja-JP" altLang="en-US" sz="600" dirty="0">
                  <a:solidFill>
                    <a:schemeClr val="tx1"/>
                  </a:solidFill>
                </a:rPr>
                <a:t>取り込み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4BF0A7C-60EE-C574-57AD-953949B4B2C4}"/>
                </a:ext>
              </a:extLst>
            </p:cNvPr>
            <p:cNvSpPr txBox="1"/>
            <p:nvPr/>
          </p:nvSpPr>
          <p:spPr>
            <a:xfrm>
              <a:off x="2888937" y="4805158"/>
              <a:ext cx="5582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患者</a:t>
              </a:r>
              <a:r>
                <a:rPr lang="en-US" altLang="ja-JP" sz="600" dirty="0"/>
                <a:t>ID</a:t>
              </a:r>
              <a:endParaRPr lang="ja-JP" altLang="en-US" sz="600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6979692-93BA-E219-5224-D4AC6DC74324}"/>
                </a:ext>
              </a:extLst>
            </p:cNvPr>
            <p:cNvSpPr/>
            <p:nvPr/>
          </p:nvSpPr>
          <p:spPr>
            <a:xfrm>
              <a:off x="3370135" y="4828497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350" dirty="0">
                <a:solidFill>
                  <a:schemeClr val="tx1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FF4E2B6-DA5F-17AA-BDDF-E698EE94E3FD}"/>
                </a:ext>
              </a:extLst>
            </p:cNvPr>
            <p:cNvSpPr txBox="1"/>
            <p:nvPr/>
          </p:nvSpPr>
          <p:spPr>
            <a:xfrm>
              <a:off x="2996338" y="5003894"/>
              <a:ext cx="451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氏名</a:t>
              </a:r>
              <a:endParaRPr lang="en-US" altLang="ja-JP" sz="600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68081C7B-16D6-F881-6CB9-1DFC874C3582}"/>
                </a:ext>
              </a:extLst>
            </p:cNvPr>
            <p:cNvSpPr/>
            <p:nvPr/>
          </p:nvSpPr>
          <p:spPr>
            <a:xfrm>
              <a:off x="3370135" y="5040230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EAD3889F-A324-3DE7-4556-FFC98240B115}"/>
                </a:ext>
              </a:extLst>
            </p:cNvPr>
            <p:cNvSpPr txBox="1"/>
            <p:nvPr/>
          </p:nvSpPr>
          <p:spPr>
            <a:xfrm>
              <a:off x="2791152" y="5257893"/>
              <a:ext cx="656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埋込日付</a:t>
              </a:r>
              <a:endParaRPr lang="en-US" altLang="ja-JP" sz="6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EC5A0FB-45EC-450E-75EA-F6B2713CBB49}"/>
                </a:ext>
              </a:extLst>
            </p:cNvPr>
            <p:cNvSpPr/>
            <p:nvPr/>
          </p:nvSpPr>
          <p:spPr>
            <a:xfrm>
              <a:off x="3370135" y="5260362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C5E0C86-EF83-DFA0-BE80-6A177978A730}"/>
                </a:ext>
              </a:extLst>
            </p:cNvPr>
            <p:cNvSpPr txBox="1"/>
            <p:nvPr/>
          </p:nvSpPr>
          <p:spPr>
            <a:xfrm>
              <a:off x="2340622" y="4061356"/>
              <a:ext cx="1682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患者のデバイス情報（登録画面）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11021A1-BCC8-2962-8846-86756DCB85E9}"/>
                </a:ext>
              </a:extLst>
            </p:cNvPr>
            <p:cNvSpPr txBox="1"/>
            <p:nvPr/>
          </p:nvSpPr>
          <p:spPr>
            <a:xfrm>
              <a:off x="2390133" y="5473793"/>
              <a:ext cx="99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00" dirty="0"/>
                <a:t>添付文章承認番号</a:t>
              </a:r>
              <a:endParaRPr lang="en-US" altLang="ja-JP" sz="600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C4273D1A-F5AE-FDE1-D3AE-8AD8E1199FF0}"/>
                </a:ext>
              </a:extLst>
            </p:cNvPr>
            <p:cNvSpPr/>
            <p:nvPr/>
          </p:nvSpPr>
          <p:spPr>
            <a:xfrm>
              <a:off x="3370135" y="5476262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70BFB6C-BB81-C13A-A41B-AB2CBD8479F6}"/>
                </a:ext>
              </a:extLst>
            </p:cNvPr>
            <p:cNvSpPr txBox="1"/>
            <p:nvPr/>
          </p:nvSpPr>
          <p:spPr>
            <a:xfrm>
              <a:off x="2688560" y="5700276"/>
              <a:ext cx="759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デバイス名</a:t>
              </a:r>
              <a:endParaRPr lang="en-US" altLang="ja-JP" sz="600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62B9B754-CAC1-FE77-A54A-9269D92480BA}"/>
                </a:ext>
              </a:extLst>
            </p:cNvPr>
            <p:cNvSpPr/>
            <p:nvPr/>
          </p:nvSpPr>
          <p:spPr>
            <a:xfrm>
              <a:off x="3370135" y="5709094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C9DBA49E-4289-047F-18DD-E03ED89B8D33}"/>
                </a:ext>
              </a:extLst>
            </p:cNvPr>
            <p:cNvSpPr/>
            <p:nvPr/>
          </p:nvSpPr>
          <p:spPr>
            <a:xfrm>
              <a:off x="4056400" y="5883681"/>
              <a:ext cx="827999" cy="179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登録</a:t>
              </a:r>
            </a:p>
          </p:txBody>
        </p:sp>
      </p:grp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757DF639-9286-966B-0DCE-67DC8CDFC282}"/>
              </a:ext>
            </a:extLst>
          </p:cNvPr>
          <p:cNvCxnSpPr>
            <a:cxnSpLocks/>
            <a:stCxn id="118" idx="3"/>
            <a:endCxn id="151" idx="1"/>
          </p:cNvCxnSpPr>
          <p:nvPr/>
        </p:nvCxnSpPr>
        <p:spPr>
          <a:xfrm flipV="1">
            <a:off x="1164950" y="3341803"/>
            <a:ext cx="4001619" cy="6408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5905719-68F1-0DC7-6C16-374CAAE22B85}"/>
              </a:ext>
            </a:extLst>
          </p:cNvPr>
          <p:cNvSpPr/>
          <p:nvPr/>
        </p:nvSpPr>
        <p:spPr>
          <a:xfrm>
            <a:off x="7190918" y="3430273"/>
            <a:ext cx="1908793" cy="1676297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1A5D91AD-0BA6-0866-A8B4-008F535C7FC9}"/>
              </a:ext>
            </a:extLst>
          </p:cNvPr>
          <p:cNvSpPr/>
          <p:nvPr/>
        </p:nvSpPr>
        <p:spPr>
          <a:xfrm>
            <a:off x="7190213" y="3433162"/>
            <a:ext cx="1908793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5630F3C-35D5-EF42-1D22-536FF2D798E0}"/>
              </a:ext>
            </a:extLst>
          </p:cNvPr>
          <p:cNvSpPr txBox="1"/>
          <p:nvPr/>
        </p:nvSpPr>
        <p:spPr>
          <a:xfrm>
            <a:off x="7205192" y="3636713"/>
            <a:ext cx="1184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デバイスの添付文章情報登録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D529F2C-37CD-675B-9223-5D7BF6F3B919}"/>
              </a:ext>
            </a:extLst>
          </p:cNvPr>
          <p:cNvSpPr/>
          <p:nvPr/>
        </p:nvSpPr>
        <p:spPr>
          <a:xfrm>
            <a:off x="8318619" y="3628369"/>
            <a:ext cx="754063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1</a:t>
            </a:r>
            <a:r>
              <a:rPr lang="ja-JP" altLang="en-US" sz="600" dirty="0">
                <a:solidFill>
                  <a:schemeClr val="tx1"/>
                </a:solidFill>
              </a:rPr>
              <a:t>行</a:t>
            </a:r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E2D1E9BF-174F-4C60-0CE2-9586FC5FBC71}"/>
              </a:ext>
            </a:extLst>
          </p:cNvPr>
          <p:cNvSpPr/>
          <p:nvPr/>
        </p:nvSpPr>
        <p:spPr>
          <a:xfrm>
            <a:off x="7951402" y="3802739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528D4C63-004D-3658-C71A-92F91F2C4523}"/>
              </a:ext>
            </a:extLst>
          </p:cNvPr>
          <p:cNvSpPr txBox="1"/>
          <p:nvPr/>
        </p:nvSpPr>
        <p:spPr>
          <a:xfrm>
            <a:off x="7467017" y="3905711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JMD</a:t>
            </a:r>
            <a:r>
              <a:rPr lang="ja-JP" altLang="en-US" sz="600" dirty="0"/>
              <a:t>コード</a:t>
            </a:r>
            <a:endParaRPr lang="en-US" altLang="ja-JP" sz="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78003587-5EC2-F87E-AA96-CA072DEA5CF9}"/>
              </a:ext>
            </a:extLst>
          </p:cNvPr>
          <p:cNvSpPr/>
          <p:nvPr/>
        </p:nvSpPr>
        <p:spPr>
          <a:xfrm>
            <a:off x="7951402" y="3932963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68786E8-6F60-44C3-7044-39D35A62A472}"/>
              </a:ext>
            </a:extLst>
          </p:cNvPr>
          <p:cNvSpPr txBox="1"/>
          <p:nvPr/>
        </p:nvSpPr>
        <p:spPr>
          <a:xfrm>
            <a:off x="7473029" y="4048757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一般的名称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C1B1B71-3574-03A6-B37A-835CB3E5E160}"/>
              </a:ext>
            </a:extLst>
          </p:cNvPr>
          <p:cNvSpPr/>
          <p:nvPr/>
        </p:nvSpPr>
        <p:spPr>
          <a:xfrm>
            <a:off x="7951402" y="4069437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396D7292-14CC-FAB3-1798-42230BD49F4F}"/>
              </a:ext>
            </a:extLst>
          </p:cNvPr>
          <p:cNvSpPr txBox="1"/>
          <p:nvPr/>
        </p:nvSpPr>
        <p:spPr>
          <a:xfrm>
            <a:off x="7626917" y="418352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販売名</a:t>
            </a:r>
            <a:endParaRPr lang="en-US" altLang="ja-JP" sz="600" dirty="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707B07C3-4098-09E3-C55D-447A909CA697}"/>
              </a:ext>
            </a:extLst>
          </p:cNvPr>
          <p:cNvSpPr/>
          <p:nvPr/>
        </p:nvSpPr>
        <p:spPr>
          <a:xfrm>
            <a:off x="7951402" y="4204425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F4B3D87-AED7-1E43-4913-1E811EE9263A}"/>
              </a:ext>
            </a:extLst>
          </p:cNvPr>
          <p:cNvSpPr txBox="1"/>
          <p:nvPr/>
        </p:nvSpPr>
        <p:spPr>
          <a:xfrm>
            <a:off x="7221162" y="3792998"/>
            <a:ext cx="8369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添付文書承認番号</a:t>
            </a:r>
            <a:endParaRPr lang="en-US" altLang="ja-JP" sz="600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C5357D8-F2A4-12CF-B870-ED2C186FF0A5}"/>
              </a:ext>
            </a:extLst>
          </p:cNvPr>
          <p:cNvSpPr/>
          <p:nvPr/>
        </p:nvSpPr>
        <p:spPr>
          <a:xfrm>
            <a:off x="7951402" y="4340950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871E8305-9631-D493-50F2-A616D0EF8079}"/>
              </a:ext>
            </a:extLst>
          </p:cNvPr>
          <p:cNvSpPr/>
          <p:nvPr/>
        </p:nvSpPr>
        <p:spPr>
          <a:xfrm>
            <a:off x="8447050" y="4950593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登録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B49207A-CE10-985F-A35D-94D0B1B7A6D0}"/>
              </a:ext>
            </a:extLst>
          </p:cNvPr>
          <p:cNvSpPr txBox="1"/>
          <p:nvPr/>
        </p:nvSpPr>
        <p:spPr>
          <a:xfrm>
            <a:off x="7166827" y="3255821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添付文章情報登録画面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6AF7E0AC-0267-1443-7672-CDA37BFB8082}"/>
              </a:ext>
            </a:extLst>
          </p:cNvPr>
          <p:cNvSpPr txBox="1"/>
          <p:nvPr/>
        </p:nvSpPr>
        <p:spPr>
          <a:xfrm>
            <a:off x="7350399" y="4307349"/>
            <a:ext cx="6912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MR</a:t>
            </a:r>
            <a:r>
              <a:rPr lang="ja-JP" altLang="en-US" sz="600" dirty="0"/>
              <a:t>適合性情報</a:t>
            </a:r>
            <a:endParaRPr lang="en-US" altLang="ja-JP" sz="600" dirty="0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E8A31252-FA63-1E93-6C53-CB49281F379E}"/>
              </a:ext>
            </a:extLst>
          </p:cNvPr>
          <p:cNvSpPr/>
          <p:nvPr/>
        </p:nvSpPr>
        <p:spPr>
          <a:xfrm>
            <a:off x="5190660" y="3423921"/>
            <a:ext cx="1908793" cy="175194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ED0A53E4-BA6C-9B60-A51C-4F835FA73D21}"/>
              </a:ext>
            </a:extLst>
          </p:cNvPr>
          <p:cNvSpPr/>
          <p:nvPr/>
        </p:nvSpPr>
        <p:spPr>
          <a:xfrm>
            <a:off x="5189955" y="3426811"/>
            <a:ext cx="1908793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BF0C5BC-DD54-C647-15F2-A7A55884A0FF}"/>
              </a:ext>
            </a:extLst>
          </p:cNvPr>
          <p:cNvSpPr txBox="1"/>
          <p:nvPr/>
        </p:nvSpPr>
        <p:spPr>
          <a:xfrm>
            <a:off x="5204933" y="3630362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添付文章登録デバイス一覧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171BB0A8-2980-08F5-C35A-C09C190DCFD6}"/>
              </a:ext>
            </a:extLst>
          </p:cNvPr>
          <p:cNvSpPr/>
          <p:nvPr/>
        </p:nvSpPr>
        <p:spPr>
          <a:xfrm>
            <a:off x="6426310" y="3634718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F719547-5934-F8F6-0432-5A10DAE2AFC8}"/>
              </a:ext>
            </a:extLst>
          </p:cNvPr>
          <p:cNvSpPr txBox="1"/>
          <p:nvPr/>
        </p:nvSpPr>
        <p:spPr>
          <a:xfrm>
            <a:off x="5166569" y="3249470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添付文章情報一覧画面</a:t>
            </a:r>
          </a:p>
        </p:txBody>
      </p:sp>
      <p:graphicFrame>
        <p:nvGraphicFramePr>
          <p:cNvPr id="160" name="表 65">
            <a:extLst>
              <a:ext uri="{FF2B5EF4-FFF2-40B4-BE49-F238E27FC236}">
                <a16:creationId xmlns:a16="http://schemas.microsoft.com/office/drawing/2014/main" id="{D7604097-724D-5078-1FA7-2BF324E0D2AA}"/>
              </a:ext>
            </a:extLst>
          </p:cNvPr>
          <p:cNvGraphicFramePr>
            <a:graphicFrameLocks noGrp="1"/>
          </p:cNvGraphicFramePr>
          <p:nvPr/>
        </p:nvGraphicFramePr>
        <p:xfrm>
          <a:off x="5301108" y="4251433"/>
          <a:ext cx="1456444" cy="6629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8226">
                  <a:extLst>
                    <a:ext uri="{9D8B030D-6E8A-4147-A177-3AD203B41FA5}">
                      <a16:colId xmlns:a16="http://schemas.microsoft.com/office/drawing/2014/main" val="339298849"/>
                    </a:ext>
                  </a:extLst>
                </a:gridCol>
                <a:gridCol w="521996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</a:t>
                      </a:r>
                      <a:endParaRPr kumimoji="1" lang="en-US" altLang="ja-JP" sz="600" b="0" dirty="0"/>
                    </a:p>
                    <a:p>
                      <a:r>
                        <a:rPr kumimoji="1" lang="ja-JP" altLang="en-US" sz="600" b="0" dirty="0"/>
                        <a:t>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デバイスの販売名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/>
                        <a:t>詳細を見る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635C259-EE6B-B9A0-1571-87C0FB542F34}"/>
              </a:ext>
            </a:extLst>
          </p:cNvPr>
          <p:cNvSpPr txBox="1"/>
          <p:nvPr/>
        </p:nvSpPr>
        <p:spPr>
          <a:xfrm>
            <a:off x="8282538" y="5151072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+</a:t>
            </a:r>
            <a:r>
              <a:rPr lang="ja-JP" altLang="en-US" sz="600" dirty="0"/>
              <a:t>改定日、登録日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E5CC22AE-27CA-7338-8F53-B5825270EB7C}"/>
              </a:ext>
            </a:extLst>
          </p:cNvPr>
          <p:cNvSpPr txBox="1"/>
          <p:nvPr/>
        </p:nvSpPr>
        <p:spPr>
          <a:xfrm>
            <a:off x="5324014" y="4933113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＿</a:t>
            </a:r>
            <a:r>
              <a:rPr lang="en-US" altLang="ja-JP" sz="600" dirty="0"/>
              <a:t> </a:t>
            </a:r>
            <a:r>
              <a:rPr lang="ja-JP" altLang="en-US" sz="600" dirty="0"/>
              <a:t>ページ、全＿件　</a:t>
            </a:r>
            <a:r>
              <a:rPr lang="en-US" altLang="ja-JP" sz="600" dirty="0"/>
              <a:t>20</a:t>
            </a:r>
            <a:r>
              <a:rPr lang="ja-JP" altLang="en-US" sz="600" dirty="0"/>
              <a:t>レコードごと表示</a:t>
            </a:r>
            <a:endParaRPr lang="en-US" altLang="ja-JP" sz="600" dirty="0"/>
          </a:p>
          <a:p>
            <a:r>
              <a:rPr lang="en-US" altLang="ja-JP" sz="600" dirty="0"/>
              <a:t>1 2 3 4 5</a:t>
            </a:r>
            <a:endParaRPr lang="ja-JP" altLang="en-US" sz="600" dirty="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2311E5E5-D084-C4E6-D9CD-B3A409F76CE2}"/>
              </a:ext>
            </a:extLst>
          </p:cNvPr>
          <p:cNvSpPr txBox="1"/>
          <p:nvPr/>
        </p:nvSpPr>
        <p:spPr>
          <a:xfrm>
            <a:off x="6037205" y="5584179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編集（削除）画面に</a:t>
            </a:r>
            <a:endParaRPr lang="en-US" altLang="ja-JP" sz="700" dirty="0"/>
          </a:p>
          <a:p>
            <a:r>
              <a:rPr lang="ja-JP" altLang="en-US" sz="700" dirty="0"/>
              <a:t>編集画面には、</a:t>
            </a:r>
            <a:r>
              <a:rPr lang="en-US" altLang="ja-JP" sz="700" dirty="0"/>
              <a:t>CT</a:t>
            </a:r>
            <a:r>
              <a:rPr lang="ja-JP" altLang="en-US" sz="700" dirty="0"/>
              <a:t>可否などの表示もしておく。（変更可能なように）</a:t>
            </a:r>
            <a:endParaRPr lang="en-US" altLang="ja-JP" sz="700" dirty="0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C650E242-9AC4-242F-FF1B-482D02C5D7C6}"/>
              </a:ext>
            </a:extLst>
          </p:cNvPr>
          <p:cNvSpPr/>
          <p:nvPr/>
        </p:nvSpPr>
        <p:spPr>
          <a:xfrm>
            <a:off x="6427056" y="3823442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手動で登録</a:t>
            </a: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52B634C2-0A6C-3771-EC21-F741A02F3D25}"/>
              </a:ext>
            </a:extLst>
          </p:cNvPr>
          <p:cNvCxnSpPr>
            <a:cxnSpLocks/>
          </p:cNvCxnSpPr>
          <p:nvPr/>
        </p:nvCxnSpPr>
        <p:spPr>
          <a:xfrm flipH="1">
            <a:off x="6770996" y="4681864"/>
            <a:ext cx="130131" cy="9118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36CDBB84-39DB-57D1-F69E-2D97EEF7A25F}"/>
              </a:ext>
            </a:extLst>
          </p:cNvPr>
          <p:cNvCxnSpPr>
            <a:cxnSpLocks/>
          </p:cNvCxnSpPr>
          <p:nvPr/>
        </p:nvCxnSpPr>
        <p:spPr>
          <a:xfrm>
            <a:off x="6929638" y="3888852"/>
            <a:ext cx="335966" cy="218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24E5127-373E-CD1B-C39B-5F99DAAC5E34}"/>
              </a:ext>
            </a:extLst>
          </p:cNvPr>
          <p:cNvSpPr txBox="1"/>
          <p:nvPr/>
        </p:nvSpPr>
        <p:spPr>
          <a:xfrm>
            <a:off x="5256899" y="3974530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添付文章承認番号で検索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0C975392-3B28-B457-3552-1DCF76E2FF88}"/>
              </a:ext>
            </a:extLst>
          </p:cNvPr>
          <p:cNvSpPr/>
          <p:nvPr/>
        </p:nvSpPr>
        <p:spPr>
          <a:xfrm>
            <a:off x="6261443" y="3985733"/>
            <a:ext cx="573009" cy="13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EB409C5F-25E2-5F86-A8C3-FC86882CE6FD}"/>
              </a:ext>
            </a:extLst>
          </p:cNvPr>
          <p:cNvSpPr txBox="1"/>
          <p:nvPr/>
        </p:nvSpPr>
        <p:spPr>
          <a:xfrm>
            <a:off x="5194071" y="5229465"/>
            <a:ext cx="16658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〇検索した場合、結果を</a:t>
            </a:r>
            <a:r>
              <a:rPr lang="en-US" altLang="ja-JP" sz="700" dirty="0"/>
              <a:t>1</a:t>
            </a:r>
            <a:r>
              <a:rPr lang="ja-JP" altLang="en-US" sz="700" dirty="0"/>
              <a:t>つのみ表示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F94C2A03-F1DB-9FF4-46FE-793748B40194}"/>
              </a:ext>
            </a:extLst>
          </p:cNvPr>
          <p:cNvSpPr/>
          <p:nvPr/>
        </p:nvSpPr>
        <p:spPr>
          <a:xfrm>
            <a:off x="61091" y="5011421"/>
            <a:ext cx="2040986" cy="150767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47A84492-1A76-79F2-0BB1-9AFDA5143F42}"/>
              </a:ext>
            </a:extLst>
          </p:cNvPr>
          <p:cNvSpPr/>
          <p:nvPr/>
        </p:nvSpPr>
        <p:spPr>
          <a:xfrm>
            <a:off x="60338" y="5014311"/>
            <a:ext cx="2040986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196ABEFC-5EFB-4803-4A0D-B8DAD68BC3F4}"/>
              </a:ext>
            </a:extLst>
          </p:cNvPr>
          <p:cNvSpPr txBox="1"/>
          <p:nvPr/>
        </p:nvSpPr>
        <p:spPr>
          <a:xfrm>
            <a:off x="76354" y="5217862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患者のデバイス一覧</a:t>
            </a: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0D804DCD-8BB5-28CF-7CEB-EFDAF6B699E2}"/>
              </a:ext>
            </a:extLst>
          </p:cNvPr>
          <p:cNvSpPr/>
          <p:nvPr/>
        </p:nvSpPr>
        <p:spPr>
          <a:xfrm>
            <a:off x="1263495" y="5222218"/>
            <a:ext cx="804729" cy="11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E54DAB9E-57B7-5892-4453-2BE7A68990AF}"/>
              </a:ext>
            </a:extLst>
          </p:cNvPr>
          <p:cNvSpPr txBox="1"/>
          <p:nvPr/>
        </p:nvSpPr>
        <p:spPr>
          <a:xfrm>
            <a:off x="28264" y="4827581"/>
            <a:ext cx="11024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患者のデバイス一覧画面</a:t>
            </a:r>
          </a:p>
        </p:txBody>
      </p:sp>
      <p:graphicFrame>
        <p:nvGraphicFramePr>
          <p:cNvPr id="205" name="表 65">
            <a:extLst>
              <a:ext uri="{FF2B5EF4-FFF2-40B4-BE49-F238E27FC236}">
                <a16:creationId xmlns:a16="http://schemas.microsoft.com/office/drawing/2014/main" id="{38D9B17F-1977-534D-E75C-49AE24D21D13}"/>
              </a:ext>
            </a:extLst>
          </p:cNvPr>
          <p:cNvGraphicFramePr>
            <a:graphicFrameLocks noGrp="1"/>
          </p:cNvGraphicFramePr>
          <p:nvPr/>
        </p:nvGraphicFramePr>
        <p:xfrm>
          <a:off x="79389" y="5603983"/>
          <a:ext cx="2007885" cy="6629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9711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39298849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70462">
                  <a:extLst>
                    <a:ext uri="{9D8B030D-6E8A-4147-A177-3AD203B41FA5}">
                      <a16:colId xmlns:a16="http://schemas.microsoft.com/office/drawing/2014/main" val="3371886478"/>
                    </a:ext>
                  </a:extLst>
                </a:gridCol>
                <a:gridCol w="429362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</a:t>
                      </a:r>
                      <a:r>
                        <a:rPr kumimoji="1" lang="en-US" altLang="ja-JP" sz="600" b="0" dirty="0"/>
                        <a:t>ID</a:t>
                      </a:r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埋込日付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デバイス名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/>
                        <a:t>詳細を見る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0A6E988F-3392-34BB-23AF-C84EC305567C}"/>
              </a:ext>
            </a:extLst>
          </p:cNvPr>
          <p:cNvSpPr txBox="1"/>
          <p:nvPr/>
        </p:nvSpPr>
        <p:spPr>
          <a:xfrm>
            <a:off x="2204125" y="6604203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編集（削除）画面に</a:t>
            </a:r>
          </a:p>
        </p:txBody>
      </p: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861BFD04-E04B-30D5-3174-C62E478367AF}"/>
              </a:ext>
            </a:extLst>
          </p:cNvPr>
          <p:cNvCxnSpPr>
            <a:cxnSpLocks/>
          </p:cNvCxnSpPr>
          <p:nvPr/>
        </p:nvCxnSpPr>
        <p:spPr>
          <a:xfrm>
            <a:off x="1845938" y="6063716"/>
            <a:ext cx="500396" cy="5668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7C00E47-3A64-500C-33DE-65C29D01C658}"/>
              </a:ext>
            </a:extLst>
          </p:cNvPr>
          <p:cNvSpPr txBox="1"/>
          <p:nvPr/>
        </p:nvSpPr>
        <p:spPr>
          <a:xfrm>
            <a:off x="28731" y="5409630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r>
              <a:rPr lang="ja-JP" altLang="en-US" sz="600" dirty="0"/>
              <a:t>で検索</a:t>
            </a: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A215DF3-5999-87BA-24D2-8A3BBAB0F7EC}"/>
              </a:ext>
            </a:extLst>
          </p:cNvPr>
          <p:cNvSpPr/>
          <p:nvPr/>
        </p:nvSpPr>
        <p:spPr>
          <a:xfrm>
            <a:off x="616289" y="5420833"/>
            <a:ext cx="278819" cy="134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034BB1EA-B082-D5FC-9F8A-CA7C55D2F205}"/>
              </a:ext>
            </a:extLst>
          </p:cNvPr>
          <p:cNvSpPr txBox="1"/>
          <p:nvPr/>
        </p:nvSpPr>
        <p:spPr>
          <a:xfrm>
            <a:off x="105526" y="6285257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＿</a:t>
            </a:r>
            <a:r>
              <a:rPr lang="en-US" altLang="ja-JP" sz="600" dirty="0"/>
              <a:t> </a:t>
            </a:r>
            <a:r>
              <a:rPr lang="ja-JP" altLang="en-US" sz="600" dirty="0"/>
              <a:t>ページ、全＿件　</a:t>
            </a:r>
            <a:r>
              <a:rPr lang="en-US" altLang="ja-JP" sz="600" dirty="0"/>
              <a:t>20</a:t>
            </a:r>
            <a:r>
              <a:rPr lang="ja-JP" altLang="en-US" sz="600" dirty="0"/>
              <a:t>レコードごと表示</a:t>
            </a:r>
            <a:endParaRPr lang="en-US" altLang="ja-JP" sz="600" dirty="0"/>
          </a:p>
          <a:p>
            <a:r>
              <a:rPr lang="en-US" altLang="ja-JP" sz="600" dirty="0"/>
              <a:t>1 2 3 4 5</a:t>
            </a:r>
            <a:endParaRPr lang="ja-JP" altLang="en-US" sz="600" dirty="0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AF754A4C-F2B9-473D-54DF-AAD8B7CB1AE3}"/>
              </a:ext>
            </a:extLst>
          </p:cNvPr>
          <p:cNvSpPr txBox="1"/>
          <p:nvPr/>
        </p:nvSpPr>
        <p:spPr>
          <a:xfrm>
            <a:off x="3359539" y="4821178"/>
            <a:ext cx="13388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※</a:t>
            </a:r>
            <a:r>
              <a:rPr lang="ja-JP" altLang="en-US" sz="600" dirty="0"/>
              <a:t>編集・削除も同様の画面を使用</a:t>
            </a: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81A70BAF-58EF-0B34-177D-F3F2AD7D712B}"/>
              </a:ext>
            </a:extLst>
          </p:cNvPr>
          <p:cNvSpPr txBox="1"/>
          <p:nvPr/>
        </p:nvSpPr>
        <p:spPr>
          <a:xfrm>
            <a:off x="7874340" y="3176596"/>
            <a:ext cx="13388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※</a:t>
            </a:r>
            <a:r>
              <a:rPr lang="ja-JP" altLang="en-US" sz="600" dirty="0"/>
              <a:t>編集・削除も同様の画面を使用</a:t>
            </a:r>
          </a:p>
        </p:txBody>
      </p:sp>
      <p:cxnSp>
        <p:nvCxnSpPr>
          <p:cNvPr id="235" name="直線矢印コネクタ 234">
            <a:extLst>
              <a:ext uri="{FF2B5EF4-FFF2-40B4-BE49-F238E27FC236}">
                <a16:creationId xmlns:a16="http://schemas.microsoft.com/office/drawing/2014/main" id="{07810D41-CEB1-E866-3DAA-2AC094B4BF62}"/>
              </a:ext>
            </a:extLst>
          </p:cNvPr>
          <p:cNvCxnSpPr>
            <a:cxnSpLocks/>
          </p:cNvCxnSpPr>
          <p:nvPr/>
        </p:nvCxnSpPr>
        <p:spPr>
          <a:xfrm flipH="1">
            <a:off x="6582290" y="778145"/>
            <a:ext cx="1326109" cy="22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矢印: 右 239">
            <a:extLst>
              <a:ext uri="{FF2B5EF4-FFF2-40B4-BE49-F238E27FC236}">
                <a16:creationId xmlns:a16="http://schemas.microsoft.com/office/drawing/2014/main" id="{81A81AE3-9A62-43F3-2C6F-E8CA45F0A336}"/>
              </a:ext>
            </a:extLst>
          </p:cNvPr>
          <p:cNvSpPr/>
          <p:nvPr/>
        </p:nvSpPr>
        <p:spPr>
          <a:xfrm>
            <a:off x="3597454" y="776849"/>
            <a:ext cx="938791" cy="102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B29E79AB-5408-225D-D310-0E710187CD21}"/>
              </a:ext>
            </a:extLst>
          </p:cNvPr>
          <p:cNvSpPr txBox="1"/>
          <p:nvPr/>
        </p:nvSpPr>
        <p:spPr>
          <a:xfrm>
            <a:off x="7777593" y="784957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・条件付き可の場合は、</a:t>
            </a:r>
            <a:endParaRPr lang="en-US" altLang="ja-JP" sz="600" dirty="0"/>
          </a:p>
          <a:p>
            <a:r>
              <a:rPr lang="ja-JP" altLang="en-US" sz="600" dirty="0"/>
              <a:t>注意内容を。</a:t>
            </a:r>
            <a:endParaRPr lang="en-US" altLang="ja-JP" sz="600" dirty="0"/>
          </a:p>
          <a:p>
            <a:r>
              <a:rPr lang="en-US" altLang="ja-JP" sz="600" dirty="0"/>
              <a:t>CT</a:t>
            </a:r>
            <a:r>
              <a:rPr lang="ja-JP" altLang="en-US" sz="600" dirty="0"/>
              <a:t>→</a:t>
            </a:r>
            <a:r>
              <a:rPr lang="en-US" altLang="ja-JP" sz="600" dirty="0"/>
              <a:t>5</a:t>
            </a:r>
            <a:r>
              <a:rPr lang="ja-JP" altLang="en-US" sz="600" dirty="0"/>
              <a:t>秒以上だめ</a:t>
            </a:r>
            <a:endParaRPr lang="en-US" altLang="ja-JP" sz="600" dirty="0"/>
          </a:p>
          <a:p>
            <a:r>
              <a:rPr lang="en-US" altLang="ja-JP" sz="600" dirty="0"/>
              <a:t>TV</a:t>
            </a:r>
            <a:r>
              <a:rPr lang="ja-JP" altLang="en-US" sz="600" dirty="0"/>
              <a:t>→パルス透視だめ</a:t>
            </a:r>
            <a:endParaRPr lang="en-US" altLang="ja-JP" sz="600" dirty="0"/>
          </a:p>
          <a:p>
            <a:r>
              <a:rPr lang="en-US" altLang="ja-JP" sz="600" dirty="0"/>
              <a:t>MR</a:t>
            </a:r>
            <a:r>
              <a:rPr lang="ja-JP" altLang="en-US" sz="600" dirty="0"/>
              <a:t>→検索ページで詳細な条件を</a:t>
            </a:r>
            <a:endParaRPr lang="en-US" altLang="ja-JP" sz="600" dirty="0"/>
          </a:p>
          <a:p>
            <a:r>
              <a:rPr lang="ja-JP" altLang="en-US" sz="600" dirty="0"/>
              <a:t>確認</a:t>
            </a: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DE6C1007-D01D-3713-319B-BB8B61EB040D}"/>
              </a:ext>
            </a:extLst>
          </p:cNvPr>
          <p:cNvSpPr/>
          <p:nvPr/>
        </p:nvSpPr>
        <p:spPr>
          <a:xfrm>
            <a:off x="3565067" y="6353075"/>
            <a:ext cx="658771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続けて登録</a:t>
            </a:r>
          </a:p>
        </p:txBody>
      </p: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8E70D226-9ACF-F797-17C2-54EF94B5137F}"/>
              </a:ext>
            </a:extLst>
          </p:cNvPr>
          <p:cNvCxnSpPr>
            <a:cxnSpLocks/>
          </p:cNvCxnSpPr>
          <p:nvPr/>
        </p:nvCxnSpPr>
        <p:spPr>
          <a:xfrm flipH="1" flipV="1">
            <a:off x="4070966" y="6423756"/>
            <a:ext cx="270474" cy="24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0D9C7018-475D-CA4F-FA28-063F2AAF2827}"/>
              </a:ext>
            </a:extLst>
          </p:cNvPr>
          <p:cNvSpPr txBox="1"/>
          <p:nvPr/>
        </p:nvSpPr>
        <p:spPr>
          <a:xfrm>
            <a:off x="4295804" y="6596782"/>
            <a:ext cx="1159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患者</a:t>
            </a:r>
            <a:r>
              <a:rPr lang="en-US" altLang="ja-JP" sz="700" dirty="0"/>
              <a:t>ID</a:t>
            </a:r>
            <a:r>
              <a:rPr lang="ja-JP" altLang="en-US" sz="700" dirty="0"/>
              <a:t>・名前は引き継ぐ</a:t>
            </a: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67772AAD-328D-B746-4B7E-3F6B146C82F7}"/>
              </a:ext>
            </a:extLst>
          </p:cNvPr>
          <p:cNvSpPr/>
          <p:nvPr/>
        </p:nvSpPr>
        <p:spPr>
          <a:xfrm>
            <a:off x="1447448" y="5379628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新規登録</a:t>
            </a:r>
          </a:p>
        </p:txBody>
      </p:sp>
      <p:sp>
        <p:nvSpPr>
          <p:cNvPr id="249" name="矢印: 右 248">
            <a:extLst>
              <a:ext uri="{FF2B5EF4-FFF2-40B4-BE49-F238E27FC236}">
                <a16:creationId xmlns:a16="http://schemas.microsoft.com/office/drawing/2014/main" id="{12067EAF-4C2C-7098-03EF-F97B5C37C497}"/>
              </a:ext>
            </a:extLst>
          </p:cNvPr>
          <p:cNvSpPr/>
          <p:nvPr/>
        </p:nvSpPr>
        <p:spPr>
          <a:xfrm>
            <a:off x="2078348" y="5353683"/>
            <a:ext cx="230350" cy="19132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4C7D47C2-E818-C7C4-B07C-E8AA1F7F33D3}"/>
              </a:ext>
            </a:extLst>
          </p:cNvPr>
          <p:cNvSpPr txBox="1"/>
          <p:nvPr/>
        </p:nvSpPr>
        <p:spPr>
          <a:xfrm>
            <a:off x="-15018" y="6630612"/>
            <a:ext cx="11480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solidFill>
                  <a:srgbClr val="FF0000"/>
                </a:solidFill>
              </a:rPr>
              <a:t>Ctrl + f</a:t>
            </a:r>
            <a:r>
              <a:rPr lang="ja-JP" altLang="en-US" sz="700" dirty="0">
                <a:solidFill>
                  <a:srgbClr val="FF0000"/>
                </a:solidFill>
              </a:rPr>
              <a:t>とかで検索可能に</a:t>
            </a:r>
          </a:p>
        </p:txBody>
      </p:sp>
      <p:cxnSp>
        <p:nvCxnSpPr>
          <p:cNvPr id="252" name="直線矢印コネクタ 251">
            <a:extLst>
              <a:ext uri="{FF2B5EF4-FFF2-40B4-BE49-F238E27FC236}">
                <a16:creationId xmlns:a16="http://schemas.microsoft.com/office/drawing/2014/main" id="{14B8F66A-8306-BFA4-3EF0-F0E96B387F1E}"/>
              </a:ext>
            </a:extLst>
          </p:cNvPr>
          <p:cNvCxnSpPr>
            <a:cxnSpLocks/>
          </p:cNvCxnSpPr>
          <p:nvPr/>
        </p:nvCxnSpPr>
        <p:spPr>
          <a:xfrm flipV="1">
            <a:off x="124197" y="6039309"/>
            <a:ext cx="46347" cy="615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DA6ED616-7C3E-6F9E-7D95-BF310168B95C}"/>
              </a:ext>
            </a:extLst>
          </p:cNvPr>
          <p:cNvSpPr txBox="1"/>
          <p:nvPr/>
        </p:nvSpPr>
        <p:spPr>
          <a:xfrm>
            <a:off x="976558" y="65597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患者</a:t>
            </a:r>
            <a:r>
              <a:rPr lang="en-US" altLang="ja-JP" sz="700" dirty="0"/>
              <a:t>ID</a:t>
            </a:r>
            <a:r>
              <a:rPr lang="ja-JP" altLang="en-US" sz="700" dirty="0"/>
              <a:t>で昇順</a:t>
            </a:r>
            <a:endParaRPr lang="en-US" altLang="ja-JP" sz="700" dirty="0"/>
          </a:p>
          <a:p>
            <a:r>
              <a:rPr lang="ja-JP" altLang="en-US" sz="700" dirty="0"/>
              <a:t>埋込日付で降順</a:t>
            </a: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286BA940-E8A9-90CF-B648-D6D43019AF0C}"/>
              </a:ext>
            </a:extLst>
          </p:cNvPr>
          <p:cNvSpPr/>
          <p:nvPr/>
        </p:nvSpPr>
        <p:spPr>
          <a:xfrm>
            <a:off x="967144" y="5404139"/>
            <a:ext cx="358438" cy="156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A7689AA5-95B4-7A93-6455-C47BBC7AC38A}"/>
              </a:ext>
            </a:extLst>
          </p:cNvPr>
          <p:cNvSpPr/>
          <p:nvPr/>
        </p:nvSpPr>
        <p:spPr>
          <a:xfrm>
            <a:off x="2372262" y="3280310"/>
            <a:ext cx="1470093" cy="2845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管理者権限</a:t>
            </a:r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6DFB96D1-E26F-F9E8-6B11-C4447EEC1C88}"/>
              </a:ext>
            </a:extLst>
          </p:cNvPr>
          <p:cNvSpPr/>
          <p:nvPr/>
        </p:nvSpPr>
        <p:spPr>
          <a:xfrm>
            <a:off x="1422388" y="1914235"/>
            <a:ext cx="3084523" cy="126932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F4D135FD-6252-EACD-B2BF-7DEA5BAA476F}"/>
              </a:ext>
            </a:extLst>
          </p:cNvPr>
          <p:cNvSpPr txBox="1"/>
          <p:nvPr/>
        </p:nvSpPr>
        <p:spPr>
          <a:xfrm>
            <a:off x="4286349" y="6201240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登録日と更新日は自動で取り込み</a:t>
            </a:r>
            <a:endParaRPr lang="en-US" altLang="ja-JP" sz="600" dirty="0"/>
          </a:p>
          <a:p>
            <a:r>
              <a:rPr lang="ja-JP" altLang="en-US" sz="600" dirty="0"/>
              <a:t>（編集時は更新日のみ）</a:t>
            </a:r>
            <a:endParaRPr lang="en-US" altLang="ja-JP" sz="600" dirty="0"/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E185BF1D-BDB6-8C84-C92F-5CB56FE19C40}"/>
              </a:ext>
            </a:extLst>
          </p:cNvPr>
          <p:cNvSpPr/>
          <p:nvPr/>
        </p:nvSpPr>
        <p:spPr>
          <a:xfrm>
            <a:off x="246950" y="4150100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検査情報</a:t>
            </a: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C864ECDD-6F9A-1752-8128-2D9931BD4C5F}"/>
              </a:ext>
            </a:extLst>
          </p:cNvPr>
          <p:cNvSpPr txBox="1"/>
          <p:nvPr/>
        </p:nvSpPr>
        <p:spPr>
          <a:xfrm>
            <a:off x="1355172" y="4132171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※</a:t>
            </a:r>
            <a:r>
              <a:rPr kumimoji="1" lang="ja-JP" altLang="en-US" sz="800" dirty="0"/>
              <a:t>検査情報は次ページ参照</a:t>
            </a:r>
          </a:p>
        </p:txBody>
      </p: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665E108C-B6C7-3CDA-AC9D-C1243FA32791}"/>
              </a:ext>
            </a:extLst>
          </p:cNvPr>
          <p:cNvCxnSpPr>
            <a:cxnSpLocks/>
          </p:cNvCxnSpPr>
          <p:nvPr/>
        </p:nvCxnSpPr>
        <p:spPr>
          <a:xfrm>
            <a:off x="300368" y="3769115"/>
            <a:ext cx="0" cy="103353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902C884D-4650-B015-7DA6-786CA3A05B14}"/>
              </a:ext>
            </a:extLst>
          </p:cNvPr>
          <p:cNvSpPr/>
          <p:nvPr/>
        </p:nvSpPr>
        <p:spPr>
          <a:xfrm>
            <a:off x="6977717" y="550808"/>
            <a:ext cx="793194" cy="183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トップ画面に戻る</a:t>
            </a: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87EE404C-AB27-6437-E35B-27DB219D4964}"/>
              </a:ext>
            </a:extLst>
          </p:cNvPr>
          <p:cNvSpPr txBox="1"/>
          <p:nvPr/>
        </p:nvSpPr>
        <p:spPr>
          <a:xfrm>
            <a:off x="5254272" y="558728"/>
            <a:ext cx="5117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検査項目</a:t>
            </a:r>
            <a:endParaRPr lang="en-US" altLang="ja-JP" sz="600" dirty="0"/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158C4489-2870-FCD8-7373-C49C02613EFA}"/>
              </a:ext>
            </a:extLst>
          </p:cNvPr>
          <p:cNvSpPr/>
          <p:nvPr/>
        </p:nvSpPr>
        <p:spPr>
          <a:xfrm>
            <a:off x="5693545" y="571693"/>
            <a:ext cx="463799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E38F772E-4AFE-B7F9-5558-A98EBFC66120}"/>
              </a:ext>
            </a:extLst>
          </p:cNvPr>
          <p:cNvSpPr txBox="1"/>
          <p:nvPr/>
        </p:nvSpPr>
        <p:spPr>
          <a:xfrm>
            <a:off x="5940365" y="56390"/>
            <a:ext cx="1569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検査名をプルダウンに（すべても可能）</a:t>
            </a:r>
          </a:p>
        </p:txBody>
      </p: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1F4738B1-A871-DF7E-9F46-E00DAFFD0096}"/>
              </a:ext>
            </a:extLst>
          </p:cNvPr>
          <p:cNvCxnSpPr>
            <a:cxnSpLocks/>
          </p:cNvCxnSpPr>
          <p:nvPr/>
        </p:nvCxnSpPr>
        <p:spPr>
          <a:xfrm flipH="1">
            <a:off x="5806705" y="148723"/>
            <a:ext cx="189540" cy="44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44B1B05B-9CE3-0BAA-3AE7-37AB9CEADDEA}"/>
              </a:ext>
            </a:extLst>
          </p:cNvPr>
          <p:cNvSpPr txBox="1"/>
          <p:nvPr/>
        </p:nvSpPr>
        <p:spPr>
          <a:xfrm>
            <a:off x="1956668" y="55592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endParaRPr lang="ja-JP" altLang="en-US" sz="600" dirty="0"/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B723A7D9-7432-12D8-3A38-9306756D28D8}"/>
              </a:ext>
            </a:extLst>
          </p:cNvPr>
          <p:cNvSpPr/>
          <p:nvPr/>
        </p:nvSpPr>
        <p:spPr>
          <a:xfrm>
            <a:off x="2296845" y="594847"/>
            <a:ext cx="371316" cy="100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31CF2443-4315-22A9-811A-98B8382BC76E}"/>
              </a:ext>
            </a:extLst>
          </p:cNvPr>
          <p:cNvSpPr txBox="1"/>
          <p:nvPr/>
        </p:nvSpPr>
        <p:spPr>
          <a:xfrm>
            <a:off x="2623895" y="563510"/>
            <a:ext cx="5117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検査項目</a:t>
            </a:r>
            <a:endParaRPr lang="en-US" altLang="ja-JP" sz="600" dirty="0"/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5198314D-2197-81E2-B48A-B747E929AB0F}"/>
              </a:ext>
            </a:extLst>
          </p:cNvPr>
          <p:cNvSpPr/>
          <p:nvPr/>
        </p:nvSpPr>
        <p:spPr>
          <a:xfrm>
            <a:off x="3075868" y="594847"/>
            <a:ext cx="356993" cy="97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75" name="楕円 274">
            <a:extLst>
              <a:ext uri="{FF2B5EF4-FFF2-40B4-BE49-F238E27FC236}">
                <a16:creationId xmlns:a16="http://schemas.microsoft.com/office/drawing/2014/main" id="{CD3C415C-97F6-3C2D-6925-1670950C8186}"/>
              </a:ext>
            </a:extLst>
          </p:cNvPr>
          <p:cNvSpPr/>
          <p:nvPr/>
        </p:nvSpPr>
        <p:spPr>
          <a:xfrm>
            <a:off x="6210415" y="565212"/>
            <a:ext cx="497431" cy="1936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検索</a:t>
            </a: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A4A1AD-18C4-FA0C-E82C-32C3DCBBA324}"/>
              </a:ext>
            </a:extLst>
          </p:cNvPr>
          <p:cNvCxnSpPr>
            <a:cxnSpLocks/>
          </p:cNvCxnSpPr>
          <p:nvPr/>
        </p:nvCxnSpPr>
        <p:spPr>
          <a:xfrm flipH="1">
            <a:off x="5128917" y="188507"/>
            <a:ext cx="351190" cy="20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1EB1D4-CD0B-ECBA-4B8A-57D248219E7B}"/>
              </a:ext>
            </a:extLst>
          </p:cNvPr>
          <p:cNvSpPr txBox="1"/>
          <p:nvPr/>
        </p:nvSpPr>
        <p:spPr>
          <a:xfrm>
            <a:off x="5445461" y="99617"/>
            <a:ext cx="5917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>
                <a:solidFill>
                  <a:srgbClr val="FF0000"/>
                </a:solidFill>
              </a:rPr>
              <a:t>管理者のみ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516E03-78CD-55D7-6E49-F06B06036668}"/>
              </a:ext>
            </a:extLst>
          </p:cNvPr>
          <p:cNvSpPr txBox="1"/>
          <p:nvPr/>
        </p:nvSpPr>
        <p:spPr>
          <a:xfrm>
            <a:off x="1983764" y="908553"/>
            <a:ext cx="122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当日禁忌・条件付きデバイスあり患者一覧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630E38-403E-4B5A-7B8A-34DA1B23DC0F}"/>
              </a:ext>
            </a:extLst>
          </p:cNvPr>
          <p:cNvSpPr txBox="1"/>
          <p:nvPr/>
        </p:nvSpPr>
        <p:spPr>
          <a:xfrm>
            <a:off x="3220412" y="913865"/>
            <a:ext cx="1263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u="sng" dirty="0"/>
              <a:t>添付文章検索ページ（リンク）</a:t>
            </a: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4DCA255E-40C0-C7A1-99EE-8E327D7C64E2}"/>
              </a:ext>
            </a:extLst>
          </p:cNvPr>
          <p:cNvSpPr txBox="1"/>
          <p:nvPr/>
        </p:nvSpPr>
        <p:spPr>
          <a:xfrm>
            <a:off x="3415247" y="53918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本日の日付</a:t>
            </a:r>
          </a:p>
        </p:txBody>
      </p: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50BC146E-CA7E-3A8E-813E-A1CD098D2727}"/>
              </a:ext>
            </a:extLst>
          </p:cNvPr>
          <p:cNvCxnSpPr>
            <a:cxnSpLocks/>
          </p:cNvCxnSpPr>
          <p:nvPr/>
        </p:nvCxnSpPr>
        <p:spPr>
          <a:xfrm>
            <a:off x="3926933" y="643793"/>
            <a:ext cx="54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0983CCD7-7C2A-6EDB-61FB-F3C29FC927C6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374070" y="184632"/>
            <a:ext cx="634939" cy="40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7A1B24B0-7969-AF3E-1064-F60E7518CAA4}"/>
              </a:ext>
            </a:extLst>
          </p:cNvPr>
          <p:cNvSpPr txBox="1"/>
          <p:nvPr/>
        </p:nvSpPr>
        <p:spPr>
          <a:xfrm>
            <a:off x="3912751" y="-9122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あらかじめ何か入っている状態で</a:t>
            </a:r>
            <a:endParaRPr lang="en-US" altLang="ja-JP" sz="600" dirty="0"/>
          </a:p>
          <a:p>
            <a:r>
              <a:rPr lang="ja-JP" altLang="en-US" sz="600" dirty="0"/>
              <a:t>それでソート</a:t>
            </a:r>
          </a:p>
        </p:txBody>
      </p:sp>
      <p:graphicFrame>
        <p:nvGraphicFramePr>
          <p:cNvPr id="267" name="表 65">
            <a:extLst>
              <a:ext uri="{FF2B5EF4-FFF2-40B4-BE49-F238E27FC236}">
                <a16:creationId xmlns:a16="http://schemas.microsoft.com/office/drawing/2014/main" id="{A35D809B-C67F-FC5B-D162-713B1DC52603}"/>
              </a:ext>
            </a:extLst>
          </p:cNvPr>
          <p:cNvGraphicFramePr>
            <a:graphicFrameLocks noGrp="1"/>
          </p:cNvGraphicFramePr>
          <p:nvPr/>
        </p:nvGraphicFramePr>
        <p:xfrm>
          <a:off x="1939213" y="1105522"/>
          <a:ext cx="2542305" cy="606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3187">
                  <a:extLst>
                    <a:ext uri="{9D8B030D-6E8A-4147-A177-3AD203B41FA5}">
                      <a16:colId xmlns:a16="http://schemas.microsoft.com/office/drawing/2014/main" val="3405040082"/>
                    </a:ext>
                  </a:extLst>
                </a:gridCol>
                <a:gridCol w="363187">
                  <a:extLst>
                    <a:ext uri="{9D8B030D-6E8A-4147-A177-3AD203B41FA5}">
                      <a16:colId xmlns:a16="http://schemas.microsoft.com/office/drawing/2014/main" val="3167791742"/>
                    </a:ext>
                  </a:extLst>
                </a:gridCol>
                <a:gridCol w="363187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435393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290977">
                  <a:extLst>
                    <a:ext uri="{9D8B030D-6E8A-4147-A177-3AD203B41FA5}">
                      <a16:colId xmlns:a16="http://schemas.microsoft.com/office/drawing/2014/main" val="4126589067"/>
                    </a:ext>
                  </a:extLst>
                </a:gridCol>
                <a:gridCol w="363187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  <a:gridCol w="363187">
                  <a:extLst>
                    <a:ext uri="{9D8B030D-6E8A-4147-A177-3AD203B41FA5}">
                      <a16:colId xmlns:a16="http://schemas.microsoft.com/office/drawing/2014/main" val="3366755357"/>
                    </a:ext>
                  </a:extLst>
                </a:gridCol>
              </a:tblGrid>
              <a:tr h="286645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</a:t>
                      </a:r>
                      <a:r>
                        <a:rPr kumimoji="1" lang="en-US" altLang="ja-JP" sz="600" b="0" dirty="0"/>
                        <a:t>ID</a:t>
                      </a:r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氏名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検査項目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販売名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条件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133768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33768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rgbClr val="FF0000"/>
                          </a:solidFill>
                        </a:rPr>
                        <a:t>禁忌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rgbClr val="FF0000"/>
                          </a:solidFill>
                        </a:rPr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5409246"/>
                  </a:ext>
                </a:extLst>
              </a:tr>
            </a:tbl>
          </a:graphicData>
        </a:graphic>
      </p:graphicFrame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7304CE6D-B9D0-FFBF-5A95-97F1506F9F22}"/>
              </a:ext>
            </a:extLst>
          </p:cNvPr>
          <p:cNvCxnSpPr>
            <a:cxnSpLocks/>
          </p:cNvCxnSpPr>
          <p:nvPr/>
        </p:nvCxnSpPr>
        <p:spPr>
          <a:xfrm>
            <a:off x="1962980" y="826647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D5E3B1D4-5BEF-DD46-69FD-E910AE733928}"/>
              </a:ext>
            </a:extLst>
          </p:cNvPr>
          <p:cNvSpPr txBox="1"/>
          <p:nvPr/>
        </p:nvSpPr>
        <p:spPr>
          <a:xfrm>
            <a:off x="2156373" y="688865"/>
            <a:ext cx="97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/>
              <a:t> </a:t>
            </a:r>
            <a:r>
              <a:rPr lang="ja-JP" altLang="en-US" sz="600" dirty="0"/>
              <a:t>様に検査に禁忌のデバイス（）があります。</a:t>
            </a:r>
          </a:p>
        </p:txBody>
      </p: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B21AEEEB-A6CF-124A-4D0B-48947C0AE291}"/>
              </a:ext>
            </a:extLst>
          </p:cNvPr>
          <p:cNvSpPr txBox="1"/>
          <p:nvPr/>
        </p:nvSpPr>
        <p:spPr>
          <a:xfrm>
            <a:off x="7302691" y="5470985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※JMDN</a:t>
            </a:r>
            <a:r>
              <a:rPr lang="ja-JP" altLang="en-US" sz="600" dirty="0"/>
              <a:t>コードを入力したら、一般的名称が表示</a:t>
            </a:r>
            <a:endParaRPr lang="en-US" altLang="ja-JP" sz="600" dirty="0"/>
          </a:p>
          <a:p>
            <a:r>
              <a:rPr lang="ja-JP" altLang="en-US" sz="600" dirty="0"/>
              <a:t>されるようにする</a:t>
            </a:r>
          </a:p>
        </p:txBody>
      </p: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2EAFA772-D126-E092-C264-D1D64B8258C5}"/>
              </a:ext>
            </a:extLst>
          </p:cNvPr>
          <p:cNvCxnSpPr>
            <a:cxnSpLocks/>
          </p:cNvCxnSpPr>
          <p:nvPr/>
        </p:nvCxnSpPr>
        <p:spPr>
          <a:xfrm flipH="1" flipV="1">
            <a:off x="3485030" y="5925487"/>
            <a:ext cx="970248" cy="242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785944D5-725A-6D24-75C1-86E2D2C645D8}"/>
              </a:ext>
            </a:extLst>
          </p:cNvPr>
          <p:cNvSpPr txBox="1"/>
          <p:nvPr/>
        </p:nvSpPr>
        <p:spPr>
          <a:xfrm>
            <a:off x="4415338" y="5844328"/>
            <a:ext cx="1415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入力したら、自動でデバイス名取得</a:t>
            </a:r>
            <a:endParaRPr lang="en-US" altLang="ja-JP" sz="600" dirty="0"/>
          </a:p>
        </p:txBody>
      </p: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CF06B0F1-7B7F-8D45-1D58-3C66CE058533}"/>
              </a:ext>
            </a:extLst>
          </p:cNvPr>
          <p:cNvSpPr txBox="1"/>
          <p:nvPr/>
        </p:nvSpPr>
        <p:spPr>
          <a:xfrm>
            <a:off x="-520708" y="1362817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solidFill>
                  <a:srgbClr val="FF0000"/>
                </a:solidFill>
              </a:rPr>
              <a:t>トップ画面の表示をもう少し考える。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r>
              <a:rPr kumimoji="1" lang="ja-JP" altLang="en-US" sz="800" b="1" dirty="0">
                <a:solidFill>
                  <a:srgbClr val="FF0000"/>
                </a:solidFill>
              </a:rPr>
              <a:t>シンプルに。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89A458-2501-B080-94FF-40A814C8A0A9}"/>
              </a:ext>
            </a:extLst>
          </p:cNvPr>
          <p:cNvSpPr txBox="1"/>
          <p:nvPr/>
        </p:nvSpPr>
        <p:spPr>
          <a:xfrm>
            <a:off x="-515716" y="17335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solidFill>
                  <a:srgbClr val="FF0000"/>
                </a:solidFill>
              </a:rPr>
              <a:t>従業員の部署の当日検査一覧が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r>
              <a:rPr kumimoji="1" lang="ja-JP" altLang="en-US" sz="800" b="1" dirty="0">
                <a:solidFill>
                  <a:srgbClr val="FF0000"/>
                </a:solidFill>
              </a:rPr>
              <a:t>トップ画面ででるように。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CA69E55-CFF0-9747-2DE1-445AFB1DCCC1}"/>
              </a:ext>
            </a:extLst>
          </p:cNvPr>
          <p:cNvSpPr txBox="1"/>
          <p:nvPr/>
        </p:nvSpPr>
        <p:spPr>
          <a:xfrm>
            <a:off x="2141571" y="274597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部署</a:t>
            </a:r>
            <a:endParaRPr lang="en-US" altLang="ja-JP" sz="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A1890A8-47DA-88F1-1CA1-08404CAC44F6}"/>
              </a:ext>
            </a:extLst>
          </p:cNvPr>
          <p:cNvSpPr/>
          <p:nvPr/>
        </p:nvSpPr>
        <p:spPr>
          <a:xfrm>
            <a:off x="2667037" y="2768493"/>
            <a:ext cx="446276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113E-C5A7-DD26-B1FD-E9FA3B5CF635}"/>
              </a:ext>
            </a:extLst>
          </p:cNvPr>
          <p:cNvSpPr txBox="1"/>
          <p:nvPr/>
        </p:nvSpPr>
        <p:spPr>
          <a:xfrm>
            <a:off x="3593351" y="2312371"/>
            <a:ext cx="81945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25" dirty="0"/>
              <a:t>部署と権限は選択式に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A422CBD-266C-B4B7-9F6F-32A8D155E21C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113313" y="2541231"/>
            <a:ext cx="420761" cy="29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7E25A6C-EDD6-4538-915E-F204EA9C3148}"/>
              </a:ext>
            </a:extLst>
          </p:cNvPr>
          <p:cNvCxnSpPr>
            <a:cxnSpLocks/>
          </p:cNvCxnSpPr>
          <p:nvPr/>
        </p:nvCxnSpPr>
        <p:spPr>
          <a:xfrm>
            <a:off x="4903657" y="700002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6EF4366-B78E-5BCC-A4E5-0DF390F934BE}"/>
              </a:ext>
            </a:extLst>
          </p:cNvPr>
          <p:cNvSpPr txBox="1"/>
          <p:nvPr/>
        </p:nvSpPr>
        <p:spPr>
          <a:xfrm>
            <a:off x="3374493" y="288614"/>
            <a:ext cx="1263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部署名</a:t>
            </a:r>
          </a:p>
        </p:txBody>
      </p:sp>
    </p:spTree>
    <p:extLst>
      <p:ext uri="{BB962C8B-B14F-4D97-AF65-F5344CB8AC3E}">
        <p14:creationId xmlns:p14="http://schemas.microsoft.com/office/powerpoint/2010/main" val="1472227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D67AD5AE-ADEC-9C76-1B41-4A7D3023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2568"/>
              </p:ext>
            </p:extLst>
          </p:nvPr>
        </p:nvGraphicFramePr>
        <p:xfrm>
          <a:off x="174327" y="1229567"/>
          <a:ext cx="8715230" cy="28206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8470">
                  <a:extLst>
                    <a:ext uri="{9D8B030D-6E8A-4147-A177-3AD203B41FA5}">
                      <a16:colId xmlns:a16="http://schemas.microsoft.com/office/drawing/2014/main" val="1394253334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417406466"/>
                    </a:ext>
                  </a:extLst>
                </a:gridCol>
                <a:gridCol w="2547601">
                  <a:extLst>
                    <a:ext uri="{9D8B030D-6E8A-4147-A177-3AD203B41FA5}">
                      <a16:colId xmlns:a16="http://schemas.microsoft.com/office/drawing/2014/main" val="2501236595"/>
                    </a:ext>
                  </a:extLst>
                </a:gridCol>
                <a:gridCol w="2732064">
                  <a:extLst>
                    <a:ext uri="{9D8B030D-6E8A-4147-A177-3AD203B41FA5}">
                      <a16:colId xmlns:a16="http://schemas.microsoft.com/office/drawing/2014/main" val="1624532106"/>
                    </a:ext>
                  </a:extLst>
                </a:gridCol>
              </a:tblGrid>
              <a:tr h="2543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dirty="0">
                          <a:effectLst/>
                        </a:rPr>
                        <a:t>Model</a:t>
                      </a:r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関連モデル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項目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dirty="0">
                        <a:effectLst/>
                      </a:endParaRP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3211795070"/>
                  </a:ext>
                </a:extLst>
              </a:tr>
              <a:tr h="39304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Patient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PatientExamiantion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患者</a:t>
                      </a:r>
                      <a:r>
                        <a:rPr lang="en-US" altLang="ja-JP" sz="800" dirty="0">
                          <a:effectLst/>
                        </a:rPr>
                        <a:t>ID</a:t>
                      </a:r>
                    </a:p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19574636"/>
                  </a:ext>
                </a:extLst>
              </a:tr>
              <a:tr h="39304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Patient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PatientExamiantion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患者名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888312286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Patient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PatientExamiantion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患者名（ひらがな）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917847604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Examination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PatientExamiantion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検査項目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593371084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JMDN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 err="1">
                          <a:effectLst/>
                        </a:rPr>
                        <a:t>PatientDevice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一般的名称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83864479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PatientDevice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販売名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注意内容を追加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832239639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 err="1">
                          <a:effectLst/>
                        </a:rPr>
                        <a:t>PatientDevice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検査可否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681560343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PatientExamination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検査日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88966524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PatientExamination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予約時間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002315320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F8BA83-D476-B267-9B22-88DD57E90670}"/>
              </a:ext>
            </a:extLst>
          </p:cNvPr>
          <p:cNvSpPr txBox="1"/>
          <p:nvPr/>
        </p:nvSpPr>
        <p:spPr>
          <a:xfrm>
            <a:off x="-7705" y="-4235"/>
            <a:ext cx="646331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検索機能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D2162-B420-BA6E-3C9B-213B1662B449}"/>
              </a:ext>
            </a:extLst>
          </p:cNvPr>
          <p:cNvSpPr txBox="1"/>
          <p:nvPr/>
        </p:nvSpPr>
        <p:spPr>
          <a:xfrm>
            <a:off x="259803" y="562460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r>
              <a:rPr kumimoji="1" lang="ja-JP" altLang="en-US" dirty="0"/>
              <a:t>の項目</a:t>
            </a:r>
          </a:p>
        </p:txBody>
      </p:sp>
    </p:spTree>
    <p:extLst>
      <p:ext uri="{BB962C8B-B14F-4D97-AF65-F5344CB8AC3E}">
        <p14:creationId xmlns:p14="http://schemas.microsoft.com/office/powerpoint/2010/main" val="1518831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16345A-949B-EE90-3B12-25A4DF98D324}"/>
              </a:ext>
            </a:extLst>
          </p:cNvPr>
          <p:cNvSpPr txBox="1"/>
          <p:nvPr/>
        </p:nvSpPr>
        <p:spPr>
          <a:xfrm>
            <a:off x="258310" y="553978"/>
            <a:ext cx="861534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〇検討要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〇患者名の平仮名を漢字の上に表示→済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〇従業員の部署設定。検査項目とリレーション？→</a:t>
            </a:r>
            <a:r>
              <a:rPr kumimoji="1" lang="en-US" altLang="ja-JP" sz="1200" dirty="0"/>
              <a:t>If</a:t>
            </a:r>
            <a:r>
              <a:rPr kumimoji="1" lang="ja-JP" altLang="en-US" sz="1200" dirty="0"/>
              <a:t>で条件指定して部署と検査項目を紐づけ。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 err="1"/>
              <a:t>SearchConverter</a:t>
            </a:r>
            <a:r>
              <a:rPr kumimoji="1" lang="ja-JP" altLang="en-US" sz="1200" dirty="0"/>
              <a:t>を作成したが、</a:t>
            </a:r>
            <a:r>
              <a:rPr kumimoji="1" lang="en-US" altLang="ja-JP" sz="1200" dirty="0" err="1"/>
              <a:t>PatientDeviceConverter</a:t>
            </a:r>
            <a:r>
              <a:rPr kumimoji="1" lang="ja-JP" altLang="en-US" sz="1200" dirty="0"/>
              <a:t>で処理ができそうなら、それに移行させてもいいかも</a:t>
            </a:r>
            <a:r>
              <a:rPr kumimoji="1" lang="en-US" altLang="ja-JP" sz="1200" dirty="0"/>
              <a:t>……</a:t>
            </a:r>
            <a:r>
              <a:rPr kumimoji="1" lang="ja-JP" altLang="en-US" sz="1200" dirty="0"/>
              <a:t>→</a:t>
            </a:r>
            <a:r>
              <a:rPr kumimoji="1" lang="en-US" altLang="ja-JP" sz="1200" dirty="0" err="1"/>
              <a:t>PatientDeviceConverter</a:t>
            </a:r>
            <a:r>
              <a:rPr kumimoji="1" lang="ja-JP" altLang="en-US" sz="1200" dirty="0"/>
              <a:t>に移行済。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〇全体内デバイス件数が正しいかあとで確認（修正していない）→正しい。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〇検索画面：検査不可・条件付きデバイスがない場合、ありませんと表示。→済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△検索項目がすべての場合は、表を変えて、すべての検査の検査可否を見せる？→詳細画面のみ対応済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 err="1"/>
              <a:t>SesseionScope</a:t>
            </a:r>
            <a:r>
              <a:rPr kumimoji="1" lang="ja-JP" altLang="en-US" sz="1200" dirty="0"/>
              <a:t>の解除など正確に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Action</a:t>
            </a:r>
            <a:r>
              <a:rPr kumimoji="1" lang="ja-JP" altLang="en-US" sz="1200" dirty="0"/>
              <a:t>の警告文→</a:t>
            </a:r>
            <a:r>
              <a:rPr kumimoji="1" lang="en-US" altLang="ja-JP" sz="1200" dirty="0"/>
              <a:t>Uncheck</a:t>
            </a:r>
            <a:r>
              <a:rPr kumimoji="1" lang="ja-JP" altLang="en-US" sz="1200"/>
              <a:t>で逃れた。</a:t>
            </a:r>
            <a:endParaRPr kumimoji="1" lang="en-US" altLang="ja-JP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E1B0F0-1D5B-D295-CD38-7F7BB4B3440E}"/>
              </a:ext>
            </a:extLst>
          </p:cNvPr>
          <p:cNvSpPr txBox="1"/>
          <p:nvPr/>
        </p:nvSpPr>
        <p:spPr>
          <a:xfrm>
            <a:off x="-7705" y="-4235"/>
            <a:ext cx="646331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検索機能</a:t>
            </a:r>
          </a:p>
        </p:txBody>
      </p:sp>
    </p:spTree>
    <p:extLst>
      <p:ext uri="{BB962C8B-B14F-4D97-AF65-F5344CB8AC3E}">
        <p14:creationId xmlns:p14="http://schemas.microsoft.com/office/powerpoint/2010/main" val="2161592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16345A-949B-EE90-3B12-25A4DF98D324}"/>
              </a:ext>
            </a:extLst>
          </p:cNvPr>
          <p:cNvSpPr txBox="1"/>
          <p:nvPr/>
        </p:nvSpPr>
        <p:spPr>
          <a:xfrm>
            <a:off x="258310" y="404348"/>
            <a:ext cx="861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u="sng" dirty="0"/>
              <a:t>従業員 </a:t>
            </a:r>
            <a:r>
              <a:rPr kumimoji="1" lang="en-US" altLang="ja-JP" sz="1200" u="sng" dirty="0"/>
              <a:t> OK</a:t>
            </a:r>
          </a:p>
          <a:p>
            <a:endParaRPr kumimoji="1" lang="en-US" altLang="ja-JP" sz="1200" u="sng" dirty="0"/>
          </a:p>
          <a:p>
            <a:r>
              <a:rPr kumimoji="1" lang="ja-JP" altLang="en-US" sz="1200" dirty="0"/>
              <a:t>・ログイン者（管理者・一般・デバイス登録者）による使用領域分け</a:t>
            </a:r>
            <a:r>
              <a:rPr kumimoji="1" lang="en-US" altLang="ja-JP" sz="1200" dirty="0"/>
              <a:t>OK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r>
              <a:rPr kumimoji="1" lang="ja-JP" altLang="en-US" sz="1200" dirty="0"/>
              <a:t>・従業員編集と削除</a:t>
            </a:r>
            <a:r>
              <a:rPr kumimoji="1" lang="en-US" altLang="ja-JP" sz="1200" dirty="0"/>
              <a:t>OK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25B9E7-32B3-E7D3-BA88-AA029B88174F}"/>
              </a:ext>
            </a:extLst>
          </p:cNvPr>
          <p:cNvSpPr txBox="1"/>
          <p:nvPr/>
        </p:nvSpPr>
        <p:spPr>
          <a:xfrm>
            <a:off x="246" y="-4235"/>
            <a:ext cx="530915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テスト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E2587E-EE0D-B6F7-DCE5-0D8BE4E11463}"/>
              </a:ext>
            </a:extLst>
          </p:cNvPr>
          <p:cNvSpPr txBox="1"/>
          <p:nvPr/>
        </p:nvSpPr>
        <p:spPr>
          <a:xfrm>
            <a:off x="258310" y="4521919"/>
            <a:ext cx="8615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u="sng" dirty="0"/>
              <a:t>修正箇所</a:t>
            </a:r>
            <a:endParaRPr kumimoji="1" lang="en-US" altLang="ja-JP" sz="1200" u="sng" dirty="0"/>
          </a:p>
          <a:p>
            <a:r>
              <a:rPr kumimoji="1" lang="ja-JP" altLang="en-US" sz="1200" dirty="0"/>
              <a:t>〇</a:t>
            </a:r>
            <a:r>
              <a:rPr kumimoji="1" lang="en-US" altLang="ja-JP" sz="1200" dirty="0" err="1"/>
              <a:t>packagInsert</a:t>
            </a:r>
            <a:r>
              <a:rPr kumimoji="1" lang="en-US" altLang="ja-JP" sz="1200" dirty="0"/>
              <a:t> 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まとめて取り込み後、確認画面でデータを取り消したらエラーに。→修正済。</a:t>
            </a:r>
            <a:endParaRPr kumimoji="1" lang="en-US" altLang="ja-JP" sz="1200" dirty="0"/>
          </a:p>
          <a:p>
            <a:r>
              <a:rPr kumimoji="1" lang="ja-JP" altLang="en-US" sz="1200" dirty="0"/>
              <a:t>・承認番号とデバイスの販売名のユニーク制約解除（論理削除後に、再度同じデータを登録しようとしたら、エラーになるため）</a:t>
            </a:r>
            <a:endParaRPr kumimoji="1" lang="en-US" altLang="ja-JP" sz="1200" dirty="0"/>
          </a:p>
          <a:p>
            <a:endParaRPr kumimoji="1" lang="en-US" altLang="ja-JP" sz="1200" u="sng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974C8A-47A3-D226-4212-60A5035FFDE8}"/>
              </a:ext>
            </a:extLst>
          </p:cNvPr>
          <p:cNvSpPr txBox="1"/>
          <p:nvPr/>
        </p:nvSpPr>
        <p:spPr>
          <a:xfrm>
            <a:off x="258310" y="1632136"/>
            <a:ext cx="8615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u="sng" dirty="0"/>
              <a:t>データ登録 </a:t>
            </a:r>
            <a:r>
              <a:rPr kumimoji="1" lang="en-US" altLang="ja-JP" sz="1200" u="sng" dirty="0"/>
              <a:t> </a:t>
            </a:r>
          </a:p>
          <a:p>
            <a:r>
              <a:rPr kumimoji="1" lang="ja-JP" altLang="en-US" sz="1200" dirty="0"/>
              <a:t>〇添付文書情報</a:t>
            </a:r>
            <a:endParaRPr kumimoji="1" lang="en-US" altLang="ja-JP" sz="1200" dirty="0"/>
          </a:p>
          <a:p>
            <a:r>
              <a:rPr kumimoji="1" lang="ja-JP" altLang="en-US" sz="1200" dirty="0"/>
              <a:t>新規登録時、登録されている</a:t>
            </a:r>
            <a:r>
              <a:rPr kumimoji="1" lang="en-US" altLang="ja-JP" sz="1200" dirty="0"/>
              <a:t>JMDN</a:t>
            </a:r>
            <a:r>
              <a:rPr kumimoji="1" lang="ja-JP" altLang="en-US" sz="1200" dirty="0"/>
              <a:t>コードの一般的名称と異なる名前を入力しても自動修正。</a:t>
            </a:r>
            <a:r>
              <a:rPr kumimoji="1" lang="en-US" altLang="ja-JP" sz="1200" dirty="0"/>
              <a:t>OK</a:t>
            </a:r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〇デバイス情報</a:t>
            </a:r>
            <a:endParaRPr kumimoji="1" lang="en-US" altLang="ja-JP" sz="1200" dirty="0"/>
          </a:p>
          <a:p>
            <a:r>
              <a:rPr kumimoji="1" lang="ja-JP" altLang="en-US" sz="1200" dirty="0"/>
              <a:t>レコード削除したら、削除済みのフラグがでている→</a:t>
            </a:r>
            <a:r>
              <a:rPr kumimoji="1" lang="en-US" altLang="ja-JP" sz="1200" dirty="0"/>
              <a:t>OK</a:t>
            </a:r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〇検査情報</a:t>
            </a:r>
            <a:endParaRPr kumimoji="1" lang="en-US" altLang="ja-JP" sz="1200" dirty="0"/>
          </a:p>
          <a:p>
            <a:r>
              <a:rPr kumimoji="1" lang="en-US" altLang="ja-JP" sz="1200" dirty="0"/>
              <a:t>Index</a:t>
            </a:r>
            <a:r>
              <a:rPr kumimoji="1" lang="ja-JP" altLang="en-US" sz="1200" dirty="0"/>
              <a:t>のページ数非表示になっていたのを修正。</a:t>
            </a:r>
            <a:r>
              <a:rPr kumimoji="1" lang="en-US" altLang="ja-JP" sz="1200" dirty="0"/>
              <a:t>OK</a:t>
            </a:r>
          </a:p>
          <a:p>
            <a:r>
              <a:rPr kumimoji="1" lang="ja-JP" altLang="en-US" sz="1200" dirty="0"/>
              <a:t>編集ページで患者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と患者名の修正は不可に。</a:t>
            </a:r>
            <a:endParaRPr kumimoji="1"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最終的には患者情報修正ページが必要！！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/>
              <a:t>詳細画面で検査項目変更時エラー解消（検査項目変更時も</a:t>
            </a:r>
            <a:r>
              <a:rPr kumimoji="1" lang="en-US" altLang="ja-JP" sz="1200" dirty="0" err="1"/>
              <a:t>sessionScope</a:t>
            </a:r>
            <a:r>
              <a:rPr kumimoji="1" lang="ja-JP" altLang="en-US" sz="1200" dirty="0"/>
              <a:t>のデータは保持し、詳細画面へは</a:t>
            </a:r>
            <a:r>
              <a:rPr kumimoji="1" lang="en-US" altLang="ja-JP" sz="1200" dirty="0" err="1"/>
              <a:t>requestScope</a:t>
            </a:r>
            <a:r>
              <a:rPr kumimoji="1" lang="ja-JP" altLang="en-US" sz="1200" dirty="0"/>
              <a:t>でデータが飛ぶよう</a:t>
            </a:r>
            <a:r>
              <a:rPr kumimoji="1" lang="ja-JP" altLang="en-US" sz="1200"/>
              <a:t>に設定）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960420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FFB0E7-BE69-0E3B-E42A-BA91004FAD89}"/>
              </a:ext>
            </a:extLst>
          </p:cNvPr>
          <p:cNvSpPr txBox="1"/>
          <p:nvPr/>
        </p:nvSpPr>
        <p:spPr>
          <a:xfrm>
            <a:off x="-7705" y="-4235"/>
            <a:ext cx="530915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ルール</a:t>
            </a:r>
            <a:endParaRPr kumimoji="1" lang="en-US" altLang="ja-JP" sz="9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A0B974-FDE8-96C5-AC30-BEB315D8D5C8}"/>
              </a:ext>
            </a:extLst>
          </p:cNvPr>
          <p:cNvSpPr txBox="1"/>
          <p:nvPr/>
        </p:nvSpPr>
        <p:spPr>
          <a:xfrm>
            <a:off x="258310" y="553978"/>
            <a:ext cx="8615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・メソッドの下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行あける</a:t>
            </a:r>
            <a:endParaRPr kumimoji="1" lang="en-US" altLang="ja-JP" sz="1400" dirty="0"/>
          </a:p>
          <a:p>
            <a:r>
              <a:rPr kumimoji="1" lang="ja-JP" altLang="en-US" sz="1400" dirty="0"/>
              <a:t>・</a:t>
            </a:r>
            <a:r>
              <a:rPr kumimoji="1" lang="en-US" altLang="ja-JP" sz="1400" dirty="0"/>
              <a:t>Action</a:t>
            </a:r>
            <a:r>
              <a:rPr kumimoji="1" lang="ja-JP" altLang="en-US" sz="1400" dirty="0"/>
              <a:t>完成の都度、次の設計を作成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</a:t>
            </a:r>
            <a:r>
              <a:rPr kumimoji="1" lang="en-US" altLang="ja-JP" sz="1400" dirty="0"/>
              <a:t>validate</a:t>
            </a:r>
            <a:r>
              <a:rPr kumimoji="1" lang="ja-JP" altLang="en-US" sz="1400" dirty="0"/>
              <a:t>はシステムに影響があるものに絞って検証してもいいかも</a:t>
            </a:r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4099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160C51-EDDC-B609-AAC4-AB94F9B48ED7}"/>
              </a:ext>
            </a:extLst>
          </p:cNvPr>
          <p:cNvSpPr txBox="1"/>
          <p:nvPr/>
        </p:nvSpPr>
        <p:spPr>
          <a:xfrm>
            <a:off x="-7705" y="-4235"/>
            <a:ext cx="877163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今後、検討要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3A13D-0C7A-4C9F-0E6E-D3D9857519D9}"/>
              </a:ext>
            </a:extLst>
          </p:cNvPr>
          <p:cNvSpPr txBox="1"/>
          <p:nvPr/>
        </p:nvSpPr>
        <p:spPr>
          <a:xfrm>
            <a:off x="273789" y="559164"/>
            <a:ext cx="83381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サイズ・形式チェック全部に</a:t>
            </a:r>
            <a:endParaRPr kumimoji="1" lang="en-US" altLang="ja-JP" sz="1200" dirty="0"/>
          </a:p>
          <a:p>
            <a:r>
              <a:rPr kumimoji="1" lang="ja-JP" altLang="en-US" sz="1200" dirty="0"/>
              <a:t>・論理削除を取り入れている機能は、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で削除フラグがついているものを除外した方がよさそう。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MR</a:t>
            </a:r>
            <a:r>
              <a:rPr kumimoji="1" lang="ja-JP" altLang="en-US" sz="1200" dirty="0"/>
              <a:t>の条件は消していいかも。説明がややこしくなる。検査の可否だけでなくなる</a:t>
            </a:r>
            <a:endParaRPr kumimoji="1" lang="en-US" altLang="ja-JP" sz="1200" dirty="0"/>
          </a:p>
          <a:p>
            <a:r>
              <a:rPr kumimoji="1" lang="ja-JP" altLang="en-US" sz="1200" dirty="0"/>
              <a:t>・患者</a:t>
            </a:r>
            <a:r>
              <a:rPr kumimoji="1" lang="en-US" altLang="ja-JP" sz="1200" dirty="0"/>
              <a:t>ID</a:t>
            </a:r>
            <a:r>
              <a:rPr kumimoji="1" lang="ja-JP" altLang="en-US" sz="1200" dirty="0"/>
              <a:t>をデータベースに登録時、半角と全角を分けれる？→</a:t>
            </a:r>
            <a:r>
              <a:rPr kumimoji="1" lang="en-US" altLang="ja-JP" sz="1200" dirty="0"/>
              <a:t>int</a:t>
            </a:r>
            <a:r>
              <a:rPr kumimoji="1" lang="ja-JP" altLang="en-US" sz="1200" dirty="0"/>
              <a:t>型にすれば大丈夫かな？</a:t>
            </a:r>
            <a:endParaRPr kumimoji="1" lang="en-US" altLang="ja-JP" sz="1200" dirty="0"/>
          </a:p>
          <a:p>
            <a:r>
              <a:rPr kumimoji="1" lang="ja-JP" altLang="en-US" sz="1200" dirty="0"/>
              <a:t>・体内デバイス検索システムの方がいいかも</a:t>
            </a:r>
            <a:r>
              <a:rPr kumimoji="1" lang="en-US" altLang="ja-JP" sz="1200" dirty="0"/>
              <a:t>…</a:t>
            </a:r>
          </a:p>
          <a:p>
            <a:r>
              <a:rPr kumimoji="1" lang="ja-JP" altLang="en-US" sz="1200" dirty="0"/>
              <a:t>・パスワード入力制限（</a:t>
            </a:r>
            <a:r>
              <a:rPr kumimoji="1" lang="en-US" altLang="ja-JP" sz="1200" dirty="0"/>
              <a:t>5</a:t>
            </a:r>
            <a:r>
              <a:rPr kumimoji="1" lang="ja-JP" altLang="en-US" sz="1200" dirty="0"/>
              <a:t>回までとかにする？）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HTML</a:t>
            </a:r>
            <a:r>
              <a:rPr kumimoji="1" lang="ja-JP" altLang="en-US" sz="1200" dirty="0"/>
              <a:t>・</a:t>
            </a:r>
            <a:r>
              <a:rPr kumimoji="1" lang="en-US" altLang="ja-JP" sz="1200" dirty="0"/>
              <a:t>CSS </a:t>
            </a:r>
            <a:r>
              <a:rPr kumimoji="1" lang="ja-JP" altLang="en-US" sz="1200" dirty="0"/>
              <a:t>画面を小さくしたときに字ずれなど修正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 err="1"/>
              <a:t>packageinsertAction</a:t>
            </a:r>
            <a:r>
              <a:rPr kumimoji="1" lang="en-US" altLang="ja-JP" sz="1200" dirty="0"/>
              <a:t> index</a:t>
            </a:r>
            <a:r>
              <a:rPr kumimoji="1" lang="ja-JP" altLang="en-US" sz="1200" dirty="0"/>
              <a:t>メソッド：エラーメッセージのセッション削除消したいが、消すと、</a:t>
            </a:r>
            <a:r>
              <a:rPr kumimoji="1" lang="en-US" altLang="ja-JP" sz="1200" dirty="0" err="1"/>
              <a:t>new.jsp</a:t>
            </a:r>
            <a:r>
              <a:rPr kumimoji="1" lang="ja-JP" altLang="en-US" sz="1200" dirty="0"/>
              <a:t>で画面に表示される。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取り込み　イレギュラーなもの試す。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Footer</a:t>
            </a:r>
            <a:r>
              <a:rPr kumimoji="1" lang="ja-JP" altLang="en-US" sz="1200" dirty="0"/>
              <a:t>の枠作成＝＝＝＝＝＝</a:t>
            </a:r>
            <a:endParaRPr kumimoji="1" lang="en-US" altLang="ja-JP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D13E5A-5FF0-E90F-586B-7C1C2AF270BC}"/>
              </a:ext>
            </a:extLst>
          </p:cNvPr>
          <p:cNvSpPr txBox="1"/>
          <p:nvPr/>
        </p:nvSpPr>
        <p:spPr>
          <a:xfrm>
            <a:off x="273788" y="4419963"/>
            <a:ext cx="669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〇確認要</a:t>
            </a:r>
            <a:endParaRPr kumimoji="1" lang="en-US" altLang="ja-JP" sz="1200" dirty="0"/>
          </a:p>
          <a:p>
            <a:r>
              <a:rPr kumimoji="1" lang="ja-JP" altLang="en-US" sz="1200" dirty="0"/>
              <a:t>・トップ画面の</a:t>
            </a:r>
            <a:r>
              <a:rPr kumimoji="1" lang="en-US" altLang="ja-JP" sz="1200" dirty="0"/>
              <a:t>header</a:t>
            </a:r>
            <a:r>
              <a:rPr kumimoji="1" lang="ja-JP" altLang="en-US" sz="1200" dirty="0"/>
              <a:t>：検索などにリンクきいているか。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 err="1"/>
              <a:t>PacakgeInsert</a:t>
            </a:r>
            <a:r>
              <a:rPr kumimoji="1" lang="ja-JP" altLang="en-US" sz="1200" dirty="0"/>
              <a:t>機能。</a:t>
            </a:r>
            <a:r>
              <a:rPr kumimoji="1" lang="en-US" altLang="ja-JP" sz="1200" dirty="0"/>
              <a:t>Validation</a:t>
            </a:r>
            <a:r>
              <a:rPr kumimoji="1" lang="ja-JP" altLang="en-US" sz="1200" dirty="0"/>
              <a:t>は、添付文章番号だけでよいか。（</a:t>
            </a:r>
            <a:r>
              <a:rPr kumimoji="1" lang="en-US" altLang="ja-JP" sz="1200" dirty="0"/>
              <a:t>JMDN</a:t>
            </a:r>
            <a:r>
              <a:rPr kumimoji="1" lang="ja-JP" altLang="en-US" sz="1200" dirty="0"/>
              <a:t>コードは行っているが</a:t>
            </a:r>
            <a:r>
              <a:rPr kumimoji="1" lang="en-US" altLang="ja-JP" sz="1200" dirty="0"/>
              <a:t>……</a:t>
            </a:r>
            <a:r>
              <a:rPr kumimoji="1" lang="ja-JP" altLang="en-US" sz="1200" dirty="0"/>
              <a:t>）</a:t>
            </a:r>
            <a:endParaRPr kumimoji="1" lang="en-US" altLang="ja-JP" sz="1200" dirty="0"/>
          </a:p>
          <a:p>
            <a:r>
              <a:rPr kumimoji="1" lang="ja-JP" altLang="en-US" sz="1200" dirty="0"/>
              <a:t>・添付文書情報を編集すると、編集前のデータが消える。残しておいた方がいい？承認番号が同じでも登録日で最新のものを使用するように。</a:t>
            </a:r>
            <a:endParaRPr kumimoji="1" lang="en-US" altLang="ja-JP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EE0FD8-60D2-B1F3-72D2-D064474FD2D0}"/>
              </a:ext>
            </a:extLst>
          </p:cNvPr>
          <p:cNvSpPr txBox="1"/>
          <p:nvPr/>
        </p:nvSpPr>
        <p:spPr>
          <a:xfrm>
            <a:off x="261089" y="3196781"/>
            <a:ext cx="4194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〇画面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HTML</a:t>
            </a:r>
            <a:r>
              <a:rPr kumimoji="1" lang="ja-JP" altLang="en-US" sz="1200" dirty="0"/>
              <a:t>・</a:t>
            </a:r>
            <a:r>
              <a:rPr kumimoji="1" lang="en-US" altLang="ja-JP" sz="1200" dirty="0"/>
              <a:t>CSS </a:t>
            </a:r>
            <a:r>
              <a:rPr kumimoji="1" lang="ja-JP" altLang="en-US" sz="1200" dirty="0"/>
              <a:t>画面を小さくしたときに字ずれなど修正</a:t>
            </a:r>
            <a:endParaRPr kumimoji="1" lang="en-US" altLang="ja-JP" sz="1200" dirty="0"/>
          </a:p>
          <a:p>
            <a:r>
              <a:rPr kumimoji="1" lang="ja-JP" altLang="en-US" sz="1200" dirty="0"/>
              <a:t>・フォントの形式そろえた方がいい？（見やすいのに）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PackageInsert</a:t>
            </a:r>
            <a:r>
              <a:rPr kumimoji="1" lang="en-US" altLang="ja-JP" sz="1200" dirty="0">
                <a:solidFill>
                  <a:srgbClr val="FF0000"/>
                </a:solidFill>
              </a:rPr>
              <a:t>/_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form.jsp</a:t>
            </a:r>
            <a:r>
              <a:rPr kumimoji="1" lang="en-US" altLang="ja-JP" sz="1200" dirty="0">
                <a:solidFill>
                  <a:srgbClr val="FF0000"/>
                </a:solidFill>
              </a:rPr>
              <a:t> </a:t>
            </a:r>
            <a:r>
              <a:rPr kumimoji="1" lang="ja-JP" altLang="en-US" sz="1200" dirty="0">
                <a:solidFill>
                  <a:srgbClr val="FF0000"/>
                </a:solidFill>
              </a:rPr>
              <a:t>チェックボックスに変更（</a:t>
            </a:r>
            <a:r>
              <a:rPr kumimoji="1" lang="en-US" altLang="ja-JP" sz="1200" dirty="0">
                <a:solidFill>
                  <a:srgbClr val="FF0000"/>
                </a:solidFill>
              </a:rPr>
              <a:t>1</a:t>
            </a:r>
            <a:r>
              <a:rPr kumimoji="1" lang="ja-JP" altLang="en-US" sz="1200" dirty="0">
                <a:solidFill>
                  <a:srgbClr val="FF0000"/>
                </a:solidFill>
              </a:rPr>
              <a:t>つだけ選択されるように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Javascript</a:t>
            </a:r>
            <a:r>
              <a:rPr kumimoji="1" lang="ja-JP" altLang="en-US" sz="1200" dirty="0">
                <a:solidFill>
                  <a:srgbClr val="FF0000"/>
                </a:solidFill>
              </a:rPr>
              <a:t>で調整（チェック入れないと登録できないように）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51315B-0B5C-B28D-3A8B-196A9C5EF05F}"/>
              </a:ext>
            </a:extLst>
          </p:cNvPr>
          <p:cNvSpPr txBox="1"/>
          <p:nvPr/>
        </p:nvSpPr>
        <p:spPr>
          <a:xfrm>
            <a:off x="261089" y="6046295"/>
            <a:ext cx="419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〇修正要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 dirty="0">
                <a:solidFill>
                  <a:srgbClr val="FF0000"/>
                </a:solidFill>
              </a:rPr>
              <a:t>取り込みの</a:t>
            </a:r>
            <a:r>
              <a:rPr kumimoji="1" lang="en-US" altLang="ja-JP" sz="1200" dirty="0">
                <a:solidFill>
                  <a:srgbClr val="FF0000"/>
                </a:solidFill>
              </a:rPr>
              <a:t>validate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の詳細をつめる。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endParaRPr kumimoji="1" lang="en-US" altLang="ja-JP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3EC6D2-302C-C8C4-98BE-6CF4BD18C045}"/>
              </a:ext>
            </a:extLst>
          </p:cNvPr>
          <p:cNvSpPr txBox="1"/>
          <p:nvPr/>
        </p:nvSpPr>
        <p:spPr>
          <a:xfrm>
            <a:off x="6575729" y="5729957"/>
            <a:ext cx="419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次は添付文書まとめて取り込みから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en-US" altLang="ja-JP" sz="1200" dirty="0" err="1">
                <a:solidFill>
                  <a:srgbClr val="FF0000"/>
                </a:solidFill>
              </a:rPr>
              <a:t>Jsp</a:t>
            </a:r>
            <a:r>
              <a:rPr kumimoji="1" lang="ja-JP" altLang="en-US" sz="1200" dirty="0">
                <a:solidFill>
                  <a:srgbClr val="FF0000"/>
                </a:solidFill>
              </a:rPr>
              <a:t>から</a:t>
            </a:r>
            <a:r>
              <a:rPr kumimoji="1" lang="en-US" altLang="ja-JP" sz="1200" dirty="0">
                <a:solidFill>
                  <a:srgbClr val="FF0000"/>
                </a:solidFill>
              </a:rPr>
              <a:t>create</a:t>
            </a:r>
            <a:r>
              <a:rPr kumimoji="1" lang="ja-JP" altLang="en-US" sz="1200">
                <a:solidFill>
                  <a:srgbClr val="FF0000"/>
                </a:solidFill>
              </a:rPr>
              <a:t>のとこ確認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436844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160C51-EDDC-B609-AAC4-AB94F9B48ED7}"/>
              </a:ext>
            </a:extLst>
          </p:cNvPr>
          <p:cNvSpPr txBox="1"/>
          <p:nvPr/>
        </p:nvSpPr>
        <p:spPr>
          <a:xfrm>
            <a:off x="-7705" y="-4235"/>
            <a:ext cx="646331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変更履歴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3A13D-0C7A-4C9F-0E6E-D3D9857519D9}"/>
              </a:ext>
            </a:extLst>
          </p:cNvPr>
          <p:cNvSpPr txBox="1"/>
          <p:nvPr/>
        </p:nvSpPr>
        <p:spPr>
          <a:xfrm>
            <a:off x="273789" y="559164"/>
            <a:ext cx="419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MR</a:t>
            </a:r>
            <a:r>
              <a:rPr kumimoji="1" lang="ja-JP" altLang="en-US" sz="1200" dirty="0"/>
              <a:t>条件　消した</a:t>
            </a:r>
            <a:endParaRPr kumimoji="1" lang="en-US" altLang="ja-JP" sz="1200" dirty="0"/>
          </a:p>
          <a:p>
            <a:r>
              <a:rPr kumimoji="1" lang="ja-JP" altLang="en-US" sz="1200" dirty="0"/>
              <a:t>・患者テーブルに患者名（ひらがな）追加　</a:t>
            </a:r>
            <a:r>
              <a:rPr kumimoji="1" lang="en-US" altLang="ja-JP" sz="1200" dirty="0"/>
              <a:t>11/16</a:t>
            </a:r>
          </a:p>
        </p:txBody>
      </p:sp>
    </p:spTree>
    <p:extLst>
      <p:ext uri="{BB962C8B-B14F-4D97-AF65-F5344CB8AC3E}">
        <p14:creationId xmlns:p14="http://schemas.microsoft.com/office/powerpoint/2010/main" val="922898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160C51-EDDC-B609-AAC4-AB94F9B48ED7}"/>
              </a:ext>
            </a:extLst>
          </p:cNvPr>
          <p:cNvSpPr txBox="1"/>
          <p:nvPr/>
        </p:nvSpPr>
        <p:spPr>
          <a:xfrm>
            <a:off x="-7705" y="-4235"/>
            <a:ext cx="415498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質問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D13E5A-5FF0-E90F-586B-7C1C2AF270BC}"/>
              </a:ext>
            </a:extLst>
          </p:cNvPr>
          <p:cNvSpPr txBox="1"/>
          <p:nvPr/>
        </p:nvSpPr>
        <p:spPr>
          <a:xfrm>
            <a:off x="273789" y="3689714"/>
            <a:ext cx="419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〇確認要</a:t>
            </a:r>
            <a:endParaRPr kumimoji="1" lang="en-US" altLang="ja-JP" sz="1200" dirty="0"/>
          </a:p>
          <a:p>
            <a:r>
              <a:rPr kumimoji="1" lang="ja-JP" altLang="en-US" sz="1200" dirty="0"/>
              <a:t>・トップ画面の</a:t>
            </a:r>
            <a:r>
              <a:rPr kumimoji="1" lang="en-US" altLang="ja-JP" sz="1200" dirty="0"/>
              <a:t>header</a:t>
            </a:r>
            <a:r>
              <a:rPr kumimoji="1" lang="ja-JP" altLang="en-US" sz="1200" dirty="0"/>
              <a:t>：検索などにリンクきいているか。</a:t>
            </a:r>
            <a:endParaRPr kumimoji="1" lang="en-US" altLang="ja-JP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EE0FD8-60D2-B1F3-72D2-D064474FD2D0}"/>
              </a:ext>
            </a:extLst>
          </p:cNvPr>
          <p:cNvSpPr txBox="1"/>
          <p:nvPr/>
        </p:nvSpPr>
        <p:spPr>
          <a:xfrm>
            <a:off x="261089" y="2124439"/>
            <a:ext cx="419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〇</a:t>
            </a:r>
            <a:endParaRPr kumimoji="1" lang="en-US" altLang="ja-JP" sz="1200" dirty="0"/>
          </a:p>
          <a:p>
            <a:r>
              <a:rPr kumimoji="1" lang="ja-JP" altLang="en-US" sz="1200" dirty="0"/>
              <a:t>🄬などの記号は</a:t>
            </a:r>
            <a:r>
              <a:rPr kumimoji="1" lang="en-US" altLang="ja-JP" sz="1200" dirty="0"/>
              <a:t>?</a:t>
            </a:r>
            <a:r>
              <a:rPr kumimoji="1" lang="ja-JP" altLang="en-US" sz="1200" dirty="0"/>
              <a:t>になるどうすればよいか？</a:t>
            </a:r>
            <a:endParaRPr kumimoji="1" lang="en-US" altLang="ja-JP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4BA8FD-105E-01EA-3DB3-C42612EAEB95}"/>
              </a:ext>
            </a:extLst>
          </p:cNvPr>
          <p:cNvSpPr txBox="1"/>
          <p:nvPr/>
        </p:nvSpPr>
        <p:spPr>
          <a:xfrm>
            <a:off x="273789" y="4756514"/>
            <a:ext cx="419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〇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取り込み</a:t>
            </a:r>
            <a:endParaRPr kumimoji="1" lang="en-US" altLang="ja-JP" sz="1200" dirty="0"/>
          </a:p>
          <a:p>
            <a:r>
              <a:rPr kumimoji="1" lang="en-US" altLang="ja-JP" sz="1200" dirty="0" err="1"/>
              <a:t>IOException</a:t>
            </a:r>
            <a:r>
              <a:rPr kumimoji="1" lang="en-US" altLang="ja-JP" sz="1200" dirty="0"/>
              <a:t> try</a:t>
            </a:r>
            <a:r>
              <a:rPr kumimoji="1" lang="ja-JP" altLang="en-US" sz="1200" dirty="0"/>
              <a:t>文不要？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357353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CF8B20-B490-C9D1-7311-B842F3B81178}"/>
              </a:ext>
            </a:extLst>
          </p:cNvPr>
          <p:cNvSpPr txBox="1"/>
          <p:nvPr/>
        </p:nvSpPr>
        <p:spPr>
          <a:xfrm>
            <a:off x="-7705" y="-4235"/>
            <a:ext cx="1082348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アカウント・</a:t>
            </a:r>
            <a:r>
              <a:rPr lang="en-US" altLang="ja-JP" sz="900" dirty="0"/>
              <a:t>pass</a:t>
            </a:r>
            <a:endParaRPr lang="ja-JP" altLang="en-US" sz="9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BB1941-1788-0BC9-86FD-A9B69C8B3CA7}"/>
              </a:ext>
            </a:extLst>
          </p:cNvPr>
          <p:cNvSpPr txBox="1"/>
          <p:nvPr/>
        </p:nvSpPr>
        <p:spPr>
          <a:xfrm>
            <a:off x="179388" y="549960"/>
            <a:ext cx="209391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〇データベース</a:t>
            </a:r>
            <a:endParaRPr lang="en-US" altLang="ja-JP" sz="1100" dirty="0"/>
          </a:p>
          <a:p>
            <a:r>
              <a:rPr lang="en-US" altLang="ja-JP" sz="1100" dirty="0"/>
              <a:t>User</a:t>
            </a:r>
            <a:r>
              <a:rPr lang="ja-JP" altLang="en-US" sz="1100" dirty="0"/>
              <a:t>名：</a:t>
            </a:r>
            <a:r>
              <a:rPr lang="en-US" altLang="ja-JP" sz="1100" dirty="0"/>
              <a:t>'</a:t>
            </a:r>
            <a:r>
              <a:rPr lang="en-US" altLang="ja-JP" sz="1100" dirty="0" err="1"/>
              <a:t>devuser</a:t>
            </a:r>
            <a:r>
              <a:rPr lang="en-US" altLang="ja-JP" sz="1100" dirty="0"/>
              <a:t>'@'localhost’ </a:t>
            </a:r>
          </a:p>
          <a:p>
            <a:r>
              <a:rPr lang="en-US" altLang="ja-JP" sz="1100" dirty="0"/>
              <a:t>Pass: '</a:t>
            </a:r>
            <a:r>
              <a:rPr lang="en-US" altLang="ja-JP" sz="1100" dirty="0" err="1"/>
              <a:t>devpass</a:t>
            </a:r>
            <a:r>
              <a:rPr lang="en-US" altLang="ja-JP" sz="1100" dirty="0"/>
              <a:t>'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34676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98EC6-0A91-E5A3-FA4A-660714EF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29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C88DAB-9769-2C13-2F93-A94EDAAC26F5}"/>
              </a:ext>
            </a:extLst>
          </p:cNvPr>
          <p:cNvSpPr txBox="1"/>
          <p:nvPr/>
        </p:nvSpPr>
        <p:spPr>
          <a:xfrm>
            <a:off x="-7705" y="10579"/>
            <a:ext cx="1685077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患者のデバイス管理システム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0D14E5-DF6E-A71A-5BAD-6C743102AA96}"/>
              </a:ext>
            </a:extLst>
          </p:cNvPr>
          <p:cNvSpPr txBox="1"/>
          <p:nvPr/>
        </p:nvSpPr>
        <p:spPr>
          <a:xfrm>
            <a:off x="254285" y="773059"/>
            <a:ext cx="88408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・困っていること</a:t>
            </a:r>
            <a:endParaRPr lang="en-US" altLang="ja-JP" sz="900" dirty="0"/>
          </a:p>
          <a:p>
            <a:r>
              <a:rPr lang="ja-JP" altLang="en-US" sz="900" dirty="0"/>
              <a:t>手術などで特定の医療機器が体内に入っていたら、検査できないまた、検査の条件の変更が必要な場合がある。しかし、検査前の問診では、確認する項目が多くあり、</a:t>
            </a:r>
            <a:endParaRPr lang="en-US" altLang="ja-JP" sz="900" dirty="0"/>
          </a:p>
          <a:p>
            <a:r>
              <a:rPr lang="ja-JP" altLang="en-US" sz="900" dirty="0"/>
              <a:t>煩雑になりやすいため、体内金属を見落とす場合がある。</a:t>
            </a:r>
            <a:endParaRPr lang="en-US" altLang="ja-JP" sz="9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B348E6-4B1F-C520-46FE-4BCAE058037E}"/>
              </a:ext>
            </a:extLst>
          </p:cNvPr>
          <p:cNvSpPr txBox="1"/>
          <p:nvPr/>
        </p:nvSpPr>
        <p:spPr>
          <a:xfrm>
            <a:off x="254285" y="1580867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・アプリ</a:t>
            </a:r>
            <a:endParaRPr lang="en-US" altLang="ja-JP" sz="900" dirty="0"/>
          </a:p>
          <a:p>
            <a:r>
              <a:rPr lang="ja-JP" altLang="en-US" sz="900" dirty="0"/>
              <a:t>資材課が所有している会計情報から、手術・治療による体内デバイスを抽出し、それを検査時の患者さんのデータと紐づけることによって、</a:t>
            </a:r>
            <a:endParaRPr lang="en-US" altLang="ja-JP" sz="900" dirty="0"/>
          </a:p>
          <a:p>
            <a:r>
              <a:rPr lang="ja-JP" altLang="en-US" sz="900" dirty="0"/>
              <a:t>体内デバイスの事前確認が自動でできる。さらに、体内デバイスの添付文章情報を紐づけすることによって、体内デバイスが検査で禁忌がどうかの確認</a:t>
            </a:r>
            <a:endParaRPr lang="en-US" altLang="ja-JP" sz="900" dirty="0"/>
          </a:p>
          <a:p>
            <a:r>
              <a:rPr lang="ja-JP" altLang="en-US" sz="900" dirty="0"/>
              <a:t>まで自動でしてくれる（メディエコードにより可能）。</a:t>
            </a:r>
            <a:endParaRPr lang="en-US" altLang="ja-JP" sz="9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F34081-9D17-BFC4-38D5-745FF4834F86}"/>
              </a:ext>
            </a:extLst>
          </p:cNvPr>
          <p:cNvSpPr txBox="1"/>
          <p:nvPr/>
        </p:nvSpPr>
        <p:spPr>
          <a:xfrm>
            <a:off x="254285" y="2554592"/>
            <a:ext cx="58865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・追記</a:t>
            </a:r>
            <a:endParaRPr lang="en-US" altLang="ja-JP" sz="900" dirty="0"/>
          </a:p>
          <a:p>
            <a:r>
              <a:rPr lang="ja-JP" altLang="en-US" sz="900" dirty="0"/>
              <a:t>添付文章は、バーコードまたは、</a:t>
            </a:r>
            <a:r>
              <a:rPr lang="en-US" altLang="ja-JP" sz="900" dirty="0"/>
              <a:t>QR</a:t>
            </a:r>
            <a:r>
              <a:rPr lang="ja-JP" altLang="en-US" sz="900" dirty="0"/>
              <a:t>コードで読み込むことによって、自動で医療機器の区分けをしてくれる。</a:t>
            </a:r>
            <a:endParaRPr lang="en-US" altLang="ja-JP" sz="900" dirty="0"/>
          </a:p>
          <a:p>
            <a:r>
              <a:rPr lang="ja-JP" altLang="en-US" sz="900" dirty="0"/>
              <a:t>貼付物も適応範囲に入ればさらによい。</a:t>
            </a:r>
            <a:endParaRPr lang="en-US" altLang="ja-JP" sz="900" dirty="0"/>
          </a:p>
        </p:txBody>
      </p:sp>
      <p:pic>
        <p:nvPicPr>
          <p:cNvPr id="1028" name="Picture 4" descr="フリー素材 | 健康診断用のブルーの検査着を着た笑顔の男性を描いたイラスト">
            <a:extLst>
              <a:ext uri="{FF2B5EF4-FFF2-40B4-BE49-F238E27FC236}">
                <a16:creationId xmlns:a16="http://schemas.microsoft.com/office/drawing/2014/main" id="{436E1DD7-0DFF-9B36-A719-A981D556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21" y="3461596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ペースメーカーのイラスト🎨【フリー素材】｜看護roo![カンゴルー]">
            <a:extLst>
              <a:ext uri="{FF2B5EF4-FFF2-40B4-BE49-F238E27FC236}">
                <a16:creationId xmlns:a16="http://schemas.microsoft.com/office/drawing/2014/main" id="{459B58F1-4B6C-F973-6567-31EBB156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0" y="3586483"/>
            <a:ext cx="576031" cy="57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人工内耳のイラスト | かわいいフリー素材集 いらすとや">
            <a:extLst>
              <a:ext uri="{FF2B5EF4-FFF2-40B4-BE49-F238E27FC236}">
                <a16:creationId xmlns:a16="http://schemas.microsoft.com/office/drawing/2014/main" id="{B464033A-83ED-46DD-DC7B-D44373C8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1" y="4419703"/>
            <a:ext cx="576031" cy="57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8B218C-C02D-DEA0-2EFD-51469C681978}"/>
              </a:ext>
            </a:extLst>
          </p:cNvPr>
          <p:cNvSpPr/>
          <p:nvPr/>
        </p:nvSpPr>
        <p:spPr>
          <a:xfrm>
            <a:off x="2742764" y="3323618"/>
            <a:ext cx="1133160" cy="1880171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CB1EB8A-EFA0-615D-D6A1-234DC1FC50BE}"/>
              </a:ext>
            </a:extLst>
          </p:cNvPr>
          <p:cNvCxnSpPr>
            <a:cxnSpLocks/>
          </p:cNvCxnSpPr>
          <p:nvPr/>
        </p:nvCxnSpPr>
        <p:spPr>
          <a:xfrm flipH="1">
            <a:off x="2174932" y="3323618"/>
            <a:ext cx="567833" cy="37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254A111-FA1B-0209-FAA5-AB1938FF9F69}"/>
              </a:ext>
            </a:extLst>
          </p:cNvPr>
          <p:cNvCxnSpPr>
            <a:cxnSpLocks/>
          </p:cNvCxnSpPr>
          <p:nvPr/>
        </p:nvCxnSpPr>
        <p:spPr>
          <a:xfrm flipH="1" flipV="1">
            <a:off x="2183051" y="4611269"/>
            <a:ext cx="559713" cy="59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添付文書イラスト／無料イラストなら「イラストAC」">
            <a:extLst>
              <a:ext uri="{FF2B5EF4-FFF2-40B4-BE49-F238E27FC236}">
                <a16:creationId xmlns:a16="http://schemas.microsoft.com/office/drawing/2014/main" id="{75CE0C15-F10C-6163-058C-619581A4B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75" y="3461596"/>
            <a:ext cx="1055963" cy="7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D858A983-C345-E2D4-D427-7406DD333DC0}"/>
              </a:ext>
            </a:extLst>
          </p:cNvPr>
          <p:cNvSpPr/>
          <p:nvPr/>
        </p:nvSpPr>
        <p:spPr>
          <a:xfrm>
            <a:off x="5011589" y="3874498"/>
            <a:ext cx="816796" cy="623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1036" name="Picture 12" descr="OK」と「NG」のマーク | かわいいフリー素材集 いらすとや">
            <a:extLst>
              <a:ext uri="{FF2B5EF4-FFF2-40B4-BE49-F238E27FC236}">
                <a16:creationId xmlns:a16="http://schemas.microsoft.com/office/drawing/2014/main" id="{D1F96668-D7CA-F8B5-C48A-D3596E630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18" b="60698"/>
          <a:stretch/>
        </p:blipFill>
        <p:spPr bwMode="auto">
          <a:xfrm>
            <a:off x="6245754" y="3586483"/>
            <a:ext cx="1012939" cy="5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OK」と「NG」のマーク | かわいいフリー素材集 いらすとや">
            <a:extLst>
              <a:ext uri="{FF2B5EF4-FFF2-40B4-BE49-F238E27FC236}">
                <a16:creationId xmlns:a16="http://schemas.microsoft.com/office/drawing/2014/main" id="{3E43F2F8-59CD-C909-AE5F-4DDF6A73C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1" r="278" b="56829"/>
          <a:stretch/>
        </p:blipFill>
        <p:spPr bwMode="auto">
          <a:xfrm>
            <a:off x="6241551" y="4588550"/>
            <a:ext cx="1017141" cy="63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46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1ABF9B-0A85-57DF-DC4D-F1261E997200}"/>
              </a:ext>
            </a:extLst>
          </p:cNvPr>
          <p:cNvSpPr txBox="1"/>
          <p:nvPr/>
        </p:nvSpPr>
        <p:spPr>
          <a:xfrm>
            <a:off x="-7705" y="-4235"/>
            <a:ext cx="1107996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添付文書管理画面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B437B9BC-29DC-83E9-3E85-23CDDE038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2789"/>
              </p:ext>
            </p:extLst>
          </p:nvPr>
        </p:nvGraphicFramePr>
        <p:xfrm>
          <a:off x="43946" y="3553621"/>
          <a:ext cx="9100053" cy="25072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3217">
                  <a:extLst>
                    <a:ext uri="{9D8B030D-6E8A-4147-A177-3AD203B41FA5}">
                      <a16:colId xmlns:a16="http://schemas.microsoft.com/office/drawing/2014/main" val="2764552528"/>
                    </a:ext>
                  </a:extLst>
                </a:gridCol>
                <a:gridCol w="1819437">
                  <a:extLst>
                    <a:ext uri="{9D8B030D-6E8A-4147-A177-3AD203B41FA5}">
                      <a16:colId xmlns:a16="http://schemas.microsoft.com/office/drawing/2014/main" val="3149138111"/>
                    </a:ext>
                  </a:extLst>
                </a:gridCol>
                <a:gridCol w="5867399">
                  <a:extLst>
                    <a:ext uri="{9D8B030D-6E8A-4147-A177-3AD203B41FA5}">
                      <a16:colId xmlns:a16="http://schemas.microsoft.com/office/drawing/2014/main" val="395955606"/>
                    </a:ext>
                  </a:extLst>
                </a:gridCol>
              </a:tblGrid>
              <a:tr h="17602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修飾子と型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メソッド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dirty="0">
                          <a:effectLst/>
                        </a:rPr>
                        <a:t>内容</a:t>
                      </a:r>
                    </a:p>
                  </a:txBody>
                  <a:tcPr marL="50800" marR="50800" marT="50800" marB="50800" anchor="b"/>
                </a:tc>
                <a:extLst>
                  <a:ext uri="{0D108BD9-81ED-4DB2-BD59-A6C34878D82A}">
                    <a16:rowId xmlns:a16="http://schemas.microsoft.com/office/drawing/2014/main" val="1633970703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public List&lt;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lang="en-US" sz="800" dirty="0" err="1">
                          <a:effectLst/>
                        </a:rPr>
                        <a:t>View</a:t>
                      </a:r>
                      <a:r>
                        <a:rPr lang="en-US" sz="800" dirty="0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getPerPage</a:t>
                      </a:r>
                      <a:r>
                        <a:rPr lang="en-US" sz="800" dirty="0">
                          <a:effectLst/>
                        </a:rPr>
                        <a:t>(int page)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指定されたページ数の一覧画面に表示するデータを取得します。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11879595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public long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countAll</a:t>
                      </a:r>
                      <a:r>
                        <a:rPr lang="en-US" sz="800" dirty="0">
                          <a:effectLst/>
                        </a:rPr>
                        <a:t>()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添付文書テーブルのデータの件数を取得します。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64315847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public 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lang="en-US" altLang="ja-JP" sz="800" dirty="0" err="1">
                          <a:effectLst/>
                        </a:rPr>
                        <a:t>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findOne</a:t>
                      </a:r>
                      <a:r>
                        <a:rPr lang="en-US" sz="800" dirty="0">
                          <a:effectLst/>
                        </a:rPr>
                        <a:t>(String </a:t>
                      </a:r>
                      <a:r>
                        <a:rPr lang="en-US" sz="800" dirty="0" err="1">
                          <a:effectLst/>
                        </a:rPr>
                        <a:t>approval_num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添付文書番号を条件にデータを取得します。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55849139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public 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lang="en-US" altLang="ja-JP" sz="800" dirty="0" err="1">
                          <a:effectLst/>
                        </a:rPr>
                        <a:t>View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findOne</a:t>
                      </a:r>
                      <a:r>
                        <a:rPr lang="en-US" sz="800" dirty="0">
                          <a:effectLst/>
                        </a:rPr>
                        <a:t>(int id)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を条件にデータを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件取得します。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11021790"/>
                  </a:ext>
                </a:extLst>
              </a:tr>
              <a:tr h="27204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public long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err="1">
                          <a:effectLst/>
                        </a:rPr>
                        <a:t>countByCode</a:t>
                      </a:r>
                      <a:r>
                        <a:rPr lang="en-US" altLang="ja-JP" sz="800" dirty="0">
                          <a:effectLst/>
                        </a:rPr>
                        <a:t>(String </a:t>
                      </a:r>
                      <a:r>
                        <a:rPr lang="en-US" altLang="ja-JP" sz="800" dirty="0" err="1">
                          <a:effectLst/>
                        </a:rPr>
                        <a:t>approval_num</a:t>
                      </a:r>
                      <a:r>
                        <a:rPr lang="en-US" altLang="ja-JP" sz="800" dirty="0">
                          <a:effectLst/>
                        </a:rPr>
                        <a:t>)</a:t>
                      </a:r>
                      <a:endParaRPr lang="en-US" sz="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添付文書番号を条件に該当するデータの件数を取得。重複した添付文書を登録できないようチェック時使用。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94230456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public List&lt;String&gt;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create(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lang="en-US" altLang="ja-JP" sz="800" dirty="0" err="1">
                          <a:effectLst/>
                        </a:rPr>
                        <a:t>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piv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画面入力された添付文書の情報からデータを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件作成、バリデーション後、テーブルに登録します。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015437175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public List&lt;String&gt;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update(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lang="en-US" altLang="ja-JP" sz="800" dirty="0" err="1">
                          <a:effectLst/>
                        </a:rPr>
                        <a:t>View</a:t>
                      </a:r>
                      <a:r>
                        <a:rPr lang="en-US" altLang="ja-JP" sz="800" dirty="0">
                          <a:effectLst/>
                        </a:rPr>
                        <a:t> </a:t>
                      </a:r>
                      <a:r>
                        <a:rPr lang="en-US" altLang="ja-JP" sz="800" dirty="0" err="1">
                          <a:effectLst/>
                        </a:rPr>
                        <a:t>piv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画面入力された添付文書の情報からデータを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件作成、バリデーション後、テーブルの該当データを更新。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69280221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public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destroy(Integer id)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id</a:t>
                      </a:r>
                      <a:r>
                        <a:rPr lang="ja-JP" altLang="en-US" sz="800" dirty="0">
                          <a:effectLst/>
                        </a:rPr>
                        <a:t>を条件に添付文書データを削除。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6527406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private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create(</a:t>
                      </a:r>
                      <a:r>
                        <a:rPr lang="en-US" sz="800" dirty="0" err="1">
                          <a:effectLst/>
                        </a:rPr>
                        <a:t>EmployeeView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ev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添付文書データを</a:t>
                      </a:r>
                      <a:r>
                        <a:rPr lang="en-US" altLang="ja-JP" sz="800" dirty="0">
                          <a:effectLst/>
                        </a:rPr>
                        <a:t>1</a:t>
                      </a:r>
                      <a:r>
                        <a:rPr lang="ja-JP" altLang="en-US" sz="800" dirty="0">
                          <a:effectLst/>
                        </a:rPr>
                        <a:t>件登録します。登録時マンモ</a:t>
                      </a:r>
                      <a:r>
                        <a:rPr lang="ja-JP" altLang="en-US" sz="800" dirty="0"/>
                        <a:t>・一般検査・</a:t>
                      </a:r>
                      <a:r>
                        <a:rPr lang="en-US" altLang="ja-JP" sz="800" dirty="0"/>
                        <a:t>CT</a:t>
                      </a:r>
                      <a:r>
                        <a:rPr lang="ja-JP" altLang="en-US" sz="800" dirty="0"/>
                        <a:t>・</a:t>
                      </a:r>
                      <a:r>
                        <a:rPr lang="en-US" altLang="ja-JP" sz="800" dirty="0"/>
                        <a:t>TV</a:t>
                      </a:r>
                      <a:r>
                        <a:rPr lang="ja-JP" altLang="en-US" sz="800" dirty="0"/>
                        <a:t>検査に関しては、一般的名称で検査の可否し、各項に登録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99894792"/>
                  </a:ext>
                </a:extLst>
              </a:tr>
              <a:tr h="176028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private void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update(</a:t>
                      </a:r>
                      <a:r>
                        <a:rPr lang="en-US" sz="800" dirty="0" err="1">
                          <a:effectLst/>
                        </a:rPr>
                        <a:t>EmployeeView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ev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添付文書データを更新します。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4221255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8E3A3C-2D39-8CBB-3473-1FC4FA0A47F3}"/>
              </a:ext>
            </a:extLst>
          </p:cNvPr>
          <p:cNvSpPr txBox="1"/>
          <p:nvPr/>
        </p:nvSpPr>
        <p:spPr>
          <a:xfrm>
            <a:off x="38645" y="3250294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u="sng" dirty="0" err="1"/>
              <a:t>PackageInsertService</a:t>
            </a:r>
            <a:endParaRPr kumimoji="1" lang="ja-JP" altLang="en-US" sz="1100" b="1" u="sng" dirty="0"/>
          </a:p>
        </p:txBody>
      </p:sp>
      <p:graphicFrame>
        <p:nvGraphicFramePr>
          <p:cNvPr id="7" name="表 3">
            <a:extLst>
              <a:ext uri="{FF2B5EF4-FFF2-40B4-BE49-F238E27FC236}">
                <a16:creationId xmlns:a16="http://schemas.microsoft.com/office/drawing/2014/main" id="{4CFD38D6-151C-0D33-5196-C5F5F2795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23476"/>
              </p:ext>
            </p:extLst>
          </p:nvPr>
        </p:nvGraphicFramePr>
        <p:xfrm>
          <a:off x="348110" y="776327"/>
          <a:ext cx="8114044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1660">
                  <a:extLst>
                    <a:ext uri="{9D8B030D-6E8A-4147-A177-3AD203B41FA5}">
                      <a16:colId xmlns:a16="http://schemas.microsoft.com/office/drawing/2014/main" val="1340708705"/>
                    </a:ext>
                  </a:extLst>
                </a:gridCol>
                <a:gridCol w="4548718">
                  <a:extLst>
                    <a:ext uri="{9D8B030D-6E8A-4147-A177-3AD203B41FA5}">
                      <a16:colId xmlns:a16="http://schemas.microsoft.com/office/drawing/2014/main" val="3675223467"/>
                    </a:ext>
                  </a:extLst>
                </a:gridCol>
                <a:gridCol w="2243666">
                  <a:extLst>
                    <a:ext uri="{9D8B030D-6E8A-4147-A177-3AD203B41FA5}">
                      <a16:colId xmlns:a16="http://schemas.microsoft.com/office/drawing/2014/main" val="2566397187"/>
                    </a:ext>
                  </a:extLst>
                </a:gridCol>
              </a:tblGrid>
              <a:tr h="145813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Name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Query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93752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r>
                        <a:rPr lang="en-US" altLang="ja-JP" sz="800" dirty="0" err="1"/>
                        <a:t>JpaConst.Q_</a:t>
                      </a:r>
                      <a:r>
                        <a:rPr kumimoji="1" lang="en-US" altLang="ja-JP" sz="800" dirty="0" err="1"/>
                        <a:t>PACK</a:t>
                      </a:r>
                      <a:r>
                        <a:rPr lang="en-US" altLang="ja-JP" sz="800" dirty="0" err="1"/>
                        <a:t>_GET_ALL</a:t>
                      </a:r>
                      <a:r>
                        <a:rPr lang="en-US" altLang="ja-JP" sz="800" dirty="0"/>
                        <a:t> = </a:t>
                      </a:r>
                      <a:r>
                        <a:rPr lang="en-US" altLang="ja-JP" sz="800" dirty="0" err="1"/>
                        <a:t>package_insert.getAll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Q_PACK_GET_ALL_DEF = "SELECT e FROM 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kumimoji="1" lang="en-US" altLang="ja-JP" sz="800" dirty="0"/>
                        <a:t> AS e ORDER BY e.id DESC"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全ての添付文書を</a:t>
                      </a:r>
                      <a:r>
                        <a:rPr kumimoji="1" lang="en-US" altLang="ja-JP" sz="800" dirty="0"/>
                        <a:t>id</a:t>
                      </a:r>
                      <a:r>
                        <a:rPr kumimoji="1" lang="ja-JP" altLang="en-US" sz="800" dirty="0"/>
                        <a:t>の降順で取得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15369"/>
                  </a:ext>
                </a:extLst>
              </a:tr>
              <a:tr h="229135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Q_PACK_COUNT = ENTITY_PACK + ".count"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Q_PACK_COUNT_DEF = "SELECT COUNT(e) FROM 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kumimoji="1" lang="en-US" altLang="ja-JP" sz="800" dirty="0"/>
                        <a:t> AS e"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全ての添付文書の件数を取得する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13083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3F474E-B989-E760-5283-5EC5C62410AF}"/>
              </a:ext>
            </a:extLst>
          </p:cNvPr>
          <p:cNvSpPr txBox="1"/>
          <p:nvPr/>
        </p:nvSpPr>
        <p:spPr>
          <a:xfrm>
            <a:off x="127000" y="421457"/>
            <a:ext cx="11079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b="1" u="sng" dirty="0" err="1"/>
              <a:t>NamedQuery</a:t>
            </a:r>
            <a:endParaRPr lang="ja-JP" altLang="en-US" sz="1100" b="1" u="sng" dirty="0"/>
          </a:p>
        </p:txBody>
      </p:sp>
    </p:spTree>
    <p:extLst>
      <p:ext uri="{BB962C8B-B14F-4D97-AF65-F5344CB8AC3E}">
        <p14:creationId xmlns:p14="http://schemas.microsoft.com/office/powerpoint/2010/main" val="4002525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BA2EBEAB-2597-ED73-3408-9E0C12102352}"/>
              </a:ext>
            </a:extLst>
          </p:cNvPr>
          <p:cNvSpPr/>
          <p:nvPr/>
        </p:nvSpPr>
        <p:spPr>
          <a:xfrm>
            <a:off x="-16934" y="3184396"/>
            <a:ext cx="9160934" cy="36726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5C39CC3-2CB2-4566-CEF1-FB250A7C9FE0}"/>
              </a:ext>
            </a:extLst>
          </p:cNvPr>
          <p:cNvGrpSpPr>
            <a:grpSpLocks noChangeAspect="1"/>
          </p:cNvGrpSpPr>
          <p:nvPr/>
        </p:nvGrpSpPr>
        <p:grpSpPr>
          <a:xfrm>
            <a:off x="137422" y="276549"/>
            <a:ext cx="1262753" cy="929297"/>
            <a:chOff x="183225" y="143838"/>
            <a:chExt cx="3063409" cy="275347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396BA80-16A0-BFEB-A4B2-9B9CB56F57C6}"/>
                </a:ext>
              </a:extLst>
            </p:cNvPr>
            <p:cNvSpPr/>
            <p:nvPr/>
          </p:nvSpPr>
          <p:spPr>
            <a:xfrm>
              <a:off x="184935" y="143838"/>
              <a:ext cx="3061699" cy="2753474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C451A34-F9F6-D927-8A5B-FF10B71C3178}"/>
                </a:ext>
              </a:extLst>
            </p:cNvPr>
            <p:cNvSpPr/>
            <p:nvPr/>
          </p:nvSpPr>
          <p:spPr>
            <a:xfrm>
              <a:off x="183225" y="152402"/>
              <a:ext cx="3061699" cy="535969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体内デバイス管理システム</a:t>
              </a: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D27498-9410-A4D1-7B93-74481E8F1F30}"/>
              </a:ext>
            </a:extLst>
          </p:cNvPr>
          <p:cNvSpPr txBox="1"/>
          <p:nvPr/>
        </p:nvSpPr>
        <p:spPr>
          <a:xfrm>
            <a:off x="152401" y="50680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ログイン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018BE9-7406-4B1D-53C0-F20232521831}"/>
              </a:ext>
            </a:extLst>
          </p:cNvPr>
          <p:cNvSpPr txBox="1"/>
          <p:nvPr/>
        </p:nvSpPr>
        <p:spPr>
          <a:xfrm>
            <a:off x="255776" y="64135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社員番号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6358244-3E2F-B77C-C0FC-3AFE4B97A2CB}"/>
              </a:ext>
            </a:extLst>
          </p:cNvPr>
          <p:cNvSpPr/>
          <p:nvPr/>
        </p:nvSpPr>
        <p:spPr>
          <a:xfrm>
            <a:off x="900292" y="644572"/>
            <a:ext cx="446276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4D6C7E-6464-6524-80E9-1F569E7D2596}"/>
              </a:ext>
            </a:extLst>
          </p:cNvPr>
          <p:cNvSpPr txBox="1"/>
          <p:nvPr/>
        </p:nvSpPr>
        <p:spPr>
          <a:xfrm>
            <a:off x="241489" y="84120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パスワード</a:t>
            </a:r>
            <a:endParaRPr lang="en-US" altLang="ja-JP" sz="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EC6E7C-BD3C-9043-3AB0-4F23F7B595C7}"/>
              </a:ext>
            </a:extLst>
          </p:cNvPr>
          <p:cNvSpPr/>
          <p:nvPr/>
        </p:nvSpPr>
        <p:spPr>
          <a:xfrm>
            <a:off x="900292" y="854174"/>
            <a:ext cx="446276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2213C9-2EDE-FCC8-1738-C47EDB1F3553}"/>
              </a:ext>
            </a:extLst>
          </p:cNvPr>
          <p:cNvSpPr txBox="1"/>
          <p:nvPr/>
        </p:nvSpPr>
        <p:spPr>
          <a:xfrm>
            <a:off x="155110" y="9406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ログイン画面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923C2BB-1D96-7D4A-1B68-594154B0F87B}"/>
              </a:ext>
            </a:extLst>
          </p:cNvPr>
          <p:cNvGrpSpPr/>
          <p:nvPr/>
        </p:nvGrpSpPr>
        <p:grpSpPr>
          <a:xfrm>
            <a:off x="1963066" y="79775"/>
            <a:ext cx="2493593" cy="1625128"/>
            <a:chOff x="2617422" y="33880"/>
            <a:chExt cx="3199179" cy="1908027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E3D053C-0790-3DD9-0CBB-CB224B4D8D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42763" y="296246"/>
              <a:ext cx="3173838" cy="1645661"/>
              <a:chOff x="183225" y="143838"/>
              <a:chExt cx="3063409" cy="3657025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7535469-BED7-75FB-17B2-9BAC52367FC4}"/>
                  </a:ext>
                </a:extLst>
              </p:cNvPr>
              <p:cNvSpPr/>
              <p:nvPr/>
            </p:nvSpPr>
            <p:spPr>
              <a:xfrm>
                <a:off x="184935" y="143838"/>
                <a:ext cx="3061699" cy="3657025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E92107-A414-3E0D-38AF-A10D2BE8D148}"/>
                  </a:ext>
                </a:extLst>
              </p:cNvPr>
              <p:cNvSpPr/>
              <p:nvPr/>
            </p:nvSpPr>
            <p:spPr>
              <a:xfrm>
                <a:off x="183225" y="152402"/>
                <a:ext cx="3061699" cy="673667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体内デバイス管理システム　　</a:t>
                </a:r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患者検索　</a:t>
                </a:r>
                <a:r>
                  <a:rPr lang="ja-JP" altLang="en-US" sz="600" dirty="0">
                    <a:solidFill>
                      <a:srgbClr val="FF0000"/>
                    </a:solidFill>
                  </a:rPr>
                  <a:t>データ登録　アクセス管理　</a:t>
                </a:r>
                <a:r>
                  <a:rPr lang="ja-JP" altLang="en-US" sz="600" dirty="0">
                    <a:solidFill>
                      <a:schemeClr val="tx1"/>
                    </a:solidFill>
                  </a:rPr>
                  <a:t>ログイン者　ログアウト　</a:t>
                </a:r>
              </a:p>
            </p:txBody>
          </p:sp>
        </p:grp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EE94F45B-32C0-C5FE-7A88-8EA2D4502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988" y="152400"/>
              <a:ext cx="450562" cy="268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6D449EB-0AD7-7FE1-76A1-A78A8EDB851F}"/>
                </a:ext>
              </a:extLst>
            </p:cNvPr>
            <p:cNvSpPr txBox="1"/>
            <p:nvPr/>
          </p:nvSpPr>
          <p:spPr>
            <a:xfrm>
              <a:off x="4483100" y="33880"/>
              <a:ext cx="7591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>
                  <a:solidFill>
                    <a:srgbClr val="FF0000"/>
                  </a:solidFill>
                </a:rPr>
                <a:t>管理者のみ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11FBA5-6D4C-A88F-51C8-9343B67D7A39}"/>
                </a:ext>
              </a:extLst>
            </p:cNvPr>
            <p:cNvSpPr txBox="1"/>
            <p:nvPr/>
          </p:nvSpPr>
          <p:spPr>
            <a:xfrm>
              <a:off x="2617422" y="44679"/>
              <a:ext cx="13747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トップ画面（検索画面）</a:t>
              </a: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522C526-1A83-C201-2AE3-04E0BCE2A11D}"/>
                </a:ext>
              </a:extLst>
            </p:cNvPr>
            <p:cNvSpPr/>
            <p:nvPr/>
          </p:nvSpPr>
          <p:spPr>
            <a:xfrm>
              <a:off x="4070828" y="775500"/>
              <a:ext cx="638184" cy="2582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検索</a:t>
              </a:r>
            </a:p>
          </p:txBody>
        </p:sp>
      </p:grpSp>
      <p:sp>
        <p:nvSpPr>
          <p:cNvPr id="32" name="矢印: 右 31">
            <a:extLst>
              <a:ext uri="{FF2B5EF4-FFF2-40B4-BE49-F238E27FC236}">
                <a16:creationId xmlns:a16="http://schemas.microsoft.com/office/drawing/2014/main" id="{AC807202-E532-624C-023F-4614D84F29B6}"/>
              </a:ext>
            </a:extLst>
          </p:cNvPr>
          <p:cNvSpPr/>
          <p:nvPr/>
        </p:nvSpPr>
        <p:spPr>
          <a:xfrm>
            <a:off x="1542706" y="711230"/>
            <a:ext cx="311651" cy="129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CE9D725-3CC0-950B-E9DE-8A1FBE8B3E22}"/>
              </a:ext>
            </a:extLst>
          </p:cNvPr>
          <p:cNvSpPr/>
          <p:nvPr/>
        </p:nvSpPr>
        <p:spPr>
          <a:xfrm>
            <a:off x="840617" y="1041136"/>
            <a:ext cx="505951" cy="135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ログイン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CA3527D-662F-E591-C987-6EE36BE755FB}"/>
              </a:ext>
            </a:extLst>
          </p:cNvPr>
          <p:cNvSpPr txBox="1"/>
          <p:nvPr/>
        </p:nvSpPr>
        <p:spPr>
          <a:xfrm>
            <a:off x="1452563" y="54013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ログイン後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651C5B-9D40-68AB-4775-36A5CE5A3732}"/>
              </a:ext>
            </a:extLst>
          </p:cNvPr>
          <p:cNvSpPr/>
          <p:nvPr/>
        </p:nvSpPr>
        <p:spPr>
          <a:xfrm>
            <a:off x="4565977" y="298875"/>
            <a:ext cx="3246111" cy="186369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5FD59E4-18DB-28A2-AD01-E06E72342074}"/>
              </a:ext>
            </a:extLst>
          </p:cNvPr>
          <p:cNvSpPr/>
          <p:nvPr/>
        </p:nvSpPr>
        <p:spPr>
          <a:xfrm>
            <a:off x="4564647" y="301764"/>
            <a:ext cx="3246110" cy="22736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600" dirty="0">
                <a:solidFill>
                  <a:schemeClr val="tx1"/>
                </a:solidFill>
              </a:rPr>
              <a:t>体内デバイス管理システム　　</a:t>
            </a:r>
            <a:endParaRPr lang="en-US" altLang="ja-JP" sz="600" dirty="0">
              <a:solidFill>
                <a:schemeClr val="tx1"/>
              </a:solidFill>
            </a:endParaRPr>
          </a:p>
          <a:p>
            <a:r>
              <a:rPr lang="ja-JP" altLang="en-US" sz="600" dirty="0">
                <a:solidFill>
                  <a:schemeClr val="tx1"/>
                </a:solidFill>
              </a:rPr>
              <a:t>患者検索　　</a:t>
            </a:r>
            <a:r>
              <a:rPr lang="ja-JP" altLang="en-US" sz="600" dirty="0">
                <a:solidFill>
                  <a:srgbClr val="FF0000"/>
                </a:solidFill>
              </a:rPr>
              <a:t>データ登録　アクセス管理　　　　</a:t>
            </a:r>
            <a:r>
              <a:rPr lang="ja-JP" altLang="en-US" sz="600" dirty="0">
                <a:solidFill>
                  <a:schemeClr val="tx1"/>
                </a:solidFill>
              </a:rPr>
              <a:t>　　                   ログイン者　ログアウト　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D0F60F-F54A-D6A1-6063-1D8CEAB55FF7}"/>
              </a:ext>
            </a:extLst>
          </p:cNvPr>
          <p:cNvSpPr txBox="1"/>
          <p:nvPr/>
        </p:nvSpPr>
        <p:spPr>
          <a:xfrm>
            <a:off x="4545642" y="11019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検索結果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629E75-6955-B585-8D10-51CE88B3F3BF}"/>
              </a:ext>
            </a:extLst>
          </p:cNvPr>
          <p:cNvSpPr txBox="1"/>
          <p:nvPr/>
        </p:nvSpPr>
        <p:spPr>
          <a:xfrm>
            <a:off x="4542595" y="556220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endParaRPr lang="ja-JP" altLang="en-US" sz="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EB2ECFF-F6E0-0324-9C50-0322961172D7}"/>
              </a:ext>
            </a:extLst>
          </p:cNvPr>
          <p:cNvSpPr txBox="1"/>
          <p:nvPr/>
        </p:nvSpPr>
        <p:spPr>
          <a:xfrm>
            <a:off x="4622745" y="73909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氏名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8C1D77D-28CD-1094-A2AB-7A826BEE39A5}"/>
              </a:ext>
            </a:extLst>
          </p:cNvPr>
          <p:cNvCxnSpPr>
            <a:cxnSpLocks/>
          </p:cNvCxnSpPr>
          <p:nvPr/>
        </p:nvCxnSpPr>
        <p:spPr>
          <a:xfrm>
            <a:off x="4895671" y="843700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5A07F2F-0715-DF39-3915-08DF12BF8FDE}"/>
              </a:ext>
            </a:extLst>
          </p:cNvPr>
          <p:cNvCxnSpPr>
            <a:cxnSpLocks/>
          </p:cNvCxnSpPr>
          <p:nvPr/>
        </p:nvCxnSpPr>
        <p:spPr>
          <a:xfrm>
            <a:off x="4645534" y="1002799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0D71325-7CA0-7830-CA2F-1B8B0E86AE52}"/>
              </a:ext>
            </a:extLst>
          </p:cNvPr>
          <p:cNvSpPr txBox="1"/>
          <p:nvPr/>
        </p:nvSpPr>
        <p:spPr>
          <a:xfrm>
            <a:off x="4877003" y="874419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検査に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A69BC67-254C-2001-8A4D-6AD2D50E4907}"/>
              </a:ext>
            </a:extLst>
          </p:cNvPr>
          <p:cNvCxnSpPr>
            <a:cxnSpLocks/>
          </p:cNvCxnSpPr>
          <p:nvPr/>
        </p:nvCxnSpPr>
        <p:spPr>
          <a:xfrm>
            <a:off x="5207509" y="1007879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D046ABD-A9E1-DA1D-E54B-EC6532E0034E}"/>
              </a:ext>
            </a:extLst>
          </p:cNvPr>
          <p:cNvSpPr txBox="1"/>
          <p:nvPr/>
        </p:nvSpPr>
        <p:spPr>
          <a:xfrm>
            <a:off x="5181803" y="87441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>
                <a:solidFill>
                  <a:srgbClr val="FF0000"/>
                </a:solidFill>
              </a:rPr>
              <a:t>禁忌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E31DECE-9AD9-44DD-7F84-F8CA48681A24}"/>
              </a:ext>
            </a:extLst>
          </p:cNvPr>
          <p:cNvSpPr txBox="1"/>
          <p:nvPr/>
        </p:nvSpPr>
        <p:spPr>
          <a:xfrm>
            <a:off x="5429453" y="874419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のデバイスがあります！！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922EB8-0947-63CE-A7E4-05FF40442677}"/>
              </a:ext>
            </a:extLst>
          </p:cNvPr>
          <p:cNvSpPr txBox="1"/>
          <p:nvPr/>
        </p:nvSpPr>
        <p:spPr>
          <a:xfrm>
            <a:off x="4602192" y="1031406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禁忌のデバイス名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5ABCDBD-77B7-DF0A-ED01-F2EFA6DC88CA}"/>
              </a:ext>
            </a:extLst>
          </p:cNvPr>
          <p:cNvCxnSpPr>
            <a:cxnSpLocks/>
          </p:cNvCxnSpPr>
          <p:nvPr/>
        </p:nvCxnSpPr>
        <p:spPr>
          <a:xfrm>
            <a:off x="5356244" y="1144137"/>
            <a:ext cx="70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2174242-DC91-35C4-17E4-78974815EE9C}"/>
              </a:ext>
            </a:extLst>
          </p:cNvPr>
          <p:cNvSpPr txBox="1"/>
          <p:nvPr/>
        </p:nvSpPr>
        <p:spPr>
          <a:xfrm>
            <a:off x="4913342" y="119035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注意内容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7B76D75-B22A-DBF7-F605-643792A97DC1}"/>
              </a:ext>
            </a:extLst>
          </p:cNvPr>
          <p:cNvCxnSpPr>
            <a:cxnSpLocks/>
          </p:cNvCxnSpPr>
          <p:nvPr/>
        </p:nvCxnSpPr>
        <p:spPr>
          <a:xfrm>
            <a:off x="5356244" y="1317931"/>
            <a:ext cx="70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B2275D9-5B56-C858-8FAC-BA25861D8282}"/>
              </a:ext>
            </a:extLst>
          </p:cNvPr>
          <p:cNvSpPr/>
          <p:nvPr/>
        </p:nvSpPr>
        <p:spPr>
          <a:xfrm>
            <a:off x="6189032" y="1020468"/>
            <a:ext cx="623264" cy="28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写真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B63F077-CACB-7025-CE15-AAF28A70FC02}"/>
              </a:ext>
            </a:extLst>
          </p:cNvPr>
          <p:cNvSpPr txBox="1"/>
          <p:nvPr/>
        </p:nvSpPr>
        <p:spPr>
          <a:xfrm>
            <a:off x="4573945" y="1302134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埋込みデバイス一覧</a:t>
            </a:r>
          </a:p>
        </p:txBody>
      </p:sp>
      <p:graphicFrame>
        <p:nvGraphicFramePr>
          <p:cNvPr id="65" name="表 65">
            <a:extLst>
              <a:ext uri="{FF2B5EF4-FFF2-40B4-BE49-F238E27FC236}">
                <a16:creationId xmlns:a16="http://schemas.microsoft.com/office/drawing/2014/main" id="{4C1F7E0D-AE96-DCA9-5AE3-9C5717724139}"/>
              </a:ext>
            </a:extLst>
          </p:cNvPr>
          <p:cNvGraphicFramePr>
            <a:graphicFrameLocks noGrp="1"/>
          </p:cNvGraphicFramePr>
          <p:nvPr/>
        </p:nvGraphicFramePr>
        <p:xfrm>
          <a:off x="4826000" y="1486127"/>
          <a:ext cx="2194560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657720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39560">
                  <a:extLst>
                    <a:ext uri="{9D8B030D-6E8A-4147-A177-3AD203B41FA5}">
                      <a16:colId xmlns:a16="http://schemas.microsoft.com/office/drawing/2014/main" val="41265890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埋込み日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販売名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条件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rgbClr val="FF0000"/>
                          </a:solidFill>
                        </a:rPr>
                        <a:t>禁忌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540924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EB09E69-0BE4-34A3-6727-9C08402547EC}"/>
              </a:ext>
            </a:extLst>
          </p:cNvPr>
          <p:cNvSpPr txBox="1"/>
          <p:nvPr/>
        </p:nvSpPr>
        <p:spPr>
          <a:xfrm>
            <a:off x="6401284" y="1282143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u="sng" dirty="0"/>
              <a:t>添付文章検索ページ（リンク）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D70B205-B3A2-4E39-033B-95BD7466C389}"/>
              </a:ext>
            </a:extLst>
          </p:cNvPr>
          <p:cNvCxnSpPr/>
          <p:nvPr/>
        </p:nvCxnSpPr>
        <p:spPr>
          <a:xfrm>
            <a:off x="2208073" y="1810721"/>
            <a:ext cx="0" cy="25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8F14028D-E58F-F085-D215-531D3F035241}"/>
              </a:ext>
            </a:extLst>
          </p:cNvPr>
          <p:cNvGrpSpPr/>
          <p:nvPr/>
        </p:nvGrpSpPr>
        <p:grpSpPr>
          <a:xfrm>
            <a:off x="1376384" y="1882441"/>
            <a:ext cx="2998440" cy="1319175"/>
            <a:chOff x="1376384" y="1471817"/>
            <a:chExt cx="2998440" cy="1319175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9AFC7525-4516-ADDD-8D05-5FCF3A56A0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8595" y="1609692"/>
              <a:ext cx="2476229" cy="1157616"/>
              <a:chOff x="183225" y="143838"/>
              <a:chExt cx="3063409" cy="2753474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320BEF2A-A4E6-FFBD-38A8-E464D1ECF887}"/>
                  </a:ext>
                </a:extLst>
              </p:cNvPr>
              <p:cNvSpPr/>
              <p:nvPr/>
            </p:nvSpPr>
            <p:spPr>
              <a:xfrm>
                <a:off x="184935" y="143838"/>
                <a:ext cx="3061699" cy="275347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9C343549-18A0-3A9E-CDCD-E01CA663C9C7}"/>
                  </a:ext>
                </a:extLst>
              </p:cNvPr>
              <p:cNvSpPr/>
              <p:nvPr/>
            </p:nvSpPr>
            <p:spPr>
              <a:xfrm>
                <a:off x="183225" y="152403"/>
                <a:ext cx="3061699" cy="53984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体内デバイス管理システム　　</a:t>
                </a:r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患者検索　</a:t>
                </a:r>
                <a:r>
                  <a:rPr lang="ja-JP" altLang="en-US" sz="600" dirty="0">
                    <a:solidFill>
                      <a:srgbClr val="FF0000"/>
                    </a:solidFill>
                  </a:rPr>
                  <a:t>データ登録　アクセス管理　</a:t>
                </a:r>
                <a:r>
                  <a:rPr lang="ja-JP" altLang="en-US" sz="600" dirty="0">
                    <a:solidFill>
                      <a:schemeClr val="tx1"/>
                    </a:solidFill>
                  </a:rPr>
                  <a:t>ログイン者　ログアウト　</a:t>
                </a:r>
              </a:p>
            </p:txBody>
          </p:sp>
        </p:grp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0798F836-C8F1-C530-5E49-56A9DDC99E33}"/>
                </a:ext>
              </a:extLst>
            </p:cNvPr>
            <p:cNvSpPr txBox="1"/>
            <p:nvPr/>
          </p:nvSpPr>
          <p:spPr>
            <a:xfrm>
              <a:off x="2127240" y="1471817"/>
              <a:ext cx="7232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アクセス者管理</a:t>
              </a: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1CE17D7B-9A5A-7F52-31FC-7F1C51C95A9F}"/>
                </a:ext>
              </a:extLst>
            </p:cNvPr>
            <p:cNvSpPr txBox="1"/>
            <p:nvPr/>
          </p:nvSpPr>
          <p:spPr>
            <a:xfrm>
              <a:off x="2135500" y="1867532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社員番号</a:t>
              </a: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D00FE19C-3BAA-6722-CC15-7A0E6947D1D0}"/>
                </a:ext>
              </a:extLst>
            </p:cNvPr>
            <p:cNvSpPr/>
            <p:nvPr/>
          </p:nvSpPr>
          <p:spPr>
            <a:xfrm>
              <a:off x="2665714" y="1870750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20FB0B06-ACCF-1292-24A3-409D1C24EDEC}"/>
                </a:ext>
              </a:extLst>
            </p:cNvPr>
            <p:cNvSpPr txBox="1"/>
            <p:nvPr/>
          </p:nvSpPr>
          <p:spPr>
            <a:xfrm>
              <a:off x="2141849" y="2016584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氏名</a:t>
              </a:r>
              <a:endParaRPr lang="en-US" altLang="ja-JP" sz="600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2547CD1-4657-8378-AABE-E573A9616BA8}"/>
                </a:ext>
              </a:extLst>
            </p:cNvPr>
            <p:cNvSpPr/>
            <p:nvPr/>
          </p:nvSpPr>
          <p:spPr>
            <a:xfrm>
              <a:off x="2665714" y="2029549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E47B249F-5BB0-450E-29D5-48DFB9C9B594}"/>
                </a:ext>
              </a:extLst>
            </p:cNvPr>
            <p:cNvSpPr/>
            <p:nvPr/>
          </p:nvSpPr>
          <p:spPr>
            <a:xfrm>
              <a:off x="3248685" y="2298178"/>
              <a:ext cx="613537" cy="208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登録</a:t>
              </a: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E2187591-121B-C9C8-68B2-C7016675BC4C}"/>
                </a:ext>
              </a:extLst>
            </p:cNvPr>
            <p:cNvSpPr txBox="1"/>
            <p:nvPr/>
          </p:nvSpPr>
          <p:spPr>
            <a:xfrm>
              <a:off x="2141848" y="2178680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パスワード</a:t>
              </a: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B4ACFCDE-0C39-A384-8FF0-7B7EA7EFD377}"/>
                </a:ext>
              </a:extLst>
            </p:cNvPr>
            <p:cNvSpPr/>
            <p:nvPr/>
          </p:nvSpPr>
          <p:spPr>
            <a:xfrm>
              <a:off x="2665713" y="2199678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30BFF75-0399-FFD5-2705-78434F9BB18D}"/>
                </a:ext>
              </a:extLst>
            </p:cNvPr>
            <p:cNvSpPr txBox="1"/>
            <p:nvPr/>
          </p:nvSpPr>
          <p:spPr>
            <a:xfrm>
              <a:off x="2148198" y="2469199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権限</a:t>
              </a:r>
              <a:endParaRPr lang="en-US" altLang="ja-JP" sz="600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4F3C5A1B-1D7C-5545-B225-97D5EF0C349F}"/>
                </a:ext>
              </a:extLst>
            </p:cNvPr>
            <p:cNvSpPr/>
            <p:nvPr/>
          </p:nvSpPr>
          <p:spPr>
            <a:xfrm>
              <a:off x="2665713" y="2515569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ABEEBDC3-068A-DA44-6139-24C4420D50CD}"/>
                </a:ext>
              </a:extLst>
            </p:cNvPr>
            <p:cNvSpPr txBox="1"/>
            <p:nvPr/>
          </p:nvSpPr>
          <p:spPr>
            <a:xfrm>
              <a:off x="1975783" y="2606326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一覧に戻る</a:t>
              </a:r>
              <a:endParaRPr lang="en-US" altLang="ja-JP" sz="600" dirty="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AAF6531F-6603-2BAE-9458-C3E29286789E}"/>
                </a:ext>
              </a:extLst>
            </p:cNvPr>
            <p:cNvSpPr txBox="1"/>
            <p:nvPr/>
          </p:nvSpPr>
          <p:spPr>
            <a:xfrm>
              <a:off x="1376384" y="2131995"/>
              <a:ext cx="81945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25" dirty="0"/>
                <a:t>編集・削除も</a:t>
              </a:r>
              <a:endParaRPr lang="en-US" altLang="ja-JP" sz="825" dirty="0"/>
            </a:p>
            <a:p>
              <a:r>
                <a:rPr lang="ja-JP" altLang="en-US" sz="825" dirty="0"/>
                <a:t>追加</a:t>
              </a:r>
            </a:p>
          </p:txBody>
        </p: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2D5722C9-4847-CBDA-F639-415BCC86C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587" y="1943347"/>
              <a:ext cx="313205" cy="167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70134C5-F454-3C75-6E87-27DA1ECEE63C}"/>
              </a:ext>
            </a:extLst>
          </p:cNvPr>
          <p:cNvCxnSpPr>
            <a:cxnSpLocks/>
          </p:cNvCxnSpPr>
          <p:nvPr/>
        </p:nvCxnSpPr>
        <p:spPr>
          <a:xfrm flipH="1">
            <a:off x="567287" y="460329"/>
            <a:ext cx="1883784" cy="25975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9AED22C-8623-B2A2-91B4-00E6395AAF1E}"/>
              </a:ext>
            </a:extLst>
          </p:cNvPr>
          <p:cNvSpPr txBox="1"/>
          <p:nvPr/>
        </p:nvSpPr>
        <p:spPr>
          <a:xfrm>
            <a:off x="271230" y="2623814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6A8DAAB-5C2F-3E8C-7E50-9D0FC0819F5B}"/>
              </a:ext>
            </a:extLst>
          </p:cNvPr>
          <p:cNvSpPr/>
          <p:nvPr/>
        </p:nvSpPr>
        <p:spPr>
          <a:xfrm>
            <a:off x="84024" y="3268787"/>
            <a:ext cx="1262048" cy="112926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1BEF7754-061C-0122-D04D-AFBDE51C52DF}"/>
              </a:ext>
            </a:extLst>
          </p:cNvPr>
          <p:cNvSpPr/>
          <p:nvPr/>
        </p:nvSpPr>
        <p:spPr>
          <a:xfrm>
            <a:off x="83319" y="3271677"/>
            <a:ext cx="1262048" cy="18089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CCD3428-8964-7B91-E137-3269678A7A57}"/>
              </a:ext>
            </a:extLst>
          </p:cNvPr>
          <p:cNvSpPr txBox="1"/>
          <p:nvPr/>
        </p:nvSpPr>
        <p:spPr>
          <a:xfrm>
            <a:off x="98297" y="3499040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4A70694C-9790-3DAA-3479-646E12A70A9A}"/>
              </a:ext>
            </a:extLst>
          </p:cNvPr>
          <p:cNvSpPr/>
          <p:nvPr/>
        </p:nvSpPr>
        <p:spPr>
          <a:xfrm>
            <a:off x="246950" y="3680770"/>
            <a:ext cx="92462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患者のデバイス情報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A7956A18-2393-7D82-BA0C-FB03A43DBC93}"/>
              </a:ext>
            </a:extLst>
          </p:cNvPr>
          <p:cNvSpPr txBox="1"/>
          <p:nvPr/>
        </p:nvSpPr>
        <p:spPr>
          <a:xfrm>
            <a:off x="101006" y="3137100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データ登録画面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76566B02-CE09-705C-141F-9AB412297329}"/>
              </a:ext>
            </a:extLst>
          </p:cNvPr>
          <p:cNvSpPr/>
          <p:nvPr/>
        </p:nvSpPr>
        <p:spPr>
          <a:xfrm>
            <a:off x="246950" y="3910694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添付文章情報</a:t>
            </a:r>
          </a:p>
        </p:txBody>
      </p: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97B6AFAA-0A31-89A3-D49F-ADDFAED6CCD3}"/>
              </a:ext>
            </a:extLst>
          </p:cNvPr>
          <p:cNvGrpSpPr/>
          <p:nvPr/>
        </p:nvGrpSpPr>
        <p:grpSpPr>
          <a:xfrm>
            <a:off x="2206314" y="4821231"/>
            <a:ext cx="2057461" cy="1691519"/>
            <a:chOff x="2340622" y="4061356"/>
            <a:chExt cx="2585992" cy="2255358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6D04956-E123-995A-8576-9FCEBB96F70E}"/>
                </a:ext>
              </a:extLst>
            </p:cNvPr>
            <p:cNvSpPr/>
            <p:nvPr/>
          </p:nvSpPr>
          <p:spPr>
            <a:xfrm>
              <a:off x="2381557" y="4306476"/>
              <a:ext cx="2545057" cy="2010238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1FEC83C-13E3-6776-3D1A-E34A0DB65B23}"/>
                </a:ext>
              </a:extLst>
            </p:cNvPr>
            <p:cNvSpPr/>
            <p:nvPr/>
          </p:nvSpPr>
          <p:spPr>
            <a:xfrm>
              <a:off x="2380617" y="4310329"/>
              <a:ext cx="2545057" cy="23905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体内デバイス管理システム・・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A81A1DE-5F49-F5DF-648A-623EB37D6D00}"/>
                </a:ext>
              </a:extLst>
            </p:cNvPr>
            <p:cNvSpPr txBox="1"/>
            <p:nvPr/>
          </p:nvSpPr>
          <p:spPr>
            <a:xfrm>
              <a:off x="2400589" y="4581731"/>
              <a:ext cx="13747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患者のデバイス情報登録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44F236C-09A1-B6AA-000D-BC3C86ED4EFC}"/>
                </a:ext>
              </a:extLst>
            </p:cNvPr>
            <p:cNvSpPr/>
            <p:nvPr/>
          </p:nvSpPr>
          <p:spPr>
            <a:xfrm>
              <a:off x="3880923" y="4587539"/>
              <a:ext cx="1003476" cy="148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>
                  <a:solidFill>
                    <a:schemeClr val="tx1"/>
                  </a:solidFill>
                </a:rPr>
                <a:t>1</a:t>
              </a:r>
              <a:r>
                <a:rPr lang="ja-JP" altLang="en-US" sz="600" dirty="0">
                  <a:solidFill>
                    <a:schemeClr val="tx1"/>
                  </a:solidFill>
                </a:rPr>
                <a:t>行</a:t>
              </a:r>
              <a:r>
                <a:rPr lang="en-US" altLang="ja-JP" sz="600" dirty="0">
                  <a:solidFill>
                    <a:schemeClr val="tx1"/>
                  </a:solidFill>
                </a:rPr>
                <a:t>CSV</a:t>
              </a:r>
              <a:r>
                <a:rPr lang="ja-JP" altLang="en-US" sz="600" dirty="0">
                  <a:solidFill>
                    <a:schemeClr val="tx1"/>
                  </a:solidFill>
                </a:rPr>
                <a:t>取り込み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4BF0A7C-60EE-C574-57AD-953949B4B2C4}"/>
                </a:ext>
              </a:extLst>
            </p:cNvPr>
            <p:cNvSpPr txBox="1"/>
            <p:nvPr/>
          </p:nvSpPr>
          <p:spPr>
            <a:xfrm>
              <a:off x="2888937" y="4805158"/>
              <a:ext cx="5582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患者</a:t>
              </a:r>
              <a:r>
                <a:rPr lang="en-US" altLang="ja-JP" sz="600" dirty="0"/>
                <a:t>ID</a:t>
              </a:r>
              <a:endParaRPr lang="ja-JP" altLang="en-US" sz="600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6979692-93BA-E219-5224-D4AC6DC74324}"/>
                </a:ext>
              </a:extLst>
            </p:cNvPr>
            <p:cNvSpPr/>
            <p:nvPr/>
          </p:nvSpPr>
          <p:spPr>
            <a:xfrm>
              <a:off x="3370135" y="4828497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350" dirty="0">
                <a:solidFill>
                  <a:schemeClr val="tx1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FF4E2B6-DA5F-17AA-BDDF-E698EE94E3FD}"/>
                </a:ext>
              </a:extLst>
            </p:cNvPr>
            <p:cNvSpPr txBox="1"/>
            <p:nvPr/>
          </p:nvSpPr>
          <p:spPr>
            <a:xfrm>
              <a:off x="2996338" y="5003894"/>
              <a:ext cx="451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氏名</a:t>
              </a:r>
              <a:endParaRPr lang="en-US" altLang="ja-JP" sz="600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68081C7B-16D6-F881-6CB9-1DFC874C3582}"/>
                </a:ext>
              </a:extLst>
            </p:cNvPr>
            <p:cNvSpPr/>
            <p:nvPr/>
          </p:nvSpPr>
          <p:spPr>
            <a:xfrm>
              <a:off x="3370135" y="5040230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EAD3889F-A324-3DE7-4556-FFC98240B115}"/>
                </a:ext>
              </a:extLst>
            </p:cNvPr>
            <p:cNvSpPr txBox="1"/>
            <p:nvPr/>
          </p:nvSpPr>
          <p:spPr>
            <a:xfrm>
              <a:off x="2791152" y="5257893"/>
              <a:ext cx="656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埋込日付</a:t>
              </a:r>
              <a:endParaRPr lang="en-US" altLang="ja-JP" sz="6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EC5A0FB-45EC-450E-75EA-F6B2713CBB49}"/>
                </a:ext>
              </a:extLst>
            </p:cNvPr>
            <p:cNvSpPr/>
            <p:nvPr/>
          </p:nvSpPr>
          <p:spPr>
            <a:xfrm>
              <a:off x="3370135" y="5260362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C5E0C86-EF83-DFA0-BE80-6A177978A730}"/>
                </a:ext>
              </a:extLst>
            </p:cNvPr>
            <p:cNvSpPr txBox="1"/>
            <p:nvPr/>
          </p:nvSpPr>
          <p:spPr>
            <a:xfrm>
              <a:off x="2340622" y="4061356"/>
              <a:ext cx="1682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患者のデバイス情報（登録画面）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11021A1-BCC8-2962-8846-86756DCB85E9}"/>
                </a:ext>
              </a:extLst>
            </p:cNvPr>
            <p:cNvSpPr txBox="1"/>
            <p:nvPr/>
          </p:nvSpPr>
          <p:spPr>
            <a:xfrm>
              <a:off x="2390133" y="5473793"/>
              <a:ext cx="99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00" dirty="0"/>
                <a:t>添付文章承認番号</a:t>
              </a:r>
              <a:endParaRPr lang="en-US" altLang="ja-JP" sz="600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C4273D1A-F5AE-FDE1-D3AE-8AD8E1199FF0}"/>
                </a:ext>
              </a:extLst>
            </p:cNvPr>
            <p:cNvSpPr/>
            <p:nvPr/>
          </p:nvSpPr>
          <p:spPr>
            <a:xfrm>
              <a:off x="3370135" y="5476262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70BFB6C-BB81-C13A-A41B-AB2CBD8479F6}"/>
                </a:ext>
              </a:extLst>
            </p:cNvPr>
            <p:cNvSpPr txBox="1"/>
            <p:nvPr/>
          </p:nvSpPr>
          <p:spPr>
            <a:xfrm>
              <a:off x="2688560" y="5700276"/>
              <a:ext cx="759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デバイス名</a:t>
              </a:r>
              <a:endParaRPr lang="en-US" altLang="ja-JP" sz="600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62B9B754-CAC1-FE77-A54A-9269D92480BA}"/>
                </a:ext>
              </a:extLst>
            </p:cNvPr>
            <p:cNvSpPr/>
            <p:nvPr/>
          </p:nvSpPr>
          <p:spPr>
            <a:xfrm>
              <a:off x="3370135" y="5709094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C9DBA49E-4289-047F-18DD-E03ED89B8D33}"/>
                </a:ext>
              </a:extLst>
            </p:cNvPr>
            <p:cNvSpPr/>
            <p:nvPr/>
          </p:nvSpPr>
          <p:spPr>
            <a:xfrm>
              <a:off x="4056400" y="5883681"/>
              <a:ext cx="827999" cy="179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登録</a:t>
              </a:r>
            </a:p>
          </p:txBody>
        </p:sp>
      </p:grp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757DF639-9286-966B-0DCE-67DC8CDFC282}"/>
              </a:ext>
            </a:extLst>
          </p:cNvPr>
          <p:cNvCxnSpPr>
            <a:cxnSpLocks/>
            <a:stCxn id="118" idx="3"/>
            <a:endCxn id="151" idx="1"/>
          </p:cNvCxnSpPr>
          <p:nvPr/>
        </p:nvCxnSpPr>
        <p:spPr>
          <a:xfrm flipV="1">
            <a:off x="1164950" y="3341803"/>
            <a:ext cx="4001619" cy="6408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5905719-68F1-0DC7-6C16-374CAAE22B85}"/>
              </a:ext>
            </a:extLst>
          </p:cNvPr>
          <p:cNvSpPr/>
          <p:nvPr/>
        </p:nvSpPr>
        <p:spPr>
          <a:xfrm>
            <a:off x="7190918" y="3430273"/>
            <a:ext cx="1908793" cy="1676297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1A5D91AD-0BA6-0866-A8B4-008F535C7FC9}"/>
              </a:ext>
            </a:extLst>
          </p:cNvPr>
          <p:cNvSpPr/>
          <p:nvPr/>
        </p:nvSpPr>
        <p:spPr>
          <a:xfrm>
            <a:off x="7190213" y="3433162"/>
            <a:ext cx="1908793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5630F3C-35D5-EF42-1D22-536FF2D798E0}"/>
              </a:ext>
            </a:extLst>
          </p:cNvPr>
          <p:cNvSpPr txBox="1"/>
          <p:nvPr/>
        </p:nvSpPr>
        <p:spPr>
          <a:xfrm>
            <a:off x="7205192" y="3636713"/>
            <a:ext cx="1184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デバイスの添付文章情報登録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D529F2C-37CD-675B-9223-5D7BF6F3B919}"/>
              </a:ext>
            </a:extLst>
          </p:cNvPr>
          <p:cNvSpPr/>
          <p:nvPr/>
        </p:nvSpPr>
        <p:spPr>
          <a:xfrm>
            <a:off x="8318619" y="3628369"/>
            <a:ext cx="754063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1</a:t>
            </a:r>
            <a:r>
              <a:rPr lang="ja-JP" altLang="en-US" sz="600" dirty="0">
                <a:solidFill>
                  <a:schemeClr val="tx1"/>
                </a:solidFill>
              </a:rPr>
              <a:t>行</a:t>
            </a:r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E2D1E9BF-174F-4C60-0CE2-9586FC5FBC71}"/>
              </a:ext>
            </a:extLst>
          </p:cNvPr>
          <p:cNvSpPr/>
          <p:nvPr/>
        </p:nvSpPr>
        <p:spPr>
          <a:xfrm>
            <a:off x="7951402" y="3802739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528D4C63-004D-3658-C71A-92F91F2C4523}"/>
              </a:ext>
            </a:extLst>
          </p:cNvPr>
          <p:cNvSpPr txBox="1"/>
          <p:nvPr/>
        </p:nvSpPr>
        <p:spPr>
          <a:xfrm>
            <a:off x="7467017" y="3905711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JMD</a:t>
            </a:r>
            <a:r>
              <a:rPr lang="ja-JP" altLang="en-US" sz="600" dirty="0"/>
              <a:t>コード</a:t>
            </a:r>
            <a:endParaRPr lang="en-US" altLang="ja-JP" sz="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78003587-5EC2-F87E-AA96-CA072DEA5CF9}"/>
              </a:ext>
            </a:extLst>
          </p:cNvPr>
          <p:cNvSpPr/>
          <p:nvPr/>
        </p:nvSpPr>
        <p:spPr>
          <a:xfrm>
            <a:off x="7951402" y="3932963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68786E8-6F60-44C3-7044-39D35A62A472}"/>
              </a:ext>
            </a:extLst>
          </p:cNvPr>
          <p:cNvSpPr txBox="1"/>
          <p:nvPr/>
        </p:nvSpPr>
        <p:spPr>
          <a:xfrm>
            <a:off x="7473029" y="4048757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一般的名称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C1B1B71-3574-03A6-B37A-835CB3E5E160}"/>
              </a:ext>
            </a:extLst>
          </p:cNvPr>
          <p:cNvSpPr/>
          <p:nvPr/>
        </p:nvSpPr>
        <p:spPr>
          <a:xfrm>
            <a:off x="7951402" y="4069437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396D7292-14CC-FAB3-1798-42230BD49F4F}"/>
              </a:ext>
            </a:extLst>
          </p:cNvPr>
          <p:cNvSpPr txBox="1"/>
          <p:nvPr/>
        </p:nvSpPr>
        <p:spPr>
          <a:xfrm>
            <a:off x="7626917" y="418352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販売名</a:t>
            </a:r>
            <a:endParaRPr lang="en-US" altLang="ja-JP" sz="600" dirty="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707B07C3-4098-09E3-C55D-447A909CA697}"/>
              </a:ext>
            </a:extLst>
          </p:cNvPr>
          <p:cNvSpPr/>
          <p:nvPr/>
        </p:nvSpPr>
        <p:spPr>
          <a:xfrm>
            <a:off x="7951402" y="4204425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F4B3D87-AED7-1E43-4913-1E811EE9263A}"/>
              </a:ext>
            </a:extLst>
          </p:cNvPr>
          <p:cNvSpPr txBox="1"/>
          <p:nvPr/>
        </p:nvSpPr>
        <p:spPr>
          <a:xfrm>
            <a:off x="7221162" y="3792998"/>
            <a:ext cx="8369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添付文書承認番号</a:t>
            </a:r>
            <a:endParaRPr lang="en-US" altLang="ja-JP" sz="600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C5357D8-F2A4-12CF-B870-ED2C186FF0A5}"/>
              </a:ext>
            </a:extLst>
          </p:cNvPr>
          <p:cNvSpPr/>
          <p:nvPr/>
        </p:nvSpPr>
        <p:spPr>
          <a:xfrm>
            <a:off x="7951402" y="4340950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871E8305-9631-D493-50F2-A616D0EF8079}"/>
              </a:ext>
            </a:extLst>
          </p:cNvPr>
          <p:cNvSpPr/>
          <p:nvPr/>
        </p:nvSpPr>
        <p:spPr>
          <a:xfrm>
            <a:off x="8447050" y="4950593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登録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B49207A-CE10-985F-A35D-94D0B1B7A6D0}"/>
              </a:ext>
            </a:extLst>
          </p:cNvPr>
          <p:cNvSpPr txBox="1"/>
          <p:nvPr/>
        </p:nvSpPr>
        <p:spPr>
          <a:xfrm>
            <a:off x="7166827" y="3255821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添付文章情報登録画面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6AF7E0AC-0267-1443-7672-CDA37BFB8082}"/>
              </a:ext>
            </a:extLst>
          </p:cNvPr>
          <p:cNvSpPr txBox="1"/>
          <p:nvPr/>
        </p:nvSpPr>
        <p:spPr>
          <a:xfrm>
            <a:off x="7350399" y="4307349"/>
            <a:ext cx="6912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MR</a:t>
            </a:r>
            <a:r>
              <a:rPr lang="ja-JP" altLang="en-US" sz="600" dirty="0"/>
              <a:t>適合性情報</a:t>
            </a:r>
            <a:endParaRPr lang="en-US" altLang="ja-JP" sz="600" dirty="0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E8A31252-FA63-1E93-6C53-CB49281F379E}"/>
              </a:ext>
            </a:extLst>
          </p:cNvPr>
          <p:cNvSpPr/>
          <p:nvPr/>
        </p:nvSpPr>
        <p:spPr>
          <a:xfrm>
            <a:off x="5190660" y="3423921"/>
            <a:ext cx="1908793" cy="175194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ED0A53E4-BA6C-9B60-A51C-4F835FA73D21}"/>
              </a:ext>
            </a:extLst>
          </p:cNvPr>
          <p:cNvSpPr/>
          <p:nvPr/>
        </p:nvSpPr>
        <p:spPr>
          <a:xfrm>
            <a:off x="5189955" y="3426811"/>
            <a:ext cx="1908793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BF0C5BC-DD54-C647-15F2-A7A55884A0FF}"/>
              </a:ext>
            </a:extLst>
          </p:cNvPr>
          <p:cNvSpPr txBox="1"/>
          <p:nvPr/>
        </p:nvSpPr>
        <p:spPr>
          <a:xfrm>
            <a:off x="5204933" y="3630362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添付文章登録デバイス一覧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171BB0A8-2980-08F5-C35A-C09C190DCFD6}"/>
              </a:ext>
            </a:extLst>
          </p:cNvPr>
          <p:cNvSpPr/>
          <p:nvPr/>
        </p:nvSpPr>
        <p:spPr>
          <a:xfrm>
            <a:off x="6426310" y="3634718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F719547-5934-F8F6-0432-5A10DAE2AFC8}"/>
              </a:ext>
            </a:extLst>
          </p:cNvPr>
          <p:cNvSpPr txBox="1"/>
          <p:nvPr/>
        </p:nvSpPr>
        <p:spPr>
          <a:xfrm>
            <a:off x="5166569" y="3249470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添付文章情報一覧画面</a:t>
            </a:r>
          </a:p>
        </p:txBody>
      </p:sp>
      <p:graphicFrame>
        <p:nvGraphicFramePr>
          <p:cNvPr id="160" name="表 65">
            <a:extLst>
              <a:ext uri="{FF2B5EF4-FFF2-40B4-BE49-F238E27FC236}">
                <a16:creationId xmlns:a16="http://schemas.microsoft.com/office/drawing/2014/main" id="{D7604097-724D-5078-1FA7-2BF324E0D2AA}"/>
              </a:ext>
            </a:extLst>
          </p:cNvPr>
          <p:cNvGraphicFramePr>
            <a:graphicFrameLocks noGrp="1"/>
          </p:cNvGraphicFramePr>
          <p:nvPr/>
        </p:nvGraphicFramePr>
        <p:xfrm>
          <a:off x="5301108" y="4251433"/>
          <a:ext cx="1456444" cy="6629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8226">
                  <a:extLst>
                    <a:ext uri="{9D8B030D-6E8A-4147-A177-3AD203B41FA5}">
                      <a16:colId xmlns:a16="http://schemas.microsoft.com/office/drawing/2014/main" val="339298849"/>
                    </a:ext>
                  </a:extLst>
                </a:gridCol>
                <a:gridCol w="521996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</a:t>
                      </a:r>
                      <a:endParaRPr kumimoji="1" lang="en-US" altLang="ja-JP" sz="600" b="0" dirty="0"/>
                    </a:p>
                    <a:p>
                      <a:r>
                        <a:rPr kumimoji="1" lang="ja-JP" altLang="en-US" sz="600" b="0" dirty="0"/>
                        <a:t>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デバイスの販売名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/>
                        <a:t>詳細を見る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635C259-EE6B-B9A0-1571-87C0FB542F34}"/>
              </a:ext>
            </a:extLst>
          </p:cNvPr>
          <p:cNvSpPr txBox="1"/>
          <p:nvPr/>
        </p:nvSpPr>
        <p:spPr>
          <a:xfrm>
            <a:off x="8282538" y="5151072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+</a:t>
            </a:r>
            <a:r>
              <a:rPr lang="ja-JP" altLang="en-US" sz="600" dirty="0"/>
              <a:t>改定日、登録日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E5CC22AE-27CA-7338-8F53-B5825270EB7C}"/>
              </a:ext>
            </a:extLst>
          </p:cNvPr>
          <p:cNvSpPr txBox="1"/>
          <p:nvPr/>
        </p:nvSpPr>
        <p:spPr>
          <a:xfrm>
            <a:off x="5324014" y="4933113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＿</a:t>
            </a:r>
            <a:r>
              <a:rPr lang="en-US" altLang="ja-JP" sz="600" dirty="0"/>
              <a:t> </a:t>
            </a:r>
            <a:r>
              <a:rPr lang="ja-JP" altLang="en-US" sz="600" dirty="0"/>
              <a:t>ページ、全＿件　</a:t>
            </a:r>
            <a:r>
              <a:rPr lang="en-US" altLang="ja-JP" sz="600" dirty="0"/>
              <a:t>20</a:t>
            </a:r>
            <a:r>
              <a:rPr lang="ja-JP" altLang="en-US" sz="600" dirty="0"/>
              <a:t>レコードごと表示</a:t>
            </a:r>
            <a:endParaRPr lang="en-US" altLang="ja-JP" sz="600" dirty="0"/>
          </a:p>
          <a:p>
            <a:r>
              <a:rPr lang="en-US" altLang="ja-JP" sz="600" dirty="0"/>
              <a:t>1 2 3 4 5</a:t>
            </a:r>
            <a:endParaRPr lang="ja-JP" altLang="en-US" sz="600" dirty="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2311E5E5-D084-C4E6-D9CD-B3A409F76CE2}"/>
              </a:ext>
            </a:extLst>
          </p:cNvPr>
          <p:cNvSpPr txBox="1"/>
          <p:nvPr/>
        </p:nvSpPr>
        <p:spPr>
          <a:xfrm>
            <a:off x="6037205" y="5584179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編集（削除）画面に</a:t>
            </a:r>
            <a:endParaRPr lang="en-US" altLang="ja-JP" sz="700" dirty="0"/>
          </a:p>
          <a:p>
            <a:r>
              <a:rPr lang="ja-JP" altLang="en-US" sz="700" dirty="0"/>
              <a:t>編集画面には、</a:t>
            </a:r>
            <a:r>
              <a:rPr lang="en-US" altLang="ja-JP" sz="700" dirty="0"/>
              <a:t>CT</a:t>
            </a:r>
            <a:r>
              <a:rPr lang="ja-JP" altLang="en-US" sz="700" dirty="0"/>
              <a:t>可否などの表示もしておく。（変更可能なように）</a:t>
            </a:r>
            <a:endParaRPr lang="en-US" altLang="ja-JP" sz="700" dirty="0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C650E242-9AC4-242F-FF1B-482D02C5D7C6}"/>
              </a:ext>
            </a:extLst>
          </p:cNvPr>
          <p:cNvSpPr/>
          <p:nvPr/>
        </p:nvSpPr>
        <p:spPr>
          <a:xfrm>
            <a:off x="6427056" y="3823442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手動で登録</a:t>
            </a: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52B634C2-0A6C-3771-EC21-F741A02F3D25}"/>
              </a:ext>
            </a:extLst>
          </p:cNvPr>
          <p:cNvCxnSpPr>
            <a:cxnSpLocks/>
          </p:cNvCxnSpPr>
          <p:nvPr/>
        </p:nvCxnSpPr>
        <p:spPr>
          <a:xfrm flipH="1">
            <a:off x="6770996" y="4681864"/>
            <a:ext cx="130131" cy="9118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36CDBB84-39DB-57D1-F69E-2D97EEF7A25F}"/>
              </a:ext>
            </a:extLst>
          </p:cNvPr>
          <p:cNvCxnSpPr>
            <a:cxnSpLocks/>
          </p:cNvCxnSpPr>
          <p:nvPr/>
        </p:nvCxnSpPr>
        <p:spPr>
          <a:xfrm>
            <a:off x="6929638" y="3888852"/>
            <a:ext cx="335966" cy="218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24E5127-373E-CD1B-C39B-5F99DAAC5E34}"/>
              </a:ext>
            </a:extLst>
          </p:cNvPr>
          <p:cNvSpPr txBox="1"/>
          <p:nvPr/>
        </p:nvSpPr>
        <p:spPr>
          <a:xfrm>
            <a:off x="5256899" y="3974530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添付文章承認番号で検索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0C975392-3B28-B457-3552-1DCF76E2FF88}"/>
              </a:ext>
            </a:extLst>
          </p:cNvPr>
          <p:cNvSpPr/>
          <p:nvPr/>
        </p:nvSpPr>
        <p:spPr>
          <a:xfrm>
            <a:off x="6261443" y="3985733"/>
            <a:ext cx="573009" cy="13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EB409C5F-25E2-5F86-A8C3-FC86882CE6FD}"/>
              </a:ext>
            </a:extLst>
          </p:cNvPr>
          <p:cNvSpPr txBox="1"/>
          <p:nvPr/>
        </p:nvSpPr>
        <p:spPr>
          <a:xfrm>
            <a:off x="5194071" y="5229465"/>
            <a:ext cx="16658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〇検索した場合、結果を</a:t>
            </a:r>
            <a:r>
              <a:rPr lang="en-US" altLang="ja-JP" sz="700" dirty="0"/>
              <a:t>1</a:t>
            </a:r>
            <a:r>
              <a:rPr lang="ja-JP" altLang="en-US" sz="700" dirty="0"/>
              <a:t>つのみ表示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F94C2A03-F1DB-9FF4-46FE-793748B40194}"/>
              </a:ext>
            </a:extLst>
          </p:cNvPr>
          <p:cNvSpPr/>
          <p:nvPr/>
        </p:nvSpPr>
        <p:spPr>
          <a:xfrm>
            <a:off x="61091" y="5011421"/>
            <a:ext cx="2040986" cy="150767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47A84492-1A76-79F2-0BB1-9AFDA5143F42}"/>
              </a:ext>
            </a:extLst>
          </p:cNvPr>
          <p:cNvSpPr/>
          <p:nvPr/>
        </p:nvSpPr>
        <p:spPr>
          <a:xfrm>
            <a:off x="60338" y="5014311"/>
            <a:ext cx="2040986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196ABEFC-5EFB-4803-4A0D-B8DAD68BC3F4}"/>
              </a:ext>
            </a:extLst>
          </p:cNvPr>
          <p:cNvSpPr txBox="1"/>
          <p:nvPr/>
        </p:nvSpPr>
        <p:spPr>
          <a:xfrm>
            <a:off x="76354" y="5217862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患者のデバイス一覧</a:t>
            </a: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0D804DCD-8BB5-28CF-7CEB-EFDAF6B699E2}"/>
              </a:ext>
            </a:extLst>
          </p:cNvPr>
          <p:cNvSpPr/>
          <p:nvPr/>
        </p:nvSpPr>
        <p:spPr>
          <a:xfrm>
            <a:off x="1263495" y="5222218"/>
            <a:ext cx="804729" cy="11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E54DAB9E-57B7-5892-4453-2BE7A68990AF}"/>
              </a:ext>
            </a:extLst>
          </p:cNvPr>
          <p:cNvSpPr txBox="1"/>
          <p:nvPr/>
        </p:nvSpPr>
        <p:spPr>
          <a:xfrm>
            <a:off x="28264" y="4827581"/>
            <a:ext cx="11024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患者のデバイス一覧画面</a:t>
            </a:r>
          </a:p>
        </p:txBody>
      </p:sp>
      <p:graphicFrame>
        <p:nvGraphicFramePr>
          <p:cNvPr id="205" name="表 65">
            <a:extLst>
              <a:ext uri="{FF2B5EF4-FFF2-40B4-BE49-F238E27FC236}">
                <a16:creationId xmlns:a16="http://schemas.microsoft.com/office/drawing/2014/main" id="{38D9B17F-1977-534D-E75C-49AE24D21D13}"/>
              </a:ext>
            </a:extLst>
          </p:cNvPr>
          <p:cNvGraphicFramePr>
            <a:graphicFrameLocks noGrp="1"/>
          </p:cNvGraphicFramePr>
          <p:nvPr/>
        </p:nvGraphicFramePr>
        <p:xfrm>
          <a:off x="79389" y="5603983"/>
          <a:ext cx="2007885" cy="6629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9711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39298849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70462">
                  <a:extLst>
                    <a:ext uri="{9D8B030D-6E8A-4147-A177-3AD203B41FA5}">
                      <a16:colId xmlns:a16="http://schemas.microsoft.com/office/drawing/2014/main" val="3371886478"/>
                    </a:ext>
                  </a:extLst>
                </a:gridCol>
                <a:gridCol w="429362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</a:t>
                      </a:r>
                      <a:r>
                        <a:rPr kumimoji="1" lang="en-US" altLang="ja-JP" sz="600" b="0" dirty="0"/>
                        <a:t>ID</a:t>
                      </a:r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埋込日付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デバイス名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/>
                        <a:t>詳細を見る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0A6E988F-3392-34BB-23AF-C84EC305567C}"/>
              </a:ext>
            </a:extLst>
          </p:cNvPr>
          <p:cNvSpPr txBox="1"/>
          <p:nvPr/>
        </p:nvSpPr>
        <p:spPr>
          <a:xfrm>
            <a:off x="2204125" y="6604203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編集（削除）画面に</a:t>
            </a:r>
          </a:p>
        </p:txBody>
      </p: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861BFD04-E04B-30D5-3174-C62E478367AF}"/>
              </a:ext>
            </a:extLst>
          </p:cNvPr>
          <p:cNvCxnSpPr>
            <a:cxnSpLocks/>
          </p:cNvCxnSpPr>
          <p:nvPr/>
        </p:nvCxnSpPr>
        <p:spPr>
          <a:xfrm>
            <a:off x="1845938" y="6063716"/>
            <a:ext cx="500396" cy="5668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7C00E47-3A64-500C-33DE-65C29D01C658}"/>
              </a:ext>
            </a:extLst>
          </p:cNvPr>
          <p:cNvSpPr txBox="1"/>
          <p:nvPr/>
        </p:nvSpPr>
        <p:spPr>
          <a:xfrm>
            <a:off x="28731" y="5409630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r>
              <a:rPr lang="ja-JP" altLang="en-US" sz="600" dirty="0"/>
              <a:t>で検索</a:t>
            </a: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A215DF3-5999-87BA-24D2-8A3BBAB0F7EC}"/>
              </a:ext>
            </a:extLst>
          </p:cNvPr>
          <p:cNvSpPr/>
          <p:nvPr/>
        </p:nvSpPr>
        <p:spPr>
          <a:xfrm>
            <a:off x="616289" y="5420833"/>
            <a:ext cx="278819" cy="134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034BB1EA-B082-D5FC-9F8A-CA7C55D2F205}"/>
              </a:ext>
            </a:extLst>
          </p:cNvPr>
          <p:cNvSpPr txBox="1"/>
          <p:nvPr/>
        </p:nvSpPr>
        <p:spPr>
          <a:xfrm>
            <a:off x="105526" y="6285257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＿</a:t>
            </a:r>
            <a:r>
              <a:rPr lang="en-US" altLang="ja-JP" sz="600" dirty="0"/>
              <a:t> </a:t>
            </a:r>
            <a:r>
              <a:rPr lang="ja-JP" altLang="en-US" sz="600" dirty="0"/>
              <a:t>ページ、全＿件　</a:t>
            </a:r>
            <a:r>
              <a:rPr lang="en-US" altLang="ja-JP" sz="600" dirty="0"/>
              <a:t>20</a:t>
            </a:r>
            <a:r>
              <a:rPr lang="ja-JP" altLang="en-US" sz="600" dirty="0"/>
              <a:t>レコードごと表示</a:t>
            </a:r>
            <a:endParaRPr lang="en-US" altLang="ja-JP" sz="600" dirty="0"/>
          </a:p>
          <a:p>
            <a:r>
              <a:rPr lang="en-US" altLang="ja-JP" sz="600" dirty="0"/>
              <a:t>1 2 3 4 5</a:t>
            </a:r>
            <a:endParaRPr lang="ja-JP" altLang="en-US" sz="600" dirty="0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AF754A4C-F2B9-473D-54DF-AAD8B7CB1AE3}"/>
              </a:ext>
            </a:extLst>
          </p:cNvPr>
          <p:cNvSpPr txBox="1"/>
          <p:nvPr/>
        </p:nvSpPr>
        <p:spPr>
          <a:xfrm>
            <a:off x="3359539" y="4821178"/>
            <a:ext cx="13388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※</a:t>
            </a:r>
            <a:r>
              <a:rPr lang="ja-JP" altLang="en-US" sz="600" dirty="0"/>
              <a:t>編集・削除も同様の画面を使用</a:t>
            </a: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81A70BAF-58EF-0B34-177D-F3F2AD7D712B}"/>
              </a:ext>
            </a:extLst>
          </p:cNvPr>
          <p:cNvSpPr txBox="1"/>
          <p:nvPr/>
        </p:nvSpPr>
        <p:spPr>
          <a:xfrm>
            <a:off x="7874340" y="3176596"/>
            <a:ext cx="13388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※</a:t>
            </a:r>
            <a:r>
              <a:rPr lang="ja-JP" altLang="en-US" sz="600" dirty="0"/>
              <a:t>編集・削除も同様の画面を使用</a:t>
            </a:r>
          </a:p>
        </p:txBody>
      </p:sp>
      <p:cxnSp>
        <p:nvCxnSpPr>
          <p:cNvPr id="235" name="直線矢印コネクタ 234">
            <a:extLst>
              <a:ext uri="{FF2B5EF4-FFF2-40B4-BE49-F238E27FC236}">
                <a16:creationId xmlns:a16="http://schemas.microsoft.com/office/drawing/2014/main" id="{07810D41-CEB1-E866-3DAA-2AC094B4BF62}"/>
              </a:ext>
            </a:extLst>
          </p:cNvPr>
          <p:cNvCxnSpPr>
            <a:cxnSpLocks/>
          </p:cNvCxnSpPr>
          <p:nvPr/>
        </p:nvCxnSpPr>
        <p:spPr>
          <a:xfrm flipH="1">
            <a:off x="6582290" y="778145"/>
            <a:ext cx="1326109" cy="22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矢印: 右 239">
            <a:extLst>
              <a:ext uri="{FF2B5EF4-FFF2-40B4-BE49-F238E27FC236}">
                <a16:creationId xmlns:a16="http://schemas.microsoft.com/office/drawing/2014/main" id="{81A81AE3-9A62-43F3-2C6F-E8CA45F0A336}"/>
              </a:ext>
            </a:extLst>
          </p:cNvPr>
          <p:cNvSpPr/>
          <p:nvPr/>
        </p:nvSpPr>
        <p:spPr>
          <a:xfrm>
            <a:off x="3597454" y="776849"/>
            <a:ext cx="938791" cy="102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B29E79AB-5408-225D-D310-0E710187CD21}"/>
              </a:ext>
            </a:extLst>
          </p:cNvPr>
          <p:cNvSpPr txBox="1"/>
          <p:nvPr/>
        </p:nvSpPr>
        <p:spPr>
          <a:xfrm>
            <a:off x="7777593" y="784957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・条件付き可の場合は、</a:t>
            </a:r>
            <a:endParaRPr lang="en-US" altLang="ja-JP" sz="600" dirty="0"/>
          </a:p>
          <a:p>
            <a:r>
              <a:rPr lang="ja-JP" altLang="en-US" sz="600" dirty="0"/>
              <a:t>注意内容を。</a:t>
            </a:r>
            <a:endParaRPr lang="en-US" altLang="ja-JP" sz="600" dirty="0"/>
          </a:p>
          <a:p>
            <a:r>
              <a:rPr lang="en-US" altLang="ja-JP" sz="600" dirty="0"/>
              <a:t>CT</a:t>
            </a:r>
            <a:r>
              <a:rPr lang="ja-JP" altLang="en-US" sz="600" dirty="0"/>
              <a:t>→</a:t>
            </a:r>
            <a:r>
              <a:rPr lang="en-US" altLang="ja-JP" sz="600" dirty="0"/>
              <a:t>5</a:t>
            </a:r>
            <a:r>
              <a:rPr lang="ja-JP" altLang="en-US" sz="600" dirty="0"/>
              <a:t>秒以上だめ</a:t>
            </a:r>
            <a:endParaRPr lang="en-US" altLang="ja-JP" sz="600" dirty="0"/>
          </a:p>
          <a:p>
            <a:r>
              <a:rPr lang="en-US" altLang="ja-JP" sz="600" dirty="0"/>
              <a:t>TV</a:t>
            </a:r>
            <a:r>
              <a:rPr lang="ja-JP" altLang="en-US" sz="600" dirty="0"/>
              <a:t>→パルス透視だめ</a:t>
            </a:r>
            <a:endParaRPr lang="en-US" altLang="ja-JP" sz="600" dirty="0"/>
          </a:p>
          <a:p>
            <a:r>
              <a:rPr lang="en-US" altLang="ja-JP" sz="600" dirty="0"/>
              <a:t>MR</a:t>
            </a:r>
            <a:r>
              <a:rPr lang="ja-JP" altLang="en-US" sz="600" dirty="0"/>
              <a:t>→検索ページで詳細な条件を</a:t>
            </a:r>
            <a:endParaRPr lang="en-US" altLang="ja-JP" sz="600" dirty="0"/>
          </a:p>
          <a:p>
            <a:r>
              <a:rPr lang="ja-JP" altLang="en-US" sz="600" dirty="0"/>
              <a:t>確認</a:t>
            </a: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DE6C1007-D01D-3713-319B-BB8B61EB040D}"/>
              </a:ext>
            </a:extLst>
          </p:cNvPr>
          <p:cNvSpPr/>
          <p:nvPr/>
        </p:nvSpPr>
        <p:spPr>
          <a:xfrm>
            <a:off x="3565067" y="6353075"/>
            <a:ext cx="658771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続けて登録</a:t>
            </a:r>
          </a:p>
        </p:txBody>
      </p: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8E70D226-9ACF-F797-17C2-54EF94B5137F}"/>
              </a:ext>
            </a:extLst>
          </p:cNvPr>
          <p:cNvCxnSpPr>
            <a:cxnSpLocks/>
          </p:cNvCxnSpPr>
          <p:nvPr/>
        </p:nvCxnSpPr>
        <p:spPr>
          <a:xfrm flipH="1" flipV="1">
            <a:off x="4070966" y="6423756"/>
            <a:ext cx="270474" cy="24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0D9C7018-475D-CA4F-FA28-063F2AAF2827}"/>
              </a:ext>
            </a:extLst>
          </p:cNvPr>
          <p:cNvSpPr txBox="1"/>
          <p:nvPr/>
        </p:nvSpPr>
        <p:spPr>
          <a:xfrm>
            <a:off x="4295804" y="6596782"/>
            <a:ext cx="1159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患者</a:t>
            </a:r>
            <a:r>
              <a:rPr lang="en-US" altLang="ja-JP" sz="700" dirty="0"/>
              <a:t>ID</a:t>
            </a:r>
            <a:r>
              <a:rPr lang="ja-JP" altLang="en-US" sz="700" dirty="0"/>
              <a:t>・名前は引き継ぐ</a:t>
            </a: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67772AAD-328D-B746-4B7E-3F6B146C82F7}"/>
              </a:ext>
            </a:extLst>
          </p:cNvPr>
          <p:cNvSpPr/>
          <p:nvPr/>
        </p:nvSpPr>
        <p:spPr>
          <a:xfrm>
            <a:off x="1447448" y="5379628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新規登録</a:t>
            </a:r>
          </a:p>
        </p:txBody>
      </p:sp>
      <p:sp>
        <p:nvSpPr>
          <p:cNvPr id="249" name="矢印: 右 248">
            <a:extLst>
              <a:ext uri="{FF2B5EF4-FFF2-40B4-BE49-F238E27FC236}">
                <a16:creationId xmlns:a16="http://schemas.microsoft.com/office/drawing/2014/main" id="{12067EAF-4C2C-7098-03EF-F97B5C37C497}"/>
              </a:ext>
            </a:extLst>
          </p:cNvPr>
          <p:cNvSpPr/>
          <p:nvPr/>
        </p:nvSpPr>
        <p:spPr>
          <a:xfrm>
            <a:off x="2078348" y="5353683"/>
            <a:ext cx="230350" cy="19132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4C7D47C2-E818-C7C4-B07C-E8AA1F7F33D3}"/>
              </a:ext>
            </a:extLst>
          </p:cNvPr>
          <p:cNvSpPr txBox="1"/>
          <p:nvPr/>
        </p:nvSpPr>
        <p:spPr>
          <a:xfrm>
            <a:off x="-15018" y="6630612"/>
            <a:ext cx="11480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solidFill>
                  <a:srgbClr val="FF0000"/>
                </a:solidFill>
              </a:rPr>
              <a:t>Ctrl + f</a:t>
            </a:r>
            <a:r>
              <a:rPr lang="ja-JP" altLang="en-US" sz="700" dirty="0">
                <a:solidFill>
                  <a:srgbClr val="FF0000"/>
                </a:solidFill>
              </a:rPr>
              <a:t>とかで検索可能に</a:t>
            </a:r>
          </a:p>
        </p:txBody>
      </p:sp>
      <p:cxnSp>
        <p:nvCxnSpPr>
          <p:cNvPr id="252" name="直線矢印コネクタ 251">
            <a:extLst>
              <a:ext uri="{FF2B5EF4-FFF2-40B4-BE49-F238E27FC236}">
                <a16:creationId xmlns:a16="http://schemas.microsoft.com/office/drawing/2014/main" id="{14B8F66A-8306-BFA4-3EF0-F0E96B387F1E}"/>
              </a:ext>
            </a:extLst>
          </p:cNvPr>
          <p:cNvCxnSpPr>
            <a:cxnSpLocks/>
          </p:cNvCxnSpPr>
          <p:nvPr/>
        </p:nvCxnSpPr>
        <p:spPr>
          <a:xfrm flipV="1">
            <a:off x="124197" y="6039309"/>
            <a:ext cx="46347" cy="615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DA6ED616-7C3E-6F9E-7D95-BF310168B95C}"/>
              </a:ext>
            </a:extLst>
          </p:cNvPr>
          <p:cNvSpPr txBox="1"/>
          <p:nvPr/>
        </p:nvSpPr>
        <p:spPr>
          <a:xfrm>
            <a:off x="976558" y="65597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患者</a:t>
            </a:r>
            <a:r>
              <a:rPr lang="en-US" altLang="ja-JP" sz="700" dirty="0"/>
              <a:t>ID</a:t>
            </a:r>
            <a:r>
              <a:rPr lang="ja-JP" altLang="en-US" sz="700" dirty="0"/>
              <a:t>で昇順</a:t>
            </a:r>
            <a:endParaRPr lang="en-US" altLang="ja-JP" sz="700" dirty="0"/>
          </a:p>
          <a:p>
            <a:r>
              <a:rPr lang="ja-JP" altLang="en-US" sz="700" dirty="0"/>
              <a:t>埋込日付で降順</a:t>
            </a: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286BA940-E8A9-90CF-B648-D6D43019AF0C}"/>
              </a:ext>
            </a:extLst>
          </p:cNvPr>
          <p:cNvSpPr/>
          <p:nvPr/>
        </p:nvSpPr>
        <p:spPr>
          <a:xfrm>
            <a:off x="967144" y="5404139"/>
            <a:ext cx="358438" cy="156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A7689AA5-95B4-7A93-6455-C47BBC7AC38A}"/>
              </a:ext>
            </a:extLst>
          </p:cNvPr>
          <p:cNvSpPr/>
          <p:nvPr/>
        </p:nvSpPr>
        <p:spPr>
          <a:xfrm>
            <a:off x="2372262" y="3280310"/>
            <a:ext cx="1470093" cy="2845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管理者権限</a:t>
            </a:r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6DFB96D1-E26F-F9E8-6B11-C4447EEC1C88}"/>
              </a:ext>
            </a:extLst>
          </p:cNvPr>
          <p:cNvSpPr/>
          <p:nvPr/>
        </p:nvSpPr>
        <p:spPr>
          <a:xfrm>
            <a:off x="1422388" y="1914235"/>
            <a:ext cx="3084523" cy="126932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F4D135FD-6252-EACD-B2BF-7DEA5BAA476F}"/>
              </a:ext>
            </a:extLst>
          </p:cNvPr>
          <p:cNvSpPr txBox="1"/>
          <p:nvPr/>
        </p:nvSpPr>
        <p:spPr>
          <a:xfrm>
            <a:off x="4286349" y="6201240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登録日と更新日は自動で取り込み</a:t>
            </a:r>
            <a:endParaRPr lang="en-US" altLang="ja-JP" sz="600" dirty="0"/>
          </a:p>
          <a:p>
            <a:r>
              <a:rPr lang="ja-JP" altLang="en-US" sz="600" dirty="0"/>
              <a:t>（編集時は更新日のみ）</a:t>
            </a:r>
            <a:endParaRPr lang="en-US" altLang="ja-JP" sz="600" dirty="0"/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E185BF1D-BDB6-8C84-C92F-5CB56FE19C40}"/>
              </a:ext>
            </a:extLst>
          </p:cNvPr>
          <p:cNvSpPr/>
          <p:nvPr/>
        </p:nvSpPr>
        <p:spPr>
          <a:xfrm>
            <a:off x="246950" y="4150100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検査情報</a:t>
            </a: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C864ECDD-6F9A-1752-8128-2D9931BD4C5F}"/>
              </a:ext>
            </a:extLst>
          </p:cNvPr>
          <p:cNvSpPr txBox="1"/>
          <p:nvPr/>
        </p:nvSpPr>
        <p:spPr>
          <a:xfrm>
            <a:off x="1355172" y="4132171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※</a:t>
            </a:r>
            <a:r>
              <a:rPr kumimoji="1" lang="ja-JP" altLang="en-US" sz="800" dirty="0"/>
              <a:t>検査情報は次ページ参照</a:t>
            </a:r>
          </a:p>
        </p:txBody>
      </p: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665E108C-B6C7-3CDA-AC9D-C1243FA32791}"/>
              </a:ext>
            </a:extLst>
          </p:cNvPr>
          <p:cNvCxnSpPr>
            <a:cxnSpLocks/>
          </p:cNvCxnSpPr>
          <p:nvPr/>
        </p:nvCxnSpPr>
        <p:spPr>
          <a:xfrm>
            <a:off x="300368" y="3769115"/>
            <a:ext cx="0" cy="103353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902C884D-4650-B015-7DA6-786CA3A05B14}"/>
              </a:ext>
            </a:extLst>
          </p:cNvPr>
          <p:cNvSpPr/>
          <p:nvPr/>
        </p:nvSpPr>
        <p:spPr>
          <a:xfrm>
            <a:off x="6977717" y="550808"/>
            <a:ext cx="793194" cy="183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トップ画面に戻る</a:t>
            </a: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1F406B2D-0E9E-539A-40DB-8A7E35085DC3}"/>
              </a:ext>
            </a:extLst>
          </p:cNvPr>
          <p:cNvSpPr/>
          <p:nvPr/>
        </p:nvSpPr>
        <p:spPr>
          <a:xfrm>
            <a:off x="4882772" y="574825"/>
            <a:ext cx="371316" cy="136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87EE404C-AB27-6437-E35B-27DB219D4964}"/>
              </a:ext>
            </a:extLst>
          </p:cNvPr>
          <p:cNvSpPr txBox="1"/>
          <p:nvPr/>
        </p:nvSpPr>
        <p:spPr>
          <a:xfrm>
            <a:off x="5254272" y="558728"/>
            <a:ext cx="5117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検査項目</a:t>
            </a:r>
            <a:endParaRPr lang="en-US" altLang="ja-JP" sz="600" dirty="0"/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158C4489-2870-FCD8-7373-C49C02613EFA}"/>
              </a:ext>
            </a:extLst>
          </p:cNvPr>
          <p:cNvSpPr/>
          <p:nvPr/>
        </p:nvSpPr>
        <p:spPr>
          <a:xfrm>
            <a:off x="5693545" y="571693"/>
            <a:ext cx="463799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E38F772E-4AFE-B7F9-5558-A98EBFC66120}"/>
              </a:ext>
            </a:extLst>
          </p:cNvPr>
          <p:cNvSpPr txBox="1"/>
          <p:nvPr/>
        </p:nvSpPr>
        <p:spPr>
          <a:xfrm>
            <a:off x="5940365" y="56390"/>
            <a:ext cx="1569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検査名をプルダウンに（すべても可能）</a:t>
            </a:r>
          </a:p>
        </p:txBody>
      </p: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1F4738B1-A871-DF7E-9F46-E00DAFFD0096}"/>
              </a:ext>
            </a:extLst>
          </p:cNvPr>
          <p:cNvCxnSpPr>
            <a:cxnSpLocks/>
          </p:cNvCxnSpPr>
          <p:nvPr/>
        </p:nvCxnSpPr>
        <p:spPr>
          <a:xfrm flipH="1">
            <a:off x="5806705" y="148723"/>
            <a:ext cx="189540" cy="44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44B1B05B-9CE3-0BAA-3AE7-37AB9CEADDEA}"/>
              </a:ext>
            </a:extLst>
          </p:cNvPr>
          <p:cNvSpPr txBox="1"/>
          <p:nvPr/>
        </p:nvSpPr>
        <p:spPr>
          <a:xfrm>
            <a:off x="1956668" y="55592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endParaRPr lang="ja-JP" altLang="en-US" sz="600" dirty="0"/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B723A7D9-7432-12D8-3A38-9306756D28D8}"/>
              </a:ext>
            </a:extLst>
          </p:cNvPr>
          <p:cNvSpPr/>
          <p:nvPr/>
        </p:nvSpPr>
        <p:spPr>
          <a:xfrm>
            <a:off x="2296845" y="594847"/>
            <a:ext cx="371316" cy="100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31CF2443-4315-22A9-811A-98B8382BC76E}"/>
              </a:ext>
            </a:extLst>
          </p:cNvPr>
          <p:cNvSpPr txBox="1"/>
          <p:nvPr/>
        </p:nvSpPr>
        <p:spPr>
          <a:xfrm>
            <a:off x="2623895" y="563510"/>
            <a:ext cx="5117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検査項目</a:t>
            </a:r>
            <a:endParaRPr lang="en-US" altLang="ja-JP" sz="600" dirty="0"/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5198314D-2197-81E2-B48A-B747E929AB0F}"/>
              </a:ext>
            </a:extLst>
          </p:cNvPr>
          <p:cNvSpPr/>
          <p:nvPr/>
        </p:nvSpPr>
        <p:spPr>
          <a:xfrm>
            <a:off x="3075868" y="594847"/>
            <a:ext cx="356993" cy="97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75" name="楕円 274">
            <a:extLst>
              <a:ext uri="{FF2B5EF4-FFF2-40B4-BE49-F238E27FC236}">
                <a16:creationId xmlns:a16="http://schemas.microsoft.com/office/drawing/2014/main" id="{CD3C415C-97F6-3C2D-6925-1670950C8186}"/>
              </a:ext>
            </a:extLst>
          </p:cNvPr>
          <p:cNvSpPr/>
          <p:nvPr/>
        </p:nvSpPr>
        <p:spPr>
          <a:xfrm>
            <a:off x="6210415" y="565212"/>
            <a:ext cx="497431" cy="1936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検索</a:t>
            </a: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A4A1AD-18C4-FA0C-E82C-32C3DCBBA324}"/>
              </a:ext>
            </a:extLst>
          </p:cNvPr>
          <p:cNvCxnSpPr>
            <a:cxnSpLocks/>
          </p:cNvCxnSpPr>
          <p:nvPr/>
        </p:nvCxnSpPr>
        <p:spPr>
          <a:xfrm flipH="1">
            <a:off x="5128917" y="188507"/>
            <a:ext cx="351190" cy="20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1EB1D4-CD0B-ECBA-4B8A-57D248219E7B}"/>
              </a:ext>
            </a:extLst>
          </p:cNvPr>
          <p:cNvSpPr txBox="1"/>
          <p:nvPr/>
        </p:nvSpPr>
        <p:spPr>
          <a:xfrm>
            <a:off x="5445461" y="99617"/>
            <a:ext cx="5917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>
                <a:solidFill>
                  <a:srgbClr val="FF0000"/>
                </a:solidFill>
              </a:rPr>
              <a:t>管理者のみ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516E03-78CD-55D7-6E49-F06B06036668}"/>
              </a:ext>
            </a:extLst>
          </p:cNvPr>
          <p:cNvSpPr txBox="1"/>
          <p:nvPr/>
        </p:nvSpPr>
        <p:spPr>
          <a:xfrm>
            <a:off x="1983764" y="908553"/>
            <a:ext cx="122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当日禁忌・条件付きデバイスあり患者一覧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630E38-403E-4B5A-7B8A-34DA1B23DC0F}"/>
              </a:ext>
            </a:extLst>
          </p:cNvPr>
          <p:cNvSpPr txBox="1"/>
          <p:nvPr/>
        </p:nvSpPr>
        <p:spPr>
          <a:xfrm>
            <a:off x="3220412" y="913865"/>
            <a:ext cx="1263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u="sng" dirty="0"/>
              <a:t>添付文章検索ページ（リンク）</a:t>
            </a: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4DCA255E-40C0-C7A1-99EE-8E327D7C64E2}"/>
              </a:ext>
            </a:extLst>
          </p:cNvPr>
          <p:cNvSpPr txBox="1"/>
          <p:nvPr/>
        </p:nvSpPr>
        <p:spPr>
          <a:xfrm>
            <a:off x="3415247" y="53918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本日の日付</a:t>
            </a:r>
          </a:p>
        </p:txBody>
      </p: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50BC146E-CA7E-3A8E-813E-A1CD098D2727}"/>
              </a:ext>
            </a:extLst>
          </p:cNvPr>
          <p:cNvCxnSpPr>
            <a:cxnSpLocks/>
          </p:cNvCxnSpPr>
          <p:nvPr/>
        </p:nvCxnSpPr>
        <p:spPr>
          <a:xfrm>
            <a:off x="3926933" y="643793"/>
            <a:ext cx="54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0983CCD7-7C2A-6EDB-61FB-F3C29FC927C6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374070" y="184632"/>
            <a:ext cx="634939" cy="40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7A1B24B0-7969-AF3E-1064-F60E7518CAA4}"/>
              </a:ext>
            </a:extLst>
          </p:cNvPr>
          <p:cNvSpPr txBox="1"/>
          <p:nvPr/>
        </p:nvSpPr>
        <p:spPr>
          <a:xfrm>
            <a:off x="3912751" y="-9122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あらかじめ何か入っている状態で</a:t>
            </a:r>
            <a:endParaRPr lang="en-US" altLang="ja-JP" sz="600" dirty="0"/>
          </a:p>
          <a:p>
            <a:r>
              <a:rPr lang="ja-JP" altLang="en-US" sz="600" dirty="0"/>
              <a:t>それでソート</a:t>
            </a:r>
          </a:p>
        </p:txBody>
      </p:sp>
      <p:graphicFrame>
        <p:nvGraphicFramePr>
          <p:cNvPr id="267" name="表 65">
            <a:extLst>
              <a:ext uri="{FF2B5EF4-FFF2-40B4-BE49-F238E27FC236}">
                <a16:creationId xmlns:a16="http://schemas.microsoft.com/office/drawing/2014/main" id="{A35D809B-C67F-FC5B-D162-713B1DC52603}"/>
              </a:ext>
            </a:extLst>
          </p:cNvPr>
          <p:cNvGraphicFramePr>
            <a:graphicFrameLocks noGrp="1"/>
          </p:cNvGraphicFramePr>
          <p:nvPr/>
        </p:nvGraphicFramePr>
        <p:xfrm>
          <a:off x="2013024" y="1105522"/>
          <a:ext cx="2385568" cy="606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7595">
                  <a:extLst>
                    <a:ext uri="{9D8B030D-6E8A-4147-A177-3AD203B41FA5}">
                      <a16:colId xmlns:a16="http://schemas.microsoft.com/office/drawing/2014/main" val="3405040082"/>
                    </a:ext>
                  </a:extLst>
                </a:gridCol>
                <a:gridCol w="397595">
                  <a:extLst>
                    <a:ext uri="{9D8B030D-6E8A-4147-A177-3AD203B41FA5}">
                      <a16:colId xmlns:a16="http://schemas.microsoft.com/office/drawing/2014/main" val="3167791742"/>
                    </a:ext>
                  </a:extLst>
                </a:gridCol>
                <a:gridCol w="397595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318544">
                  <a:extLst>
                    <a:ext uri="{9D8B030D-6E8A-4147-A177-3AD203B41FA5}">
                      <a16:colId xmlns:a16="http://schemas.microsoft.com/office/drawing/2014/main" val="4126589067"/>
                    </a:ext>
                  </a:extLst>
                </a:gridCol>
                <a:gridCol w="397595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286645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</a:t>
                      </a:r>
                      <a:r>
                        <a:rPr kumimoji="1" lang="en-US" altLang="ja-JP" sz="600" b="0" dirty="0"/>
                        <a:t>ID</a:t>
                      </a:r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氏名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検査項目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販売名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条件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133768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33768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rgbClr val="FF0000"/>
                          </a:solidFill>
                        </a:rPr>
                        <a:t>禁忌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5409246"/>
                  </a:ext>
                </a:extLst>
              </a:tr>
            </a:tbl>
          </a:graphicData>
        </a:graphic>
      </p:graphicFrame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7304CE6D-B9D0-FFBF-5A95-97F1506F9F22}"/>
              </a:ext>
            </a:extLst>
          </p:cNvPr>
          <p:cNvCxnSpPr>
            <a:cxnSpLocks/>
          </p:cNvCxnSpPr>
          <p:nvPr/>
        </p:nvCxnSpPr>
        <p:spPr>
          <a:xfrm>
            <a:off x="1962980" y="826647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D5E3B1D4-5BEF-DD46-69FD-E910AE733928}"/>
              </a:ext>
            </a:extLst>
          </p:cNvPr>
          <p:cNvSpPr txBox="1"/>
          <p:nvPr/>
        </p:nvSpPr>
        <p:spPr>
          <a:xfrm>
            <a:off x="2156373" y="688865"/>
            <a:ext cx="97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/>
              <a:t> </a:t>
            </a:r>
            <a:r>
              <a:rPr lang="ja-JP" altLang="en-US" sz="600" dirty="0"/>
              <a:t>様に検査に禁忌のデバイス（）があります。</a:t>
            </a:r>
          </a:p>
        </p:txBody>
      </p: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B21AEEEB-A6CF-124A-4D0B-48947C0AE291}"/>
              </a:ext>
            </a:extLst>
          </p:cNvPr>
          <p:cNvSpPr txBox="1"/>
          <p:nvPr/>
        </p:nvSpPr>
        <p:spPr>
          <a:xfrm>
            <a:off x="7302691" y="5470985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※JMDN</a:t>
            </a:r>
            <a:r>
              <a:rPr lang="ja-JP" altLang="en-US" sz="600" dirty="0"/>
              <a:t>コードを入力したら、一般的名称が表示</a:t>
            </a:r>
            <a:endParaRPr lang="en-US" altLang="ja-JP" sz="600" dirty="0"/>
          </a:p>
          <a:p>
            <a:r>
              <a:rPr lang="ja-JP" altLang="en-US" sz="600" dirty="0"/>
              <a:t>されるようにする</a:t>
            </a:r>
          </a:p>
        </p:txBody>
      </p: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2EAFA772-D126-E092-C264-D1D64B8258C5}"/>
              </a:ext>
            </a:extLst>
          </p:cNvPr>
          <p:cNvCxnSpPr>
            <a:cxnSpLocks/>
          </p:cNvCxnSpPr>
          <p:nvPr/>
        </p:nvCxnSpPr>
        <p:spPr>
          <a:xfrm flipH="1" flipV="1">
            <a:off x="3485030" y="5925487"/>
            <a:ext cx="970248" cy="242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785944D5-725A-6D24-75C1-86E2D2C645D8}"/>
              </a:ext>
            </a:extLst>
          </p:cNvPr>
          <p:cNvSpPr txBox="1"/>
          <p:nvPr/>
        </p:nvSpPr>
        <p:spPr>
          <a:xfrm>
            <a:off x="4415338" y="5844328"/>
            <a:ext cx="1415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入力したら、自動でデバイス名取得</a:t>
            </a:r>
            <a:endParaRPr lang="en-US" altLang="ja-JP" sz="600" dirty="0"/>
          </a:p>
        </p:txBody>
      </p: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CF06B0F1-7B7F-8D45-1D58-3C66CE058533}"/>
              </a:ext>
            </a:extLst>
          </p:cNvPr>
          <p:cNvSpPr txBox="1"/>
          <p:nvPr/>
        </p:nvSpPr>
        <p:spPr>
          <a:xfrm>
            <a:off x="-520708" y="1362817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solidFill>
                  <a:srgbClr val="FF0000"/>
                </a:solidFill>
              </a:rPr>
              <a:t>トップ画面の表示をもう少し考える。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r>
              <a:rPr kumimoji="1" lang="ja-JP" altLang="en-US" sz="800" b="1" dirty="0">
                <a:solidFill>
                  <a:srgbClr val="FF0000"/>
                </a:solidFill>
              </a:rPr>
              <a:t>シンプルに。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89A458-2501-B080-94FF-40A814C8A0A9}"/>
              </a:ext>
            </a:extLst>
          </p:cNvPr>
          <p:cNvSpPr txBox="1"/>
          <p:nvPr/>
        </p:nvSpPr>
        <p:spPr>
          <a:xfrm>
            <a:off x="-515716" y="17335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solidFill>
                  <a:srgbClr val="FF0000"/>
                </a:solidFill>
              </a:rPr>
              <a:t>従業員の部署の当日検査一覧が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r>
              <a:rPr kumimoji="1" lang="ja-JP" altLang="en-US" sz="800" b="1" dirty="0">
                <a:solidFill>
                  <a:srgbClr val="FF0000"/>
                </a:solidFill>
              </a:rPr>
              <a:t>トップ画面ででるように。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CA69E55-CFF0-9747-2DE1-445AFB1DCCC1}"/>
              </a:ext>
            </a:extLst>
          </p:cNvPr>
          <p:cNvSpPr txBox="1"/>
          <p:nvPr/>
        </p:nvSpPr>
        <p:spPr>
          <a:xfrm>
            <a:off x="2141571" y="274597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部署</a:t>
            </a:r>
            <a:endParaRPr lang="en-US" altLang="ja-JP" sz="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A1890A8-47DA-88F1-1CA1-08404CAC44F6}"/>
              </a:ext>
            </a:extLst>
          </p:cNvPr>
          <p:cNvSpPr/>
          <p:nvPr/>
        </p:nvSpPr>
        <p:spPr>
          <a:xfrm>
            <a:off x="2667037" y="2768493"/>
            <a:ext cx="446276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113E-C5A7-DD26-B1FD-E9FA3B5CF635}"/>
              </a:ext>
            </a:extLst>
          </p:cNvPr>
          <p:cNvSpPr txBox="1"/>
          <p:nvPr/>
        </p:nvSpPr>
        <p:spPr>
          <a:xfrm>
            <a:off x="3593351" y="2312371"/>
            <a:ext cx="81945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25" dirty="0"/>
              <a:t>部署と権限は選択式に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A422CBD-266C-B4B7-9F6F-32A8D155E21C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113313" y="2541231"/>
            <a:ext cx="420761" cy="29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36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BA2EBEAB-2597-ED73-3408-9E0C12102352}"/>
              </a:ext>
            </a:extLst>
          </p:cNvPr>
          <p:cNvSpPr/>
          <p:nvPr/>
        </p:nvSpPr>
        <p:spPr>
          <a:xfrm>
            <a:off x="-16934" y="3184396"/>
            <a:ext cx="9160934" cy="36726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5C39CC3-2CB2-4566-CEF1-FB250A7C9FE0}"/>
              </a:ext>
            </a:extLst>
          </p:cNvPr>
          <p:cNvGrpSpPr>
            <a:grpSpLocks noChangeAspect="1"/>
          </p:cNvGrpSpPr>
          <p:nvPr/>
        </p:nvGrpSpPr>
        <p:grpSpPr>
          <a:xfrm>
            <a:off x="137422" y="276549"/>
            <a:ext cx="1262753" cy="929297"/>
            <a:chOff x="183225" y="143838"/>
            <a:chExt cx="3063409" cy="275347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396BA80-16A0-BFEB-A4B2-9B9CB56F57C6}"/>
                </a:ext>
              </a:extLst>
            </p:cNvPr>
            <p:cNvSpPr/>
            <p:nvPr/>
          </p:nvSpPr>
          <p:spPr>
            <a:xfrm>
              <a:off x="184935" y="143838"/>
              <a:ext cx="3061699" cy="2753474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C451A34-F9F6-D927-8A5B-FF10B71C3178}"/>
                </a:ext>
              </a:extLst>
            </p:cNvPr>
            <p:cNvSpPr/>
            <p:nvPr/>
          </p:nvSpPr>
          <p:spPr>
            <a:xfrm>
              <a:off x="183225" y="152402"/>
              <a:ext cx="3061699" cy="535969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体内デバイス管理システム</a:t>
              </a: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D27498-9410-A4D1-7B93-74481E8F1F30}"/>
              </a:ext>
            </a:extLst>
          </p:cNvPr>
          <p:cNvSpPr txBox="1"/>
          <p:nvPr/>
        </p:nvSpPr>
        <p:spPr>
          <a:xfrm>
            <a:off x="152401" y="50680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ログイン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018BE9-7406-4B1D-53C0-F20232521831}"/>
              </a:ext>
            </a:extLst>
          </p:cNvPr>
          <p:cNvSpPr txBox="1"/>
          <p:nvPr/>
        </p:nvSpPr>
        <p:spPr>
          <a:xfrm>
            <a:off x="255776" y="64135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社員番号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6358244-3E2F-B77C-C0FC-3AFE4B97A2CB}"/>
              </a:ext>
            </a:extLst>
          </p:cNvPr>
          <p:cNvSpPr/>
          <p:nvPr/>
        </p:nvSpPr>
        <p:spPr>
          <a:xfrm>
            <a:off x="900292" y="644572"/>
            <a:ext cx="446276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4D6C7E-6464-6524-80E9-1F569E7D2596}"/>
              </a:ext>
            </a:extLst>
          </p:cNvPr>
          <p:cNvSpPr txBox="1"/>
          <p:nvPr/>
        </p:nvSpPr>
        <p:spPr>
          <a:xfrm>
            <a:off x="241489" y="84120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パスワード</a:t>
            </a:r>
            <a:endParaRPr lang="en-US" altLang="ja-JP" sz="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EC6E7C-BD3C-9043-3AB0-4F23F7B595C7}"/>
              </a:ext>
            </a:extLst>
          </p:cNvPr>
          <p:cNvSpPr/>
          <p:nvPr/>
        </p:nvSpPr>
        <p:spPr>
          <a:xfrm>
            <a:off x="900292" y="854174"/>
            <a:ext cx="446276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2213C9-2EDE-FCC8-1738-C47EDB1F3553}"/>
              </a:ext>
            </a:extLst>
          </p:cNvPr>
          <p:cNvSpPr txBox="1"/>
          <p:nvPr/>
        </p:nvSpPr>
        <p:spPr>
          <a:xfrm>
            <a:off x="155110" y="9406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ログイン画面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923C2BB-1D96-7D4A-1B68-594154B0F87B}"/>
              </a:ext>
            </a:extLst>
          </p:cNvPr>
          <p:cNvGrpSpPr/>
          <p:nvPr/>
        </p:nvGrpSpPr>
        <p:grpSpPr>
          <a:xfrm>
            <a:off x="1963066" y="79775"/>
            <a:ext cx="2493593" cy="1625128"/>
            <a:chOff x="2617422" y="33880"/>
            <a:chExt cx="3199179" cy="1908027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E3D053C-0790-3DD9-0CBB-CB224B4D8D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42763" y="296246"/>
              <a:ext cx="3173838" cy="1645661"/>
              <a:chOff x="183225" y="143838"/>
              <a:chExt cx="3063409" cy="3657025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7535469-BED7-75FB-17B2-9BAC52367FC4}"/>
                  </a:ext>
                </a:extLst>
              </p:cNvPr>
              <p:cNvSpPr/>
              <p:nvPr/>
            </p:nvSpPr>
            <p:spPr>
              <a:xfrm>
                <a:off x="184935" y="143838"/>
                <a:ext cx="3061699" cy="3657025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E92107-A414-3E0D-38AF-A10D2BE8D148}"/>
                  </a:ext>
                </a:extLst>
              </p:cNvPr>
              <p:cNvSpPr/>
              <p:nvPr/>
            </p:nvSpPr>
            <p:spPr>
              <a:xfrm>
                <a:off x="183225" y="152402"/>
                <a:ext cx="3061699" cy="673667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体内デバイス管理システム　　</a:t>
                </a:r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患者検索　</a:t>
                </a:r>
                <a:r>
                  <a:rPr lang="ja-JP" altLang="en-US" sz="600" dirty="0">
                    <a:solidFill>
                      <a:srgbClr val="FF0000"/>
                    </a:solidFill>
                  </a:rPr>
                  <a:t>データ登録　アクセス管理　</a:t>
                </a:r>
                <a:r>
                  <a:rPr lang="ja-JP" altLang="en-US" sz="600" dirty="0">
                    <a:solidFill>
                      <a:schemeClr val="tx1"/>
                    </a:solidFill>
                  </a:rPr>
                  <a:t>ログイン者　ログアウト　</a:t>
                </a:r>
              </a:p>
            </p:txBody>
          </p:sp>
        </p:grp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EE94F45B-32C0-C5FE-7A88-8EA2D4502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988" y="152400"/>
              <a:ext cx="450562" cy="268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6D449EB-0AD7-7FE1-76A1-A78A8EDB851F}"/>
                </a:ext>
              </a:extLst>
            </p:cNvPr>
            <p:cNvSpPr txBox="1"/>
            <p:nvPr/>
          </p:nvSpPr>
          <p:spPr>
            <a:xfrm>
              <a:off x="4483100" y="33880"/>
              <a:ext cx="7591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>
                  <a:solidFill>
                    <a:srgbClr val="FF0000"/>
                  </a:solidFill>
                </a:rPr>
                <a:t>管理者のみ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11FBA5-6D4C-A88F-51C8-9343B67D7A39}"/>
                </a:ext>
              </a:extLst>
            </p:cNvPr>
            <p:cNvSpPr txBox="1"/>
            <p:nvPr/>
          </p:nvSpPr>
          <p:spPr>
            <a:xfrm>
              <a:off x="2617422" y="44679"/>
              <a:ext cx="13747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トップ画面（検索画面）</a:t>
              </a: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522C526-1A83-C201-2AE3-04E0BCE2A11D}"/>
                </a:ext>
              </a:extLst>
            </p:cNvPr>
            <p:cNvSpPr/>
            <p:nvPr/>
          </p:nvSpPr>
          <p:spPr>
            <a:xfrm>
              <a:off x="4070828" y="775500"/>
              <a:ext cx="638184" cy="2582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検索</a:t>
              </a:r>
            </a:p>
          </p:txBody>
        </p:sp>
      </p:grpSp>
      <p:sp>
        <p:nvSpPr>
          <p:cNvPr id="32" name="矢印: 右 31">
            <a:extLst>
              <a:ext uri="{FF2B5EF4-FFF2-40B4-BE49-F238E27FC236}">
                <a16:creationId xmlns:a16="http://schemas.microsoft.com/office/drawing/2014/main" id="{AC807202-E532-624C-023F-4614D84F29B6}"/>
              </a:ext>
            </a:extLst>
          </p:cNvPr>
          <p:cNvSpPr/>
          <p:nvPr/>
        </p:nvSpPr>
        <p:spPr>
          <a:xfrm>
            <a:off x="1542706" y="711230"/>
            <a:ext cx="311651" cy="129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CE9D725-3CC0-950B-E9DE-8A1FBE8B3E22}"/>
              </a:ext>
            </a:extLst>
          </p:cNvPr>
          <p:cNvSpPr/>
          <p:nvPr/>
        </p:nvSpPr>
        <p:spPr>
          <a:xfrm>
            <a:off x="840617" y="1041136"/>
            <a:ext cx="505951" cy="135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ログイン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CA3527D-662F-E591-C987-6EE36BE755FB}"/>
              </a:ext>
            </a:extLst>
          </p:cNvPr>
          <p:cNvSpPr txBox="1"/>
          <p:nvPr/>
        </p:nvSpPr>
        <p:spPr>
          <a:xfrm>
            <a:off x="1452563" y="54013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ログイン後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651C5B-9D40-68AB-4775-36A5CE5A3732}"/>
              </a:ext>
            </a:extLst>
          </p:cNvPr>
          <p:cNvSpPr/>
          <p:nvPr/>
        </p:nvSpPr>
        <p:spPr>
          <a:xfrm>
            <a:off x="4565977" y="298875"/>
            <a:ext cx="3246111" cy="186369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5FD59E4-18DB-28A2-AD01-E06E72342074}"/>
              </a:ext>
            </a:extLst>
          </p:cNvPr>
          <p:cNvSpPr/>
          <p:nvPr/>
        </p:nvSpPr>
        <p:spPr>
          <a:xfrm>
            <a:off x="4564647" y="301764"/>
            <a:ext cx="3246110" cy="22736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600" dirty="0">
                <a:solidFill>
                  <a:schemeClr val="tx1"/>
                </a:solidFill>
              </a:rPr>
              <a:t>体内デバイス管理システム　　</a:t>
            </a:r>
            <a:endParaRPr lang="en-US" altLang="ja-JP" sz="600" dirty="0">
              <a:solidFill>
                <a:schemeClr val="tx1"/>
              </a:solidFill>
            </a:endParaRPr>
          </a:p>
          <a:p>
            <a:r>
              <a:rPr lang="ja-JP" altLang="en-US" sz="600" dirty="0">
                <a:solidFill>
                  <a:schemeClr val="tx1"/>
                </a:solidFill>
              </a:rPr>
              <a:t>患者検索　　</a:t>
            </a:r>
            <a:r>
              <a:rPr lang="ja-JP" altLang="en-US" sz="600" dirty="0">
                <a:solidFill>
                  <a:srgbClr val="FF0000"/>
                </a:solidFill>
              </a:rPr>
              <a:t>データ登録　アクセス管理　　　　</a:t>
            </a:r>
            <a:r>
              <a:rPr lang="ja-JP" altLang="en-US" sz="600" dirty="0">
                <a:solidFill>
                  <a:schemeClr val="tx1"/>
                </a:solidFill>
              </a:rPr>
              <a:t>　　                   ログイン者　ログアウト　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D0F60F-F54A-D6A1-6063-1D8CEAB55FF7}"/>
              </a:ext>
            </a:extLst>
          </p:cNvPr>
          <p:cNvSpPr txBox="1"/>
          <p:nvPr/>
        </p:nvSpPr>
        <p:spPr>
          <a:xfrm>
            <a:off x="4545642" y="11019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検索結果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629E75-6955-B585-8D10-51CE88B3F3BF}"/>
              </a:ext>
            </a:extLst>
          </p:cNvPr>
          <p:cNvSpPr txBox="1"/>
          <p:nvPr/>
        </p:nvSpPr>
        <p:spPr>
          <a:xfrm>
            <a:off x="4542595" y="556220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endParaRPr lang="ja-JP" altLang="en-US" sz="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EB2ECFF-F6E0-0324-9C50-0322961172D7}"/>
              </a:ext>
            </a:extLst>
          </p:cNvPr>
          <p:cNvSpPr txBox="1"/>
          <p:nvPr/>
        </p:nvSpPr>
        <p:spPr>
          <a:xfrm>
            <a:off x="4622745" y="73909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氏名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8C1D77D-28CD-1094-A2AB-7A826BEE39A5}"/>
              </a:ext>
            </a:extLst>
          </p:cNvPr>
          <p:cNvCxnSpPr>
            <a:cxnSpLocks/>
          </p:cNvCxnSpPr>
          <p:nvPr/>
        </p:nvCxnSpPr>
        <p:spPr>
          <a:xfrm>
            <a:off x="4895671" y="843700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5A07F2F-0715-DF39-3915-08DF12BF8FDE}"/>
              </a:ext>
            </a:extLst>
          </p:cNvPr>
          <p:cNvCxnSpPr>
            <a:cxnSpLocks/>
          </p:cNvCxnSpPr>
          <p:nvPr/>
        </p:nvCxnSpPr>
        <p:spPr>
          <a:xfrm>
            <a:off x="4645534" y="1002799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0D71325-7CA0-7830-CA2F-1B8B0E86AE52}"/>
              </a:ext>
            </a:extLst>
          </p:cNvPr>
          <p:cNvSpPr txBox="1"/>
          <p:nvPr/>
        </p:nvSpPr>
        <p:spPr>
          <a:xfrm>
            <a:off x="4877003" y="874419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検査に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A69BC67-254C-2001-8A4D-6AD2D50E4907}"/>
              </a:ext>
            </a:extLst>
          </p:cNvPr>
          <p:cNvCxnSpPr>
            <a:cxnSpLocks/>
          </p:cNvCxnSpPr>
          <p:nvPr/>
        </p:nvCxnSpPr>
        <p:spPr>
          <a:xfrm>
            <a:off x="5207509" y="1007879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D046ABD-A9E1-DA1D-E54B-EC6532E0034E}"/>
              </a:ext>
            </a:extLst>
          </p:cNvPr>
          <p:cNvSpPr txBox="1"/>
          <p:nvPr/>
        </p:nvSpPr>
        <p:spPr>
          <a:xfrm>
            <a:off x="5181803" y="87441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>
                <a:solidFill>
                  <a:srgbClr val="FF0000"/>
                </a:solidFill>
              </a:rPr>
              <a:t>禁忌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E31DECE-9AD9-44DD-7F84-F8CA48681A24}"/>
              </a:ext>
            </a:extLst>
          </p:cNvPr>
          <p:cNvSpPr txBox="1"/>
          <p:nvPr/>
        </p:nvSpPr>
        <p:spPr>
          <a:xfrm>
            <a:off x="5429453" y="874419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のデバイスがあります！！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922EB8-0947-63CE-A7E4-05FF40442677}"/>
              </a:ext>
            </a:extLst>
          </p:cNvPr>
          <p:cNvSpPr txBox="1"/>
          <p:nvPr/>
        </p:nvSpPr>
        <p:spPr>
          <a:xfrm>
            <a:off x="4602192" y="1031406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禁忌のデバイス名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5ABCDBD-77B7-DF0A-ED01-F2EFA6DC88CA}"/>
              </a:ext>
            </a:extLst>
          </p:cNvPr>
          <p:cNvCxnSpPr>
            <a:cxnSpLocks/>
          </p:cNvCxnSpPr>
          <p:nvPr/>
        </p:nvCxnSpPr>
        <p:spPr>
          <a:xfrm>
            <a:off x="5356244" y="1144137"/>
            <a:ext cx="70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2174242-DC91-35C4-17E4-78974815EE9C}"/>
              </a:ext>
            </a:extLst>
          </p:cNvPr>
          <p:cNvSpPr txBox="1"/>
          <p:nvPr/>
        </p:nvSpPr>
        <p:spPr>
          <a:xfrm>
            <a:off x="4913342" y="119035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注意内容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7B76D75-B22A-DBF7-F605-643792A97DC1}"/>
              </a:ext>
            </a:extLst>
          </p:cNvPr>
          <p:cNvCxnSpPr>
            <a:cxnSpLocks/>
          </p:cNvCxnSpPr>
          <p:nvPr/>
        </p:nvCxnSpPr>
        <p:spPr>
          <a:xfrm>
            <a:off x="5356244" y="1317931"/>
            <a:ext cx="70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B2275D9-5B56-C858-8FAC-BA25861D8282}"/>
              </a:ext>
            </a:extLst>
          </p:cNvPr>
          <p:cNvSpPr/>
          <p:nvPr/>
        </p:nvSpPr>
        <p:spPr>
          <a:xfrm>
            <a:off x="6189032" y="1020468"/>
            <a:ext cx="623264" cy="28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写真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B63F077-CACB-7025-CE15-AAF28A70FC02}"/>
              </a:ext>
            </a:extLst>
          </p:cNvPr>
          <p:cNvSpPr txBox="1"/>
          <p:nvPr/>
        </p:nvSpPr>
        <p:spPr>
          <a:xfrm>
            <a:off x="4573945" y="1302134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埋込みデバイス一覧</a:t>
            </a:r>
          </a:p>
        </p:txBody>
      </p:sp>
      <p:graphicFrame>
        <p:nvGraphicFramePr>
          <p:cNvPr id="65" name="表 65">
            <a:extLst>
              <a:ext uri="{FF2B5EF4-FFF2-40B4-BE49-F238E27FC236}">
                <a16:creationId xmlns:a16="http://schemas.microsoft.com/office/drawing/2014/main" id="{4C1F7E0D-AE96-DCA9-5AE3-9C5717724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8046"/>
              </p:ext>
            </p:extLst>
          </p:nvPr>
        </p:nvGraphicFramePr>
        <p:xfrm>
          <a:off x="4826000" y="1486127"/>
          <a:ext cx="2194560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657720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39560">
                  <a:extLst>
                    <a:ext uri="{9D8B030D-6E8A-4147-A177-3AD203B41FA5}">
                      <a16:colId xmlns:a16="http://schemas.microsoft.com/office/drawing/2014/main" val="41265890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埋込み日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販売名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条件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rgbClr val="FF0000"/>
                          </a:solidFill>
                        </a:rPr>
                        <a:t>禁忌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540924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FB69537-3BA8-DF2E-791E-7E54457F8FFA}"/>
              </a:ext>
            </a:extLst>
          </p:cNvPr>
          <p:cNvCxnSpPr>
            <a:cxnSpLocks/>
          </p:cNvCxnSpPr>
          <p:nvPr/>
        </p:nvCxnSpPr>
        <p:spPr>
          <a:xfrm>
            <a:off x="5173657" y="2032478"/>
            <a:ext cx="0" cy="36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 65">
            <a:extLst>
              <a:ext uri="{FF2B5EF4-FFF2-40B4-BE49-F238E27FC236}">
                <a16:creationId xmlns:a16="http://schemas.microsoft.com/office/drawing/2014/main" id="{D621D017-2A03-49B6-8ABA-BA6E9F861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51213"/>
              </p:ext>
            </p:extLst>
          </p:nvPr>
        </p:nvGraphicFramePr>
        <p:xfrm>
          <a:off x="4787901" y="2351491"/>
          <a:ext cx="3502343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724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699779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67669">
                  <a:extLst>
                    <a:ext uri="{9D8B030D-6E8A-4147-A177-3AD203B41FA5}">
                      <a16:colId xmlns:a16="http://schemas.microsoft.com/office/drawing/2014/main" val="4126589067"/>
                    </a:ext>
                  </a:extLst>
                </a:gridCol>
                <a:gridCol w="631503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  <a:gridCol w="535944">
                  <a:extLst>
                    <a:ext uri="{9D8B030D-6E8A-4147-A177-3AD203B41FA5}">
                      <a16:colId xmlns:a16="http://schemas.microsoft.com/office/drawing/2014/main" val="2479907410"/>
                    </a:ext>
                  </a:extLst>
                </a:gridCol>
                <a:gridCol w="583724">
                  <a:extLst>
                    <a:ext uri="{9D8B030D-6E8A-4147-A177-3AD203B41FA5}">
                      <a16:colId xmlns:a16="http://schemas.microsoft.com/office/drawing/2014/main" val="3116751616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埋込み日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販売名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条件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静磁場硬度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0" dirty="0"/>
                        <a:t>SAR</a:t>
                      </a:r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0" dirty="0"/>
                        <a:t>Conditional</a:t>
                      </a:r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rgbClr val="FF0000"/>
                          </a:solidFill>
                        </a:rPr>
                        <a:t>禁忌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540924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12E3E32-94C5-A1AE-2F4D-7B0A10CA334A}"/>
              </a:ext>
            </a:extLst>
          </p:cNvPr>
          <p:cNvSpPr txBox="1"/>
          <p:nvPr/>
        </p:nvSpPr>
        <p:spPr>
          <a:xfrm>
            <a:off x="5177961" y="2189908"/>
            <a:ext cx="1537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検査項目が</a:t>
            </a:r>
            <a:r>
              <a:rPr lang="en-US" altLang="ja-JP" sz="600" dirty="0"/>
              <a:t>MR</a:t>
            </a:r>
            <a:r>
              <a:rPr lang="ja-JP" altLang="en-US" sz="600" dirty="0"/>
              <a:t>の場合、下記に切り替え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EB09E69-0BE4-34A3-6727-9C08402547EC}"/>
              </a:ext>
            </a:extLst>
          </p:cNvPr>
          <p:cNvSpPr txBox="1"/>
          <p:nvPr/>
        </p:nvSpPr>
        <p:spPr>
          <a:xfrm>
            <a:off x="6401284" y="1282143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u="sng" dirty="0"/>
              <a:t>添付文章検索ページ（リンク）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D70B205-B3A2-4E39-033B-95BD7466C389}"/>
              </a:ext>
            </a:extLst>
          </p:cNvPr>
          <p:cNvCxnSpPr/>
          <p:nvPr/>
        </p:nvCxnSpPr>
        <p:spPr>
          <a:xfrm>
            <a:off x="2208073" y="1810721"/>
            <a:ext cx="0" cy="25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8F14028D-E58F-F085-D215-531D3F035241}"/>
              </a:ext>
            </a:extLst>
          </p:cNvPr>
          <p:cNvGrpSpPr/>
          <p:nvPr/>
        </p:nvGrpSpPr>
        <p:grpSpPr>
          <a:xfrm>
            <a:off x="1376384" y="1882441"/>
            <a:ext cx="2998440" cy="1319175"/>
            <a:chOff x="1376384" y="1471817"/>
            <a:chExt cx="2998440" cy="1319175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9AFC7525-4516-ADDD-8D05-5FCF3A56A0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8595" y="1609692"/>
              <a:ext cx="2476229" cy="1157616"/>
              <a:chOff x="183225" y="143838"/>
              <a:chExt cx="3063409" cy="2753474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320BEF2A-A4E6-FFBD-38A8-E464D1ECF887}"/>
                  </a:ext>
                </a:extLst>
              </p:cNvPr>
              <p:cNvSpPr/>
              <p:nvPr/>
            </p:nvSpPr>
            <p:spPr>
              <a:xfrm>
                <a:off x="184935" y="143838"/>
                <a:ext cx="3061699" cy="275347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9C343549-18A0-3A9E-CDCD-E01CA663C9C7}"/>
                  </a:ext>
                </a:extLst>
              </p:cNvPr>
              <p:cNvSpPr/>
              <p:nvPr/>
            </p:nvSpPr>
            <p:spPr>
              <a:xfrm>
                <a:off x="183225" y="152403"/>
                <a:ext cx="3061699" cy="53984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体内デバイス管理システム　　</a:t>
                </a:r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患者検索　</a:t>
                </a:r>
                <a:r>
                  <a:rPr lang="ja-JP" altLang="en-US" sz="600" dirty="0">
                    <a:solidFill>
                      <a:srgbClr val="FF0000"/>
                    </a:solidFill>
                  </a:rPr>
                  <a:t>データ登録　アクセス管理　</a:t>
                </a:r>
                <a:r>
                  <a:rPr lang="ja-JP" altLang="en-US" sz="600" dirty="0">
                    <a:solidFill>
                      <a:schemeClr val="tx1"/>
                    </a:solidFill>
                  </a:rPr>
                  <a:t>ログイン者　ログアウト　</a:t>
                </a:r>
              </a:p>
            </p:txBody>
          </p:sp>
        </p:grp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0798F836-C8F1-C530-5E49-56A9DDC99E33}"/>
                </a:ext>
              </a:extLst>
            </p:cNvPr>
            <p:cNvSpPr txBox="1"/>
            <p:nvPr/>
          </p:nvSpPr>
          <p:spPr>
            <a:xfrm>
              <a:off x="2127240" y="1471817"/>
              <a:ext cx="7232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アクセス者管理</a:t>
              </a: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1CE17D7B-9A5A-7F52-31FC-7F1C51C95A9F}"/>
                </a:ext>
              </a:extLst>
            </p:cNvPr>
            <p:cNvSpPr txBox="1"/>
            <p:nvPr/>
          </p:nvSpPr>
          <p:spPr>
            <a:xfrm>
              <a:off x="2135500" y="1867532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社員番号</a:t>
              </a: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D00FE19C-3BAA-6722-CC15-7A0E6947D1D0}"/>
                </a:ext>
              </a:extLst>
            </p:cNvPr>
            <p:cNvSpPr/>
            <p:nvPr/>
          </p:nvSpPr>
          <p:spPr>
            <a:xfrm>
              <a:off x="2665714" y="1870750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20FB0B06-ACCF-1292-24A3-409D1C24EDEC}"/>
                </a:ext>
              </a:extLst>
            </p:cNvPr>
            <p:cNvSpPr txBox="1"/>
            <p:nvPr/>
          </p:nvSpPr>
          <p:spPr>
            <a:xfrm>
              <a:off x="2141849" y="2016584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氏名</a:t>
              </a:r>
              <a:endParaRPr lang="en-US" altLang="ja-JP" sz="600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2547CD1-4657-8378-AABE-E573A9616BA8}"/>
                </a:ext>
              </a:extLst>
            </p:cNvPr>
            <p:cNvSpPr/>
            <p:nvPr/>
          </p:nvSpPr>
          <p:spPr>
            <a:xfrm>
              <a:off x="2665714" y="2029549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E47B249F-5BB0-450E-29D5-48DFB9C9B594}"/>
                </a:ext>
              </a:extLst>
            </p:cNvPr>
            <p:cNvSpPr/>
            <p:nvPr/>
          </p:nvSpPr>
          <p:spPr>
            <a:xfrm>
              <a:off x="3248685" y="2298178"/>
              <a:ext cx="613537" cy="208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登録</a:t>
              </a: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E2187591-121B-C9C8-68B2-C7016675BC4C}"/>
                </a:ext>
              </a:extLst>
            </p:cNvPr>
            <p:cNvSpPr txBox="1"/>
            <p:nvPr/>
          </p:nvSpPr>
          <p:spPr>
            <a:xfrm>
              <a:off x="2141848" y="2178680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パスワード</a:t>
              </a: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B4ACFCDE-0C39-A384-8FF0-7B7EA7EFD377}"/>
                </a:ext>
              </a:extLst>
            </p:cNvPr>
            <p:cNvSpPr/>
            <p:nvPr/>
          </p:nvSpPr>
          <p:spPr>
            <a:xfrm>
              <a:off x="2665713" y="2199678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30BFF75-0399-FFD5-2705-78434F9BB18D}"/>
                </a:ext>
              </a:extLst>
            </p:cNvPr>
            <p:cNvSpPr txBox="1"/>
            <p:nvPr/>
          </p:nvSpPr>
          <p:spPr>
            <a:xfrm>
              <a:off x="2148198" y="2469199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権限</a:t>
              </a:r>
              <a:endParaRPr lang="en-US" altLang="ja-JP" sz="600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4F3C5A1B-1D7C-5545-B225-97D5EF0C349F}"/>
                </a:ext>
              </a:extLst>
            </p:cNvPr>
            <p:cNvSpPr/>
            <p:nvPr/>
          </p:nvSpPr>
          <p:spPr>
            <a:xfrm>
              <a:off x="2665713" y="2515569"/>
              <a:ext cx="446276" cy="13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ABEEBDC3-068A-DA44-6139-24C4420D50CD}"/>
                </a:ext>
              </a:extLst>
            </p:cNvPr>
            <p:cNvSpPr txBox="1"/>
            <p:nvPr/>
          </p:nvSpPr>
          <p:spPr>
            <a:xfrm>
              <a:off x="1975783" y="2606326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一覧に戻る</a:t>
              </a:r>
              <a:endParaRPr lang="en-US" altLang="ja-JP" sz="600" dirty="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AAF6531F-6603-2BAE-9458-C3E29286789E}"/>
                </a:ext>
              </a:extLst>
            </p:cNvPr>
            <p:cNvSpPr txBox="1"/>
            <p:nvPr/>
          </p:nvSpPr>
          <p:spPr>
            <a:xfrm>
              <a:off x="1376384" y="2131995"/>
              <a:ext cx="81945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25" dirty="0"/>
                <a:t>編集・削除も</a:t>
              </a:r>
              <a:endParaRPr lang="en-US" altLang="ja-JP" sz="825" dirty="0"/>
            </a:p>
            <a:p>
              <a:r>
                <a:rPr lang="ja-JP" altLang="en-US" sz="825" dirty="0"/>
                <a:t>追加</a:t>
              </a:r>
            </a:p>
          </p:txBody>
        </p: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2D5722C9-4847-CBDA-F639-415BCC86C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587" y="1943347"/>
              <a:ext cx="313205" cy="167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70134C5-F454-3C75-6E87-27DA1ECEE63C}"/>
              </a:ext>
            </a:extLst>
          </p:cNvPr>
          <p:cNvCxnSpPr>
            <a:cxnSpLocks/>
          </p:cNvCxnSpPr>
          <p:nvPr/>
        </p:nvCxnSpPr>
        <p:spPr>
          <a:xfrm flipH="1">
            <a:off x="567287" y="460329"/>
            <a:ext cx="1883784" cy="25975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9AED22C-8623-B2A2-91B4-00E6395AAF1E}"/>
              </a:ext>
            </a:extLst>
          </p:cNvPr>
          <p:cNvSpPr txBox="1"/>
          <p:nvPr/>
        </p:nvSpPr>
        <p:spPr>
          <a:xfrm>
            <a:off x="271230" y="2623814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6A8DAAB-5C2F-3E8C-7E50-9D0FC0819F5B}"/>
              </a:ext>
            </a:extLst>
          </p:cNvPr>
          <p:cNvSpPr/>
          <p:nvPr/>
        </p:nvSpPr>
        <p:spPr>
          <a:xfrm>
            <a:off x="84024" y="3268787"/>
            <a:ext cx="1262048" cy="112926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1BEF7754-061C-0122-D04D-AFBDE51C52DF}"/>
              </a:ext>
            </a:extLst>
          </p:cNvPr>
          <p:cNvSpPr/>
          <p:nvPr/>
        </p:nvSpPr>
        <p:spPr>
          <a:xfrm>
            <a:off x="83319" y="3271677"/>
            <a:ext cx="1262048" cy="18089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CCD3428-8964-7B91-E137-3269678A7A57}"/>
              </a:ext>
            </a:extLst>
          </p:cNvPr>
          <p:cNvSpPr txBox="1"/>
          <p:nvPr/>
        </p:nvSpPr>
        <p:spPr>
          <a:xfrm>
            <a:off x="98297" y="3499040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4A70694C-9790-3DAA-3479-646E12A70A9A}"/>
              </a:ext>
            </a:extLst>
          </p:cNvPr>
          <p:cNvSpPr/>
          <p:nvPr/>
        </p:nvSpPr>
        <p:spPr>
          <a:xfrm>
            <a:off x="246950" y="3680770"/>
            <a:ext cx="92462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患者のデバイス情報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A7956A18-2393-7D82-BA0C-FB03A43DBC93}"/>
              </a:ext>
            </a:extLst>
          </p:cNvPr>
          <p:cNvSpPr txBox="1"/>
          <p:nvPr/>
        </p:nvSpPr>
        <p:spPr>
          <a:xfrm>
            <a:off x="101006" y="3137100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データ登録画面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76566B02-CE09-705C-141F-9AB412297329}"/>
              </a:ext>
            </a:extLst>
          </p:cNvPr>
          <p:cNvSpPr/>
          <p:nvPr/>
        </p:nvSpPr>
        <p:spPr>
          <a:xfrm>
            <a:off x="246950" y="3910694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添付文章情報</a:t>
            </a:r>
          </a:p>
        </p:txBody>
      </p: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97B6AFAA-0A31-89A3-D49F-ADDFAED6CCD3}"/>
              </a:ext>
            </a:extLst>
          </p:cNvPr>
          <p:cNvGrpSpPr/>
          <p:nvPr/>
        </p:nvGrpSpPr>
        <p:grpSpPr>
          <a:xfrm>
            <a:off x="2206314" y="4821231"/>
            <a:ext cx="2057461" cy="1691519"/>
            <a:chOff x="2340622" y="4061356"/>
            <a:chExt cx="2585992" cy="2255358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6D04956-E123-995A-8576-9FCEBB96F70E}"/>
                </a:ext>
              </a:extLst>
            </p:cNvPr>
            <p:cNvSpPr/>
            <p:nvPr/>
          </p:nvSpPr>
          <p:spPr>
            <a:xfrm>
              <a:off x="2381557" y="4306476"/>
              <a:ext cx="2545057" cy="2010238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1FEC83C-13E3-6776-3D1A-E34A0DB65B23}"/>
                </a:ext>
              </a:extLst>
            </p:cNvPr>
            <p:cNvSpPr/>
            <p:nvPr/>
          </p:nvSpPr>
          <p:spPr>
            <a:xfrm>
              <a:off x="2380617" y="4310329"/>
              <a:ext cx="2545057" cy="23905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体内デバイス管理システム・・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A81A1DE-5F49-F5DF-648A-623EB37D6D00}"/>
                </a:ext>
              </a:extLst>
            </p:cNvPr>
            <p:cNvSpPr txBox="1"/>
            <p:nvPr/>
          </p:nvSpPr>
          <p:spPr>
            <a:xfrm>
              <a:off x="2400589" y="4581731"/>
              <a:ext cx="13747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患者のデバイス情報登録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44F236C-09A1-B6AA-000D-BC3C86ED4EFC}"/>
                </a:ext>
              </a:extLst>
            </p:cNvPr>
            <p:cNvSpPr/>
            <p:nvPr/>
          </p:nvSpPr>
          <p:spPr>
            <a:xfrm>
              <a:off x="3880923" y="4587539"/>
              <a:ext cx="1003476" cy="148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>
                  <a:solidFill>
                    <a:schemeClr val="tx1"/>
                  </a:solidFill>
                </a:rPr>
                <a:t>1</a:t>
              </a:r>
              <a:r>
                <a:rPr lang="ja-JP" altLang="en-US" sz="600" dirty="0">
                  <a:solidFill>
                    <a:schemeClr val="tx1"/>
                  </a:solidFill>
                </a:rPr>
                <a:t>行</a:t>
              </a:r>
              <a:r>
                <a:rPr lang="en-US" altLang="ja-JP" sz="600" dirty="0">
                  <a:solidFill>
                    <a:schemeClr val="tx1"/>
                  </a:solidFill>
                </a:rPr>
                <a:t>CSV</a:t>
              </a:r>
              <a:r>
                <a:rPr lang="ja-JP" altLang="en-US" sz="600" dirty="0">
                  <a:solidFill>
                    <a:schemeClr val="tx1"/>
                  </a:solidFill>
                </a:rPr>
                <a:t>取り込み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4BF0A7C-60EE-C574-57AD-953949B4B2C4}"/>
                </a:ext>
              </a:extLst>
            </p:cNvPr>
            <p:cNvSpPr txBox="1"/>
            <p:nvPr/>
          </p:nvSpPr>
          <p:spPr>
            <a:xfrm>
              <a:off x="2888937" y="4805158"/>
              <a:ext cx="5582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患者</a:t>
              </a:r>
              <a:r>
                <a:rPr lang="en-US" altLang="ja-JP" sz="600" dirty="0"/>
                <a:t>ID</a:t>
              </a:r>
              <a:endParaRPr lang="ja-JP" altLang="en-US" sz="600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6979692-93BA-E219-5224-D4AC6DC74324}"/>
                </a:ext>
              </a:extLst>
            </p:cNvPr>
            <p:cNvSpPr/>
            <p:nvPr/>
          </p:nvSpPr>
          <p:spPr>
            <a:xfrm>
              <a:off x="3370135" y="4828497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350" dirty="0">
                <a:solidFill>
                  <a:schemeClr val="tx1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FF4E2B6-DA5F-17AA-BDDF-E698EE94E3FD}"/>
                </a:ext>
              </a:extLst>
            </p:cNvPr>
            <p:cNvSpPr txBox="1"/>
            <p:nvPr/>
          </p:nvSpPr>
          <p:spPr>
            <a:xfrm>
              <a:off x="2996338" y="5003894"/>
              <a:ext cx="451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氏名</a:t>
              </a:r>
              <a:endParaRPr lang="en-US" altLang="ja-JP" sz="600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68081C7B-16D6-F881-6CB9-1DFC874C3582}"/>
                </a:ext>
              </a:extLst>
            </p:cNvPr>
            <p:cNvSpPr/>
            <p:nvPr/>
          </p:nvSpPr>
          <p:spPr>
            <a:xfrm>
              <a:off x="3370135" y="5040230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EAD3889F-A324-3DE7-4556-FFC98240B115}"/>
                </a:ext>
              </a:extLst>
            </p:cNvPr>
            <p:cNvSpPr txBox="1"/>
            <p:nvPr/>
          </p:nvSpPr>
          <p:spPr>
            <a:xfrm>
              <a:off x="2791152" y="5257893"/>
              <a:ext cx="656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埋込日付</a:t>
              </a:r>
              <a:endParaRPr lang="en-US" altLang="ja-JP" sz="6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EC5A0FB-45EC-450E-75EA-F6B2713CBB49}"/>
                </a:ext>
              </a:extLst>
            </p:cNvPr>
            <p:cNvSpPr/>
            <p:nvPr/>
          </p:nvSpPr>
          <p:spPr>
            <a:xfrm>
              <a:off x="3370135" y="5260362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C5E0C86-EF83-DFA0-BE80-6A177978A730}"/>
                </a:ext>
              </a:extLst>
            </p:cNvPr>
            <p:cNvSpPr txBox="1"/>
            <p:nvPr/>
          </p:nvSpPr>
          <p:spPr>
            <a:xfrm>
              <a:off x="2340622" y="4061356"/>
              <a:ext cx="1682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患者のデバイス情報（登録画面）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11021A1-BCC8-2962-8846-86756DCB85E9}"/>
                </a:ext>
              </a:extLst>
            </p:cNvPr>
            <p:cNvSpPr txBox="1"/>
            <p:nvPr/>
          </p:nvSpPr>
          <p:spPr>
            <a:xfrm>
              <a:off x="2390133" y="5473793"/>
              <a:ext cx="99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00" dirty="0"/>
                <a:t>添付文章承認番号</a:t>
              </a:r>
              <a:endParaRPr lang="en-US" altLang="ja-JP" sz="600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C4273D1A-F5AE-FDE1-D3AE-8AD8E1199FF0}"/>
                </a:ext>
              </a:extLst>
            </p:cNvPr>
            <p:cNvSpPr/>
            <p:nvPr/>
          </p:nvSpPr>
          <p:spPr>
            <a:xfrm>
              <a:off x="3370135" y="5476262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70BFB6C-BB81-C13A-A41B-AB2CBD8479F6}"/>
                </a:ext>
              </a:extLst>
            </p:cNvPr>
            <p:cNvSpPr txBox="1"/>
            <p:nvPr/>
          </p:nvSpPr>
          <p:spPr>
            <a:xfrm>
              <a:off x="2688560" y="5700276"/>
              <a:ext cx="759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デバイス名</a:t>
              </a:r>
              <a:endParaRPr lang="en-US" altLang="ja-JP" sz="600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62B9B754-CAC1-FE77-A54A-9269D92480BA}"/>
                </a:ext>
              </a:extLst>
            </p:cNvPr>
            <p:cNvSpPr/>
            <p:nvPr/>
          </p:nvSpPr>
          <p:spPr>
            <a:xfrm>
              <a:off x="3370135" y="5709094"/>
              <a:ext cx="595035" cy="179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C9DBA49E-4289-047F-18DD-E03ED89B8D33}"/>
                </a:ext>
              </a:extLst>
            </p:cNvPr>
            <p:cNvSpPr/>
            <p:nvPr/>
          </p:nvSpPr>
          <p:spPr>
            <a:xfrm>
              <a:off x="4056400" y="5883681"/>
              <a:ext cx="827999" cy="179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登録</a:t>
              </a:r>
            </a:p>
          </p:txBody>
        </p:sp>
      </p:grp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757DF639-9286-966B-0DCE-67DC8CDFC282}"/>
              </a:ext>
            </a:extLst>
          </p:cNvPr>
          <p:cNvCxnSpPr>
            <a:cxnSpLocks/>
            <a:stCxn id="118" idx="3"/>
            <a:endCxn id="151" idx="1"/>
          </p:cNvCxnSpPr>
          <p:nvPr/>
        </p:nvCxnSpPr>
        <p:spPr>
          <a:xfrm flipV="1">
            <a:off x="1164950" y="3341803"/>
            <a:ext cx="4001619" cy="6408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5905719-68F1-0DC7-6C16-374CAAE22B85}"/>
              </a:ext>
            </a:extLst>
          </p:cNvPr>
          <p:cNvSpPr/>
          <p:nvPr/>
        </p:nvSpPr>
        <p:spPr>
          <a:xfrm>
            <a:off x="7190918" y="3430273"/>
            <a:ext cx="1908793" cy="1676297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1A5D91AD-0BA6-0866-A8B4-008F535C7FC9}"/>
              </a:ext>
            </a:extLst>
          </p:cNvPr>
          <p:cNvSpPr/>
          <p:nvPr/>
        </p:nvSpPr>
        <p:spPr>
          <a:xfrm>
            <a:off x="7190213" y="3433162"/>
            <a:ext cx="1908793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5630F3C-35D5-EF42-1D22-536FF2D798E0}"/>
              </a:ext>
            </a:extLst>
          </p:cNvPr>
          <p:cNvSpPr txBox="1"/>
          <p:nvPr/>
        </p:nvSpPr>
        <p:spPr>
          <a:xfrm>
            <a:off x="7205192" y="3636713"/>
            <a:ext cx="1184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デバイスの添付文章情報登録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D529F2C-37CD-675B-9223-5D7BF6F3B919}"/>
              </a:ext>
            </a:extLst>
          </p:cNvPr>
          <p:cNvSpPr/>
          <p:nvPr/>
        </p:nvSpPr>
        <p:spPr>
          <a:xfrm>
            <a:off x="8318619" y="3628369"/>
            <a:ext cx="754063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1</a:t>
            </a:r>
            <a:r>
              <a:rPr lang="ja-JP" altLang="en-US" sz="600" dirty="0">
                <a:solidFill>
                  <a:schemeClr val="tx1"/>
                </a:solidFill>
              </a:rPr>
              <a:t>行</a:t>
            </a:r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E2D1E9BF-174F-4C60-0CE2-9586FC5FBC71}"/>
              </a:ext>
            </a:extLst>
          </p:cNvPr>
          <p:cNvSpPr/>
          <p:nvPr/>
        </p:nvSpPr>
        <p:spPr>
          <a:xfrm>
            <a:off x="7951402" y="3802739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528D4C63-004D-3658-C71A-92F91F2C4523}"/>
              </a:ext>
            </a:extLst>
          </p:cNvPr>
          <p:cNvSpPr txBox="1"/>
          <p:nvPr/>
        </p:nvSpPr>
        <p:spPr>
          <a:xfrm>
            <a:off x="7467017" y="3905711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JMD</a:t>
            </a:r>
            <a:r>
              <a:rPr lang="ja-JP" altLang="en-US" sz="600" dirty="0"/>
              <a:t>コード</a:t>
            </a:r>
            <a:endParaRPr lang="en-US" altLang="ja-JP" sz="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78003587-5EC2-F87E-AA96-CA072DEA5CF9}"/>
              </a:ext>
            </a:extLst>
          </p:cNvPr>
          <p:cNvSpPr/>
          <p:nvPr/>
        </p:nvSpPr>
        <p:spPr>
          <a:xfrm>
            <a:off x="7951402" y="3932963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68786E8-6F60-44C3-7044-39D35A62A472}"/>
              </a:ext>
            </a:extLst>
          </p:cNvPr>
          <p:cNvSpPr txBox="1"/>
          <p:nvPr/>
        </p:nvSpPr>
        <p:spPr>
          <a:xfrm>
            <a:off x="7473029" y="4048757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一般的名称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C1B1B71-3574-03A6-B37A-835CB3E5E160}"/>
              </a:ext>
            </a:extLst>
          </p:cNvPr>
          <p:cNvSpPr/>
          <p:nvPr/>
        </p:nvSpPr>
        <p:spPr>
          <a:xfrm>
            <a:off x="7951402" y="4069437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396D7292-14CC-FAB3-1798-42230BD49F4F}"/>
              </a:ext>
            </a:extLst>
          </p:cNvPr>
          <p:cNvSpPr txBox="1"/>
          <p:nvPr/>
        </p:nvSpPr>
        <p:spPr>
          <a:xfrm>
            <a:off x="7626917" y="418352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販売名</a:t>
            </a:r>
            <a:endParaRPr lang="en-US" altLang="ja-JP" sz="600" dirty="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707B07C3-4098-09E3-C55D-447A909CA697}"/>
              </a:ext>
            </a:extLst>
          </p:cNvPr>
          <p:cNvSpPr/>
          <p:nvPr/>
        </p:nvSpPr>
        <p:spPr>
          <a:xfrm>
            <a:off x="7951402" y="4204425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F4B3D87-AED7-1E43-4913-1E811EE9263A}"/>
              </a:ext>
            </a:extLst>
          </p:cNvPr>
          <p:cNvSpPr txBox="1"/>
          <p:nvPr/>
        </p:nvSpPr>
        <p:spPr>
          <a:xfrm>
            <a:off x="7221162" y="3792998"/>
            <a:ext cx="8369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添付文書承認番号</a:t>
            </a:r>
            <a:endParaRPr lang="en-US" altLang="ja-JP" sz="600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C5357D8-F2A4-12CF-B870-ED2C186FF0A5}"/>
              </a:ext>
            </a:extLst>
          </p:cNvPr>
          <p:cNvSpPr/>
          <p:nvPr/>
        </p:nvSpPr>
        <p:spPr>
          <a:xfrm>
            <a:off x="7951402" y="4340950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871E8305-9631-D493-50F2-A616D0EF8079}"/>
              </a:ext>
            </a:extLst>
          </p:cNvPr>
          <p:cNvSpPr/>
          <p:nvPr/>
        </p:nvSpPr>
        <p:spPr>
          <a:xfrm>
            <a:off x="8447050" y="4950593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登録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B49207A-CE10-985F-A35D-94D0B1B7A6D0}"/>
              </a:ext>
            </a:extLst>
          </p:cNvPr>
          <p:cNvSpPr txBox="1"/>
          <p:nvPr/>
        </p:nvSpPr>
        <p:spPr>
          <a:xfrm>
            <a:off x="7166827" y="3255821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添付文章情報登録画面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6AF7E0AC-0267-1443-7672-CDA37BFB8082}"/>
              </a:ext>
            </a:extLst>
          </p:cNvPr>
          <p:cNvSpPr txBox="1"/>
          <p:nvPr/>
        </p:nvSpPr>
        <p:spPr>
          <a:xfrm>
            <a:off x="7350399" y="4307349"/>
            <a:ext cx="6912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MR</a:t>
            </a:r>
            <a:r>
              <a:rPr lang="ja-JP" altLang="en-US" sz="600" dirty="0"/>
              <a:t>適合性情報</a:t>
            </a:r>
            <a:endParaRPr lang="en-US" altLang="ja-JP" sz="600" dirty="0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E8A31252-FA63-1E93-6C53-CB49281F379E}"/>
              </a:ext>
            </a:extLst>
          </p:cNvPr>
          <p:cNvSpPr/>
          <p:nvPr/>
        </p:nvSpPr>
        <p:spPr>
          <a:xfrm>
            <a:off x="5190660" y="3423921"/>
            <a:ext cx="1908793" cy="175194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ED0A53E4-BA6C-9B60-A51C-4F835FA73D21}"/>
              </a:ext>
            </a:extLst>
          </p:cNvPr>
          <p:cNvSpPr/>
          <p:nvPr/>
        </p:nvSpPr>
        <p:spPr>
          <a:xfrm>
            <a:off x="5189955" y="3426811"/>
            <a:ext cx="1908793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BF0C5BC-DD54-C647-15F2-A7A55884A0FF}"/>
              </a:ext>
            </a:extLst>
          </p:cNvPr>
          <p:cNvSpPr txBox="1"/>
          <p:nvPr/>
        </p:nvSpPr>
        <p:spPr>
          <a:xfrm>
            <a:off x="5204933" y="3630362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添付文章登録デバイス一覧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171BB0A8-2980-08F5-C35A-C09C190DCFD6}"/>
              </a:ext>
            </a:extLst>
          </p:cNvPr>
          <p:cNvSpPr/>
          <p:nvPr/>
        </p:nvSpPr>
        <p:spPr>
          <a:xfrm>
            <a:off x="6426310" y="3634718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F719547-5934-F8F6-0432-5A10DAE2AFC8}"/>
              </a:ext>
            </a:extLst>
          </p:cNvPr>
          <p:cNvSpPr txBox="1"/>
          <p:nvPr/>
        </p:nvSpPr>
        <p:spPr>
          <a:xfrm>
            <a:off x="5166569" y="3249470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添付文章情報一覧画面</a:t>
            </a:r>
          </a:p>
        </p:txBody>
      </p:sp>
      <p:graphicFrame>
        <p:nvGraphicFramePr>
          <p:cNvPr id="160" name="表 65">
            <a:extLst>
              <a:ext uri="{FF2B5EF4-FFF2-40B4-BE49-F238E27FC236}">
                <a16:creationId xmlns:a16="http://schemas.microsoft.com/office/drawing/2014/main" id="{D7604097-724D-5078-1FA7-2BF324E0D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39787"/>
              </p:ext>
            </p:extLst>
          </p:nvPr>
        </p:nvGraphicFramePr>
        <p:xfrm>
          <a:off x="5301108" y="4251433"/>
          <a:ext cx="1456444" cy="6629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8226">
                  <a:extLst>
                    <a:ext uri="{9D8B030D-6E8A-4147-A177-3AD203B41FA5}">
                      <a16:colId xmlns:a16="http://schemas.microsoft.com/office/drawing/2014/main" val="339298849"/>
                    </a:ext>
                  </a:extLst>
                </a:gridCol>
                <a:gridCol w="521996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</a:t>
                      </a:r>
                      <a:endParaRPr kumimoji="1" lang="en-US" altLang="ja-JP" sz="600" b="0" dirty="0"/>
                    </a:p>
                    <a:p>
                      <a:r>
                        <a:rPr kumimoji="1" lang="ja-JP" altLang="en-US" sz="600" b="0" dirty="0"/>
                        <a:t>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デバイスの販売名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/>
                        <a:t>詳細を見る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635C259-EE6B-B9A0-1571-87C0FB542F34}"/>
              </a:ext>
            </a:extLst>
          </p:cNvPr>
          <p:cNvSpPr txBox="1"/>
          <p:nvPr/>
        </p:nvSpPr>
        <p:spPr>
          <a:xfrm>
            <a:off x="8282538" y="5151072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+</a:t>
            </a:r>
            <a:r>
              <a:rPr lang="ja-JP" altLang="en-US" sz="600" dirty="0"/>
              <a:t>改定日、登録日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E5CC22AE-27CA-7338-8F53-B5825270EB7C}"/>
              </a:ext>
            </a:extLst>
          </p:cNvPr>
          <p:cNvSpPr txBox="1"/>
          <p:nvPr/>
        </p:nvSpPr>
        <p:spPr>
          <a:xfrm>
            <a:off x="5324014" y="4933113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＿</a:t>
            </a:r>
            <a:r>
              <a:rPr lang="en-US" altLang="ja-JP" sz="600" dirty="0"/>
              <a:t> </a:t>
            </a:r>
            <a:r>
              <a:rPr lang="ja-JP" altLang="en-US" sz="600" dirty="0"/>
              <a:t>ページ、全＿件　</a:t>
            </a:r>
            <a:r>
              <a:rPr lang="en-US" altLang="ja-JP" sz="600" dirty="0"/>
              <a:t>20</a:t>
            </a:r>
            <a:r>
              <a:rPr lang="ja-JP" altLang="en-US" sz="600" dirty="0"/>
              <a:t>レコードごと表示</a:t>
            </a:r>
            <a:endParaRPr lang="en-US" altLang="ja-JP" sz="600" dirty="0"/>
          </a:p>
          <a:p>
            <a:r>
              <a:rPr lang="en-US" altLang="ja-JP" sz="600" dirty="0"/>
              <a:t>1 2 3 4 5</a:t>
            </a:r>
            <a:endParaRPr lang="ja-JP" altLang="en-US" sz="600" dirty="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2311E5E5-D084-C4E6-D9CD-B3A409F76CE2}"/>
              </a:ext>
            </a:extLst>
          </p:cNvPr>
          <p:cNvSpPr txBox="1"/>
          <p:nvPr/>
        </p:nvSpPr>
        <p:spPr>
          <a:xfrm>
            <a:off x="6037205" y="5584179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編集（削除）画面に</a:t>
            </a:r>
            <a:endParaRPr lang="en-US" altLang="ja-JP" sz="700" dirty="0"/>
          </a:p>
          <a:p>
            <a:r>
              <a:rPr lang="ja-JP" altLang="en-US" sz="700" dirty="0"/>
              <a:t>編集画面には、</a:t>
            </a:r>
            <a:r>
              <a:rPr lang="en-US" altLang="ja-JP" sz="700" dirty="0"/>
              <a:t>CT</a:t>
            </a:r>
            <a:r>
              <a:rPr lang="ja-JP" altLang="en-US" sz="700" dirty="0"/>
              <a:t>可否などの表示もしておく。（変更可能なように）</a:t>
            </a:r>
            <a:endParaRPr lang="en-US" altLang="ja-JP" sz="700" dirty="0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C650E242-9AC4-242F-FF1B-482D02C5D7C6}"/>
              </a:ext>
            </a:extLst>
          </p:cNvPr>
          <p:cNvSpPr/>
          <p:nvPr/>
        </p:nvSpPr>
        <p:spPr>
          <a:xfrm>
            <a:off x="6427056" y="3823442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手動で登録</a:t>
            </a: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52B634C2-0A6C-3771-EC21-F741A02F3D25}"/>
              </a:ext>
            </a:extLst>
          </p:cNvPr>
          <p:cNvCxnSpPr>
            <a:cxnSpLocks/>
          </p:cNvCxnSpPr>
          <p:nvPr/>
        </p:nvCxnSpPr>
        <p:spPr>
          <a:xfrm flipH="1">
            <a:off x="6770996" y="4681864"/>
            <a:ext cx="130131" cy="9118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36CDBB84-39DB-57D1-F69E-2D97EEF7A25F}"/>
              </a:ext>
            </a:extLst>
          </p:cNvPr>
          <p:cNvCxnSpPr>
            <a:cxnSpLocks/>
          </p:cNvCxnSpPr>
          <p:nvPr/>
        </p:nvCxnSpPr>
        <p:spPr>
          <a:xfrm>
            <a:off x="6929638" y="3888852"/>
            <a:ext cx="335966" cy="218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24E5127-373E-CD1B-C39B-5F99DAAC5E34}"/>
              </a:ext>
            </a:extLst>
          </p:cNvPr>
          <p:cNvSpPr txBox="1"/>
          <p:nvPr/>
        </p:nvSpPr>
        <p:spPr>
          <a:xfrm>
            <a:off x="5256899" y="3974530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添付文章承認番号で検索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0C975392-3B28-B457-3552-1DCF76E2FF88}"/>
              </a:ext>
            </a:extLst>
          </p:cNvPr>
          <p:cNvSpPr/>
          <p:nvPr/>
        </p:nvSpPr>
        <p:spPr>
          <a:xfrm>
            <a:off x="6261443" y="3985733"/>
            <a:ext cx="573009" cy="13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EB409C5F-25E2-5F86-A8C3-FC86882CE6FD}"/>
              </a:ext>
            </a:extLst>
          </p:cNvPr>
          <p:cNvSpPr txBox="1"/>
          <p:nvPr/>
        </p:nvSpPr>
        <p:spPr>
          <a:xfrm>
            <a:off x="5194071" y="5229465"/>
            <a:ext cx="16658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〇検索した場合、結果を</a:t>
            </a:r>
            <a:r>
              <a:rPr lang="en-US" altLang="ja-JP" sz="700" dirty="0"/>
              <a:t>1</a:t>
            </a:r>
            <a:r>
              <a:rPr lang="ja-JP" altLang="en-US" sz="700" dirty="0"/>
              <a:t>つのみ表示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F94C2A03-F1DB-9FF4-46FE-793748B40194}"/>
              </a:ext>
            </a:extLst>
          </p:cNvPr>
          <p:cNvSpPr/>
          <p:nvPr/>
        </p:nvSpPr>
        <p:spPr>
          <a:xfrm>
            <a:off x="61091" y="5011421"/>
            <a:ext cx="2040986" cy="150767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47A84492-1A76-79F2-0BB1-9AFDA5143F42}"/>
              </a:ext>
            </a:extLst>
          </p:cNvPr>
          <p:cNvSpPr/>
          <p:nvPr/>
        </p:nvSpPr>
        <p:spPr>
          <a:xfrm>
            <a:off x="60338" y="5014311"/>
            <a:ext cx="2040986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196ABEFC-5EFB-4803-4A0D-B8DAD68BC3F4}"/>
              </a:ext>
            </a:extLst>
          </p:cNvPr>
          <p:cNvSpPr txBox="1"/>
          <p:nvPr/>
        </p:nvSpPr>
        <p:spPr>
          <a:xfrm>
            <a:off x="76354" y="5217862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患者のデバイス一覧</a:t>
            </a: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0D804DCD-8BB5-28CF-7CEB-EFDAF6B699E2}"/>
              </a:ext>
            </a:extLst>
          </p:cNvPr>
          <p:cNvSpPr/>
          <p:nvPr/>
        </p:nvSpPr>
        <p:spPr>
          <a:xfrm>
            <a:off x="1263495" y="5222218"/>
            <a:ext cx="804729" cy="11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E54DAB9E-57B7-5892-4453-2BE7A68990AF}"/>
              </a:ext>
            </a:extLst>
          </p:cNvPr>
          <p:cNvSpPr txBox="1"/>
          <p:nvPr/>
        </p:nvSpPr>
        <p:spPr>
          <a:xfrm>
            <a:off x="28264" y="4827581"/>
            <a:ext cx="11024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患者のデバイス一覧画面</a:t>
            </a:r>
          </a:p>
        </p:txBody>
      </p:sp>
      <p:graphicFrame>
        <p:nvGraphicFramePr>
          <p:cNvPr id="205" name="表 65">
            <a:extLst>
              <a:ext uri="{FF2B5EF4-FFF2-40B4-BE49-F238E27FC236}">
                <a16:creationId xmlns:a16="http://schemas.microsoft.com/office/drawing/2014/main" id="{38D9B17F-1977-534D-E75C-49AE24D21D13}"/>
              </a:ext>
            </a:extLst>
          </p:cNvPr>
          <p:cNvGraphicFramePr>
            <a:graphicFrameLocks noGrp="1"/>
          </p:cNvGraphicFramePr>
          <p:nvPr/>
        </p:nvGraphicFramePr>
        <p:xfrm>
          <a:off x="79389" y="5603983"/>
          <a:ext cx="2007885" cy="6629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9711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39298849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70462">
                  <a:extLst>
                    <a:ext uri="{9D8B030D-6E8A-4147-A177-3AD203B41FA5}">
                      <a16:colId xmlns:a16="http://schemas.microsoft.com/office/drawing/2014/main" val="3371886478"/>
                    </a:ext>
                  </a:extLst>
                </a:gridCol>
                <a:gridCol w="429362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</a:t>
                      </a:r>
                      <a:r>
                        <a:rPr kumimoji="1" lang="en-US" altLang="ja-JP" sz="600" b="0" dirty="0"/>
                        <a:t>ID</a:t>
                      </a:r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埋込日付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デバイス名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/>
                        <a:t>詳細を見る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0A6E988F-3392-34BB-23AF-C84EC305567C}"/>
              </a:ext>
            </a:extLst>
          </p:cNvPr>
          <p:cNvSpPr txBox="1"/>
          <p:nvPr/>
        </p:nvSpPr>
        <p:spPr>
          <a:xfrm>
            <a:off x="2204125" y="6604203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編集（削除）画面に</a:t>
            </a:r>
          </a:p>
        </p:txBody>
      </p: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861BFD04-E04B-30D5-3174-C62E478367AF}"/>
              </a:ext>
            </a:extLst>
          </p:cNvPr>
          <p:cNvCxnSpPr>
            <a:cxnSpLocks/>
          </p:cNvCxnSpPr>
          <p:nvPr/>
        </p:nvCxnSpPr>
        <p:spPr>
          <a:xfrm>
            <a:off x="1845938" y="6063716"/>
            <a:ext cx="500396" cy="5668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7C00E47-3A64-500C-33DE-65C29D01C658}"/>
              </a:ext>
            </a:extLst>
          </p:cNvPr>
          <p:cNvSpPr txBox="1"/>
          <p:nvPr/>
        </p:nvSpPr>
        <p:spPr>
          <a:xfrm>
            <a:off x="28731" y="5409630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r>
              <a:rPr lang="ja-JP" altLang="en-US" sz="600" dirty="0"/>
              <a:t>で検索</a:t>
            </a: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A215DF3-5999-87BA-24D2-8A3BBAB0F7EC}"/>
              </a:ext>
            </a:extLst>
          </p:cNvPr>
          <p:cNvSpPr/>
          <p:nvPr/>
        </p:nvSpPr>
        <p:spPr>
          <a:xfrm>
            <a:off x="616289" y="5420833"/>
            <a:ext cx="278819" cy="134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034BB1EA-B082-D5FC-9F8A-CA7C55D2F205}"/>
              </a:ext>
            </a:extLst>
          </p:cNvPr>
          <p:cNvSpPr txBox="1"/>
          <p:nvPr/>
        </p:nvSpPr>
        <p:spPr>
          <a:xfrm>
            <a:off x="105526" y="6285257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＿</a:t>
            </a:r>
            <a:r>
              <a:rPr lang="en-US" altLang="ja-JP" sz="600" dirty="0"/>
              <a:t> </a:t>
            </a:r>
            <a:r>
              <a:rPr lang="ja-JP" altLang="en-US" sz="600" dirty="0"/>
              <a:t>ページ、全＿件　</a:t>
            </a:r>
            <a:r>
              <a:rPr lang="en-US" altLang="ja-JP" sz="600" dirty="0"/>
              <a:t>20</a:t>
            </a:r>
            <a:r>
              <a:rPr lang="ja-JP" altLang="en-US" sz="600" dirty="0"/>
              <a:t>レコードごと表示</a:t>
            </a:r>
            <a:endParaRPr lang="en-US" altLang="ja-JP" sz="600" dirty="0"/>
          </a:p>
          <a:p>
            <a:r>
              <a:rPr lang="en-US" altLang="ja-JP" sz="600" dirty="0"/>
              <a:t>1 2 3 4 5</a:t>
            </a:r>
            <a:endParaRPr lang="ja-JP" altLang="en-US" sz="600" dirty="0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AF754A4C-F2B9-473D-54DF-AAD8B7CB1AE3}"/>
              </a:ext>
            </a:extLst>
          </p:cNvPr>
          <p:cNvSpPr txBox="1"/>
          <p:nvPr/>
        </p:nvSpPr>
        <p:spPr>
          <a:xfrm>
            <a:off x="3359539" y="4821178"/>
            <a:ext cx="13388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※</a:t>
            </a:r>
            <a:r>
              <a:rPr lang="ja-JP" altLang="en-US" sz="600" dirty="0"/>
              <a:t>編集・削除も同様の画面を使用</a:t>
            </a: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81A70BAF-58EF-0B34-177D-F3F2AD7D712B}"/>
              </a:ext>
            </a:extLst>
          </p:cNvPr>
          <p:cNvSpPr txBox="1"/>
          <p:nvPr/>
        </p:nvSpPr>
        <p:spPr>
          <a:xfrm>
            <a:off x="7874340" y="3176596"/>
            <a:ext cx="13388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※</a:t>
            </a:r>
            <a:r>
              <a:rPr lang="ja-JP" altLang="en-US" sz="600" dirty="0"/>
              <a:t>編集・削除も同様の画面を使用</a:t>
            </a:r>
          </a:p>
        </p:txBody>
      </p:sp>
      <p:cxnSp>
        <p:nvCxnSpPr>
          <p:cNvPr id="235" name="直線矢印コネクタ 234">
            <a:extLst>
              <a:ext uri="{FF2B5EF4-FFF2-40B4-BE49-F238E27FC236}">
                <a16:creationId xmlns:a16="http://schemas.microsoft.com/office/drawing/2014/main" id="{07810D41-CEB1-E866-3DAA-2AC094B4BF62}"/>
              </a:ext>
            </a:extLst>
          </p:cNvPr>
          <p:cNvCxnSpPr>
            <a:cxnSpLocks/>
          </p:cNvCxnSpPr>
          <p:nvPr/>
        </p:nvCxnSpPr>
        <p:spPr>
          <a:xfrm flipH="1">
            <a:off x="6582290" y="778145"/>
            <a:ext cx="1326109" cy="22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矢印: 右 239">
            <a:extLst>
              <a:ext uri="{FF2B5EF4-FFF2-40B4-BE49-F238E27FC236}">
                <a16:creationId xmlns:a16="http://schemas.microsoft.com/office/drawing/2014/main" id="{81A81AE3-9A62-43F3-2C6F-E8CA45F0A336}"/>
              </a:ext>
            </a:extLst>
          </p:cNvPr>
          <p:cNvSpPr/>
          <p:nvPr/>
        </p:nvSpPr>
        <p:spPr>
          <a:xfrm>
            <a:off x="3597454" y="776849"/>
            <a:ext cx="938791" cy="102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B29E79AB-5408-225D-D310-0E710187CD21}"/>
              </a:ext>
            </a:extLst>
          </p:cNvPr>
          <p:cNvSpPr txBox="1"/>
          <p:nvPr/>
        </p:nvSpPr>
        <p:spPr>
          <a:xfrm>
            <a:off x="7777593" y="784957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・条件付き可の場合は、</a:t>
            </a:r>
            <a:endParaRPr lang="en-US" altLang="ja-JP" sz="600" dirty="0"/>
          </a:p>
          <a:p>
            <a:r>
              <a:rPr lang="ja-JP" altLang="en-US" sz="600" dirty="0"/>
              <a:t>注意内容を。</a:t>
            </a:r>
            <a:endParaRPr lang="en-US" altLang="ja-JP" sz="600" dirty="0"/>
          </a:p>
          <a:p>
            <a:r>
              <a:rPr lang="en-US" altLang="ja-JP" sz="600" dirty="0"/>
              <a:t>CT</a:t>
            </a:r>
            <a:r>
              <a:rPr lang="ja-JP" altLang="en-US" sz="600" dirty="0"/>
              <a:t>→</a:t>
            </a:r>
            <a:r>
              <a:rPr lang="en-US" altLang="ja-JP" sz="600" dirty="0"/>
              <a:t>5</a:t>
            </a:r>
            <a:r>
              <a:rPr lang="ja-JP" altLang="en-US" sz="600" dirty="0"/>
              <a:t>秒以上だめ</a:t>
            </a:r>
            <a:endParaRPr lang="en-US" altLang="ja-JP" sz="600" dirty="0"/>
          </a:p>
          <a:p>
            <a:r>
              <a:rPr lang="en-US" altLang="ja-JP" sz="600" dirty="0"/>
              <a:t>TV</a:t>
            </a:r>
            <a:r>
              <a:rPr lang="ja-JP" altLang="en-US" sz="600" dirty="0"/>
              <a:t>→パルス透視だめ</a:t>
            </a:r>
            <a:endParaRPr lang="en-US" altLang="ja-JP" sz="600" dirty="0"/>
          </a:p>
          <a:p>
            <a:r>
              <a:rPr lang="en-US" altLang="ja-JP" sz="600" dirty="0"/>
              <a:t>MR</a:t>
            </a:r>
            <a:r>
              <a:rPr lang="ja-JP" altLang="en-US" sz="600" dirty="0"/>
              <a:t>→検索ページで詳細な条件を</a:t>
            </a:r>
            <a:endParaRPr lang="en-US" altLang="ja-JP" sz="600" dirty="0"/>
          </a:p>
          <a:p>
            <a:r>
              <a:rPr lang="ja-JP" altLang="en-US" sz="600" dirty="0"/>
              <a:t>確認</a:t>
            </a: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DE6C1007-D01D-3713-319B-BB8B61EB040D}"/>
              </a:ext>
            </a:extLst>
          </p:cNvPr>
          <p:cNvSpPr/>
          <p:nvPr/>
        </p:nvSpPr>
        <p:spPr>
          <a:xfrm>
            <a:off x="3565067" y="6353075"/>
            <a:ext cx="658771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続けて登録</a:t>
            </a:r>
          </a:p>
        </p:txBody>
      </p: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8E70D226-9ACF-F797-17C2-54EF94B5137F}"/>
              </a:ext>
            </a:extLst>
          </p:cNvPr>
          <p:cNvCxnSpPr>
            <a:cxnSpLocks/>
          </p:cNvCxnSpPr>
          <p:nvPr/>
        </p:nvCxnSpPr>
        <p:spPr>
          <a:xfrm flipH="1" flipV="1">
            <a:off x="4070966" y="6423756"/>
            <a:ext cx="270474" cy="24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0D9C7018-475D-CA4F-FA28-063F2AAF2827}"/>
              </a:ext>
            </a:extLst>
          </p:cNvPr>
          <p:cNvSpPr txBox="1"/>
          <p:nvPr/>
        </p:nvSpPr>
        <p:spPr>
          <a:xfrm>
            <a:off x="4295804" y="6596782"/>
            <a:ext cx="1159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患者</a:t>
            </a:r>
            <a:r>
              <a:rPr lang="en-US" altLang="ja-JP" sz="700" dirty="0"/>
              <a:t>ID</a:t>
            </a:r>
            <a:r>
              <a:rPr lang="ja-JP" altLang="en-US" sz="700" dirty="0"/>
              <a:t>・名前は引き継ぐ</a:t>
            </a: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67772AAD-328D-B746-4B7E-3F6B146C82F7}"/>
              </a:ext>
            </a:extLst>
          </p:cNvPr>
          <p:cNvSpPr/>
          <p:nvPr/>
        </p:nvSpPr>
        <p:spPr>
          <a:xfrm>
            <a:off x="1447448" y="5379628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新規登録</a:t>
            </a:r>
          </a:p>
        </p:txBody>
      </p:sp>
      <p:sp>
        <p:nvSpPr>
          <p:cNvPr id="249" name="矢印: 右 248">
            <a:extLst>
              <a:ext uri="{FF2B5EF4-FFF2-40B4-BE49-F238E27FC236}">
                <a16:creationId xmlns:a16="http://schemas.microsoft.com/office/drawing/2014/main" id="{12067EAF-4C2C-7098-03EF-F97B5C37C497}"/>
              </a:ext>
            </a:extLst>
          </p:cNvPr>
          <p:cNvSpPr/>
          <p:nvPr/>
        </p:nvSpPr>
        <p:spPr>
          <a:xfrm>
            <a:off x="2078348" y="5353683"/>
            <a:ext cx="230350" cy="19132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4C7D47C2-E818-C7C4-B07C-E8AA1F7F33D3}"/>
              </a:ext>
            </a:extLst>
          </p:cNvPr>
          <p:cNvSpPr txBox="1"/>
          <p:nvPr/>
        </p:nvSpPr>
        <p:spPr>
          <a:xfrm>
            <a:off x="-15018" y="6630612"/>
            <a:ext cx="11480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solidFill>
                  <a:srgbClr val="FF0000"/>
                </a:solidFill>
              </a:rPr>
              <a:t>Ctrl + f</a:t>
            </a:r>
            <a:r>
              <a:rPr lang="ja-JP" altLang="en-US" sz="700" dirty="0">
                <a:solidFill>
                  <a:srgbClr val="FF0000"/>
                </a:solidFill>
              </a:rPr>
              <a:t>とかで検索可能に</a:t>
            </a:r>
          </a:p>
        </p:txBody>
      </p:sp>
      <p:cxnSp>
        <p:nvCxnSpPr>
          <p:cNvPr id="252" name="直線矢印コネクタ 251">
            <a:extLst>
              <a:ext uri="{FF2B5EF4-FFF2-40B4-BE49-F238E27FC236}">
                <a16:creationId xmlns:a16="http://schemas.microsoft.com/office/drawing/2014/main" id="{14B8F66A-8306-BFA4-3EF0-F0E96B387F1E}"/>
              </a:ext>
            </a:extLst>
          </p:cNvPr>
          <p:cNvCxnSpPr>
            <a:cxnSpLocks/>
          </p:cNvCxnSpPr>
          <p:nvPr/>
        </p:nvCxnSpPr>
        <p:spPr>
          <a:xfrm flipV="1">
            <a:off x="124197" y="6039309"/>
            <a:ext cx="46347" cy="615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DA6ED616-7C3E-6F9E-7D95-BF310168B95C}"/>
              </a:ext>
            </a:extLst>
          </p:cNvPr>
          <p:cNvSpPr txBox="1"/>
          <p:nvPr/>
        </p:nvSpPr>
        <p:spPr>
          <a:xfrm>
            <a:off x="976558" y="65597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患者</a:t>
            </a:r>
            <a:r>
              <a:rPr lang="en-US" altLang="ja-JP" sz="700" dirty="0"/>
              <a:t>ID</a:t>
            </a:r>
            <a:r>
              <a:rPr lang="ja-JP" altLang="en-US" sz="700" dirty="0"/>
              <a:t>で昇順</a:t>
            </a:r>
            <a:endParaRPr lang="en-US" altLang="ja-JP" sz="700" dirty="0"/>
          </a:p>
          <a:p>
            <a:r>
              <a:rPr lang="ja-JP" altLang="en-US" sz="700" dirty="0"/>
              <a:t>埋込日付で降順</a:t>
            </a: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286BA940-E8A9-90CF-B648-D6D43019AF0C}"/>
              </a:ext>
            </a:extLst>
          </p:cNvPr>
          <p:cNvSpPr/>
          <p:nvPr/>
        </p:nvSpPr>
        <p:spPr>
          <a:xfrm>
            <a:off x="967144" y="5404139"/>
            <a:ext cx="358438" cy="156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A7689AA5-95B4-7A93-6455-C47BBC7AC38A}"/>
              </a:ext>
            </a:extLst>
          </p:cNvPr>
          <p:cNvSpPr/>
          <p:nvPr/>
        </p:nvSpPr>
        <p:spPr>
          <a:xfrm>
            <a:off x="2372262" y="3280310"/>
            <a:ext cx="1470093" cy="2845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管理者権限</a:t>
            </a:r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6DFB96D1-E26F-F9E8-6B11-C4447EEC1C88}"/>
              </a:ext>
            </a:extLst>
          </p:cNvPr>
          <p:cNvSpPr/>
          <p:nvPr/>
        </p:nvSpPr>
        <p:spPr>
          <a:xfrm>
            <a:off x="1422388" y="1914235"/>
            <a:ext cx="3084523" cy="126932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F4D135FD-6252-EACD-B2BF-7DEA5BAA476F}"/>
              </a:ext>
            </a:extLst>
          </p:cNvPr>
          <p:cNvSpPr txBox="1"/>
          <p:nvPr/>
        </p:nvSpPr>
        <p:spPr>
          <a:xfrm>
            <a:off x="4286349" y="6201240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登録日と更新日は自動で取り込み</a:t>
            </a:r>
            <a:endParaRPr lang="en-US" altLang="ja-JP" sz="600" dirty="0"/>
          </a:p>
          <a:p>
            <a:r>
              <a:rPr lang="ja-JP" altLang="en-US" sz="600" dirty="0"/>
              <a:t>（編集時は更新日のみ）</a:t>
            </a:r>
            <a:endParaRPr lang="en-US" altLang="ja-JP" sz="600" dirty="0"/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E185BF1D-BDB6-8C84-C92F-5CB56FE19C40}"/>
              </a:ext>
            </a:extLst>
          </p:cNvPr>
          <p:cNvSpPr/>
          <p:nvPr/>
        </p:nvSpPr>
        <p:spPr>
          <a:xfrm>
            <a:off x="246950" y="4150100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検査情報</a:t>
            </a: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C864ECDD-6F9A-1752-8128-2D9931BD4C5F}"/>
              </a:ext>
            </a:extLst>
          </p:cNvPr>
          <p:cNvSpPr txBox="1"/>
          <p:nvPr/>
        </p:nvSpPr>
        <p:spPr>
          <a:xfrm>
            <a:off x="1355172" y="4132171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※</a:t>
            </a:r>
            <a:r>
              <a:rPr kumimoji="1" lang="ja-JP" altLang="en-US" sz="800" dirty="0"/>
              <a:t>検査情報は次ページ参照</a:t>
            </a:r>
          </a:p>
        </p:txBody>
      </p: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665E108C-B6C7-3CDA-AC9D-C1243FA32791}"/>
              </a:ext>
            </a:extLst>
          </p:cNvPr>
          <p:cNvCxnSpPr>
            <a:cxnSpLocks/>
          </p:cNvCxnSpPr>
          <p:nvPr/>
        </p:nvCxnSpPr>
        <p:spPr>
          <a:xfrm>
            <a:off x="300368" y="3769115"/>
            <a:ext cx="0" cy="103353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902C884D-4650-B015-7DA6-786CA3A05B14}"/>
              </a:ext>
            </a:extLst>
          </p:cNvPr>
          <p:cNvSpPr/>
          <p:nvPr/>
        </p:nvSpPr>
        <p:spPr>
          <a:xfrm>
            <a:off x="6977717" y="550808"/>
            <a:ext cx="793194" cy="183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トップ画面に戻る</a:t>
            </a: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87EE404C-AB27-6437-E35B-27DB219D4964}"/>
              </a:ext>
            </a:extLst>
          </p:cNvPr>
          <p:cNvSpPr txBox="1"/>
          <p:nvPr/>
        </p:nvSpPr>
        <p:spPr>
          <a:xfrm>
            <a:off x="5254272" y="558728"/>
            <a:ext cx="5117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検査項目</a:t>
            </a:r>
            <a:endParaRPr lang="en-US" altLang="ja-JP" sz="600" dirty="0"/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158C4489-2870-FCD8-7373-C49C02613EFA}"/>
              </a:ext>
            </a:extLst>
          </p:cNvPr>
          <p:cNvSpPr/>
          <p:nvPr/>
        </p:nvSpPr>
        <p:spPr>
          <a:xfrm>
            <a:off x="5693545" y="571693"/>
            <a:ext cx="463799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E38F772E-4AFE-B7F9-5558-A98EBFC66120}"/>
              </a:ext>
            </a:extLst>
          </p:cNvPr>
          <p:cNvSpPr txBox="1"/>
          <p:nvPr/>
        </p:nvSpPr>
        <p:spPr>
          <a:xfrm>
            <a:off x="5940365" y="56390"/>
            <a:ext cx="1569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検査名をプルダウンに（すべても可能）</a:t>
            </a:r>
          </a:p>
        </p:txBody>
      </p: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1F4738B1-A871-DF7E-9F46-E00DAFFD0096}"/>
              </a:ext>
            </a:extLst>
          </p:cNvPr>
          <p:cNvCxnSpPr>
            <a:cxnSpLocks/>
          </p:cNvCxnSpPr>
          <p:nvPr/>
        </p:nvCxnSpPr>
        <p:spPr>
          <a:xfrm flipH="1">
            <a:off x="5806705" y="148723"/>
            <a:ext cx="189540" cy="44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44B1B05B-9CE3-0BAA-3AE7-37AB9CEADDEA}"/>
              </a:ext>
            </a:extLst>
          </p:cNvPr>
          <p:cNvSpPr txBox="1"/>
          <p:nvPr/>
        </p:nvSpPr>
        <p:spPr>
          <a:xfrm>
            <a:off x="1956668" y="55592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endParaRPr lang="ja-JP" altLang="en-US" sz="600" dirty="0"/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B723A7D9-7432-12D8-3A38-9306756D28D8}"/>
              </a:ext>
            </a:extLst>
          </p:cNvPr>
          <p:cNvSpPr/>
          <p:nvPr/>
        </p:nvSpPr>
        <p:spPr>
          <a:xfrm>
            <a:off x="2296845" y="594847"/>
            <a:ext cx="371316" cy="100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31CF2443-4315-22A9-811A-98B8382BC76E}"/>
              </a:ext>
            </a:extLst>
          </p:cNvPr>
          <p:cNvSpPr txBox="1"/>
          <p:nvPr/>
        </p:nvSpPr>
        <p:spPr>
          <a:xfrm>
            <a:off x="2623895" y="563510"/>
            <a:ext cx="5117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検査項目</a:t>
            </a:r>
            <a:endParaRPr lang="en-US" altLang="ja-JP" sz="600" dirty="0"/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5198314D-2197-81E2-B48A-B747E929AB0F}"/>
              </a:ext>
            </a:extLst>
          </p:cNvPr>
          <p:cNvSpPr/>
          <p:nvPr/>
        </p:nvSpPr>
        <p:spPr>
          <a:xfrm>
            <a:off x="3075868" y="594847"/>
            <a:ext cx="356993" cy="97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75" name="楕円 274">
            <a:extLst>
              <a:ext uri="{FF2B5EF4-FFF2-40B4-BE49-F238E27FC236}">
                <a16:creationId xmlns:a16="http://schemas.microsoft.com/office/drawing/2014/main" id="{CD3C415C-97F6-3C2D-6925-1670950C8186}"/>
              </a:ext>
            </a:extLst>
          </p:cNvPr>
          <p:cNvSpPr/>
          <p:nvPr/>
        </p:nvSpPr>
        <p:spPr>
          <a:xfrm>
            <a:off x="6210415" y="565212"/>
            <a:ext cx="497431" cy="1936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検索</a:t>
            </a: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A4A1AD-18C4-FA0C-E82C-32C3DCBBA324}"/>
              </a:ext>
            </a:extLst>
          </p:cNvPr>
          <p:cNvCxnSpPr>
            <a:cxnSpLocks/>
          </p:cNvCxnSpPr>
          <p:nvPr/>
        </p:nvCxnSpPr>
        <p:spPr>
          <a:xfrm flipH="1">
            <a:off x="5128917" y="188507"/>
            <a:ext cx="351190" cy="20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1EB1D4-CD0B-ECBA-4B8A-57D248219E7B}"/>
              </a:ext>
            </a:extLst>
          </p:cNvPr>
          <p:cNvSpPr txBox="1"/>
          <p:nvPr/>
        </p:nvSpPr>
        <p:spPr>
          <a:xfrm>
            <a:off x="5445461" y="99617"/>
            <a:ext cx="5917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>
                <a:solidFill>
                  <a:srgbClr val="FF0000"/>
                </a:solidFill>
              </a:rPr>
              <a:t>管理者のみ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516E03-78CD-55D7-6E49-F06B06036668}"/>
              </a:ext>
            </a:extLst>
          </p:cNvPr>
          <p:cNvSpPr txBox="1"/>
          <p:nvPr/>
        </p:nvSpPr>
        <p:spPr>
          <a:xfrm>
            <a:off x="1983764" y="908553"/>
            <a:ext cx="122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当日禁忌・条件付きデバイスあり患者一覧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630E38-403E-4B5A-7B8A-34DA1B23DC0F}"/>
              </a:ext>
            </a:extLst>
          </p:cNvPr>
          <p:cNvSpPr txBox="1"/>
          <p:nvPr/>
        </p:nvSpPr>
        <p:spPr>
          <a:xfrm>
            <a:off x="3220412" y="913865"/>
            <a:ext cx="1263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u="sng" dirty="0"/>
              <a:t>添付文章検索ページ（リンク）</a:t>
            </a: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4DCA255E-40C0-C7A1-99EE-8E327D7C64E2}"/>
              </a:ext>
            </a:extLst>
          </p:cNvPr>
          <p:cNvSpPr txBox="1"/>
          <p:nvPr/>
        </p:nvSpPr>
        <p:spPr>
          <a:xfrm>
            <a:off x="3415247" y="53918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本日の日付</a:t>
            </a:r>
          </a:p>
        </p:txBody>
      </p: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50BC146E-CA7E-3A8E-813E-A1CD098D2727}"/>
              </a:ext>
            </a:extLst>
          </p:cNvPr>
          <p:cNvCxnSpPr>
            <a:cxnSpLocks/>
          </p:cNvCxnSpPr>
          <p:nvPr/>
        </p:nvCxnSpPr>
        <p:spPr>
          <a:xfrm>
            <a:off x="3926933" y="643793"/>
            <a:ext cx="54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0983CCD7-7C2A-6EDB-61FB-F3C29FC927C6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374070" y="184632"/>
            <a:ext cx="634939" cy="40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7A1B24B0-7969-AF3E-1064-F60E7518CAA4}"/>
              </a:ext>
            </a:extLst>
          </p:cNvPr>
          <p:cNvSpPr txBox="1"/>
          <p:nvPr/>
        </p:nvSpPr>
        <p:spPr>
          <a:xfrm>
            <a:off x="3912751" y="-9122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あらかじめ何か入っている状態で</a:t>
            </a:r>
            <a:endParaRPr lang="en-US" altLang="ja-JP" sz="600" dirty="0"/>
          </a:p>
          <a:p>
            <a:r>
              <a:rPr lang="ja-JP" altLang="en-US" sz="600" dirty="0"/>
              <a:t>それでソート</a:t>
            </a:r>
          </a:p>
        </p:txBody>
      </p:sp>
      <p:graphicFrame>
        <p:nvGraphicFramePr>
          <p:cNvPr id="267" name="表 65">
            <a:extLst>
              <a:ext uri="{FF2B5EF4-FFF2-40B4-BE49-F238E27FC236}">
                <a16:creationId xmlns:a16="http://schemas.microsoft.com/office/drawing/2014/main" id="{A35D809B-C67F-FC5B-D162-713B1DC52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89036"/>
              </p:ext>
            </p:extLst>
          </p:nvPr>
        </p:nvGraphicFramePr>
        <p:xfrm>
          <a:off x="1939213" y="1105522"/>
          <a:ext cx="2542305" cy="606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3187">
                  <a:extLst>
                    <a:ext uri="{9D8B030D-6E8A-4147-A177-3AD203B41FA5}">
                      <a16:colId xmlns:a16="http://schemas.microsoft.com/office/drawing/2014/main" val="3405040082"/>
                    </a:ext>
                  </a:extLst>
                </a:gridCol>
                <a:gridCol w="363187">
                  <a:extLst>
                    <a:ext uri="{9D8B030D-6E8A-4147-A177-3AD203B41FA5}">
                      <a16:colId xmlns:a16="http://schemas.microsoft.com/office/drawing/2014/main" val="3167791742"/>
                    </a:ext>
                  </a:extLst>
                </a:gridCol>
                <a:gridCol w="363187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435393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290977">
                  <a:extLst>
                    <a:ext uri="{9D8B030D-6E8A-4147-A177-3AD203B41FA5}">
                      <a16:colId xmlns:a16="http://schemas.microsoft.com/office/drawing/2014/main" val="4126589067"/>
                    </a:ext>
                  </a:extLst>
                </a:gridCol>
                <a:gridCol w="363187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  <a:gridCol w="363187">
                  <a:extLst>
                    <a:ext uri="{9D8B030D-6E8A-4147-A177-3AD203B41FA5}">
                      <a16:colId xmlns:a16="http://schemas.microsoft.com/office/drawing/2014/main" val="3366755357"/>
                    </a:ext>
                  </a:extLst>
                </a:gridCol>
              </a:tblGrid>
              <a:tr h="286645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</a:t>
                      </a:r>
                      <a:r>
                        <a:rPr kumimoji="1" lang="en-US" altLang="ja-JP" sz="600" b="0" dirty="0"/>
                        <a:t>ID</a:t>
                      </a:r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氏名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検査項目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販売名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条件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133768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33768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rgbClr val="FF0000"/>
                          </a:solidFill>
                        </a:rPr>
                        <a:t>禁忌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rgbClr val="FF0000"/>
                          </a:solidFill>
                        </a:rPr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5409246"/>
                  </a:ext>
                </a:extLst>
              </a:tr>
            </a:tbl>
          </a:graphicData>
        </a:graphic>
      </p:graphicFrame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7304CE6D-B9D0-FFBF-5A95-97F1506F9F22}"/>
              </a:ext>
            </a:extLst>
          </p:cNvPr>
          <p:cNvCxnSpPr>
            <a:cxnSpLocks/>
          </p:cNvCxnSpPr>
          <p:nvPr/>
        </p:nvCxnSpPr>
        <p:spPr>
          <a:xfrm>
            <a:off x="1962980" y="826647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D5E3B1D4-5BEF-DD46-69FD-E910AE733928}"/>
              </a:ext>
            </a:extLst>
          </p:cNvPr>
          <p:cNvSpPr txBox="1"/>
          <p:nvPr/>
        </p:nvSpPr>
        <p:spPr>
          <a:xfrm>
            <a:off x="2156373" y="688865"/>
            <a:ext cx="97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/>
              <a:t> </a:t>
            </a:r>
            <a:r>
              <a:rPr lang="ja-JP" altLang="en-US" sz="600" dirty="0"/>
              <a:t>様に検査に禁忌のデバイス（）があります。</a:t>
            </a:r>
          </a:p>
        </p:txBody>
      </p: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B21AEEEB-A6CF-124A-4D0B-48947C0AE291}"/>
              </a:ext>
            </a:extLst>
          </p:cNvPr>
          <p:cNvSpPr txBox="1"/>
          <p:nvPr/>
        </p:nvSpPr>
        <p:spPr>
          <a:xfrm>
            <a:off x="7302691" y="5470985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※JMDN</a:t>
            </a:r>
            <a:r>
              <a:rPr lang="ja-JP" altLang="en-US" sz="600" dirty="0"/>
              <a:t>コードを入力したら、一般的名称が表示</a:t>
            </a:r>
            <a:endParaRPr lang="en-US" altLang="ja-JP" sz="600" dirty="0"/>
          </a:p>
          <a:p>
            <a:r>
              <a:rPr lang="ja-JP" altLang="en-US" sz="600" dirty="0"/>
              <a:t>されるようにする</a:t>
            </a:r>
          </a:p>
        </p:txBody>
      </p: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2EAFA772-D126-E092-C264-D1D64B8258C5}"/>
              </a:ext>
            </a:extLst>
          </p:cNvPr>
          <p:cNvCxnSpPr>
            <a:cxnSpLocks/>
          </p:cNvCxnSpPr>
          <p:nvPr/>
        </p:nvCxnSpPr>
        <p:spPr>
          <a:xfrm flipH="1" flipV="1">
            <a:off x="3485030" y="5925487"/>
            <a:ext cx="970248" cy="242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785944D5-725A-6D24-75C1-86E2D2C645D8}"/>
              </a:ext>
            </a:extLst>
          </p:cNvPr>
          <p:cNvSpPr txBox="1"/>
          <p:nvPr/>
        </p:nvSpPr>
        <p:spPr>
          <a:xfrm>
            <a:off x="4415338" y="5844328"/>
            <a:ext cx="1415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入力したら、自動でデバイス名取得</a:t>
            </a:r>
            <a:endParaRPr lang="en-US" altLang="ja-JP" sz="600" dirty="0"/>
          </a:p>
        </p:txBody>
      </p: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CF06B0F1-7B7F-8D45-1D58-3C66CE058533}"/>
              </a:ext>
            </a:extLst>
          </p:cNvPr>
          <p:cNvSpPr txBox="1"/>
          <p:nvPr/>
        </p:nvSpPr>
        <p:spPr>
          <a:xfrm>
            <a:off x="-520708" y="1362817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solidFill>
                  <a:srgbClr val="FF0000"/>
                </a:solidFill>
              </a:rPr>
              <a:t>トップ画面の表示をもう少し考える。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r>
              <a:rPr kumimoji="1" lang="ja-JP" altLang="en-US" sz="800" b="1" dirty="0">
                <a:solidFill>
                  <a:srgbClr val="FF0000"/>
                </a:solidFill>
              </a:rPr>
              <a:t>シンプルに。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89A458-2501-B080-94FF-40A814C8A0A9}"/>
              </a:ext>
            </a:extLst>
          </p:cNvPr>
          <p:cNvSpPr txBox="1"/>
          <p:nvPr/>
        </p:nvSpPr>
        <p:spPr>
          <a:xfrm>
            <a:off x="-515716" y="17335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solidFill>
                  <a:srgbClr val="FF0000"/>
                </a:solidFill>
              </a:rPr>
              <a:t>従業員の部署の当日検査一覧が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r>
              <a:rPr kumimoji="1" lang="ja-JP" altLang="en-US" sz="800" b="1" dirty="0">
                <a:solidFill>
                  <a:srgbClr val="FF0000"/>
                </a:solidFill>
              </a:rPr>
              <a:t>トップ画面ででるように。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CA69E55-CFF0-9747-2DE1-445AFB1DCCC1}"/>
              </a:ext>
            </a:extLst>
          </p:cNvPr>
          <p:cNvSpPr txBox="1"/>
          <p:nvPr/>
        </p:nvSpPr>
        <p:spPr>
          <a:xfrm>
            <a:off x="2141571" y="274597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部署</a:t>
            </a:r>
            <a:endParaRPr lang="en-US" altLang="ja-JP" sz="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A1890A8-47DA-88F1-1CA1-08404CAC44F6}"/>
              </a:ext>
            </a:extLst>
          </p:cNvPr>
          <p:cNvSpPr/>
          <p:nvPr/>
        </p:nvSpPr>
        <p:spPr>
          <a:xfrm>
            <a:off x="2667037" y="2768493"/>
            <a:ext cx="446276" cy="134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113E-C5A7-DD26-B1FD-E9FA3B5CF635}"/>
              </a:ext>
            </a:extLst>
          </p:cNvPr>
          <p:cNvSpPr txBox="1"/>
          <p:nvPr/>
        </p:nvSpPr>
        <p:spPr>
          <a:xfrm>
            <a:off x="3593351" y="2312371"/>
            <a:ext cx="81945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25" dirty="0"/>
              <a:t>部署と権限は選択式に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A422CBD-266C-B4B7-9F6F-32A8D155E21C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113313" y="2541231"/>
            <a:ext cx="420761" cy="29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7E25A6C-EDD6-4538-915E-F204EA9C3148}"/>
              </a:ext>
            </a:extLst>
          </p:cNvPr>
          <p:cNvCxnSpPr>
            <a:cxnSpLocks/>
          </p:cNvCxnSpPr>
          <p:nvPr/>
        </p:nvCxnSpPr>
        <p:spPr>
          <a:xfrm>
            <a:off x="4903657" y="700002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5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B61AD1-0F9B-EC76-666D-793CE372A2F6}"/>
              </a:ext>
            </a:extLst>
          </p:cNvPr>
          <p:cNvSpPr/>
          <p:nvPr/>
        </p:nvSpPr>
        <p:spPr>
          <a:xfrm>
            <a:off x="1066800" y="79774"/>
            <a:ext cx="7245350" cy="3518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7329DFE-443D-0ED1-495C-7A3E0F2FF4FD}"/>
              </a:ext>
            </a:extLst>
          </p:cNvPr>
          <p:cNvGrpSpPr/>
          <p:nvPr/>
        </p:nvGrpSpPr>
        <p:grpSpPr>
          <a:xfrm>
            <a:off x="1963066" y="79774"/>
            <a:ext cx="2493593" cy="1299427"/>
            <a:chOff x="2617422" y="33880"/>
            <a:chExt cx="3199179" cy="173256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4CFE09FD-F214-471E-E162-9EDA2D6391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42763" y="296246"/>
              <a:ext cx="3173838" cy="1239063"/>
              <a:chOff x="183225" y="143838"/>
              <a:chExt cx="3063409" cy="2753474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E643296-01EA-7026-A212-6CA092959656}"/>
                  </a:ext>
                </a:extLst>
              </p:cNvPr>
              <p:cNvSpPr/>
              <p:nvPr/>
            </p:nvSpPr>
            <p:spPr>
              <a:xfrm>
                <a:off x="184935" y="143838"/>
                <a:ext cx="3061699" cy="2753474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AE9763B-829F-66D6-9318-CE8DEB5709A2}"/>
                  </a:ext>
                </a:extLst>
              </p:cNvPr>
              <p:cNvSpPr/>
              <p:nvPr/>
            </p:nvSpPr>
            <p:spPr>
              <a:xfrm>
                <a:off x="183225" y="152402"/>
                <a:ext cx="3061699" cy="673667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体内デバイス管理システム　　</a:t>
                </a:r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r>
                  <a:rPr lang="ja-JP" altLang="en-US" sz="600" dirty="0">
                    <a:solidFill>
                      <a:schemeClr val="tx1"/>
                    </a:solidFill>
                  </a:rPr>
                  <a:t>患者検索　</a:t>
                </a:r>
                <a:r>
                  <a:rPr lang="ja-JP" altLang="en-US" sz="600" dirty="0">
                    <a:solidFill>
                      <a:srgbClr val="FF0000"/>
                    </a:solidFill>
                  </a:rPr>
                  <a:t>データ登録　アクセス管理　</a:t>
                </a:r>
                <a:r>
                  <a:rPr lang="ja-JP" altLang="en-US" sz="600" dirty="0">
                    <a:solidFill>
                      <a:schemeClr val="tx1"/>
                    </a:solidFill>
                  </a:rPr>
                  <a:t>ログイン者　ログアウト　</a:t>
                </a:r>
              </a:p>
            </p:txBody>
          </p:sp>
        </p:grp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9BA50936-66DC-F6B4-1955-BAD1D10AA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988" y="152400"/>
              <a:ext cx="450562" cy="268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0AA68C6-F75D-A26D-7C50-0D49C90EA0B4}"/>
                </a:ext>
              </a:extLst>
            </p:cNvPr>
            <p:cNvSpPr txBox="1"/>
            <p:nvPr/>
          </p:nvSpPr>
          <p:spPr>
            <a:xfrm>
              <a:off x="4483100" y="33880"/>
              <a:ext cx="7591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>
                  <a:solidFill>
                    <a:srgbClr val="FF0000"/>
                  </a:solidFill>
                </a:rPr>
                <a:t>管理者のみ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DA4886D-56DA-2EF2-099A-3438F594353F}"/>
                </a:ext>
              </a:extLst>
            </p:cNvPr>
            <p:cNvSpPr txBox="1"/>
            <p:nvPr/>
          </p:nvSpPr>
          <p:spPr>
            <a:xfrm>
              <a:off x="2617422" y="44679"/>
              <a:ext cx="13747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/>
                <a:t>トップ画面（検索画面）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4484A58-9C8C-2E89-EDEB-CBF5B4E9CD7A}"/>
                </a:ext>
              </a:extLst>
            </p:cNvPr>
            <p:cNvSpPr txBox="1"/>
            <p:nvPr/>
          </p:nvSpPr>
          <p:spPr>
            <a:xfrm>
              <a:off x="2958635" y="724702"/>
              <a:ext cx="5582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患者</a:t>
              </a:r>
              <a:r>
                <a:rPr lang="en-US" altLang="ja-JP" sz="600" dirty="0"/>
                <a:t>ID</a:t>
              </a:r>
              <a:endParaRPr lang="ja-JP" altLang="en-US" sz="6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898D37A-44A1-C84C-DAAD-2C0F6045E355}"/>
                </a:ext>
              </a:extLst>
            </p:cNvPr>
            <p:cNvSpPr/>
            <p:nvPr/>
          </p:nvSpPr>
          <p:spPr>
            <a:xfrm>
              <a:off x="3665588" y="728991"/>
              <a:ext cx="595035" cy="1794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F89211F-7DA4-AF4C-E09B-4938A5CACDAB}"/>
                </a:ext>
              </a:extLst>
            </p:cNvPr>
            <p:cNvSpPr txBox="1"/>
            <p:nvPr/>
          </p:nvSpPr>
          <p:spPr>
            <a:xfrm>
              <a:off x="2958635" y="991174"/>
              <a:ext cx="656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検査項目</a:t>
              </a:r>
              <a:endParaRPr lang="en-US" altLang="ja-JP" sz="6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F1171A1-06E2-77DB-5DC1-43D0340A0173}"/>
                </a:ext>
              </a:extLst>
            </p:cNvPr>
            <p:cNvSpPr/>
            <p:nvPr/>
          </p:nvSpPr>
          <p:spPr>
            <a:xfrm>
              <a:off x="3665588" y="1008460"/>
              <a:ext cx="595035" cy="1794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DBC51AE-1010-9DB1-0BB7-14EA8B1154E6}"/>
                </a:ext>
              </a:extLst>
            </p:cNvPr>
            <p:cNvSpPr/>
            <p:nvPr/>
          </p:nvSpPr>
          <p:spPr>
            <a:xfrm>
              <a:off x="4425950" y="960227"/>
              <a:ext cx="595037" cy="3031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500" dirty="0">
                  <a:solidFill>
                    <a:schemeClr val="tx1"/>
                  </a:solidFill>
                </a:rPr>
                <a:t>検索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78CC6984-E756-818B-64A6-5D3D00372D8E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3828605" y="1089482"/>
              <a:ext cx="129916" cy="43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94591ED-D98B-2070-FA92-EE669775A600}"/>
                </a:ext>
              </a:extLst>
            </p:cNvPr>
            <p:cNvSpPr txBox="1"/>
            <p:nvPr/>
          </p:nvSpPr>
          <p:spPr>
            <a:xfrm>
              <a:off x="3295125" y="1520227"/>
              <a:ext cx="10669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" dirty="0"/>
                <a:t>検査名を選択式に</a:t>
              </a: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43C5B0-8824-92D4-1715-0B0D25877DA4}"/>
              </a:ext>
            </a:extLst>
          </p:cNvPr>
          <p:cNvSpPr/>
          <p:nvPr/>
        </p:nvSpPr>
        <p:spPr>
          <a:xfrm>
            <a:off x="3707485" y="550829"/>
            <a:ext cx="680371" cy="1634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当日検査一覧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5C85459-495F-4398-EEFA-63779C4D6884}"/>
              </a:ext>
            </a:extLst>
          </p:cNvPr>
          <p:cNvSpPr/>
          <p:nvPr/>
        </p:nvSpPr>
        <p:spPr>
          <a:xfrm rot="5400000">
            <a:off x="3626109" y="1051065"/>
            <a:ext cx="845676" cy="156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72CF190-257F-63D7-2244-A230A6806CAB}"/>
              </a:ext>
            </a:extLst>
          </p:cNvPr>
          <p:cNvSpPr/>
          <p:nvPr/>
        </p:nvSpPr>
        <p:spPr>
          <a:xfrm>
            <a:off x="1749662" y="1590706"/>
            <a:ext cx="3246111" cy="186369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B9A6FD0-C293-737A-0676-4FED83807CE6}"/>
              </a:ext>
            </a:extLst>
          </p:cNvPr>
          <p:cNvSpPr/>
          <p:nvPr/>
        </p:nvSpPr>
        <p:spPr>
          <a:xfrm>
            <a:off x="1748332" y="1593596"/>
            <a:ext cx="3246110" cy="21168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600" dirty="0">
                <a:solidFill>
                  <a:schemeClr val="tx1"/>
                </a:solidFill>
              </a:rPr>
              <a:t>体内デバイス管理システム　　</a:t>
            </a:r>
            <a:endParaRPr lang="en-US" altLang="ja-JP" sz="600" dirty="0">
              <a:solidFill>
                <a:schemeClr val="tx1"/>
              </a:solidFill>
            </a:endParaRPr>
          </a:p>
          <a:p>
            <a:r>
              <a:rPr lang="ja-JP" altLang="en-US" sz="600" dirty="0">
                <a:solidFill>
                  <a:schemeClr val="tx1"/>
                </a:solidFill>
              </a:rPr>
              <a:t>患者検索　　　　　　　　　                                                                     ログイン者　ログアウト　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033580D-C2F1-8153-ABEC-63B45943BF44}"/>
              </a:ext>
            </a:extLst>
          </p:cNvPr>
          <p:cNvSpPr txBox="1"/>
          <p:nvPr/>
        </p:nvSpPr>
        <p:spPr>
          <a:xfrm>
            <a:off x="1729327" y="1402029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検索結果（当日一覧）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B1659A7-BB2E-1B70-AC10-83E077D2FD6C}"/>
              </a:ext>
            </a:extLst>
          </p:cNvPr>
          <p:cNvCxnSpPr>
            <a:cxnSpLocks/>
          </p:cNvCxnSpPr>
          <p:nvPr/>
        </p:nvCxnSpPr>
        <p:spPr>
          <a:xfrm>
            <a:off x="1962980" y="2141097"/>
            <a:ext cx="27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2DB81A5-D204-EB7B-D70A-692DE1C0DA93}"/>
              </a:ext>
            </a:extLst>
          </p:cNvPr>
          <p:cNvSpPr txBox="1"/>
          <p:nvPr/>
        </p:nvSpPr>
        <p:spPr>
          <a:xfrm>
            <a:off x="1817166" y="2360678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当日検査一覧</a:t>
            </a:r>
          </a:p>
        </p:txBody>
      </p:sp>
      <p:graphicFrame>
        <p:nvGraphicFramePr>
          <p:cNvPr id="39" name="表 65">
            <a:extLst>
              <a:ext uri="{FF2B5EF4-FFF2-40B4-BE49-F238E27FC236}">
                <a16:creationId xmlns:a16="http://schemas.microsoft.com/office/drawing/2014/main" id="{76179B2E-ECD1-022B-54E9-29C7886D5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43673"/>
              </p:ext>
            </p:extLst>
          </p:nvPr>
        </p:nvGraphicFramePr>
        <p:xfrm>
          <a:off x="1869985" y="2609048"/>
          <a:ext cx="2462969" cy="731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0495">
                  <a:extLst>
                    <a:ext uri="{9D8B030D-6E8A-4147-A177-3AD203B41FA5}">
                      <a16:colId xmlns:a16="http://schemas.microsoft.com/office/drawing/2014/main" val="3405040082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3167791742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492109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328880">
                  <a:extLst>
                    <a:ext uri="{9D8B030D-6E8A-4147-A177-3AD203B41FA5}">
                      <a16:colId xmlns:a16="http://schemas.microsoft.com/office/drawing/2014/main" val="4126589067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</a:t>
                      </a:r>
                      <a:r>
                        <a:rPr kumimoji="1" lang="en-US" altLang="ja-JP" sz="600" b="0" dirty="0"/>
                        <a:t>ID</a:t>
                      </a:r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氏名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埋込み日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一般的名称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販売名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条件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rgbClr val="FF0000"/>
                          </a:solidFill>
                        </a:rPr>
                        <a:t>禁忌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540924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FD8DB74-DB2D-7553-9773-91A8B4D9CB5E}"/>
              </a:ext>
            </a:extLst>
          </p:cNvPr>
          <p:cNvSpPr txBox="1"/>
          <p:nvPr/>
        </p:nvSpPr>
        <p:spPr>
          <a:xfrm>
            <a:off x="3584969" y="2386014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u="sng" dirty="0"/>
              <a:t>添付文章検索ページ（リンク）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C9A0CA3-8D7C-1280-93FF-D12A1B3061A2}"/>
              </a:ext>
            </a:extLst>
          </p:cNvPr>
          <p:cNvSpPr txBox="1"/>
          <p:nvPr/>
        </p:nvSpPr>
        <p:spPr>
          <a:xfrm>
            <a:off x="5016108" y="2002246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・条件付き可の場合は、</a:t>
            </a:r>
            <a:endParaRPr lang="en-US" altLang="ja-JP" sz="600" dirty="0"/>
          </a:p>
          <a:p>
            <a:r>
              <a:rPr lang="ja-JP" altLang="en-US" sz="600" dirty="0"/>
              <a:t>注意内容を。</a:t>
            </a:r>
            <a:endParaRPr lang="en-US" altLang="ja-JP" sz="600" dirty="0"/>
          </a:p>
          <a:p>
            <a:r>
              <a:rPr lang="en-US" altLang="ja-JP" sz="600" dirty="0"/>
              <a:t>CT</a:t>
            </a:r>
            <a:r>
              <a:rPr lang="ja-JP" altLang="en-US" sz="600" dirty="0"/>
              <a:t>→</a:t>
            </a:r>
            <a:r>
              <a:rPr lang="en-US" altLang="ja-JP" sz="600" dirty="0"/>
              <a:t>5</a:t>
            </a:r>
            <a:r>
              <a:rPr lang="ja-JP" altLang="en-US" sz="600" dirty="0"/>
              <a:t>秒以上だめ</a:t>
            </a:r>
            <a:endParaRPr lang="en-US" altLang="ja-JP" sz="600" dirty="0"/>
          </a:p>
          <a:p>
            <a:r>
              <a:rPr lang="en-US" altLang="ja-JP" sz="600" dirty="0"/>
              <a:t>TV</a:t>
            </a:r>
            <a:r>
              <a:rPr lang="ja-JP" altLang="en-US" sz="600" dirty="0"/>
              <a:t>→パルス透視だめ</a:t>
            </a:r>
            <a:endParaRPr lang="en-US" altLang="ja-JP" sz="600" dirty="0"/>
          </a:p>
          <a:p>
            <a:r>
              <a:rPr lang="en-US" altLang="ja-JP" sz="600" dirty="0"/>
              <a:t>MR</a:t>
            </a:r>
            <a:r>
              <a:rPr lang="ja-JP" altLang="en-US" sz="600" dirty="0"/>
              <a:t>→検索ページで詳細な条件を</a:t>
            </a:r>
            <a:endParaRPr lang="en-US" altLang="ja-JP" sz="600" dirty="0"/>
          </a:p>
          <a:p>
            <a:r>
              <a:rPr lang="ja-JP" altLang="en-US" sz="600" dirty="0"/>
              <a:t>確認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4D49B32-F087-1349-E65D-64447DDAD55D}"/>
              </a:ext>
            </a:extLst>
          </p:cNvPr>
          <p:cNvSpPr txBox="1"/>
          <p:nvPr/>
        </p:nvSpPr>
        <p:spPr>
          <a:xfrm>
            <a:off x="3882739" y="196879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検査項目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FB64116-7B3F-824F-E400-DB79B061DADA}"/>
              </a:ext>
            </a:extLst>
          </p:cNvPr>
          <p:cNvCxnSpPr>
            <a:cxnSpLocks/>
          </p:cNvCxnSpPr>
          <p:nvPr/>
        </p:nvCxnSpPr>
        <p:spPr>
          <a:xfrm>
            <a:off x="4343625" y="2073399"/>
            <a:ext cx="54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52295ED-8E4A-DD30-3438-CBFF34090D5D}"/>
              </a:ext>
            </a:extLst>
          </p:cNvPr>
          <p:cNvSpPr txBox="1"/>
          <p:nvPr/>
        </p:nvSpPr>
        <p:spPr>
          <a:xfrm>
            <a:off x="2175423" y="2003316"/>
            <a:ext cx="17411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 </a:t>
            </a:r>
            <a:r>
              <a:rPr lang="ja-JP" altLang="en-US" sz="600" dirty="0"/>
              <a:t>様に検査に禁忌のデバイス（）があります。</a:t>
            </a: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41D87426-26E8-D36E-436E-23C50D39A795}"/>
              </a:ext>
            </a:extLst>
          </p:cNvPr>
          <p:cNvSpPr/>
          <p:nvPr/>
        </p:nvSpPr>
        <p:spPr>
          <a:xfrm>
            <a:off x="4366057" y="2133153"/>
            <a:ext cx="463800" cy="227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FE252AB-2696-DD74-E992-31158CE9F9C4}"/>
              </a:ext>
            </a:extLst>
          </p:cNvPr>
          <p:cNvSpPr txBox="1"/>
          <p:nvPr/>
        </p:nvSpPr>
        <p:spPr>
          <a:xfrm>
            <a:off x="3831939" y="1854495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本日の日付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EB77FFF-F8B6-314A-2020-F333E9887B71}"/>
              </a:ext>
            </a:extLst>
          </p:cNvPr>
          <p:cNvCxnSpPr>
            <a:cxnSpLocks/>
          </p:cNvCxnSpPr>
          <p:nvPr/>
        </p:nvCxnSpPr>
        <p:spPr>
          <a:xfrm>
            <a:off x="4343625" y="1959099"/>
            <a:ext cx="54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EC783B9-C538-CF77-460F-C1593676DE2C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4332954" y="2974808"/>
            <a:ext cx="1686846" cy="7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86F5A10-3B45-6840-7D1A-4CA61C592FF4}"/>
              </a:ext>
            </a:extLst>
          </p:cNvPr>
          <p:cNvSpPr txBox="1"/>
          <p:nvPr/>
        </p:nvSpPr>
        <p:spPr>
          <a:xfrm>
            <a:off x="6019800" y="2991980"/>
            <a:ext cx="20697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禁忌デバイスある患者を</a:t>
            </a:r>
            <a:r>
              <a:rPr lang="en-US" altLang="ja-JP" sz="600" dirty="0"/>
              <a:t>1</a:t>
            </a:r>
            <a:r>
              <a:rPr lang="ja-JP" altLang="en-US" sz="600" dirty="0"/>
              <a:t>番上に上げて、後は患者順番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B605E37-B7E6-0553-1D5A-09FCBCB25147}"/>
              </a:ext>
            </a:extLst>
          </p:cNvPr>
          <p:cNvSpPr/>
          <p:nvPr/>
        </p:nvSpPr>
        <p:spPr>
          <a:xfrm>
            <a:off x="147524" y="5116637"/>
            <a:ext cx="1262048" cy="110636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69E2839-EC06-33E9-9B62-458845892C4F}"/>
              </a:ext>
            </a:extLst>
          </p:cNvPr>
          <p:cNvSpPr/>
          <p:nvPr/>
        </p:nvSpPr>
        <p:spPr>
          <a:xfrm>
            <a:off x="146819" y="5119527"/>
            <a:ext cx="1262048" cy="18089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DACD180-2F08-5555-D360-4962B0C017F7}"/>
              </a:ext>
            </a:extLst>
          </p:cNvPr>
          <p:cNvSpPr txBox="1"/>
          <p:nvPr/>
        </p:nvSpPr>
        <p:spPr>
          <a:xfrm>
            <a:off x="161797" y="5346890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D058C80-A2D5-089F-A0BB-46A9CF015CF6}"/>
              </a:ext>
            </a:extLst>
          </p:cNvPr>
          <p:cNvSpPr/>
          <p:nvPr/>
        </p:nvSpPr>
        <p:spPr>
          <a:xfrm>
            <a:off x="310450" y="5528619"/>
            <a:ext cx="92462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患者のデバイス情報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DA4B5C9-0CF3-477B-468D-C2CF37DE06E6}"/>
              </a:ext>
            </a:extLst>
          </p:cNvPr>
          <p:cNvSpPr txBox="1"/>
          <p:nvPr/>
        </p:nvSpPr>
        <p:spPr>
          <a:xfrm>
            <a:off x="164506" y="4934150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データ登録画面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95F42B5-E954-4BB3-E2FB-4AB66F496FAC}"/>
              </a:ext>
            </a:extLst>
          </p:cNvPr>
          <p:cNvSpPr/>
          <p:nvPr/>
        </p:nvSpPr>
        <p:spPr>
          <a:xfrm>
            <a:off x="310450" y="5758544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添付文章情報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552FA61-A3E1-0658-A185-4A1DC10B9B20}"/>
              </a:ext>
            </a:extLst>
          </p:cNvPr>
          <p:cNvSpPr/>
          <p:nvPr/>
        </p:nvSpPr>
        <p:spPr>
          <a:xfrm>
            <a:off x="310450" y="5978900"/>
            <a:ext cx="918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検査情報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2EA7F92-53BE-F8BB-3602-ED055DD95756}"/>
              </a:ext>
            </a:extLst>
          </p:cNvPr>
          <p:cNvSpPr/>
          <p:nvPr/>
        </p:nvSpPr>
        <p:spPr>
          <a:xfrm>
            <a:off x="1962980" y="4027952"/>
            <a:ext cx="2492298" cy="175194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9EB8A13-97D0-F678-81F2-B610EF667D45}"/>
              </a:ext>
            </a:extLst>
          </p:cNvPr>
          <p:cNvSpPr/>
          <p:nvPr/>
        </p:nvSpPr>
        <p:spPr>
          <a:xfrm>
            <a:off x="1958605" y="4030842"/>
            <a:ext cx="2501048" cy="17510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EFA05D4-6F61-6293-5966-D8ED338F711B}"/>
              </a:ext>
            </a:extLst>
          </p:cNvPr>
          <p:cNvSpPr txBox="1"/>
          <p:nvPr/>
        </p:nvSpPr>
        <p:spPr>
          <a:xfrm>
            <a:off x="2243297" y="423439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検査一覧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E9B1B93-073E-0CD1-E0A5-BD9BD29D047D}"/>
              </a:ext>
            </a:extLst>
          </p:cNvPr>
          <p:cNvSpPr/>
          <p:nvPr/>
        </p:nvSpPr>
        <p:spPr>
          <a:xfrm>
            <a:off x="3464674" y="4238749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F33C631-02C4-E673-4D24-A07051730EFD}"/>
              </a:ext>
            </a:extLst>
          </p:cNvPr>
          <p:cNvSpPr txBox="1"/>
          <p:nvPr/>
        </p:nvSpPr>
        <p:spPr>
          <a:xfrm>
            <a:off x="2204933" y="385350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検査一覧</a:t>
            </a:r>
          </a:p>
        </p:txBody>
      </p:sp>
      <p:graphicFrame>
        <p:nvGraphicFramePr>
          <p:cNvPr id="88" name="表 65">
            <a:extLst>
              <a:ext uri="{FF2B5EF4-FFF2-40B4-BE49-F238E27FC236}">
                <a16:creationId xmlns:a16="http://schemas.microsoft.com/office/drawing/2014/main" id="{B69267B5-2E9E-518B-76AC-01D811759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45398"/>
              </p:ext>
            </p:extLst>
          </p:nvPr>
        </p:nvGraphicFramePr>
        <p:xfrm>
          <a:off x="2006600" y="4764024"/>
          <a:ext cx="2337025" cy="7543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6556">
                  <a:extLst>
                    <a:ext uri="{9D8B030D-6E8A-4147-A177-3AD203B41FA5}">
                      <a16:colId xmlns:a16="http://schemas.microsoft.com/office/drawing/2014/main" val="1006367065"/>
                    </a:ext>
                  </a:extLst>
                </a:gridCol>
                <a:gridCol w="313044">
                  <a:extLst>
                    <a:ext uri="{9D8B030D-6E8A-4147-A177-3AD203B41FA5}">
                      <a16:colId xmlns:a16="http://schemas.microsoft.com/office/drawing/2014/main" val="2098384767"/>
                    </a:ext>
                  </a:extLst>
                </a:gridCol>
                <a:gridCol w="481520">
                  <a:extLst>
                    <a:ext uri="{9D8B030D-6E8A-4147-A177-3AD203B41FA5}">
                      <a16:colId xmlns:a16="http://schemas.microsoft.com/office/drawing/2014/main" val="339298849"/>
                    </a:ext>
                  </a:extLst>
                </a:gridCol>
                <a:gridCol w="352767">
                  <a:extLst>
                    <a:ext uri="{9D8B030D-6E8A-4147-A177-3AD203B41FA5}">
                      <a16:colId xmlns:a16="http://schemas.microsoft.com/office/drawing/2014/main" val="167814137"/>
                    </a:ext>
                  </a:extLst>
                </a:gridCol>
                <a:gridCol w="410313">
                  <a:extLst>
                    <a:ext uri="{9D8B030D-6E8A-4147-A177-3AD203B41FA5}">
                      <a16:colId xmlns:a16="http://schemas.microsoft.com/office/drawing/2014/main" val="4279666203"/>
                    </a:ext>
                  </a:extLst>
                </a:gridCol>
                <a:gridCol w="482825">
                  <a:extLst>
                    <a:ext uri="{9D8B030D-6E8A-4147-A177-3AD203B41FA5}">
                      <a16:colId xmlns:a16="http://schemas.microsoft.com/office/drawing/2014/main" val="46346184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予約時間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検査項目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検査</a:t>
                      </a:r>
                      <a:endParaRPr kumimoji="1" lang="en-US" altLang="ja-JP" sz="600" b="0" dirty="0"/>
                    </a:p>
                    <a:p>
                      <a:r>
                        <a:rPr kumimoji="1" lang="ja-JP" altLang="en-US" sz="600" b="0" dirty="0"/>
                        <a:t>オーダ</a:t>
                      </a:r>
                      <a:endParaRPr kumimoji="1" lang="en-US" altLang="ja-JP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</a:t>
                      </a:r>
                      <a:r>
                        <a:rPr kumimoji="1" lang="en-US" altLang="ja-JP" sz="600" b="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患者名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b="0" dirty="0"/>
                        <a:t>詳細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28984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1" dirty="0"/>
                        <a:t>詳細を見る</a:t>
                      </a:r>
                    </a:p>
                    <a:p>
                      <a:endParaRPr kumimoji="1" lang="ja-JP" altLang="en-US" sz="6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068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65241"/>
                  </a:ext>
                </a:extLst>
              </a:tr>
            </a:tbl>
          </a:graphicData>
        </a:graphic>
      </p:graphicFrame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090AAB4-BE47-6D97-090E-CBB15E9678A8}"/>
              </a:ext>
            </a:extLst>
          </p:cNvPr>
          <p:cNvSpPr txBox="1"/>
          <p:nvPr/>
        </p:nvSpPr>
        <p:spPr>
          <a:xfrm>
            <a:off x="2004871" y="5523788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＿</a:t>
            </a:r>
            <a:r>
              <a:rPr lang="en-US" altLang="ja-JP" sz="600" dirty="0"/>
              <a:t> </a:t>
            </a:r>
            <a:r>
              <a:rPr lang="ja-JP" altLang="en-US" sz="600" dirty="0"/>
              <a:t>ページ、全＿件　</a:t>
            </a:r>
            <a:r>
              <a:rPr lang="en-US" altLang="ja-JP" sz="600" dirty="0"/>
              <a:t>20</a:t>
            </a:r>
            <a:r>
              <a:rPr lang="ja-JP" altLang="en-US" sz="600" dirty="0"/>
              <a:t>レコードごと表示</a:t>
            </a:r>
            <a:endParaRPr lang="en-US" altLang="ja-JP" sz="600" dirty="0"/>
          </a:p>
          <a:p>
            <a:r>
              <a:rPr lang="en-US" altLang="ja-JP" sz="600" dirty="0"/>
              <a:t>1 2 3 4 5</a:t>
            </a:r>
            <a:endParaRPr lang="ja-JP" altLang="en-US" sz="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ECFC021-BBBE-9781-ADF1-7C6B4664D450}"/>
              </a:ext>
            </a:extLst>
          </p:cNvPr>
          <p:cNvSpPr txBox="1"/>
          <p:nvPr/>
        </p:nvSpPr>
        <p:spPr>
          <a:xfrm>
            <a:off x="4496952" y="53454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編集（削除）</a:t>
            </a:r>
            <a:endParaRPr lang="en-US" altLang="ja-JP" sz="700" dirty="0"/>
          </a:p>
          <a:p>
            <a:r>
              <a:rPr lang="ja-JP" altLang="en-US" sz="700" dirty="0"/>
              <a:t>画面に</a:t>
            </a:r>
            <a:endParaRPr lang="en-US" altLang="ja-JP" sz="7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4F81918-0C8E-5C38-FE1D-6A215AF8BE11}"/>
              </a:ext>
            </a:extLst>
          </p:cNvPr>
          <p:cNvCxnSpPr>
            <a:cxnSpLocks/>
          </p:cNvCxnSpPr>
          <p:nvPr/>
        </p:nvCxnSpPr>
        <p:spPr>
          <a:xfrm flipV="1">
            <a:off x="4167514" y="4952558"/>
            <a:ext cx="860886" cy="2322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7196C55-DF4F-968D-BD2D-E431799A3E3A}"/>
              </a:ext>
            </a:extLst>
          </p:cNvPr>
          <p:cNvSpPr txBox="1"/>
          <p:nvPr/>
        </p:nvSpPr>
        <p:spPr>
          <a:xfrm>
            <a:off x="2291888" y="4578561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  <a:r>
              <a:rPr lang="ja-JP" altLang="en-US" sz="600" dirty="0"/>
              <a:t>で検索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6C32E00-4F1A-C04C-3C96-BD583E254DA7}"/>
              </a:ext>
            </a:extLst>
          </p:cNvPr>
          <p:cNvSpPr/>
          <p:nvPr/>
        </p:nvSpPr>
        <p:spPr>
          <a:xfrm>
            <a:off x="2886779" y="4590231"/>
            <a:ext cx="573009" cy="13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A485201-4D8F-27D3-6D5F-A239C3BD7600}"/>
              </a:ext>
            </a:extLst>
          </p:cNvPr>
          <p:cNvSpPr txBox="1"/>
          <p:nvPr/>
        </p:nvSpPr>
        <p:spPr>
          <a:xfrm>
            <a:off x="2232435" y="5833496"/>
            <a:ext cx="16658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〇検索した場合、結果を</a:t>
            </a:r>
            <a:r>
              <a:rPr lang="en-US" altLang="ja-JP" sz="700" dirty="0"/>
              <a:t>1</a:t>
            </a:r>
            <a:r>
              <a:rPr lang="ja-JP" altLang="en-US" sz="700" dirty="0"/>
              <a:t>つのみ表示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B0E9493-6A3D-59CB-8E78-73810AA5EACF}"/>
              </a:ext>
            </a:extLst>
          </p:cNvPr>
          <p:cNvSpPr/>
          <p:nvPr/>
        </p:nvSpPr>
        <p:spPr>
          <a:xfrm>
            <a:off x="4666162" y="4034304"/>
            <a:ext cx="1908793" cy="1312586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C26C845-E27F-7F7C-7CE5-13D81EB59658}"/>
              </a:ext>
            </a:extLst>
          </p:cNvPr>
          <p:cNvSpPr/>
          <p:nvPr/>
        </p:nvSpPr>
        <p:spPr>
          <a:xfrm>
            <a:off x="4670537" y="4037193"/>
            <a:ext cx="1908793" cy="17929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体内デバイス管理システム・・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A2A2D16-EBBE-8F03-05FB-1BB7E9A159DF}"/>
              </a:ext>
            </a:extLst>
          </p:cNvPr>
          <p:cNvSpPr txBox="1"/>
          <p:nvPr/>
        </p:nvSpPr>
        <p:spPr>
          <a:xfrm>
            <a:off x="4685516" y="4240744"/>
            <a:ext cx="1184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デバイスの添付文章情報登録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747D6EB-50A6-13C7-7532-08EBB3703C86}"/>
              </a:ext>
            </a:extLst>
          </p:cNvPr>
          <p:cNvSpPr/>
          <p:nvPr/>
        </p:nvSpPr>
        <p:spPr>
          <a:xfrm>
            <a:off x="5798943" y="4232400"/>
            <a:ext cx="754063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" dirty="0">
                <a:solidFill>
                  <a:schemeClr val="tx1"/>
                </a:solidFill>
              </a:rPr>
              <a:t>1</a:t>
            </a:r>
            <a:r>
              <a:rPr lang="ja-JP" altLang="en-US" sz="600" dirty="0">
                <a:solidFill>
                  <a:schemeClr val="tx1"/>
                </a:solidFill>
              </a:rPr>
              <a:t>行</a:t>
            </a:r>
            <a:r>
              <a:rPr lang="en-US" altLang="ja-JP" sz="600" dirty="0">
                <a:solidFill>
                  <a:schemeClr val="tx1"/>
                </a:solidFill>
              </a:rPr>
              <a:t>CSV</a:t>
            </a:r>
            <a:r>
              <a:rPr lang="ja-JP" altLang="en-US" sz="600" dirty="0">
                <a:solidFill>
                  <a:schemeClr val="tx1"/>
                </a:solidFill>
              </a:rPr>
              <a:t>取り込み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B1CA8D3-FD72-625F-1518-8A69DC4E7AE3}"/>
              </a:ext>
            </a:extLst>
          </p:cNvPr>
          <p:cNvSpPr/>
          <p:nvPr/>
        </p:nvSpPr>
        <p:spPr>
          <a:xfrm>
            <a:off x="5431726" y="4406770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54C460F-D89E-F764-3131-4EA3437A90A7}"/>
              </a:ext>
            </a:extLst>
          </p:cNvPr>
          <p:cNvSpPr txBox="1"/>
          <p:nvPr/>
        </p:nvSpPr>
        <p:spPr>
          <a:xfrm>
            <a:off x="5047026" y="450974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検査名</a:t>
            </a:r>
            <a:endParaRPr lang="en-US" altLang="ja-JP" sz="6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AA54761-CC2F-8010-490D-F74D40599A93}"/>
              </a:ext>
            </a:extLst>
          </p:cNvPr>
          <p:cNvSpPr/>
          <p:nvPr/>
        </p:nvSpPr>
        <p:spPr>
          <a:xfrm>
            <a:off x="5431726" y="4536994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048D115-5631-6F53-9E8C-DD89ABA2755D}"/>
              </a:ext>
            </a:extLst>
          </p:cNvPr>
          <p:cNvSpPr txBox="1"/>
          <p:nvPr/>
        </p:nvSpPr>
        <p:spPr>
          <a:xfrm>
            <a:off x="5047026" y="4652788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検査日</a:t>
            </a:r>
            <a:endParaRPr lang="en-US" altLang="ja-JP" sz="6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58F4452-B36F-7156-5741-1E98EB0C2BCE}"/>
              </a:ext>
            </a:extLst>
          </p:cNvPr>
          <p:cNvSpPr/>
          <p:nvPr/>
        </p:nvSpPr>
        <p:spPr>
          <a:xfrm>
            <a:off x="5431726" y="4673468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36E9638-8415-04E4-0DE3-5061CC927FA1}"/>
              </a:ext>
            </a:extLst>
          </p:cNvPr>
          <p:cNvSpPr txBox="1"/>
          <p:nvPr/>
        </p:nvSpPr>
        <p:spPr>
          <a:xfrm>
            <a:off x="4970081" y="478755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予約時間</a:t>
            </a:r>
            <a:endParaRPr lang="en-US" altLang="ja-JP" sz="6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87AAB1F-F4E2-D2B1-9E18-70513DBBAFA2}"/>
              </a:ext>
            </a:extLst>
          </p:cNvPr>
          <p:cNvSpPr/>
          <p:nvPr/>
        </p:nvSpPr>
        <p:spPr>
          <a:xfrm>
            <a:off x="5431726" y="4808456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CADB545-396A-503F-42C7-508915EB9465}"/>
              </a:ext>
            </a:extLst>
          </p:cNvPr>
          <p:cNvSpPr txBox="1"/>
          <p:nvPr/>
        </p:nvSpPr>
        <p:spPr>
          <a:xfrm>
            <a:off x="4970081" y="4397029"/>
            <a:ext cx="4924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検査項目</a:t>
            </a:r>
            <a:endParaRPr lang="en-US" altLang="ja-JP" sz="600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0AEA6A96-E7A5-92A5-575F-43B54FB35D3C}"/>
              </a:ext>
            </a:extLst>
          </p:cNvPr>
          <p:cNvSpPr/>
          <p:nvPr/>
        </p:nvSpPr>
        <p:spPr>
          <a:xfrm>
            <a:off x="5431726" y="4946569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5B0A883-3BE4-43DD-1F0F-3C15373EF4B4}"/>
              </a:ext>
            </a:extLst>
          </p:cNvPr>
          <p:cNvSpPr/>
          <p:nvPr/>
        </p:nvSpPr>
        <p:spPr>
          <a:xfrm>
            <a:off x="5431726" y="5084681"/>
            <a:ext cx="446276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A9A5436-8DE7-B16F-2C30-7D1A0B0E5A68}"/>
              </a:ext>
            </a:extLst>
          </p:cNvPr>
          <p:cNvSpPr/>
          <p:nvPr/>
        </p:nvSpPr>
        <p:spPr>
          <a:xfrm>
            <a:off x="5915978" y="5093711"/>
            <a:ext cx="621000" cy="1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登録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9343EE3-FE20-37A8-0D82-FA1BE5159382}"/>
              </a:ext>
            </a:extLst>
          </p:cNvPr>
          <p:cNvSpPr txBox="1"/>
          <p:nvPr/>
        </p:nvSpPr>
        <p:spPr>
          <a:xfrm>
            <a:off x="4647151" y="3859852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/>
              <a:t>検査情報編集画面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AECE3C0-715B-B177-596F-0416BA2EBA28}"/>
              </a:ext>
            </a:extLst>
          </p:cNvPr>
          <p:cNvSpPr txBox="1"/>
          <p:nvPr/>
        </p:nvSpPr>
        <p:spPr>
          <a:xfrm>
            <a:off x="5056644" y="490185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患者</a:t>
            </a:r>
            <a:r>
              <a:rPr lang="en-US" altLang="ja-JP" sz="600" dirty="0"/>
              <a:t>ID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F328DA8-6908-0F22-8497-A24B6DF39978}"/>
              </a:ext>
            </a:extLst>
          </p:cNvPr>
          <p:cNvSpPr txBox="1"/>
          <p:nvPr/>
        </p:nvSpPr>
        <p:spPr>
          <a:xfrm>
            <a:off x="5123970" y="505362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氏名</a:t>
            </a:r>
            <a:endParaRPr lang="en-US" altLang="ja-JP" sz="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1ECA3E6-482E-D48B-67A6-3DA38DFC5CA8}"/>
              </a:ext>
            </a:extLst>
          </p:cNvPr>
          <p:cNvSpPr txBox="1"/>
          <p:nvPr/>
        </p:nvSpPr>
        <p:spPr>
          <a:xfrm>
            <a:off x="3371387" y="6050210"/>
            <a:ext cx="1314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/>
              <a:t>※</a:t>
            </a:r>
            <a:r>
              <a:rPr lang="ja-JP" altLang="en-US" sz="800" dirty="0"/>
              <a:t>手動取り込みはなし。</a:t>
            </a:r>
            <a:endParaRPr lang="en-US" altLang="ja-JP" sz="800" dirty="0"/>
          </a:p>
          <a:p>
            <a:r>
              <a:rPr lang="en-US" altLang="ja-JP" sz="800" dirty="0"/>
              <a:t>CSV</a:t>
            </a:r>
            <a:r>
              <a:rPr lang="ja-JP" altLang="en-US" sz="800" dirty="0"/>
              <a:t>のみ対応</a:t>
            </a: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F376A9F3-0B65-FE38-D68C-6DFBD63008E7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228450" y="4452526"/>
            <a:ext cx="730155" cy="15983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E76ADB-6170-DEC7-A4EE-14DB0B3F3232}"/>
              </a:ext>
            </a:extLst>
          </p:cNvPr>
          <p:cNvSpPr txBox="1"/>
          <p:nvPr/>
        </p:nvSpPr>
        <p:spPr>
          <a:xfrm>
            <a:off x="4672623" y="316447"/>
            <a:ext cx="414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不要！！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トップ画面にすべて移行できればよい</a:t>
            </a:r>
          </a:p>
        </p:txBody>
      </p:sp>
    </p:spTree>
    <p:extLst>
      <p:ext uri="{BB962C8B-B14F-4D97-AF65-F5344CB8AC3E}">
        <p14:creationId xmlns:p14="http://schemas.microsoft.com/office/powerpoint/2010/main" val="102230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D6D05E-6858-14AC-0315-C0C674FF7B63}"/>
              </a:ext>
            </a:extLst>
          </p:cNvPr>
          <p:cNvSpPr txBox="1"/>
          <p:nvPr/>
        </p:nvSpPr>
        <p:spPr>
          <a:xfrm>
            <a:off x="221292" y="37968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デバイス候補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25237-E480-6258-7D6F-C4C76A730395}"/>
              </a:ext>
            </a:extLst>
          </p:cNvPr>
          <p:cNvSpPr txBox="1"/>
          <p:nvPr/>
        </p:nvSpPr>
        <p:spPr>
          <a:xfrm>
            <a:off x="217248" y="627335"/>
            <a:ext cx="11079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・ペースメーカ</a:t>
            </a:r>
            <a:endParaRPr lang="en-US" altLang="ja-JP" sz="800" dirty="0"/>
          </a:p>
          <a:p>
            <a:r>
              <a:rPr lang="ja-JP" altLang="en-US" sz="800" dirty="0"/>
              <a:t>・人工内耳</a:t>
            </a:r>
            <a:endParaRPr lang="en-US" altLang="ja-JP" sz="800" dirty="0"/>
          </a:p>
          <a:p>
            <a:r>
              <a:rPr lang="ja-JP" altLang="en-US" sz="800" dirty="0"/>
              <a:t>・脳深部刺激装置</a:t>
            </a:r>
            <a:endParaRPr lang="en-US" altLang="ja-JP" sz="800" dirty="0"/>
          </a:p>
          <a:p>
            <a:r>
              <a:rPr lang="ja-JP" altLang="en-US" sz="800" dirty="0"/>
              <a:t>・冠動脈ステント</a:t>
            </a:r>
            <a:endParaRPr lang="en-US" altLang="ja-JP" sz="800" dirty="0"/>
          </a:p>
          <a:p>
            <a:r>
              <a:rPr lang="ja-JP" altLang="en-US" sz="800" dirty="0"/>
              <a:t>・整形インプラント</a:t>
            </a:r>
            <a:endParaRPr lang="en-US" altLang="ja-JP" sz="800" dirty="0"/>
          </a:p>
          <a:p>
            <a:r>
              <a:rPr lang="ja-JP" altLang="en-US" sz="800" dirty="0"/>
              <a:t>・脳動脈クリップ</a:t>
            </a:r>
            <a:endParaRPr lang="en-US" altLang="ja-JP" sz="800" dirty="0"/>
          </a:p>
          <a:p>
            <a:r>
              <a:rPr lang="ja-JP" altLang="en-US" sz="800" dirty="0"/>
              <a:t>・ポート</a:t>
            </a:r>
            <a:endParaRPr lang="en-US" altLang="ja-JP" sz="800" dirty="0"/>
          </a:p>
          <a:p>
            <a:r>
              <a:rPr lang="ja-JP" altLang="en-US" sz="800" dirty="0"/>
              <a:t>・大動脈ステント</a:t>
            </a:r>
            <a:endParaRPr lang="en-US" altLang="ja-JP" sz="800" dirty="0"/>
          </a:p>
          <a:p>
            <a:r>
              <a:rPr lang="ja-JP" altLang="en-US" sz="800" dirty="0"/>
              <a:t>・リブレ</a:t>
            </a:r>
            <a:endParaRPr lang="en-US" altLang="ja-JP" sz="800" dirty="0"/>
          </a:p>
          <a:p>
            <a:r>
              <a:rPr lang="ja-JP" altLang="en-US" sz="800" dirty="0"/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59715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54E7ED-553D-F4B7-2CB8-C0A90230C337}"/>
              </a:ext>
            </a:extLst>
          </p:cNvPr>
          <p:cNvSpPr txBox="1"/>
          <p:nvPr/>
        </p:nvSpPr>
        <p:spPr>
          <a:xfrm>
            <a:off x="-7705" y="-4235"/>
            <a:ext cx="1111202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ER</a:t>
            </a:r>
            <a:r>
              <a:rPr lang="ja-JP" altLang="en-US" sz="900" dirty="0"/>
              <a:t>データベース図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0EBE31D-8D58-2240-C4BC-7EBD46CAA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67602"/>
              </p:ext>
            </p:extLst>
          </p:nvPr>
        </p:nvGraphicFramePr>
        <p:xfrm>
          <a:off x="5486299" y="533400"/>
          <a:ext cx="1408793" cy="292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08793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患者の体内デバイス情報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Patient_Device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添付文書承認番号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approval_number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13052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販売名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device_name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43956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</a:t>
                      </a:r>
                      <a:r>
                        <a:rPr kumimoji="1" lang="en-US" altLang="ja-JP" sz="800" dirty="0"/>
                        <a:t>ID(8</a:t>
                      </a:r>
                      <a:r>
                        <a:rPr kumimoji="1" lang="ja-JP" altLang="en-US" sz="800" dirty="0"/>
                        <a:t>桁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/>
                        <a:t>(Integer </a:t>
                      </a:r>
                      <a:r>
                        <a:rPr kumimoji="1" lang="en-US" altLang="ja-JP" sz="800" dirty="0" err="1"/>
                        <a:t>patient_id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/>
                        <a:t>埋込日付</a:t>
                      </a:r>
                      <a:endParaRPr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LocalDateTime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implantedAt</a:t>
                      </a:r>
                      <a:r>
                        <a:rPr kumimoji="1" lang="en-US" altLang="ja-JP" sz="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75941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登録日時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LocalDateTime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createdAt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24070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更新日時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LocalDateTime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createdAt</a:t>
                      </a:r>
                      <a:r>
                        <a:rPr kumimoji="1" lang="en-US" altLang="ja-JP" sz="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96743"/>
                  </a:ext>
                </a:extLst>
              </a:tr>
            </a:tbl>
          </a:graphicData>
        </a:graphic>
      </p:graphicFrame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1A8F02E4-EC56-B48D-19AD-3C5E440FF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38954"/>
              </p:ext>
            </p:extLst>
          </p:nvPr>
        </p:nvGraphicFramePr>
        <p:xfrm>
          <a:off x="7254541" y="528321"/>
          <a:ext cx="1863031" cy="3718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3031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デバイスの添付文書情報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PackageInsert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承認番号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approval_number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JMDN</a:t>
                      </a:r>
                      <a:r>
                        <a:rPr kumimoji="1" lang="ja-JP" altLang="en-US" sz="800" dirty="0"/>
                        <a:t>コード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JMDN_code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6268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販売名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device_name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82540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</a:rPr>
                        <a:t>MR</a:t>
                      </a: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</a:rPr>
                        <a:t>検査の可否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acceptability_of_MR_exam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44783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マンモ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acceptability_of_Manma_exam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94317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一般検査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acceptability_of_X_ray_exam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62800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acceptability_of_CT_exam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0870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TV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acceptability_of_TV_exam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1524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424ACC0-8580-3365-C824-D5A402A9AD88}"/>
              </a:ext>
            </a:extLst>
          </p:cNvPr>
          <p:cNvCxnSpPr>
            <a:cxnSpLocks/>
          </p:cNvCxnSpPr>
          <p:nvPr/>
        </p:nvCxnSpPr>
        <p:spPr>
          <a:xfrm flipV="1">
            <a:off x="6887364" y="969376"/>
            <a:ext cx="470293" cy="39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9A0CA2A-0A35-0E90-ABED-15C458934285}"/>
              </a:ext>
            </a:extLst>
          </p:cNvPr>
          <p:cNvSpPr txBox="1"/>
          <p:nvPr/>
        </p:nvSpPr>
        <p:spPr>
          <a:xfrm>
            <a:off x="7055535" y="86039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71D0C5F-56F4-C7E8-21BD-ABF47BC2A084}"/>
              </a:ext>
            </a:extLst>
          </p:cNvPr>
          <p:cNvSpPr txBox="1"/>
          <p:nvPr/>
        </p:nvSpPr>
        <p:spPr>
          <a:xfrm>
            <a:off x="6782503" y="132831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多</a:t>
            </a:r>
          </a:p>
        </p:txBody>
      </p:sp>
      <p:graphicFrame>
        <p:nvGraphicFramePr>
          <p:cNvPr id="22" name="表 5">
            <a:extLst>
              <a:ext uri="{FF2B5EF4-FFF2-40B4-BE49-F238E27FC236}">
                <a16:creationId xmlns:a16="http://schemas.microsoft.com/office/drawing/2014/main" id="{0859531F-68F3-EEA2-0A40-8479696FA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41387"/>
              </p:ext>
            </p:extLst>
          </p:nvPr>
        </p:nvGraphicFramePr>
        <p:xfrm>
          <a:off x="-366996" y="2046425"/>
          <a:ext cx="1790788" cy="3718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90788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従業員情報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(Employee)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algn="ctr"/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社員番号   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code)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氏名  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name)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59211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パスワード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password)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78239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部署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(String  department)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46548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管理者権限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(Integer </a:t>
                      </a:r>
                      <a:r>
                        <a:rPr kumimoji="1" lang="en-US" altLang="ja-JP" sz="800" dirty="0" err="1"/>
                        <a:t>adminFlag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ja-JP" altLang="en-US" sz="800" dirty="0"/>
                        <a:t>管理者</a:t>
                      </a:r>
                      <a:r>
                        <a:rPr kumimoji="1" lang="en-US" altLang="ja-JP" sz="800" dirty="0"/>
                        <a:t>:2,</a:t>
                      </a:r>
                      <a:r>
                        <a:rPr kumimoji="1" lang="ja-JP" altLang="en-US" sz="800" dirty="0"/>
                        <a:t>データ管理</a:t>
                      </a:r>
                      <a:r>
                        <a:rPr kumimoji="1" lang="en-US" altLang="ja-JP" sz="800" dirty="0"/>
                        <a:t>:1,</a:t>
                      </a:r>
                      <a:r>
                        <a:rPr kumimoji="1" lang="ja-JP" altLang="en-US" sz="800" dirty="0"/>
                        <a:t>検索のみ</a:t>
                      </a:r>
                      <a:r>
                        <a:rPr kumimoji="1" lang="en-US" altLang="ja-JP" sz="800" dirty="0"/>
                        <a:t>:0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27269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登録日時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LocalDateTime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createdAt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29684"/>
                  </a:ext>
                </a:extLst>
              </a:tr>
              <a:tr h="314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更新日時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LocalDateTime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createdAt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75941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削除されたか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ja-JP" altLang="en-US" sz="800" dirty="0"/>
                        <a:t>（現役：</a:t>
                      </a:r>
                      <a:r>
                        <a:rPr kumimoji="1" lang="en-US" altLang="ja-JP" sz="800" dirty="0"/>
                        <a:t>0</a:t>
                      </a:r>
                      <a:r>
                        <a:rPr kumimoji="1" lang="ja-JP" altLang="en-US" sz="800" dirty="0"/>
                        <a:t>、削除後：</a:t>
                      </a:r>
                      <a:r>
                        <a:rPr kumimoji="1" lang="en-US" altLang="ja-JP" sz="800" dirty="0"/>
                        <a:t>1</a:t>
                      </a:r>
                      <a:r>
                        <a:rPr kumimoji="1" lang="ja-JP" altLang="en-US" sz="800" dirty="0"/>
                        <a:t>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Integer </a:t>
                      </a:r>
                      <a:r>
                        <a:rPr kumimoji="1" lang="en-US" altLang="ja-JP" sz="800" dirty="0" err="1"/>
                        <a:t>deleteFlag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71075"/>
                  </a:ext>
                </a:extLst>
              </a:tr>
            </a:tbl>
          </a:graphicData>
        </a:graphic>
      </p:graphicFrame>
      <p:sp>
        <p:nvSpPr>
          <p:cNvPr id="3" name="左中かっこ 2">
            <a:extLst>
              <a:ext uri="{FF2B5EF4-FFF2-40B4-BE49-F238E27FC236}">
                <a16:creationId xmlns:a16="http://schemas.microsoft.com/office/drawing/2014/main" id="{C5322A47-CD61-407C-E63F-C9623F8FA5C3}"/>
              </a:ext>
            </a:extLst>
          </p:cNvPr>
          <p:cNvSpPr/>
          <p:nvPr/>
        </p:nvSpPr>
        <p:spPr>
          <a:xfrm>
            <a:off x="7058512" y="2571750"/>
            <a:ext cx="230833" cy="16631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ADB3DF-2B59-896B-13E9-6E14D499C8B4}"/>
              </a:ext>
            </a:extLst>
          </p:cNvPr>
          <p:cNvSpPr txBox="1"/>
          <p:nvPr/>
        </p:nvSpPr>
        <p:spPr>
          <a:xfrm rot="16200000">
            <a:off x="6351101" y="3230312"/>
            <a:ext cx="1284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検査可否の判断</a:t>
            </a:r>
          </a:p>
        </p:txBody>
      </p:sp>
      <p:graphicFrame>
        <p:nvGraphicFramePr>
          <p:cNvPr id="24" name="表 5">
            <a:extLst>
              <a:ext uri="{FF2B5EF4-FFF2-40B4-BE49-F238E27FC236}">
                <a16:creationId xmlns:a16="http://schemas.microsoft.com/office/drawing/2014/main" id="{7ED42026-60B2-2F6C-5841-119BDFAE5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49435"/>
              </p:ext>
            </p:extLst>
          </p:nvPr>
        </p:nvGraphicFramePr>
        <p:xfrm>
          <a:off x="1910310" y="553824"/>
          <a:ext cx="1607220" cy="2377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07220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834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検査情報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Patient_Examination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検査項目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examination_component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78239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検査日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LocalDateTime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exam_date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27269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予約時間</a:t>
                      </a:r>
                      <a:endParaRPr kumimoji="1" lang="en-US" altLang="ja-JP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</a:t>
                      </a:r>
                      <a:r>
                        <a:rPr kumimoji="1" lang="en-US" altLang="ja-JP" sz="800" dirty="0" err="1"/>
                        <a:t>LocalDateTime</a:t>
                      </a:r>
                      <a:r>
                        <a:rPr kumimoji="1" lang="en-US" altLang="ja-JP" sz="800" dirty="0"/>
                        <a:t> </a:t>
                      </a:r>
                      <a:r>
                        <a:rPr kumimoji="1" lang="en-US" altLang="ja-JP" sz="800" dirty="0" err="1"/>
                        <a:t>scedule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13608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</a:t>
                      </a:r>
                      <a:r>
                        <a:rPr kumimoji="1" lang="en-US" altLang="ja-JP" sz="800" dirty="0"/>
                        <a:t>ID(8</a:t>
                      </a:r>
                      <a:r>
                        <a:rPr kumimoji="1" lang="ja-JP" altLang="en-US" sz="800" dirty="0"/>
                        <a:t>桁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(Integer </a:t>
                      </a:r>
                      <a:r>
                        <a:rPr kumimoji="1" lang="en-US" altLang="ja-JP" sz="800" dirty="0" err="1"/>
                        <a:t>patient_id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29684"/>
                  </a:ext>
                </a:extLst>
              </a:tr>
            </a:tbl>
          </a:graphicData>
        </a:graphic>
      </p:graphicFrame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D23BD6E-E0EF-47E2-ABB0-C0383A5BDC80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3423354" y="1036469"/>
            <a:ext cx="389381" cy="170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2B0ED73-FFFF-62A0-9B1E-47DA02654957}"/>
              </a:ext>
            </a:extLst>
          </p:cNvPr>
          <p:cNvSpPr txBox="1"/>
          <p:nvPr/>
        </p:nvSpPr>
        <p:spPr>
          <a:xfrm>
            <a:off x="3633105" y="8280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9B90262-8FB6-F84D-9353-865550ABFDF6}"/>
              </a:ext>
            </a:extLst>
          </p:cNvPr>
          <p:cNvSpPr txBox="1"/>
          <p:nvPr/>
        </p:nvSpPr>
        <p:spPr>
          <a:xfrm>
            <a:off x="3423354" y="262873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91F968-30E5-86D9-7A49-F336325F39B1}"/>
              </a:ext>
            </a:extLst>
          </p:cNvPr>
          <p:cNvSpPr txBox="1"/>
          <p:nvPr/>
        </p:nvSpPr>
        <p:spPr>
          <a:xfrm>
            <a:off x="6603941" y="5650369"/>
            <a:ext cx="2098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1</a:t>
            </a:r>
            <a:r>
              <a:rPr kumimoji="1" lang="ja-JP" altLang="en-US" sz="900" dirty="0"/>
              <a:t>つのデバイスには改定により、複数の添付文章がある場合があるが、今回は最も新しい版を採用して</a:t>
            </a:r>
            <a:r>
              <a:rPr kumimoji="1" lang="en-US" altLang="ja-JP" sz="900" dirty="0"/>
              <a:t>1</a:t>
            </a:r>
            <a:r>
              <a:rPr kumimoji="1" lang="ja-JP" altLang="en-US" sz="900" dirty="0"/>
              <a:t>つとして行う。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A1C076-428C-B1D2-D8BF-77B76C3CA1DA}"/>
              </a:ext>
            </a:extLst>
          </p:cNvPr>
          <p:cNvSpPr txBox="1"/>
          <p:nvPr/>
        </p:nvSpPr>
        <p:spPr>
          <a:xfrm>
            <a:off x="5317999" y="360964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</a:t>
            </a:r>
            <a:r>
              <a:rPr kumimoji="1" lang="ja-JP" altLang="en-US" sz="800" dirty="0"/>
              <a:t>人患者には複数のデバイスが</a:t>
            </a:r>
            <a:endParaRPr kumimoji="1" lang="en-US" altLang="ja-JP" sz="800" dirty="0"/>
          </a:p>
          <a:p>
            <a:r>
              <a:rPr kumimoji="1" lang="ja-JP" altLang="en-US" sz="800" dirty="0"/>
              <a:t>埋め込まれていることもある。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65B1C2-F9DE-8EA5-CE50-31D391E4409A}"/>
              </a:ext>
            </a:extLst>
          </p:cNvPr>
          <p:cNvSpPr txBox="1"/>
          <p:nvPr/>
        </p:nvSpPr>
        <p:spPr>
          <a:xfrm>
            <a:off x="2972995" y="2942752"/>
            <a:ext cx="2543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患者さんは複数の検査をうける場合がある。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7FAC4B-7092-055D-959D-4DEBF807A337}"/>
              </a:ext>
            </a:extLst>
          </p:cNvPr>
          <p:cNvSpPr txBox="1"/>
          <p:nvPr/>
        </p:nvSpPr>
        <p:spPr>
          <a:xfrm>
            <a:off x="3456031" y="6605190"/>
            <a:ext cx="5687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※</a:t>
            </a:r>
            <a:r>
              <a:rPr kumimoji="1" lang="ja-JP" altLang="en-US" sz="900" dirty="0"/>
              <a:t>参照制約より、データの入力順は、デバイスの添付文章情報→患者の体内デバイス情報→検査情報である。</a:t>
            </a:r>
          </a:p>
        </p:txBody>
      </p:sp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0893A7A3-4A5C-41A4-38E2-9AA13E2AE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98766"/>
              </p:ext>
            </p:extLst>
          </p:nvPr>
        </p:nvGraphicFramePr>
        <p:xfrm>
          <a:off x="3797468" y="543561"/>
          <a:ext cx="1408793" cy="1920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08793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患者情報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(Patient)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患者</a:t>
                      </a:r>
                      <a:r>
                        <a:rPr kumimoji="1" lang="en-US" altLang="ja-JP" sz="800" dirty="0"/>
                        <a:t>ID(8</a:t>
                      </a:r>
                      <a:r>
                        <a:rPr kumimoji="1" lang="ja-JP" altLang="en-US" sz="800" dirty="0"/>
                        <a:t>桁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/>
                        <a:t>(Integer </a:t>
                      </a:r>
                      <a:r>
                        <a:rPr kumimoji="1" lang="en-US" altLang="ja-JP" sz="800" dirty="0" err="1"/>
                        <a:t>patient_id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氏名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patient_name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59211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氏名（ひらがな）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patient_name_kana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02308"/>
                  </a:ext>
                </a:extLst>
              </a:tr>
            </a:tbl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48124C8-71DA-94A5-A573-9EFE74BE9BA6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5131355" y="984131"/>
            <a:ext cx="354736" cy="126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2B5DFF-DAED-5613-5914-198E9B4409B9}"/>
              </a:ext>
            </a:extLst>
          </p:cNvPr>
          <p:cNvSpPr txBox="1"/>
          <p:nvPr/>
        </p:nvSpPr>
        <p:spPr>
          <a:xfrm>
            <a:off x="5235020" y="210832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多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C346434-D23D-5794-071D-4197C94519A8}"/>
              </a:ext>
            </a:extLst>
          </p:cNvPr>
          <p:cNvSpPr txBox="1"/>
          <p:nvPr/>
        </p:nvSpPr>
        <p:spPr>
          <a:xfrm>
            <a:off x="5131355" y="86102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graphicFrame>
        <p:nvGraphicFramePr>
          <p:cNvPr id="32" name="表 5">
            <a:extLst>
              <a:ext uri="{FF2B5EF4-FFF2-40B4-BE49-F238E27FC236}">
                <a16:creationId xmlns:a16="http://schemas.microsoft.com/office/drawing/2014/main" id="{EF64A312-06E7-57A4-96B4-138E8C800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57195"/>
              </p:ext>
            </p:extLst>
          </p:nvPr>
        </p:nvGraphicFramePr>
        <p:xfrm>
          <a:off x="9425" y="600610"/>
          <a:ext cx="1326396" cy="1249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26396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834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検査項目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(Examination)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14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検査項目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examination_component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78239"/>
                  </a:ext>
                </a:extLst>
              </a:tr>
            </a:tbl>
          </a:graphicData>
        </a:graphic>
      </p:graphicFrame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42B7389-9277-1E2D-269F-C3F8DF1A5FD8}"/>
              </a:ext>
            </a:extLst>
          </p:cNvPr>
          <p:cNvCxnSpPr>
            <a:cxnSpLocks/>
          </p:cNvCxnSpPr>
          <p:nvPr/>
        </p:nvCxnSpPr>
        <p:spPr>
          <a:xfrm flipH="1" flipV="1">
            <a:off x="1335821" y="1105433"/>
            <a:ext cx="540939" cy="25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B8D17DD-E7EC-DAED-E4A2-8BD4024F4FAE}"/>
              </a:ext>
            </a:extLst>
          </p:cNvPr>
          <p:cNvSpPr txBox="1"/>
          <p:nvPr/>
        </p:nvSpPr>
        <p:spPr>
          <a:xfrm>
            <a:off x="1716488" y="109481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多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DAE470B-C05B-E702-162A-C28133AF05F1}"/>
              </a:ext>
            </a:extLst>
          </p:cNvPr>
          <p:cNvSpPr txBox="1"/>
          <p:nvPr/>
        </p:nvSpPr>
        <p:spPr>
          <a:xfrm>
            <a:off x="1274632" y="87724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9DA2BF1-0835-C398-56B9-ABDFB6F1E1E7}"/>
              </a:ext>
            </a:extLst>
          </p:cNvPr>
          <p:cNvSpPr txBox="1"/>
          <p:nvPr/>
        </p:nvSpPr>
        <p:spPr>
          <a:xfrm>
            <a:off x="4152644" y="5181367"/>
            <a:ext cx="25925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※</a:t>
            </a:r>
            <a:r>
              <a:rPr kumimoji="1" lang="ja-JP" altLang="en-US" sz="900" dirty="0"/>
              <a:t>検査項目は検査情報入力後、自動で作成。</a:t>
            </a:r>
            <a:endParaRPr kumimoji="1" lang="en-US" altLang="ja-JP" sz="900" dirty="0"/>
          </a:p>
          <a:p>
            <a:r>
              <a:rPr kumimoji="1" lang="ja-JP" altLang="en-US" sz="900" dirty="0"/>
              <a:t>　患者情報は、患者の体内デバイス・検査情報入力後、自動で取得し作成。</a:t>
            </a:r>
          </a:p>
        </p:txBody>
      </p:sp>
      <p:graphicFrame>
        <p:nvGraphicFramePr>
          <p:cNvPr id="2" name="表 5">
            <a:extLst>
              <a:ext uri="{FF2B5EF4-FFF2-40B4-BE49-F238E27FC236}">
                <a16:creationId xmlns:a16="http://schemas.microsoft.com/office/drawing/2014/main" id="{F64B775D-E1A3-A9E8-3D02-AE6405D1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94109"/>
              </p:ext>
            </p:extLst>
          </p:nvPr>
        </p:nvGraphicFramePr>
        <p:xfrm>
          <a:off x="9433157" y="540212"/>
          <a:ext cx="1863031" cy="1584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3031">
                  <a:extLst>
                    <a:ext uri="{9D8B030D-6E8A-4147-A177-3AD203B41FA5}">
                      <a16:colId xmlns:a16="http://schemas.microsoft.com/office/drawing/2014/main" val="2498636709"/>
                    </a:ext>
                  </a:extLst>
                </a:gridCol>
              </a:tblGrid>
              <a:tr h="1907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添付文書の</a:t>
                      </a:r>
                      <a:r>
                        <a:rPr kumimoji="1" lang="en-US" altLang="ja-JP" sz="800" dirty="0"/>
                        <a:t>JMDN</a:t>
                      </a:r>
                      <a:r>
                        <a:rPr kumimoji="1" lang="ja-JP" altLang="en-US" sz="800" dirty="0"/>
                        <a:t>コード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(JMDN)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7316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(Generated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75115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JMDN</a:t>
                      </a:r>
                      <a:r>
                        <a:rPr kumimoji="1" lang="ja-JP" altLang="en-US" sz="800" dirty="0"/>
                        <a:t>コード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(Integer </a:t>
                      </a:r>
                      <a:r>
                        <a:rPr kumimoji="1" lang="en-US" altLang="ja-JP" sz="800" dirty="0" err="1"/>
                        <a:t>JMDN_code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</a:rPr>
                        <a:t>Unique, </a:t>
                      </a:r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42562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一般的名称</a:t>
                      </a:r>
                      <a:endParaRPr kumimoji="1" lang="en-US" altLang="ja-JP" sz="800" dirty="0"/>
                    </a:p>
                    <a:p>
                      <a:pPr algn="ctr"/>
                      <a:r>
                        <a:rPr kumimoji="1" lang="en-US" altLang="ja-JP" sz="800" dirty="0"/>
                        <a:t>(String </a:t>
                      </a:r>
                      <a:r>
                        <a:rPr kumimoji="1" lang="en-US" altLang="ja-JP" sz="800" dirty="0" err="1"/>
                        <a:t>general_name</a:t>
                      </a:r>
                      <a:r>
                        <a:rPr kumimoji="1" lang="en-US" altLang="ja-JP" sz="800" dirty="0"/>
                        <a:t>)</a:t>
                      </a:r>
                    </a:p>
                    <a:p>
                      <a:pPr algn="ctr"/>
                      <a:r>
                        <a:rPr kumimoji="1" lang="en-US" altLang="ja-JP" sz="800" dirty="0" err="1">
                          <a:solidFill>
                            <a:srgbClr val="FF0000"/>
                          </a:solidFill>
                        </a:rPr>
                        <a:t>NotNull</a:t>
                      </a:r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</a:rPr>
                        <a:t>制約</a:t>
                      </a: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6268"/>
                  </a:ext>
                </a:extLst>
              </a:tr>
            </a:tbl>
          </a:graphicData>
        </a:graphic>
      </p:graphicFrame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2F8AC29-AAC8-A475-048D-F2640364C609}"/>
              </a:ext>
            </a:extLst>
          </p:cNvPr>
          <p:cNvCxnSpPr>
            <a:cxnSpLocks/>
          </p:cNvCxnSpPr>
          <p:nvPr/>
        </p:nvCxnSpPr>
        <p:spPr>
          <a:xfrm flipV="1">
            <a:off x="9041365" y="1105433"/>
            <a:ext cx="435656" cy="78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51A68F-C5AD-5580-CFCD-AACEE2ACACAC}"/>
              </a:ext>
            </a:extLst>
          </p:cNvPr>
          <p:cNvSpPr txBox="1"/>
          <p:nvPr/>
        </p:nvSpPr>
        <p:spPr>
          <a:xfrm>
            <a:off x="9226631" y="846265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8016F6-3977-5220-0A38-D7E003840AC3}"/>
              </a:ext>
            </a:extLst>
          </p:cNvPr>
          <p:cNvSpPr txBox="1"/>
          <p:nvPr/>
        </p:nvSpPr>
        <p:spPr>
          <a:xfrm>
            <a:off x="8936504" y="1858002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多</a:t>
            </a:r>
          </a:p>
        </p:txBody>
      </p:sp>
    </p:spTree>
    <p:extLst>
      <p:ext uri="{BB962C8B-B14F-4D97-AF65-F5344CB8AC3E}">
        <p14:creationId xmlns:p14="http://schemas.microsoft.com/office/powerpoint/2010/main" val="136316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F2D29F-9C76-B9E9-E7A5-AA353A8C0EC1}"/>
              </a:ext>
            </a:extLst>
          </p:cNvPr>
          <p:cNvSpPr/>
          <p:nvPr/>
        </p:nvSpPr>
        <p:spPr>
          <a:xfrm>
            <a:off x="174413" y="245020"/>
            <a:ext cx="1017270" cy="249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Front Controller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A666D0-1903-33D3-6F25-267A591ADD89}"/>
              </a:ext>
            </a:extLst>
          </p:cNvPr>
          <p:cNvSpPr txBox="1"/>
          <p:nvPr/>
        </p:nvSpPr>
        <p:spPr>
          <a:xfrm>
            <a:off x="174414" y="517735"/>
            <a:ext cx="90281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50" dirty="0"/>
              <a:t>@WebServlet(“/”)</a:t>
            </a:r>
            <a:endParaRPr kumimoji="1" lang="ja-JP" altLang="en-US" sz="75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1D1D6FB-8FB9-34E6-7593-86C3674590B2}"/>
              </a:ext>
            </a:extLst>
          </p:cNvPr>
          <p:cNvCxnSpPr/>
          <p:nvPr/>
        </p:nvCxnSpPr>
        <p:spPr>
          <a:xfrm flipV="1">
            <a:off x="1198033" y="375495"/>
            <a:ext cx="51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FBAC3A-08BE-0DCD-DF3B-582E4173473F}"/>
              </a:ext>
            </a:extLst>
          </p:cNvPr>
          <p:cNvSpPr/>
          <p:nvPr/>
        </p:nvSpPr>
        <p:spPr>
          <a:xfrm>
            <a:off x="1730083" y="249833"/>
            <a:ext cx="1017270" cy="249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ActionBase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1ABF18-C896-B364-EE37-847FC4FC240C}"/>
              </a:ext>
            </a:extLst>
          </p:cNvPr>
          <p:cNvSpPr txBox="1"/>
          <p:nvPr/>
        </p:nvSpPr>
        <p:spPr>
          <a:xfrm>
            <a:off x="1632845" y="569328"/>
            <a:ext cx="191590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50" dirty="0"/>
              <a:t>・データベース以外のサーブレット処理</a:t>
            </a:r>
            <a:endParaRPr lang="en-US" altLang="ja-JP" sz="750" dirty="0"/>
          </a:p>
          <a:p>
            <a:r>
              <a:rPr lang="ja-JP" altLang="en-US" sz="750" dirty="0"/>
              <a:t>　をまとめている</a:t>
            </a:r>
            <a:endParaRPr lang="en-US" altLang="ja-JP" sz="750" dirty="0"/>
          </a:p>
          <a:p>
            <a:r>
              <a:rPr lang="ja-JP" altLang="en-US" sz="750" dirty="0"/>
              <a:t>・</a:t>
            </a:r>
            <a:r>
              <a:rPr lang="en-US" altLang="ja-JP" sz="750" dirty="0"/>
              <a:t>command=“”</a:t>
            </a:r>
            <a:r>
              <a:rPr lang="ja-JP" altLang="en-US" sz="750" dirty="0"/>
              <a:t>の処理</a:t>
            </a:r>
            <a:endParaRPr kumimoji="1" lang="ja-JP" altLang="en-US" sz="7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06C849-C84A-0BF2-B119-6FF80307A5DE}"/>
              </a:ext>
            </a:extLst>
          </p:cNvPr>
          <p:cNvSpPr/>
          <p:nvPr/>
        </p:nvSpPr>
        <p:spPr>
          <a:xfrm>
            <a:off x="174414" y="654627"/>
            <a:ext cx="165227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750" dirty="0">
                <a:solidFill>
                  <a:schemeClr val="tx1"/>
                </a:solidFill>
              </a:rPr>
              <a:t>Process()</a:t>
            </a:r>
            <a:r>
              <a:rPr kumimoji="1" lang="ja-JP" altLang="en-US" sz="750" dirty="0">
                <a:solidFill>
                  <a:schemeClr val="tx1"/>
                </a:solidFill>
              </a:rPr>
              <a:t>で</a:t>
            </a:r>
            <a:r>
              <a:rPr kumimoji="1" lang="en-US" altLang="ja-JP" sz="750" dirty="0">
                <a:solidFill>
                  <a:schemeClr val="tx1"/>
                </a:solidFill>
              </a:rPr>
              <a:t>Action</a:t>
            </a:r>
            <a:r>
              <a:rPr kumimoji="1" lang="ja-JP" altLang="en-US" sz="750" dirty="0">
                <a:solidFill>
                  <a:schemeClr val="tx1"/>
                </a:solidFill>
              </a:rPr>
              <a:t>クラスの処理</a:t>
            </a:r>
            <a:r>
              <a:rPr lang="ja-JP" altLang="en-US" sz="750" dirty="0">
                <a:solidFill>
                  <a:schemeClr val="tx1"/>
                </a:solidFill>
              </a:rPr>
              <a:t>（</a:t>
            </a:r>
            <a:r>
              <a:rPr lang="en-US" altLang="ja-JP" sz="750" dirty="0">
                <a:solidFill>
                  <a:schemeClr val="tx1"/>
                </a:solidFill>
              </a:rPr>
              <a:t>command= ‘’</a:t>
            </a:r>
            <a:r>
              <a:rPr lang="ja-JP" altLang="en-US" sz="750" dirty="0">
                <a:solidFill>
                  <a:schemeClr val="tx1"/>
                </a:solidFill>
              </a:rPr>
              <a:t>）</a:t>
            </a:r>
            <a:r>
              <a:rPr kumimoji="1" lang="ja-JP" altLang="en-US" sz="750" dirty="0">
                <a:solidFill>
                  <a:schemeClr val="tx1"/>
                </a:solidFill>
              </a:rPr>
              <a:t>を呼出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BB31D9C-F767-1EDD-7A6C-F46764194D5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747353" y="375496"/>
            <a:ext cx="1739901" cy="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00FBCD-D05A-691E-A9CD-A83633CA7B84}"/>
              </a:ext>
            </a:extLst>
          </p:cNvPr>
          <p:cNvSpPr/>
          <p:nvPr/>
        </p:nvSpPr>
        <p:spPr>
          <a:xfrm>
            <a:off x="4487254" y="251369"/>
            <a:ext cx="1017270" cy="249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</a:rPr>
              <a:t>ServiceBase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4A4B8D-62A8-EBC9-5D22-A43B3B6B219B}"/>
              </a:ext>
            </a:extLst>
          </p:cNvPr>
          <p:cNvSpPr txBox="1"/>
          <p:nvPr/>
        </p:nvSpPr>
        <p:spPr>
          <a:xfrm>
            <a:off x="4467580" y="517735"/>
            <a:ext cx="163057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50" dirty="0"/>
              <a:t>データベース操作用</a:t>
            </a:r>
            <a:endParaRPr lang="en-US" altLang="ja-JP" sz="750" dirty="0"/>
          </a:p>
          <a:p>
            <a:r>
              <a:rPr kumimoji="1" lang="en-US" altLang="ja-JP" sz="750" dirty="0" err="1"/>
              <a:t>EntityManager</a:t>
            </a:r>
            <a:r>
              <a:rPr kumimoji="1" lang="ja-JP" altLang="en-US" sz="750" dirty="0"/>
              <a:t>インスタンス作成と</a:t>
            </a:r>
            <a:endParaRPr kumimoji="1" lang="en-US" altLang="ja-JP" sz="750" dirty="0"/>
          </a:p>
          <a:p>
            <a:r>
              <a:rPr kumimoji="1" lang="ja-JP" altLang="en-US" sz="750" dirty="0"/>
              <a:t>そのクローズ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25B353-7866-3267-F214-3E62645DC475}"/>
              </a:ext>
            </a:extLst>
          </p:cNvPr>
          <p:cNvSpPr/>
          <p:nvPr/>
        </p:nvSpPr>
        <p:spPr>
          <a:xfrm>
            <a:off x="4515302" y="2373541"/>
            <a:ext cx="1017270" cy="19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Entity(model)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803CFB1-4B8D-82F3-4D84-E70CB03BB4F7}"/>
              </a:ext>
            </a:extLst>
          </p:cNvPr>
          <p:cNvSpPr txBox="1"/>
          <p:nvPr/>
        </p:nvSpPr>
        <p:spPr>
          <a:xfrm>
            <a:off x="4492981" y="2144465"/>
            <a:ext cx="103105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25" u="sng" dirty="0"/>
              <a:t>データベース関連</a:t>
            </a:r>
            <a:endParaRPr kumimoji="1" lang="ja-JP" altLang="en-US" sz="825" u="sng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45F87B-B35D-197F-8344-A07BA8C8344E}"/>
              </a:ext>
            </a:extLst>
          </p:cNvPr>
          <p:cNvSpPr txBox="1"/>
          <p:nvPr/>
        </p:nvSpPr>
        <p:spPr>
          <a:xfrm>
            <a:off x="4539127" y="2557585"/>
            <a:ext cx="115499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50" dirty="0"/>
              <a:t>DTO</a:t>
            </a:r>
            <a:r>
              <a:rPr lang="ja-JP" altLang="en-US" sz="750" dirty="0"/>
              <a:t>モデル</a:t>
            </a:r>
            <a:endParaRPr lang="en-US" altLang="ja-JP" sz="75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2553826-39F7-3F51-A67C-8A9EEB68428A}"/>
              </a:ext>
            </a:extLst>
          </p:cNvPr>
          <p:cNvSpPr/>
          <p:nvPr/>
        </p:nvSpPr>
        <p:spPr>
          <a:xfrm>
            <a:off x="6354862" y="2373541"/>
            <a:ext cx="1017270" cy="19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View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07478F-8686-A0FF-B3E6-979AEFC675EC}"/>
              </a:ext>
            </a:extLst>
          </p:cNvPr>
          <p:cNvSpPr txBox="1"/>
          <p:nvPr/>
        </p:nvSpPr>
        <p:spPr>
          <a:xfrm>
            <a:off x="6354862" y="2601619"/>
            <a:ext cx="170752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50" dirty="0"/>
              <a:t>画面表示のフィールドを定義</a:t>
            </a:r>
            <a:endParaRPr lang="en-US" altLang="ja-JP" sz="750" dirty="0"/>
          </a:p>
          <a:p>
            <a:r>
              <a:rPr lang="ja-JP" altLang="en-US" sz="750" dirty="0"/>
              <a:t>データベースの項目に対してアレンジまたはその逆の場合に使用する。</a:t>
            </a:r>
            <a:endParaRPr lang="en-US" altLang="ja-JP" sz="75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68BE568-7961-9660-338F-898D4A3EF3F5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>
            <a:off x="5532573" y="2471645"/>
            <a:ext cx="82229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3E815D1-C06A-FD73-FF56-DE661F19C0E8}"/>
              </a:ext>
            </a:extLst>
          </p:cNvPr>
          <p:cNvCxnSpPr>
            <a:cxnSpLocks/>
          </p:cNvCxnSpPr>
          <p:nvPr/>
        </p:nvCxnSpPr>
        <p:spPr>
          <a:xfrm flipV="1">
            <a:off x="6142605" y="2502374"/>
            <a:ext cx="0" cy="2016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30E2A12-9C64-437F-BC11-B4472EDB7800}"/>
              </a:ext>
            </a:extLst>
          </p:cNvPr>
          <p:cNvSpPr/>
          <p:nvPr/>
        </p:nvSpPr>
        <p:spPr>
          <a:xfrm>
            <a:off x="4312766" y="4298019"/>
            <a:ext cx="1017270" cy="19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Converter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E61D598-88C0-7EE6-B6FB-FC565584C796}"/>
              </a:ext>
            </a:extLst>
          </p:cNvPr>
          <p:cNvSpPr txBox="1"/>
          <p:nvPr/>
        </p:nvSpPr>
        <p:spPr>
          <a:xfrm>
            <a:off x="4205811" y="4480588"/>
            <a:ext cx="22826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50" dirty="0"/>
              <a:t>データベース</a:t>
            </a:r>
            <a:r>
              <a:rPr lang="en-US" altLang="ja-JP" sz="750" dirty="0"/>
              <a:t>(Entity)</a:t>
            </a:r>
            <a:r>
              <a:rPr lang="ja-JP" altLang="en-US" sz="750" dirty="0"/>
              <a:t>と表示画面、</a:t>
            </a:r>
            <a:r>
              <a:rPr lang="en-US" altLang="ja-JP" sz="750" dirty="0"/>
              <a:t>(view)</a:t>
            </a:r>
            <a:r>
              <a:rPr lang="ja-JP" altLang="en-US" sz="750" dirty="0"/>
              <a:t>の値変換</a:t>
            </a:r>
            <a:endParaRPr lang="en-US" altLang="ja-JP" sz="750" dirty="0"/>
          </a:p>
          <a:p>
            <a:r>
              <a:rPr lang="en-US" altLang="ja-JP" sz="750" dirty="0"/>
              <a:t>DTO</a:t>
            </a:r>
            <a:r>
              <a:rPr lang="ja-JP" altLang="en-US" sz="750" dirty="0"/>
              <a:t>モデルを</a:t>
            </a:r>
            <a:r>
              <a:rPr lang="en-US" altLang="ja-JP" sz="750" dirty="0"/>
              <a:t>View</a:t>
            </a:r>
            <a:r>
              <a:rPr lang="ja-JP" altLang="en-US" sz="750" dirty="0"/>
              <a:t>モデルのリストに。</a:t>
            </a:r>
            <a:endParaRPr lang="en-US" altLang="ja-JP" sz="75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2E27718-5A21-D6C8-EDB5-938D6C77179F}"/>
              </a:ext>
            </a:extLst>
          </p:cNvPr>
          <p:cNvSpPr/>
          <p:nvPr/>
        </p:nvSpPr>
        <p:spPr>
          <a:xfrm>
            <a:off x="6664678" y="4572061"/>
            <a:ext cx="1017270" cy="1962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Validator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5835D26-31DB-A3D8-FB15-783E82212A61}"/>
              </a:ext>
            </a:extLst>
          </p:cNvPr>
          <p:cNvCxnSpPr>
            <a:cxnSpLocks/>
          </p:cNvCxnSpPr>
          <p:nvPr/>
        </p:nvCxnSpPr>
        <p:spPr>
          <a:xfrm flipV="1">
            <a:off x="6849880" y="2616413"/>
            <a:ext cx="0" cy="194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DE2527A-5AF9-D744-92E0-5561F88DBBDE}"/>
              </a:ext>
            </a:extLst>
          </p:cNvPr>
          <p:cNvSpPr/>
          <p:nvPr/>
        </p:nvSpPr>
        <p:spPr>
          <a:xfrm>
            <a:off x="5059417" y="6144057"/>
            <a:ext cx="1017270" cy="19620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</a:rPr>
              <a:t>EncryptUtil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787FC5F-3CDA-FE8E-7BEC-DC86F35291D1}"/>
              </a:ext>
            </a:extLst>
          </p:cNvPr>
          <p:cNvSpPr txBox="1"/>
          <p:nvPr/>
        </p:nvSpPr>
        <p:spPr>
          <a:xfrm>
            <a:off x="4834584" y="6291193"/>
            <a:ext cx="2131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50" dirty="0"/>
              <a:t>・パスワードのハッシュ化を行う</a:t>
            </a:r>
            <a:endParaRPr lang="en-US" altLang="ja-JP" sz="750" dirty="0"/>
          </a:p>
          <a:p>
            <a:r>
              <a:rPr lang="ja-JP" altLang="en-US" sz="750" dirty="0"/>
              <a:t>・</a:t>
            </a:r>
            <a:r>
              <a:rPr lang="en-US" altLang="ja-JP" sz="750" dirty="0"/>
              <a:t>pass + pepper</a:t>
            </a:r>
            <a:r>
              <a:rPr lang="ja-JP" altLang="en-US" sz="750" dirty="0"/>
              <a:t>文字列→ハッシュ化</a:t>
            </a:r>
            <a:endParaRPr lang="en-US" altLang="ja-JP" sz="750" dirty="0"/>
          </a:p>
          <a:p>
            <a:r>
              <a:rPr lang="ja-JP" altLang="en-US" sz="750" dirty="0"/>
              <a:t>→それを</a:t>
            </a:r>
            <a:r>
              <a:rPr lang="en-US" altLang="ja-JP" sz="750" dirty="0"/>
              <a:t>DB</a:t>
            </a:r>
            <a:r>
              <a:rPr lang="ja-JP" altLang="en-US" sz="750" dirty="0"/>
              <a:t>に登録</a:t>
            </a:r>
            <a:endParaRPr lang="en-US" altLang="ja-JP" sz="750" dirty="0"/>
          </a:p>
          <a:p>
            <a:r>
              <a:rPr lang="ja-JP" altLang="en-US" sz="750" dirty="0"/>
              <a:t>・</a:t>
            </a:r>
            <a:r>
              <a:rPr lang="en-US" altLang="ja-JP" sz="750" dirty="0"/>
              <a:t>pepper</a:t>
            </a:r>
            <a:r>
              <a:rPr lang="ja-JP" altLang="en-US" sz="750" dirty="0"/>
              <a:t>文字列は</a:t>
            </a:r>
            <a:r>
              <a:rPr lang="en-US" altLang="ja-JP" sz="750" dirty="0"/>
              <a:t>properties</a:t>
            </a:r>
            <a:r>
              <a:rPr lang="ja-JP" altLang="en-US" sz="750" dirty="0"/>
              <a:t>ファイルで管理</a:t>
            </a:r>
            <a:endParaRPr lang="en-US" altLang="ja-JP" sz="75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9EE98AC-AB3D-2C79-C802-FA4413C69FC9}"/>
              </a:ext>
            </a:extLst>
          </p:cNvPr>
          <p:cNvSpPr/>
          <p:nvPr/>
        </p:nvSpPr>
        <p:spPr>
          <a:xfrm>
            <a:off x="2678281" y="6113299"/>
            <a:ext cx="1128752" cy="198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</a:rPr>
              <a:t>PropertiesListner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24B3549-B8B6-9705-0AC3-54B68290B986}"/>
              </a:ext>
            </a:extLst>
          </p:cNvPr>
          <p:cNvCxnSpPr>
            <a:cxnSpLocks/>
          </p:cNvCxnSpPr>
          <p:nvPr/>
        </p:nvCxnSpPr>
        <p:spPr>
          <a:xfrm flipV="1">
            <a:off x="3817146" y="6243339"/>
            <a:ext cx="1224000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65D0965-E38F-E572-C299-336FC079E177}"/>
              </a:ext>
            </a:extLst>
          </p:cNvPr>
          <p:cNvSpPr txBox="1"/>
          <p:nvPr/>
        </p:nvSpPr>
        <p:spPr>
          <a:xfrm>
            <a:off x="2658680" y="6297543"/>
            <a:ext cx="2046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50" dirty="0"/>
              <a:t>・特定の動作を感知後、特定の処理を行う</a:t>
            </a:r>
            <a:endParaRPr lang="en-US" altLang="ja-JP" sz="750" dirty="0"/>
          </a:p>
          <a:p>
            <a:r>
              <a:rPr lang="ja-JP" altLang="en-US" sz="750" dirty="0"/>
              <a:t>・アプリケーション起動時に、</a:t>
            </a:r>
            <a:r>
              <a:rPr lang="en-US" altLang="ja-JP" sz="750" dirty="0"/>
              <a:t>Properties</a:t>
            </a:r>
            <a:r>
              <a:rPr lang="ja-JP" altLang="en-US" sz="750" dirty="0"/>
              <a:t>ファイルの情報（</a:t>
            </a:r>
            <a:r>
              <a:rPr lang="en-US" altLang="ja-JP" sz="750" dirty="0">
                <a:latin typeface="+mn-ea"/>
              </a:rPr>
              <a:t>pepper</a:t>
            </a:r>
            <a:r>
              <a:rPr lang="ja-JP" altLang="en-US" sz="750" dirty="0"/>
              <a:t>）をアプリケーションスコープに格納</a:t>
            </a:r>
            <a:endParaRPr lang="en-US" altLang="ja-JP" sz="75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317F8CF-2A1F-DAD6-7E08-9648DE5A8A7E}"/>
              </a:ext>
            </a:extLst>
          </p:cNvPr>
          <p:cNvSpPr txBox="1"/>
          <p:nvPr/>
        </p:nvSpPr>
        <p:spPr>
          <a:xfrm>
            <a:off x="1589769" y="2681689"/>
            <a:ext cx="24824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50" dirty="0"/>
              <a:t>・</a:t>
            </a:r>
            <a:r>
              <a:rPr kumimoji="1" lang="en-US" altLang="ja-JP" sz="750" dirty="0"/>
              <a:t>Field: </a:t>
            </a:r>
            <a:r>
              <a:rPr kumimoji="1" lang="en-US" altLang="ja-JP" sz="750" dirty="0" err="1"/>
              <a:t>ServiceBase</a:t>
            </a:r>
            <a:r>
              <a:rPr kumimoji="1" lang="ja-JP" altLang="en-US" sz="750" dirty="0"/>
              <a:t>があり、それを使用して</a:t>
            </a:r>
            <a:endParaRPr kumimoji="1" lang="en-US" altLang="ja-JP" sz="750" dirty="0"/>
          </a:p>
          <a:p>
            <a:r>
              <a:rPr lang="ja-JP" altLang="en-US" sz="750" dirty="0"/>
              <a:t>データベースの処理を行う。</a:t>
            </a:r>
            <a:endParaRPr lang="en-US" altLang="ja-JP" sz="750" dirty="0"/>
          </a:p>
          <a:p>
            <a:r>
              <a:rPr kumimoji="1" lang="ja-JP" altLang="en-US" sz="750" dirty="0"/>
              <a:t>・</a:t>
            </a:r>
            <a:r>
              <a:rPr kumimoji="1" lang="en-US" altLang="ja-JP" sz="750" dirty="0"/>
              <a:t>process()</a:t>
            </a:r>
            <a:r>
              <a:rPr kumimoji="1" lang="ja-JP" altLang="en-US" sz="750" dirty="0"/>
              <a:t>メソッドはフロントコントローラから</a:t>
            </a:r>
            <a:endParaRPr kumimoji="1" lang="en-US" altLang="ja-JP" sz="750" dirty="0"/>
          </a:p>
          <a:p>
            <a:r>
              <a:rPr kumimoji="1" lang="ja-JP" altLang="en-US" sz="750" dirty="0"/>
              <a:t>直接呼び出される。</a:t>
            </a:r>
            <a:r>
              <a:rPr kumimoji="1" lang="en-US" altLang="ja-JP" sz="750" dirty="0" err="1"/>
              <a:t>ActionBase</a:t>
            </a:r>
            <a:r>
              <a:rPr kumimoji="1" lang="ja-JP" altLang="en-US" sz="750" dirty="0"/>
              <a:t>の子クラスで</a:t>
            </a:r>
            <a:r>
              <a:rPr kumimoji="1" lang="en-US" altLang="ja-JP" sz="750" dirty="0"/>
              <a:t>override</a:t>
            </a:r>
            <a:r>
              <a:rPr kumimoji="1" lang="ja-JP" altLang="en-US" sz="750" dirty="0"/>
              <a:t>。</a:t>
            </a:r>
            <a:endParaRPr kumimoji="1" lang="en-US" altLang="ja-JP" sz="750" dirty="0"/>
          </a:p>
          <a:p>
            <a:r>
              <a:rPr lang="ja-JP" altLang="en-US" sz="750" dirty="0"/>
              <a:t>例：</a:t>
            </a:r>
            <a:r>
              <a:rPr lang="en-US" altLang="ja-JP" sz="750" dirty="0"/>
              <a:t>index(), </a:t>
            </a:r>
            <a:r>
              <a:rPr lang="en-US" altLang="ja-JP" sz="750" dirty="0" err="1"/>
              <a:t>entryNew</a:t>
            </a:r>
            <a:r>
              <a:rPr lang="en-US" altLang="ja-JP" sz="750" dirty="0"/>
              <a:t>(), create(), show(), edit(), update().</a:t>
            </a:r>
          </a:p>
          <a:p>
            <a:r>
              <a:rPr kumimoji="1" lang="en-US" altLang="ja-JP" sz="750" dirty="0"/>
              <a:t> destroy()</a:t>
            </a:r>
            <a:r>
              <a:rPr kumimoji="1" lang="ja-JP" altLang="en-US" sz="750" dirty="0"/>
              <a:t>など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DD6799A-14B8-BC3E-091D-97FDD1629204}"/>
              </a:ext>
            </a:extLst>
          </p:cNvPr>
          <p:cNvSpPr/>
          <p:nvPr/>
        </p:nvSpPr>
        <p:spPr>
          <a:xfrm>
            <a:off x="6367814" y="2094618"/>
            <a:ext cx="1017270" cy="19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</a:rPr>
              <a:t>DBUtil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4C4AE2E-C735-3AAA-C5E5-27D8522CE086}"/>
              </a:ext>
            </a:extLst>
          </p:cNvPr>
          <p:cNvCxnSpPr>
            <a:cxnSpLocks/>
          </p:cNvCxnSpPr>
          <p:nvPr/>
        </p:nvCxnSpPr>
        <p:spPr>
          <a:xfrm flipH="1">
            <a:off x="5536984" y="2242369"/>
            <a:ext cx="817878" cy="1264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CB55AA3-AA22-9C6E-B708-1D6B20F9E9E0}"/>
              </a:ext>
            </a:extLst>
          </p:cNvPr>
          <p:cNvSpPr txBox="1"/>
          <p:nvPr/>
        </p:nvSpPr>
        <p:spPr>
          <a:xfrm>
            <a:off x="7372132" y="2087400"/>
            <a:ext cx="170752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50" dirty="0" err="1"/>
              <a:t>EntityManager</a:t>
            </a:r>
            <a:r>
              <a:rPr lang="ja-JP" altLang="en-US" sz="750" dirty="0"/>
              <a:t>インスタンスの作成</a:t>
            </a:r>
            <a:endParaRPr lang="en-US" altLang="ja-JP" sz="75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0512C36-72D9-D0C7-7193-0D44505E1665}"/>
              </a:ext>
            </a:extLst>
          </p:cNvPr>
          <p:cNvSpPr/>
          <p:nvPr/>
        </p:nvSpPr>
        <p:spPr>
          <a:xfrm>
            <a:off x="188108" y="4114961"/>
            <a:ext cx="1017270" cy="19620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Filter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9056C5A-7E4B-D073-56FB-A091B11FFFC0}"/>
              </a:ext>
            </a:extLst>
          </p:cNvPr>
          <p:cNvSpPr txBox="1"/>
          <p:nvPr/>
        </p:nvSpPr>
        <p:spPr>
          <a:xfrm>
            <a:off x="172476" y="4340285"/>
            <a:ext cx="1707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50" dirty="0"/>
              <a:t>サーブレット処理時（前 </a:t>
            </a:r>
            <a:r>
              <a:rPr lang="en-US" altLang="ja-JP" sz="750" dirty="0"/>
              <a:t>or </a:t>
            </a:r>
            <a:r>
              <a:rPr lang="ja-JP" altLang="en-US" sz="750" dirty="0"/>
              <a:t>後）に自動で実行したい処理を入力</a:t>
            </a:r>
            <a:endParaRPr lang="en-US" altLang="ja-JP" sz="750" dirty="0"/>
          </a:p>
          <a:p>
            <a:r>
              <a:rPr lang="ja-JP" altLang="en-US" sz="750" dirty="0"/>
              <a:t>（例）文字化け防止 </a:t>
            </a:r>
            <a:r>
              <a:rPr lang="en-US" altLang="ja-JP" sz="750"/>
              <a:t>setCharacterEncoding</a:t>
            </a:r>
            <a:endParaRPr lang="en-US" altLang="ja-JP" sz="75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643569-9E7D-F784-B598-3B6243E99E58}"/>
              </a:ext>
            </a:extLst>
          </p:cNvPr>
          <p:cNvSpPr txBox="1"/>
          <p:nvPr/>
        </p:nvSpPr>
        <p:spPr>
          <a:xfrm>
            <a:off x="-7705" y="-4235"/>
            <a:ext cx="877163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クラス　流れ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FED692D-EFBF-7C8C-4232-C914D00AD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35962"/>
              </p:ext>
            </p:extLst>
          </p:nvPr>
        </p:nvGraphicFramePr>
        <p:xfrm>
          <a:off x="1634967" y="970574"/>
          <a:ext cx="2519728" cy="1661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5983">
                  <a:extLst>
                    <a:ext uri="{9D8B030D-6E8A-4147-A177-3AD203B41FA5}">
                      <a16:colId xmlns:a16="http://schemas.microsoft.com/office/drawing/2014/main" val="1843702912"/>
                    </a:ext>
                  </a:extLst>
                </a:gridCol>
                <a:gridCol w="1633745">
                  <a:extLst>
                    <a:ext uri="{9D8B030D-6E8A-4147-A177-3AD203B41FA5}">
                      <a16:colId xmlns:a16="http://schemas.microsoft.com/office/drawing/2014/main" val="219367484"/>
                    </a:ext>
                  </a:extLst>
                </a:gridCol>
              </a:tblGrid>
              <a:tr h="147892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クラス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66267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EmployeeAction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従業員に関わる処理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18973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AuthAction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ログイン機能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62313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SearcherAction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患者の体内デバイス検索（トップ画面も）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53908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RegisterTopAction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データ登録トップ画面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26106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r>
                        <a:rPr lang="en-US" altLang="ja-JP" sz="700" dirty="0" err="1">
                          <a:effectLst/>
                        </a:rPr>
                        <a:t>PatientDevice</a:t>
                      </a:r>
                      <a:r>
                        <a:rPr kumimoji="1" lang="en-US" altLang="ja-JP" sz="600" dirty="0" err="1"/>
                        <a:t>Action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患者のデバイス管理</a:t>
                      </a:r>
                      <a:endParaRPr kumimoji="1" lang="en-US" altLang="ja-JP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945369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PackageInsertAction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添付文章管理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00499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ExaminationAction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検査管理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41233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DayExaminationAction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当日検査一覧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39643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FA350AA-06BF-D46E-58CF-BDE828E8B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56582"/>
              </p:ext>
            </p:extLst>
          </p:nvPr>
        </p:nvGraphicFramePr>
        <p:xfrm>
          <a:off x="4572000" y="1007910"/>
          <a:ext cx="40005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84370291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1936748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954848697"/>
                    </a:ext>
                  </a:extLst>
                </a:gridCol>
              </a:tblGrid>
              <a:tr h="147892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クラス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データベース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66267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EmployeeService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従業員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従業員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18973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PackageInsertService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添付文章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添付文章情報、検査適合性情報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84076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ExaminationService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検査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検査情報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0937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PatientDeviceService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患者の体内デバイス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患者、患者の体内デバイス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1919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C43B4DC-ECBD-B823-A13A-0926AF06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0774"/>
              </p:ext>
            </p:extLst>
          </p:nvPr>
        </p:nvGraphicFramePr>
        <p:xfrm>
          <a:off x="4174633" y="2735180"/>
          <a:ext cx="1925744" cy="1463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35517">
                  <a:extLst>
                    <a:ext uri="{9D8B030D-6E8A-4147-A177-3AD203B41FA5}">
                      <a16:colId xmlns:a16="http://schemas.microsoft.com/office/drawing/2014/main" val="1843702912"/>
                    </a:ext>
                  </a:extLst>
                </a:gridCol>
                <a:gridCol w="1090227">
                  <a:extLst>
                    <a:ext uri="{9D8B030D-6E8A-4147-A177-3AD203B41FA5}">
                      <a16:colId xmlns:a16="http://schemas.microsoft.com/office/drawing/2014/main" val="219367484"/>
                    </a:ext>
                  </a:extLst>
                </a:gridCol>
              </a:tblGrid>
              <a:tr h="167923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クラス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66267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Employee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従業員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18973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Patient_Device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体内デバイス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22872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Patient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患者情報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41900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PackageInsert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添付文書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84076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JMDN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添付文書の</a:t>
                      </a:r>
                      <a:r>
                        <a:rPr kumimoji="1" lang="en-US" altLang="ja-JP" sz="600" dirty="0"/>
                        <a:t>JMDN</a:t>
                      </a:r>
                      <a:r>
                        <a:rPr kumimoji="1" lang="ja-JP" altLang="en-US" sz="600" dirty="0"/>
                        <a:t>コード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41453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Patient_Examination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患者の検査情報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0937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Examination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検査項目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49466"/>
                  </a:ext>
                </a:extLst>
              </a:tr>
            </a:tbl>
          </a:graphicData>
        </a:graphic>
      </p:graphicFrame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5B91A1D0-AB1E-E230-A12B-B789BEC2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53926"/>
              </p:ext>
            </p:extLst>
          </p:nvPr>
        </p:nvGraphicFramePr>
        <p:xfrm>
          <a:off x="6951481" y="3046217"/>
          <a:ext cx="1924972" cy="914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41569">
                  <a:extLst>
                    <a:ext uri="{9D8B030D-6E8A-4147-A177-3AD203B41FA5}">
                      <a16:colId xmlns:a16="http://schemas.microsoft.com/office/drawing/2014/main" val="1843702912"/>
                    </a:ext>
                  </a:extLst>
                </a:gridCol>
                <a:gridCol w="983403">
                  <a:extLst>
                    <a:ext uri="{9D8B030D-6E8A-4147-A177-3AD203B41FA5}">
                      <a16:colId xmlns:a16="http://schemas.microsoft.com/office/drawing/2014/main" val="219367484"/>
                    </a:ext>
                  </a:extLst>
                </a:gridCol>
              </a:tblGrid>
              <a:tr h="167923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クラス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66267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EmployeeView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従業員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18973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PatientDeviceView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患者と体内デバイス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22872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PackageInsertView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添付文章と検査の可否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84076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ExaminationView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患者と検査情報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0937"/>
                  </a:ext>
                </a:extLst>
              </a:tr>
            </a:tbl>
          </a:graphicData>
        </a:graphic>
      </p:graphicFrame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F2FEA67F-4ADC-66FD-29EF-5BABCA470573}"/>
              </a:ext>
            </a:extLst>
          </p:cNvPr>
          <p:cNvGrpSpPr/>
          <p:nvPr/>
        </p:nvGrpSpPr>
        <p:grpSpPr>
          <a:xfrm>
            <a:off x="6081827" y="2465482"/>
            <a:ext cx="2960572" cy="3819359"/>
            <a:chOff x="6081827" y="2465482"/>
            <a:chExt cx="2960572" cy="3819359"/>
          </a:xfrm>
        </p:grpSpPr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25A6573E-4652-8BF1-8B6C-3D5B57BF2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2070" y="2465482"/>
              <a:ext cx="1650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5D578050-EAD7-AA22-4BB7-052AE4B704B3}"/>
                </a:ext>
              </a:extLst>
            </p:cNvPr>
            <p:cNvCxnSpPr>
              <a:cxnSpLocks/>
            </p:cNvCxnSpPr>
            <p:nvPr/>
          </p:nvCxnSpPr>
          <p:spPr>
            <a:xfrm>
              <a:off x="9042399" y="2468841"/>
              <a:ext cx="0" cy="3816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C1F74118-FF4F-4EBD-395F-8C60B0CD94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1827" y="6278491"/>
              <a:ext cx="2952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21" name="表 120">
            <a:extLst>
              <a:ext uri="{FF2B5EF4-FFF2-40B4-BE49-F238E27FC236}">
                <a16:creationId xmlns:a16="http://schemas.microsoft.com/office/drawing/2014/main" id="{1A90A52A-F111-5294-85A8-D4D852347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83649"/>
              </p:ext>
            </p:extLst>
          </p:nvPr>
        </p:nvGraphicFramePr>
        <p:xfrm>
          <a:off x="6571804" y="4773974"/>
          <a:ext cx="2462024" cy="914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40246">
                  <a:extLst>
                    <a:ext uri="{9D8B030D-6E8A-4147-A177-3AD203B41FA5}">
                      <a16:colId xmlns:a16="http://schemas.microsoft.com/office/drawing/2014/main" val="1843702912"/>
                    </a:ext>
                  </a:extLst>
                </a:gridCol>
                <a:gridCol w="1521778">
                  <a:extLst>
                    <a:ext uri="{9D8B030D-6E8A-4147-A177-3AD203B41FA5}">
                      <a16:colId xmlns:a16="http://schemas.microsoft.com/office/drawing/2014/main" val="219367484"/>
                    </a:ext>
                  </a:extLst>
                </a:gridCol>
              </a:tblGrid>
              <a:tr h="155143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クラス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66267"/>
                  </a:ext>
                </a:extLst>
              </a:tr>
              <a:tr h="155143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EmployeeValidator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社員番号・氏名・パスワード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18973"/>
                  </a:ext>
                </a:extLst>
              </a:tr>
              <a:tr h="180367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PatientDeviceValidator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患者</a:t>
                      </a:r>
                      <a:r>
                        <a:rPr kumimoji="1" lang="en-US" altLang="ja-JP" sz="600" dirty="0"/>
                        <a:t>ID</a:t>
                      </a:r>
                      <a:r>
                        <a:rPr kumimoji="1" lang="ja-JP" altLang="en-US" sz="600" dirty="0"/>
                        <a:t>・氏名・添付文章番号・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22872"/>
                  </a:ext>
                </a:extLst>
              </a:tr>
              <a:tr h="15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PackageInsertValidator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添付文章番号・適合性情報・・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84076"/>
                  </a:ext>
                </a:extLst>
              </a:tr>
              <a:tr h="15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ExaminationValidator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患者</a:t>
                      </a:r>
                      <a:r>
                        <a:rPr kumimoji="1" lang="en-US" altLang="ja-JP" sz="600" dirty="0"/>
                        <a:t>Id</a:t>
                      </a:r>
                      <a:r>
                        <a:rPr kumimoji="1" lang="ja-JP" altLang="en-US" sz="600" dirty="0"/>
                        <a:t>・検査項目・オーダー名・・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0937"/>
                  </a:ext>
                </a:extLst>
              </a:tr>
            </a:tbl>
          </a:graphicData>
        </a:graphic>
      </p:graphicFrame>
      <p:graphicFrame>
        <p:nvGraphicFramePr>
          <p:cNvPr id="126" name="表 125">
            <a:extLst>
              <a:ext uri="{FF2B5EF4-FFF2-40B4-BE49-F238E27FC236}">
                <a16:creationId xmlns:a16="http://schemas.microsoft.com/office/drawing/2014/main" id="{01060D33-3C6C-9A8A-F773-E7E1D0DE8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75766"/>
              </p:ext>
            </p:extLst>
          </p:nvPr>
        </p:nvGraphicFramePr>
        <p:xfrm>
          <a:off x="4239497" y="4774811"/>
          <a:ext cx="2262901" cy="914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73160">
                  <a:extLst>
                    <a:ext uri="{9D8B030D-6E8A-4147-A177-3AD203B41FA5}">
                      <a16:colId xmlns:a16="http://schemas.microsoft.com/office/drawing/2014/main" val="1843702912"/>
                    </a:ext>
                  </a:extLst>
                </a:gridCol>
                <a:gridCol w="1189741">
                  <a:extLst>
                    <a:ext uri="{9D8B030D-6E8A-4147-A177-3AD203B41FA5}">
                      <a16:colId xmlns:a16="http://schemas.microsoft.com/office/drawing/2014/main" val="219367484"/>
                    </a:ext>
                  </a:extLst>
                </a:gridCol>
              </a:tblGrid>
              <a:tr h="167923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クラス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66267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EmployeeConverter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従業員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18973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DeviceConverter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患者の体内デバイス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22872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PackageInsertConverter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添付文章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84076"/>
                  </a:ext>
                </a:extLst>
              </a:tr>
              <a:tr h="167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err="1"/>
                        <a:t>ExaminationConverter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検査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0937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8359D0-B84B-42B7-FCC1-3814B9C26FF4}"/>
              </a:ext>
            </a:extLst>
          </p:cNvPr>
          <p:cNvSpPr txBox="1"/>
          <p:nvPr/>
        </p:nvSpPr>
        <p:spPr>
          <a:xfrm>
            <a:off x="6905681" y="3971546"/>
            <a:ext cx="19249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err="1">
                <a:solidFill>
                  <a:srgbClr val="FF0000"/>
                </a:solidFill>
              </a:rPr>
              <a:t>ExaminationView</a:t>
            </a:r>
            <a:r>
              <a:rPr lang="ja-JP" altLang="en-US" sz="700" dirty="0">
                <a:solidFill>
                  <a:srgbClr val="FF0000"/>
                </a:solidFill>
              </a:rPr>
              <a:t>と</a:t>
            </a:r>
            <a:r>
              <a:rPr lang="en-US" altLang="ja-JP" sz="700" dirty="0" err="1">
                <a:solidFill>
                  <a:srgbClr val="FF0000"/>
                </a:solidFill>
              </a:rPr>
              <a:t>PatientDeviceView</a:t>
            </a:r>
            <a:r>
              <a:rPr lang="ja-JP" altLang="en-US" sz="700" dirty="0">
                <a:solidFill>
                  <a:srgbClr val="FF0000"/>
                </a:solidFill>
              </a:rPr>
              <a:t>それぞれでデータなければ</a:t>
            </a:r>
            <a:r>
              <a:rPr lang="en-US" altLang="ja-JP" sz="700" dirty="0">
                <a:solidFill>
                  <a:srgbClr val="FF0000"/>
                </a:solidFill>
              </a:rPr>
              <a:t>Patient</a:t>
            </a:r>
            <a:r>
              <a:rPr lang="ja-JP" altLang="en-US" sz="700" dirty="0">
                <a:solidFill>
                  <a:srgbClr val="FF0000"/>
                </a:solidFill>
              </a:rPr>
              <a:t>データベースに登録。</a:t>
            </a:r>
            <a:endParaRPr lang="en-US" altLang="ja-JP" sz="700" dirty="0">
              <a:solidFill>
                <a:srgbClr val="FF0000"/>
              </a:solidFill>
            </a:endParaRPr>
          </a:p>
          <a:p>
            <a:r>
              <a:rPr lang="en-US" altLang="ja-JP" sz="700" dirty="0" err="1">
                <a:solidFill>
                  <a:srgbClr val="FF0000"/>
                </a:solidFill>
              </a:rPr>
              <a:t>ExaminationView</a:t>
            </a:r>
            <a:r>
              <a:rPr lang="ja-JP" altLang="en-US" sz="700" dirty="0">
                <a:solidFill>
                  <a:srgbClr val="FF0000"/>
                </a:solidFill>
              </a:rPr>
              <a:t>から、</a:t>
            </a:r>
            <a:r>
              <a:rPr lang="en-US" altLang="ja-JP" sz="700" dirty="0">
                <a:solidFill>
                  <a:srgbClr val="FF0000"/>
                </a:solidFill>
              </a:rPr>
              <a:t>Exam</a:t>
            </a:r>
            <a:r>
              <a:rPr lang="ja-JP" altLang="en-US" sz="700" dirty="0">
                <a:solidFill>
                  <a:srgbClr val="FF0000"/>
                </a:solidFill>
              </a:rPr>
              <a:t>と</a:t>
            </a:r>
            <a:r>
              <a:rPr lang="en-US" altLang="ja-JP" sz="700" dirty="0" err="1">
                <a:solidFill>
                  <a:srgbClr val="FF0000"/>
                </a:solidFill>
              </a:rPr>
              <a:t>PatientExam</a:t>
            </a:r>
            <a:r>
              <a:rPr lang="ja-JP" altLang="en-US" sz="700" dirty="0">
                <a:solidFill>
                  <a:srgbClr val="FF0000"/>
                </a:solidFill>
              </a:rPr>
              <a:t>それぞれにデータを。</a:t>
            </a:r>
            <a:endParaRPr lang="en-US" altLang="ja-JP" sz="7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BAB30A-6564-9E72-08C8-8E648151BF1B}"/>
              </a:ext>
            </a:extLst>
          </p:cNvPr>
          <p:cNvSpPr txBox="1"/>
          <p:nvPr/>
        </p:nvSpPr>
        <p:spPr>
          <a:xfrm>
            <a:off x="4183616" y="5715749"/>
            <a:ext cx="26661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>
                <a:solidFill>
                  <a:srgbClr val="FF0000"/>
                </a:solidFill>
              </a:rPr>
              <a:t>DTO</a:t>
            </a:r>
            <a:r>
              <a:rPr lang="ja-JP" altLang="en-US" sz="700" dirty="0">
                <a:solidFill>
                  <a:srgbClr val="FF0000"/>
                </a:solidFill>
              </a:rPr>
              <a:t>モデル（</a:t>
            </a:r>
            <a:r>
              <a:rPr lang="en-US" altLang="ja-JP" sz="700" dirty="0">
                <a:solidFill>
                  <a:srgbClr val="FF0000"/>
                </a:solidFill>
              </a:rPr>
              <a:t>5</a:t>
            </a:r>
            <a:r>
              <a:rPr lang="ja-JP" altLang="en-US" sz="700" dirty="0">
                <a:solidFill>
                  <a:srgbClr val="FF0000"/>
                </a:solidFill>
              </a:rPr>
              <a:t>）と</a:t>
            </a:r>
            <a:r>
              <a:rPr lang="en-US" altLang="ja-JP" sz="700" dirty="0">
                <a:solidFill>
                  <a:srgbClr val="FF0000"/>
                </a:solidFill>
              </a:rPr>
              <a:t>View</a:t>
            </a:r>
            <a:r>
              <a:rPr lang="ja-JP" altLang="en-US" sz="700" dirty="0">
                <a:solidFill>
                  <a:srgbClr val="FF0000"/>
                </a:solidFill>
              </a:rPr>
              <a:t>モデル（</a:t>
            </a:r>
            <a:r>
              <a:rPr lang="en-US" altLang="ja-JP" sz="700" dirty="0">
                <a:solidFill>
                  <a:srgbClr val="FF0000"/>
                </a:solidFill>
              </a:rPr>
              <a:t>4</a:t>
            </a:r>
            <a:r>
              <a:rPr lang="ja-JP" altLang="en-US" sz="700" dirty="0">
                <a:solidFill>
                  <a:srgbClr val="FF0000"/>
                </a:solidFill>
              </a:rPr>
              <a:t>）で数が異なる点に注意！！</a:t>
            </a:r>
            <a:endParaRPr lang="en-US" altLang="ja-JP" sz="7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A00C152-52C2-6BE0-06E4-87A94E7D8376}"/>
              </a:ext>
            </a:extLst>
          </p:cNvPr>
          <p:cNvSpPr txBox="1"/>
          <p:nvPr/>
        </p:nvSpPr>
        <p:spPr>
          <a:xfrm>
            <a:off x="255742" y="5252669"/>
            <a:ext cx="192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>
                <a:solidFill>
                  <a:srgbClr val="FF0000"/>
                </a:solidFill>
              </a:rPr>
              <a:t>デバイス埋込歴と検査情報それぞれから患者情報をとってくる！！</a:t>
            </a:r>
            <a:endParaRPr lang="en-US" altLang="ja-JP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5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7403</TotalTime>
  <Words>10813</Words>
  <Application>Microsoft Office PowerPoint</Application>
  <PresentationFormat>画面に合わせる (4:3)</PresentationFormat>
  <Paragraphs>1916</Paragraphs>
  <Slides>41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backup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的場将平</dc:creator>
  <cp:lastModifiedBy>的場将平</cp:lastModifiedBy>
  <cp:revision>522</cp:revision>
  <dcterms:created xsi:type="dcterms:W3CDTF">2022-11-01T20:39:54Z</dcterms:created>
  <dcterms:modified xsi:type="dcterms:W3CDTF">2022-11-28T03:10:44Z</dcterms:modified>
</cp:coreProperties>
</file>