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0" r:id="rId4"/>
    <p:sldId id="259" r:id="rId5"/>
    <p:sldId id="262" r:id="rId6"/>
    <p:sldId id="261" r:id="rId7"/>
    <p:sldId id="267" r:id="rId8"/>
    <p:sldId id="264" r:id="rId9"/>
    <p:sldId id="263" r:id="rId10"/>
    <p:sldId id="268"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80" r:id="rId25"/>
    <p:sldId id="281" r:id="rId26"/>
    <p:sldId id="284" r:id="rId27"/>
    <p:sldId id="285"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xmlns=""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xmlns=""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xmlns=""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6/8/2023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xmlns=""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thonlinks.python.jp/ja/index.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ja-jp/products/visual-studio-cod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hohei1129/Python_tran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smtClean="0">
                <a:ea typeface="Yu Gothic"/>
              </a:rPr>
              <a:t>概要)</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784854" y="1681334"/>
            <a:ext cx="6317010" cy="4078699"/>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のパッケージダウンロード</a:t>
            </a:r>
            <a:endParaRPr kumimoji="1" lang="ja-JP" altLang="en-US" dirty="0"/>
          </a:p>
        </p:txBody>
      </p:sp>
      <p:grpSp>
        <p:nvGrpSpPr>
          <p:cNvPr id="7" name="グループ化 6"/>
          <p:cNvGrpSpPr/>
          <p:nvPr/>
        </p:nvGrpSpPr>
        <p:grpSpPr>
          <a:xfrm>
            <a:off x="1447141" y="3505501"/>
            <a:ext cx="3214838" cy="1645920"/>
            <a:chOff x="7559631" y="1694046"/>
            <a:chExt cx="3214838" cy="1645920"/>
          </a:xfrm>
        </p:grpSpPr>
        <p:sp>
          <p:nvSpPr>
            <p:cNvPr id="6" name="雲形吹き出し 5"/>
            <p:cNvSpPr/>
            <p:nvPr/>
          </p:nvSpPr>
          <p:spPr>
            <a:xfrm>
              <a:off x="7559631" y="1694046"/>
              <a:ext cx="3214838" cy="1645920"/>
            </a:xfrm>
            <a:prstGeom prst="cloudCallout">
              <a:avLst>
                <a:gd name="adj1" fmla="val 32461"/>
                <a:gd name="adj2" fmla="val -7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826980" y="2081334"/>
              <a:ext cx="2805267" cy="769441"/>
            </a:xfrm>
            <a:prstGeom prst="rect">
              <a:avLst/>
            </a:prstGeom>
            <a:noFill/>
          </p:spPr>
          <p:txBody>
            <a:bodyPr wrap="square" rtlCol="0">
              <a:spAutoFit/>
            </a:bodyPr>
            <a:lstStyle/>
            <a:p>
              <a:r>
                <a:rPr kumimoji="1" lang="ja-JP" altLang="en-US" sz="1100" b="1" dirty="0" smtClean="0">
                  <a:solidFill>
                    <a:schemeClr val="bg1"/>
                  </a:solidFill>
                </a:rPr>
                <a:t>今回は</a:t>
              </a:r>
              <a:r>
                <a:rPr kumimoji="1" lang="en-US" altLang="ja-JP" sz="1100" b="1" dirty="0" smtClean="0">
                  <a:solidFill>
                    <a:schemeClr val="bg1"/>
                  </a:solidFill>
                </a:rPr>
                <a:t>Windows</a:t>
              </a:r>
              <a:r>
                <a:rPr kumimoji="1" lang="ja-JP" altLang="en-US" sz="1100" b="1" dirty="0" smtClean="0">
                  <a:solidFill>
                    <a:schemeClr val="bg1"/>
                  </a:solidFill>
                </a:rPr>
                <a:t>版での実装を行いますが、</a:t>
              </a:r>
              <a:r>
                <a:rPr kumimoji="1" lang="en-US" altLang="ja-JP" sz="1100" b="1" dirty="0" err="1" smtClean="0">
                  <a:solidFill>
                    <a:schemeClr val="bg1"/>
                  </a:solidFill>
                </a:rPr>
                <a:t>MacOS,Linux</a:t>
              </a:r>
              <a:r>
                <a:rPr kumimoji="1" lang="ja-JP" altLang="en-US" sz="1100" b="1" dirty="0" smtClean="0">
                  <a:solidFill>
                    <a:schemeClr val="bg1"/>
                  </a:solidFill>
                </a:rPr>
                <a:t>もあります</a:t>
              </a:r>
              <a:endParaRPr kumimoji="1" lang="en-US" altLang="ja-JP" sz="1100" b="1" dirty="0" smtClean="0">
                <a:solidFill>
                  <a:schemeClr val="bg1"/>
                </a:solidFill>
              </a:endParaRPr>
            </a:p>
            <a:p>
              <a:r>
                <a:rPr lang="ja-JP" altLang="en-US" sz="1100" b="1" dirty="0">
                  <a:solidFill>
                    <a:schemeClr val="bg1"/>
                  </a:solidFill>
                </a:rPr>
                <a:t>細か</a:t>
              </a:r>
              <a:r>
                <a:rPr lang="ja-JP" altLang="en-US" sz="1100" b="1" dirty="0" smtClean="0">
                  <a:solidFill>
                    <a:schemeClr val="bg1"/>
                  </a:solidFill>
                </a:rPr>
                <a:t>な違いではあるものの、高度な機能を使うのであれば、</a:t>
              </a:r>
              <a:r>
                <a:rPr lang="en-US" altLang="ja-JP" sz="1100" b="1" dirty="0" smtClean="0">
                  <a:solidFill>
                    <a:schemeClr val="bg1"/>
                  </a:solidFill>
                </a:rPr>
                <a:t>Linux</a:t>
              </a:r>
              <a:r>
                <a:rPr lang="ja-JP" altLang="en-US" sz="1100" b="1" dirty="0" smtClean="0">
                  <a:solidFill>
                    <a:schemeClr val="bg1"/>
                  </a:solidFill>
                </a:rPr>
                <a:t>がいい・・・</a:t>
              </a:r>
              <a:endParaRPr kumimoji="1" lang="ja-JP" altLang="en-US" sz="1100" b="1" dirty="0">
                <a:solidFill>
                  <a:schemeClr val="bg1"/>
                </a:solidFill>
              </a:endParaRPr>
            </a:p>
          </p:txBody>
        </p:sp>
      </p:grpSp>
      <p:grpSp>
        <p:nvGrpSpPr>
          <p:cNvPr id="10" name="グループ化 9"/>
          <p:cNvGrpSpPr/>
          <p:nvPr/>
        </p:nvGrpSpPr>
        <p:grpSpPr>
          <a:xfrm>
            <a:off x="8970743" y="1179436"/>
            <a:ext cx="3153419" cy="2132997"/>
            <a:chOff x="7559631" y="1694046"/>
            <a:chExt cx="3214838" cy="1645920"/>
          </a:xfrm>
        </p:grpSpPr>
        <p:sp>
          <p:nvSpPr>
            <p:cNvPr id="11" name="雲形吹き出し 10"/>
            <p:cNvSpPr/>
            <p:nvPr/>
          </p:nvSpPr>
          <p:spPr>
            <a:xfrm>
              <a:off x="7559631" y="1694046"/>
              <a:ext cx="3214838" cy="1645920"/>
            </a:xfrm>
            <a:prstGeom prst="cloudCallout">
              <a:avLst>
                <a:gd name="adj1" fmla="val -48656"/>
                <a:gd name="adj2" fmla="val 54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26980" y="2081334"/>
              <a:ext cx="2805267" cy="1107996"/>
            </a:xfrm>
            <a:prstGeom prst="rect">
              <a:avLst/>
            </a:prstGeom>
            <a:noFill/>
          </p:spPr>
          <p:txBody>
            <a:bodyPr wrap="square" rtlCol="0">
              <a:spAutoFit/>
            </a:bodyPr>
            <a:lstStyle/>
            <a:p>
              <a:r>
                <a:rPr kumimoji="1" lang="ja-JP" altLang="en-US" sz="1100" b="1" dirty="0" smtClean="0">
                  <a:solidFill>
                    <a:schemeClr val="bg1"/>
                  </a:solidFill>
                </a:rPr>
                <a:t>バージョンは利用するライブラリのバージョンに合わせるべきだが、わからない場合は最新の安定バージョンがネットに転がっているので、それを使うのが無難</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新しすぎるとライブラリが対応していないこともある</a:t>
              </a:r>
              <a:r>
                <a:rPr lang="en-US" altLang="ja-JP" sz="1100" b="1" dirty="0" smtClean="0">
                  <a:solidFill>
                    <a:schemeClr val="bg1"/>
                  </a:solidFill>
                </a:rPr>
                <a:t>)</a:t>
              </a:r>
              <a:endParaRPr kumimoji="1" lang="ja-JP" altLang="en-US" sz="1100" b="1" dirty="0">
                <a:solidFill>
                  <a:schemeClr val="bg1"/>
                </a:solidFill>
              </a:endParaRPr>
            </a:p>
          </p:txBody>
        </p:sp>
      </p:grpSp>
      <p:sp>
        <p:nvSpPr>
          <p:cNvPr id="9" name="正方形/長方形 8"/>
          <p:cNvSpPr/>
          <p:nvPr/>
        </p:nvSpPr>
        <p:spPr>
          <a:xfrm>
            <a:off x="2107879" y="5975211"/>
            <a:ext cx="4823756" cy="646331"/>
          </a:xfrm>
          <a:prstGeom prst="rect">
            <a:avLst/>
          </a:prstGeom>
        </p:spPr>
        <p:txBody>
          <a:bodyPr wrap="none">
            <a:spAutoFit/>
          </a:bodyPr>
          <a:lstStyle/>
          <a:p>
            <a:r>
              <a:rPr lang="ja-JP" altLang="en-US" dirty="0" smtClean="0"/>
              <a:t>ダウンロードリンク：</a:t>
            </a:r>
            <a:endParaRPr lang="en-US" altLang="ja-JP" dirty="0" smtClean="0"/>
          </a:p>
          <a:p>
            <a:r>
              <a:rPr lang="ja-JP" altLang="en-US" dirty="0" smtClean="0">
                <a:hlinkClick r:id="rId3"/>
              </a:rPr>
              <a:t>https</a:t>
            </a:r>
            <a:r>
              <a:rPr lang="ja-JP" altLang="en-US" dirty="0">
                <a:hlinkClick r:id="rId3"/>
              </a:rPr>
              <a:t>://pythonlinks.python.jp/ja/index.html</a:t>
            </a:r>
            <a:endParaRPr lang="ja-JP" altLang="en-US" dirty="0"/>
          </a:p>
        </p:txBody>
      </p:sp>
      <p:sp>
        <p:nvSpPr>
          <p:cNvPr id="12" name="正方形/長方形 11"/>
          <p:cNvSpPr/>
          <p:nvPr/>
        </p:nvSpPr>
        <p:spPr>
          <a:xfrm>
            <a:off x="7271529" y="5800771"/>
            <a:ext cx="4562467" cy="861774"/>
          </a:xfrm>
          <a:prstGeom prst="rect">
            <a:avLst/>
          </a:prstGeom>
        </p:spPr>
        <p:txBody>
          <a:bodyPr wrap="none">
            <a:spAutoFit/>
          </a:bodyPr>
          <a:lstStyle/>
          <a:p>
            <a:r>
              <a:rPr lang="ja-JP" altLang="en-US" dirty="0" smtClean="0"/>
              <a:t>今回利用するバージョンは以下とする</a:t>
            </a:r>
            <a:endParaRPr lang="en-US" altLang="ja-JP" dirty="0" smtClean="0"/>
          </a:p>
          <a:p>
            <a:r>
              <a:rPr lang="en-US" altLang="ja-JP" sz="1200" dirty="0" smtClean="0"/>
              <a:t>(</a:t>
            </a:r>
            <a:r>
              <a:rPr lang="ja-JP" altLang="en-US" sz="1100" dirty="0" smtClean="0"/>
              <a:t>バージョン差分のトラブルを避けるため</a:t>
            </a:r>
            <a:r>
              <a:rPr lang="en-US" altLang="ja-JP" sz="1100" dirty="0" smtClean="0"/>
              <a:t>)</a:t>
            </a:r>
          </a:p>
          <a:p>
            <a:pPr algn="r"/>
            <a:r>
              <a:rPr lang="en-US" altLang="ja-JP" b="1" u="sng" dirty="0" smtClean="0">
                <a:solidFill>
                  <a:srgbClr val="FF0000"/>
                </a:solidFill>
              </a:rPr>
              <a:t>Python3.10.9</a:t>
            </a:r>
            <a:endParaRPr lang="ja-JP" altLang="en-US" b="1" u="sng" dirty="0">
              <a:solidFill>
                <a:srgbClr val="FF0000"/>
              </a:solidFill>
            </a:endParaRPr>
          </a:p>
        </p:txBody>
      </p:sp>
      <p:sp>
        <p:nvSpPr>
          <p:cNvPr id="4" name="正方形/長方形 3"/>
          <p:cNvSpPr/>
          <p:nvPr/>
        </p:nvSpPr>
        <p:spPr>
          <a:xfrm>
            <a:off x="4661979" y="2983832"/>
            <a:ext cx="4308764" cy="2997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52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2999821" y="2013037"/>
            <a:ext cx="6343650" cy="3905250"/>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999821" y="1275125"/>
            <a:ext cx="6964174" cy="707886"/>
          </a:xfrm>
          <a:prstGeom prst="rect">
            <a:avLst/>
          </a:prstGeom>
        </p:spPr>
        <p:txBody>
          <a:bodyPr wrap="square">
            <a:spAutoFit/>
          </a:bodyPr>
          <a:lstStyle/>
          <a:p>
            <a:pPr>
              <a:buFont typeface="+mj-lt"/>
              <a:buAutoNum type="arabicPeriod"/>
            </a:pPr>
            <a:r>
              <a:rPr lang="en-US" altLang="ja-JP" sz="2000" b="1" dirty="0">
                <a:solidFill>
                  <a:srgbClr val="FF0000"/>
                </a:solidFill>
              </a:rPr>
              <a:t>"Add Python 3.x to PATH" </a:t>
            </a:r>
            <a:r>
              <a:rPr lang="ja-JP" altLang="en-US" sz="2000" b="1" dirty="0">
                <a:solidFill>
                  <a:srgbClr val="FF0000"/>
                </a:solidFill>
              </a:rPr>
              <a:t>をチェックします</a:t>
            </a:r>
            <a:r>
              <a:rPr lang="ja-JP" altLang="en-US" sz="2000" b="1" dirty="0">
                <a:solidFill>
                  <a:srgbClr val="303030"/>
                </a:solidFill>
              </a:rPr>
              <a:t>。</a:t>
            </a:r>
          </a:p>
          <a:p>
            <a:pPr>
              <a:buFont typeface="+mj-lt"/>
              <a:buAutoNum type="arabicPeriod"/>
            </a:pPr>
            <a:r>
              <a:rPr lang="en-US" altLang="ja-JP" sz="2000" b="1" dirty="0">
                <a:solidFill>
                  <a:srgbClr val="303030"/>
                </a:solidFill>
              </a:rPr>
              <a:t>Install now</a:t>
            </a:r>
            <a:r>
              <a:rPr lang="ja-JP" altLang="en-US" sz="2000" b="1" dirty="0">
                <a:solidFill>
                  <a:srgbClr val="303030"/>
                </a:solidFill>
              </a:rPr>
              <a:t> をクリックしてインストールを開始します。</a:t>
            </a:r>
            <a:endParaRPr lang="ja-JP" altLang="en-US" sz="2000" b="1" dirty="0">
              <a:solidFill>
                <a:srgbClr val="303030"/>
              </a:solidFill>
              <a:effectLst/>
            </a:endParaRPr>
          </a:p>
        </p:txBody>
      </p:sp>
      <p:grpSp>
        <p:nvGrpSpPr>
          <p:cNvPr id="19" name="グループ化 18"/>
          <p:cNvGrpSpPr/>
          <p:nvPr/>
        </p:nvGrpSpPr>
        <p:grpSpPr>
          <a:xfrm>
            <a:off x="1334995" y="5351546"/>
            <a:ext cx="3044792" cy="1193533"/>
            <a:chOff x="7559631" y="2081334"/>
            <a:chExt cx="2457651" cy="1258632"/>
          </a:xfrm>
        </p:grpSpPr>
        <p:sp>
          <p:nvSpPr>
            <p:cNvPr id="20" name="雲形吹き出し 19"/>
            <p:cNvSpPr/>
            <p:nvPr/>
          </p:nvSpPr>
          <p:spPr>
            <a:xfrm>
              <a:off x="7559631" y="2081334"/>
              <a:ext cx="2457651" cy="1258632"/>
            </a:xfrm>
            <a:prstGeom prst="cloudCallout">
              <a:avLst>
                <a:gd name="adj1" fmla="val 60018"/>
                <a:gd name="adj2" fmla="val -17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747849" y="2401247"/>
              <a:ext cx="2081214" cy="938719"/>
            </a:xfrm>
            <a:prstGeom prst="rect">
              <a:avLst/>
            </a:prstGeom>
            <a:noFill/>
          </p:spPr>
          <p:txBody>
            <a:bodyPr wrap="square" rtlCol="0">
              <a:spAutoFit/>
            </a:bodyPr>
            <a:lstStyle/>
            <a:p>
              <a:r>
                <a:rPr kumimoji="1" lang="ja-JP" altLang="en-US" sz="1100" b="1" dirty="0" smtClean="0">
                  <a:solidFill>
                    <a:schemeClr val="bg1"/>
                  </a:solidFill>
                </a:rPr>
                <a:t>チェックを忘れた場合は後々エラーになるため再インストールしてください</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手動でもできるが、ややこしいため</a:t>
              </a:r>
              <a:r>
                <a:rPr lang="en-US" altLang="ja-JP" sz="1100" b="1" dirty="0" smtClean="0">
                  <a:solidFill>
                    <a:schemeClr val="bg1"/>
                  </a:solidFill>
                </a:rPr>
                <a:t>)</a:t>
              </a:r>
              <a:endParaRPr kumimoji="1" lang="ja-JP" altLang="en-US" sz="1100" b="1" dirty="0">
                <a:solidFill>
                  <a:schemeClr val="bg1"/>
                </a:solidFill>
              </a:endParaRPr>
            </a:p>
          </p:txBody>
        </p:sp>
      </p:grpSp>
      <p:sp>
        <p:nvSpPr>
          <p:cNvPr id="17" name="テキスト ボックス 16"/>
          <p:cNvSpPr txBox="1"/>
          <p:nvPr/>
        </p:nvSpPr>
        <p:spPr>
          <a:xfrm>
            <a:off x="4801822" y="6246796"/>
            <a:ext cx="4119613" cy="369332"/>
          </a:xfrm>
          <a:prstGeom prst="rect">
            <a:avLst/>
          </a:prstGeom>
          <a:noFill/>
        </p:spPr>
        <p:txBody>
          <a:bodyPr wrap="square" rtlCol="0">
            <a:spAutoFit/>
          </a:bodyPr>
          <a:lstStyle/>
          <a:p>
            <a:r>
              <a:rPr kumimoji="1" lang="en-US" altLang="ja-JP" dirty="0" smtClean="0">
                <a:solidFill>
                  <a:srgbClr val="FF0000"/>
                </a:solidFill>
              </a:rPr>
              <a:t>1.</a:t>
            </a:r>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4889634" y="5788921"/>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742948" y="3483507"/>
            <a:ext cx="4119613" cy="369332"/>
          </a:xfrm>
          <a:prstGeom prst="rect">
            <a:avLst/>
          </a:prstGeom>
          <a:noFill/>
        </p:spPr>
        <p:txBody>
          <a:bodyPr wrap="square" rtlCol="0">
            <a:spAutoFit/>
          </a:bodyPr>
          <a:lstStyle/>
          <a:p>
            <a:r>
              <a:rPr lang="ja-JP" altLang="en-US" dirty="0">
                <a:solidFill>
                  <a:srgbClr val="FF0000"/>
                </a:solidFill>
              </a:rPr>
              <a:t>２</a:t>
            </a:r>
            <a:r>
              <a:rPr kumimoji="1" lang="en-US" altLang="ja-JP" dirty="0" smtClean="0">
                <a:solidFill>
                  <a:srgbClr val="FF0000"/>
                </a:solidFill>
              </a:rPr>
              <a:t>.</a:t>
            </a:r>
            <a:r>
              <a:rPr kumimoji="1" lang="ja-JP" altLang="en-US" dirty="0" smtClean="0">
                <a:solidFill>
                  <a:srgbClr val="FF0000"/>
                </a:solidFill>
              </a:rPr>
              <a:t>「</a:t>
            </a:r>
            <a:r>
              <a:rPr kumimoji="1" lang="en-US" altLang="ja-JP" dirty="0" smtClean="0">
                <a:solidFill>
                  <a:srgbClr val="FF0000"/>
                </a:solidFill>
              </a:rPr>
              <a:t>Install Now</a:t>
            </a:r>
            <a:r>
              <a:rPr kumimoji="1" lang="ja-JP" altLang="en-US" dirty="0" smtClean="0">
                <a:solidFill>
                  <a:srgbClr val="FF0000"/>
                </a:solidFill>
              </a:rPr>
              <a:t>」を</a:t>
            </a:r>
            <a:r>
              <a:rPr lang="ja-JP" altLang="en-US" dirty="0">
                <a:solidFill>
                  <a:srgbClr val="FF0000"/>
                </a:solidFill>
              </a:rPr>
              <a:t>クリック</a:t>
            </a:r>
            <a:endParaRPr kumimoji="1" lang="ja-JP" altLang="en-US" dirty="0">
              <a:solidFill>
                <a:srgbClr val="FF0000"/>
              </a:solidFill>
            </a:endParaRPr>
          </a:p>
        </p:txBody>
      </p:sp>
      <p:sp>
        <p:nvSpPr>
          <p:cNvPr id="26" name="上矢印 25"/>
          <p:cNvSpPr/>
          <p:nvPr/>
        </p:nvSpPr>
        <p:spPr>
          <a:xfrm rot="16200000">
            <a:off x="8324249" y="3419027"/>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97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40" t="2241" r="1"/>
          <a:stretch/>
        </p:blipFill>
        <p:spPr>
          <a:xfrm>
            <a:off x="2290812" y="3348731"/>
            <a:ext cx="7725226" cy="1955432"/>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614810" y="1983566"/>
            <a:ext cx="6964174" cy="1261884"/>
          </a:xfrm>
          <a:prstGeom prst="rect">
            <a:avLst/>
          </a:prstGeom>
        </p:spPr>
        <p:txBody>
          <a:bodyPr wrap="square">
            <a:spAutoFit/>
          </a:bodyPr>
          <a:lstStyle/>
          <a:p>
            <a:pPr>
              <a:buFont typeface="+mj-lt"/>
              <a:buAutoNum type="arabicPeriod"/>
            </a:pPr>
            <a:r>
              <a:rPr lang="ja-JP" altLang="en-US" sz="2000" b="1" dirty="0" smtClean="0">
                <a:solidFill>
                  <a:srgbClr val="303030"/>
                </a:solidFill>
              </a:rPr>
              <a:t>コマンドプロンプトを起動</a:t>
            </a:r>
            <a:endParaRPr lang="en-US" altLang="ja-JP" sz="2000" b="1" dirty="0">
              <a:solidFill>
                <a:srgbClr val="303030"/>
              </a:solidFill>
            </a:endParaRPr>
          </a:p>
          <a:p>
            <a:pPr>
              <a:buFont typeface="+mj-lt"/>
              <a:buAutoNum type="arabicPeriod"/>
            </a:pPr>
            <a:r>
              <a:rPr lang="ja-JP" altLang="en-US" sz="2000" b="1" dirty="0" smtClean="0">
                <a:solidFill>
                  <a:srgbClr val="303030"/>
                </a:solidFill>
              </a:rPr>
              <a:t>「</a:t>
            </a:r>
            <a:r>
              <a:rPr lang="en-US" altLang="ja-JP" sz="2000" b="1" dirty="0" smtClean="0">
                <a:solidFill>
                  <a:srgbClr val="303030"/>
                </a:solidFill>
              </a:rPr>
              <a:t>python</a:t>
            </a:r>
            <a:r>
              <a:rPr lang="ja-JP" altLang="en-US" sz="2000" b="1" dirty="0" smtClean="0">
                <a:solidFill>
                  <a:srgbClr val="303030"/>
                </a:solidFill>
              </a:rPr>
              <a:t>」と入力</a:t>
            </a:r>
            <a:endParaRPr lang="en-US" altLang="ja-JP" sz="2000" b="1" dirty="0" smtClean="0">
              <a:solidFill>
                <a:srgbClr val="303030"/>
              </a:solidFill>
            </a:endParaRPr>
          </a:p>
          <a:p>
            <a:pPr>
              <a:buFont typeface="+mj-lt"/>
              <a:buAutoNum type="arabicPeriod"/>
            </a:pPr>
            <a:r>
              <a:rPr lang="en-US" altLang="ja-JP" sz="2000" b="1" dirty="0" smtClean="0">
                <a:solidFill>
                  <a:srgbClr val="303030"/>
                </a:solidFill>
                <a:effectLst/>
              </a:rPr>
              <a:t>Python</a:t>
            </a:r>
            <a:r>
              <a:rPr lang="ja-JP" altLang="en-US" sz="2000" b="1" dirty="0" smtClean="0">
                <a:solidFill>
                  <a:srgbClr val="303030"/>
                </a:solidFill>
                <a:effectLst/>
              </a:rPr>
              <a:t>のバージョンを確認</a:t>
            </a:r>
            <a:endParaRPr lang="en-US" altLang="ja-JP" sz="2000" b="1" dirty="0" smtClean="0">
              <a:solidFill>
                <a:srgbClr val="303030"/>
              </a:solidFill>
              <a:effectLst/>
            </a:endParaRPr>
          </a:p>
          <a:p>
            <a:r>
              <a:rPr lang="en-US" altLang="ja-JP" sz="1600" b="1" dirty="0" smtClean="0">
                <a:solidFill>
                  <a:srgbClr val="FF0000"/>
                </a:solidFill>
                <a:effectLst/>
              </a:rPr>
              <a:t>(</a:t>
            </a:r>
            <a:r>
              <a:rPr lang="ja-JP" altLang="en-US" sz="1600" b="1" dirty="0" smtClean="0">
                <a:solidFill>
                  <a:srgbClr val="FF0000"/>
                </a:solidFill>
                <a:effectLst/>
              </a:rPr>
              <a:t>バージョンが表示されない場合は失敗しているため、再度インストール</a:t>
            </a:r>
            <a:r>
              <a:rPr lang="en-US" altLang="ja-JP" sz="1600" b="1" dirty="0" smtClean="0">
                <a:solidFill>
                  <a:srgbClr val="FF0000"/>
                </a:solidFill>
                <a:effectLst/>
              </a:rPr>
              <a:t>)</a:t>
            </a:r>
            <a:endParaRPr lang="ja-JP" altLang="en-US" sz="1600" b="1" dirty="0">
              <a:solidFill>
                <a:srgbClr val="FF0000"/>
              </a:solidFill>
              <a:effectLst/>
            </a:endParaRPr>
          </a:p>
        </p:txBody>
      </p:sp>
      <p:sp>
        <p:nvSpPr>
          <p:cNvPr id="17" name="テキスト ボックス 16"/>
          <p:cNvSpPr txBox="1"/>
          <p:nvPr/>
        </p:nvSpPr>
        <p:spPr>
          <a:xfrm>
            <a:off x="2491758" y="4855836"/>
            <a:ext cx="4119613" cy="369332"/>
          </a:xfrm>
          <a:prstGeom prst="rect">
            <a:avLst/>
          </a:prstGeom>
          <a:noFill/>
        </p:spPr>
        <p:txBody>
          <a:bodyPr wrap="square" rtlCol="0">
            <a:spAutoFit/>
          </a:bodyPr>
          <a:lstStyle/>
          <a:p>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2903568" y="4413074"/>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883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PowerShell</a:t>
            </a:r>
            <a:r>
              <a:rPr kumimoji="1" lang="ja-JP" altLang="en-US" dirty="0" smtClean="0"/>
              <a:t>の環境設定</a:t>
            </a:r>
            <a:endParaRPr kumimoji="1" lang="ja-JP" altLang="en-US" dirty="0"/>
          </a:p>
        </p:txBody>
      </p:sp>
      <p:sp>
        <p:nvSpPr>
          <p:cNvPr id="14" name="正方形/長方形 13"/>
          <p:cNvSpPr/>
          <p:nvPr/>
        </p:nvSpPr>
        <p:spPr>
          <a:xfrm>
            <a:off x="1921790" y="1520346"/>
            <a:ext cx="9070259" cy="954107"/>
          </a:xfrm>
          <a:prstGeom prst="rect">
            <a:avLst/>
          </a:prstGeom>
        </p:spPr>
        <p:txBody>
          <a:bodyPr wrap="square">
            <a:spAutoFit/>
          </a:bodyPr>
          <a:lstStyle/>
          <a:p>
            <a:pPr>
              <a:buFont typeface="+mj-lt"/>
              <a:buAutoNum type="arabicPeriod"/>
            </a:pPr>
            <a:r>
              <a:rPr lang="en-US" altLang="ja-JP" sz="2000" b="1" dirty="0" err="1" smtClean="0">
                <a:solidFill>
                  <a:srgbClr val="303030"/>
                </a:solidFill>
              </a:rPr>
              <a:t>Powershell</a:t>
            </a:r>
            <a:r>
              <a:rPr lang="ja-JP" altLang="en-US" sz="2000" b="1" dirty="0" smtClean="0">
                <a:solidFill>
                  <a:srgbClr val="303030"/>
                </a:solidFill>
              </a:rPr>
              <a:t>を起動</a:t>
            </a:r>
            <a:endParaRPr lang="en-US" altLang="ja-JP" sz="2000" b="1" dirty="0">
              <a:solidFill>
                <a:srgbClr val="303030"/>
              </a:solidFill>
            </a:endParaRPr>
          </a:p>
          <a:p>
            <a:pPr lvl="0">
              <a:buFont typeface="+mj-lt"/>
              <a:buAutoNum type="arabicPeriod"/>
            </a:pPr>
            <a:r>
              <a:rPr lang="ja-JP" altLang="en-US" sz="2000" b="1" dirty="0" smtClean="0">
                <a:solidFill>
                  <a:srgbClr val="303030"/>
                </a:solidFill>
              </a:rPr>
              <a:t>「</a:t>
            </a:r>
            <a:r>
              <a:rPr kumimoji="0" lang="ja-JP" altLang="ja-JP" sz="2000" dirty="0">
                <a:solidFill>
                  <a:srgbClr val="303030"/>
                </a:solidFill>
                <a:latin typeface="Arial Unicode MS" panose="020B0604020202020204" pitchFamily="50" charset="-128"/>
                <a:ea typeface="inherit"/>
              </a:rPr>
              <a:t>Set-ExecutionPolicy RemoteSigned -Scope CurrentUser -</a:t>
            </a:r>
            <a:r>
              <a:rPr kumimoji="0" lang="ja-JP" altLang="ja-JP" sz="2000" dirty="0" smtClean="0">
                <a:solidFill>
                  <a:srgbClr val="303030"/>
                </a:solidFill>
                <a:latin typeface="Arial Unicode MS" panose="020B0604020202020204" pitchFamily="50" charset="-128"/>
                <a:ea typeface="inherit"/>
              </a:rPr>
              <a:t>Force</a:t>
            </a:r>
            <a:r>
              <a:rPr lang="ja-JP" altLang="en-US" sz="2000" b="1" dirty="0" smtClean="0">
                <a:solidFill>
                  <a:srgbClr val="303030"/>
                </a:solidFill>
              </a:rPr>
              <a:t>」と入力</a:t>
            </a:r>
            <a:endParaRPr lang="en-US" altLang="ja-JP" sz="2000" b="1" dirty="0" smtClean="0">
              <a:solidFill>
                <a:srgbClr val="303030"/>
              </a:solidFill>
            </a:endParaRPr>
          </a:p>
          <a:p>
            <a:endParaRPr lang="ja-JP" altLang="en-US" sz="1600" b="1" dirty="0">
              <a:solidFill>
                <a:srgbClr val="FF0000"/>
              </a:solidFill>
              <a:effectLst/>
            </a:endParaRPr>
          </a:p>
        </p:txBody>
      </p:sp>
      <p:pic>
        <p:nvPicPr>
          <p:cNvPr id="6" name="図 5"/>
          <p:cNvPicPr>
            <a:picLocks noChangeAspect="1"/>
          </p:cNvPicPr>
          <p:nvPr/>
        </p:nvPicPr>
        <p:blipFill>
          <a:blip r:embed="rId2"/>
          <a:stretch>
            <a:fillRect/>
          </a:stretch>
        </p:blipFill>
        <p:spPr>
          <a:xfrm>
            <a:off x="3475673" y="2474453"/>
            <a:ext cx="5972175" cy="1885950"/>
          </a:xfrm>
          <a:prstGeom prst="rect">
            <a:avLst/>
          </a:prstGeom>
        </p:spPr>
      </p:pic>
      <p:sp>
        <p:nvSpPr>
          <p:cNvPr id="17" name="テキスト ボックス 16"/>
          <p:cNvSpPr txBox="1"/>
          <p:nvPr/>
        </p:nvSpPr>
        <p:spPr>
          <a:xfrm>
            <a:off x="4426492" y="4467857"/>
            <a:ext cx="4119613" cy="369332"/>
          </a:xfrm>
          <a:prstGeom prst="rect">
            <a:avLst/>
          </a:prstGeom>
          <a:noFill/>
        </p:spPr>
        <p:txBody>
          <a:bodyPr wrap="square" rtlCol="0">
            <a:spAutoFit/>
          </a:bodyPr>
          <a:lstStyle/>
          <a:p>
            <a:r>
              <a:rPr kumimoji="1" lang="ja-JP" altLang="en-US" dirty="0" smtClean="0">
                <a:solidFill>
                  <a:srgbClr val="FF0000"/>
                </a:solidFill>
              </a:rPr>
              <a:t>エラーが出ていないことをチェック</a:t>
            </a:r>
            <a:endParaRPr kumimoji="1" lang="ja-JP" altLang="en-US" dirty="0">
              <a:solidFill>
                <a:srgbClr val="FF0000"/>
              </a:solidFill>
            </a:endParaRPr>
          </a:p>
        </p:txBody>
      </p:sp>
      <p:sp>
        <p:nvSpPr>
          <p:cNvPr id="22" name="上矢印 21"/>
          <p:cNvSpPr/>
          <p:nvPr/>
        </p:nvSpPr>
        <p:spPr>
          <a:xfrm>
            <a:off x="4790176" y="3736337"/>
            <a:ext cx="394636" cy="73152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065199" y="4120977"/>
            <a:ext cx="3044792"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ja-JP" altLang="en-US" sz="1100" b="1" dirty="0" smtClean="0">
                  <a:solidFill>
                    <a:schemeClr val="bg1"/>
                  </a:solidFill>
                </a:rPr>
                <a:t>この設定では</a:t>
              </a:r>
              <a:r>
                <a:rPr kumimoji="1" lang="en-US" altLang="ja-JP" sz="1100" b="1" dirty="0" smtClean="0">
                  <a:solidFill>
                    <a:schemeClr val="bg1"/>
                  </a:solidFill>
                </a:rPr>
                <a:t>PC</a:t>
              </a:r>
              <a:r>
                <a:rPr kumimoji="1" lang="ja-JP" altLang="en-US" sz="1100" b="1" dirty="0" smtClean="0">
                  <a:solidFill>
                    <a:schemeClr val="bg1"/>
                  </a:solidFill>
                </a:rPr>
                <a:t>でスクリプトの実行を許可する</a:t>
              </a:r>
              <a:r>
                <a:rPr lang="ja-JP" altLang="en-US" sz="1100" b="1" dirty="0" smtClean="0">
                  <a:solidFill>
                    <a:schemeClr val="bg1"/>
                  </a:solidFill>
                </a:rPr>
                <a:t>コマンドを打っている</a:t>
              </a:r>
              <a:endParaRPr lang="en-US" altLang="ja-JP" sz="1100" b="1" dirty="0" smtClean="0">
                <a:solidFill>
                  <a:schemeClr val="bg1"/>
                </a:solidFill>
              </a:endParaRPr>
            </a:p>
            <a:p>
              <a:r>
                <a:rPr kumimoji="1" lang="ja-JP" altLang="en-US" sz="1100" b="1" dirty="0">
                  <a:solidFill>
                    <a:schemeClr val="bg1"/>
                  </a:solidFill>
                </a:rPr>
                <a:t>なので</a:t>
              </a:r>
              <a:r>
                <a:rPr kumimoji="1" lang="ja-JP" altLang="en-US" sz="1100" b="1" dirty="0" smtClean="0">
                  <a:solidFill>
                    <a:schemeClr val="bg1"/>
                  </a:solidFill>
                </a:rPr>
                <a:t>、初回の入力のみで</a:t>
              </a:r>
              <a:r>
                <a:rPr kumimoji="1" lang="en-US" altLang="ja-JP" sz="1100" b="1" dirty="0" smtClean="0">
                  <a:solidFill>
                    <a:schemeClr val="bg1"/>
                  </a:solidFill>
                </a:rPr>
                <a:t>OK</a:t>
              </a:r>
              <a:r>
                <a:rPr kumimoji="1" lang="ja-JP" altLang="en-US" sz="1100" b="1" dirty="0" smtClean="0">
                  <a:solidFill>
                    <a:schemeClr val="bg1"/>
                  </a:solidFill>
                </a:rPr>
                <a:t>！</a:t>
              </a:r>
              <a:endParaRPr kumimoji="1" lang="ja-JP" altLang="en-US" sz="1100" b="1" dirty="0">
                <a:solidFill>
                  <a:schemeClr val="bg1"/>
                </a:solidFill>
              </a:endParaRPr>
            </a:p>
          </p:txBody>
        </p:sp>
      </p:grpSp>
    </p:spTree>
    <p:extLst>
      <p:ext uri="{BB962C8B-B14F-4D97-AF65-F5344CB8AC3E}">
        <p14:creationId xmlns:p14="http://schemas.microsoft.com/office/powerpoint/2010/main" val="19019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ukkiri.jp/wp-content/uploads/2020/07/vscode0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013" y="1522546"/>
            <a:ext cx="6314420" cy="37919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のインストーラダウンロード</a:t>
            </a:r>
            <a:endParaRPr kumimoji="1" lang="ja-JP" altLang="en-US" dirty="0"/>
          </a:p>
        </p:txBody>
      </p:sp>
      <p:grpSp>
        <p:nvGrpSpPr>
          <p:cNvPr id="10" name="グループ化 9"/>
          <p:cNvGrpSpPr/>
          <p:nvPr/>
        </p:nvGrpSpPr>
        <p:grpSpPr>
          <a:xfrm>
            <a:off x="968946" y="5115827"/>
            <a:ext cx="3457546"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en-US" altLang="ja-JP" sz="1100" b="1" dirty="0" err="1" smtClean="0">
                  <a:solidFill>
                    <a:schemeClr val="bg1"/>
                  </a:solidFill>
                </a:rPr>
                <a:t>Vscode</a:t>
              </a:r>
              <a:r>
                <a:rPr kumimoji="1" lang="ja-JP" altLang="en-US" sz="1100" b="1" dirty="0" smtClean="0">
                  <a:solidFill>
                    <a:schemeClr val="bg1"/>
                  </a:solidFill>
                </a:rPr>
                <a:t>は</a:t>
              </a:r>
              <a:r>
                <a:rPr lang="ja-JP" altLang="en-US" sz="1100" b="1" dirty="0">
                  <a:solidFill>
                    <a:schemeClr val="bg1"/>
                  </a:solidFill>
                </a:rPr>
                <a:t>プラグインが</a:t>
              </a:r>
              <a:r>
                <a:rPr lang="ja-JP" altLang="en-US" sz="1100" b="1" dirty="0" smtClean="0">
                  <a:solidFill>
                    <a:schemeClr val="bg1"/>
                  </a:solidFill>
                </a:rPr>
                <a:t>多く、利便性が高く、様々な言語で利用可能</a:t>
              </a:r>
              <a:endParaRPr lang="en-US" altLang="ja-JP" sz="1100" b="1" dirty="0" smtClean="0">
                <a:solidFill>
                  <a:schemeClr val="bg1"/>
                </a:solidFill>
              </a:endParaRPr>
            </a:p>
            <a:p>
              <a:r>
                <a:rPr kumimoji="1" lang="ja-JP" altLang="en-US" sz="1100" b="1" dirty="0">
                  <a:solidFill>
                    <a:schemeClr val="bg1"/>
                  </a:solidFill>
                </a:rPr>
                <a:t>慣れておく</a:t>
              </a:r>
              <a:r>
                <a:rPr kumimoji="1" lang="ja-JP" altLang="en-US" sz="1100" b="1" dirty="0" smtClean="0">
                  <a:solidFill>
                    <a:schemeClr val="bg1"/>
                  </a:solidFill>
                </a:rPr>
                <a:t>と別の言語の勉強時にも役立つ</a:t>
              </a:r>
              <a:endParaRPr kumimoji="1" lang="ja-JP" altLang="en-US" sz="1100" b="1" dirty="0">
                <a:solidFill>
                  <a:schemeClr val="bg1"/>
                </a:solidFill>
              </a:endParaRPr>
            </a:p>
          </p:txBody>
        </p:sp>
      </p:grpSp>
      <p:sp>
        <p:nvSpPr>
          <p:cNvPr id="13" name="正方形/長方形 12"/>
          <p:cNvSpPr/>
          <p:nvPr/>
        </p:nvSpPr>
        <p:spPr>
          <a:xfrm>
            <a:off x="4564084" y="5488769"/>
            <a:ext cx="5492209" cy="646331"/>
          </a:xfrm>
          <a:prstGeom prst="rect">
            <a:avLst/>
          </a:prstGeom>
        </p:spPr>
        <p:txBody>
          <a:bodyPr wrap="none">
            <a:spAutoFit/>
          </a:bodyPr>
          <a:lstStyle/>
          <a:p>
            <a:r>
              <a:rPr lang="ja-JP" altLang="en-US" dirty="0" smtClean="0"/>
              <a:t>ダウンロードリンク：</a:t>
            </a:r>
            <a:endParaRPr lang="en-US" altLang="ja-JP" dirty="0" smtClean="0"/>
          </a:p>
          <a:p>
            <a:r>
              <a:rPr lang="en-US" altLang="ja-JP" dirty="0" smtClean="0">
                <a:hlinkClick r:id="rId3"/>
              </a:rPr>
              <a:t>https</a:t>
            </a:r>
            <a:r>
              <a:rPr lang="en-US" altLang="ja-JP" dirty="0">
                <a:hlinkClick r:id="rId3"/>
              </a:rPr>
              <a:t>://azure.microsoft.com/ja-jp/products/visua</a:t>
            </a:r>
            <a:endParaRPr lang="ja-JP" altLang="en-US" dirty="0"/>
          </a:p>
        </p:txBody>
      </p:sp>
      <p:sp>
        <p:nvSpPr>
          <p:cNvPr id="3" name="正方形/長方形 2"/>
          <p:cNvSpPr/>
          <p:nvPr/>
        </p:nvSpPr>
        <p:spPr>
          <a:xfrm>
            <a:off x="3291840" y="3176337"/>
            <a:ext cx="869856" cy="242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22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sukkiri.jp/wp-content/uploads/2020/07/vscode0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432" y="2286825"/>
            <a:ext cx="6767917" cy="40643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a:t>のインストーラダウンロード</a:t>
            </a:r>
          </a:p>
        </p:txBody>
      </p:sp>
      <p:sp>
        <p:nvSpPr>
          <p:cNvPr id="3" name="正方形/長方形 2"/>
          <p:cNvSpPr/>
          <p:nvPr/>
        </p:nvSpPr>
        <p:spPr>
          <a:xfrm>
            <a:off x="3645227" y="4959881"/>
            <a:ext cx="1412548" cy="3931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87372" y="1863246"/>
            <a:ext cx="2774035" cy="338554"/>
          </a:xfrm>
          <a:prstGeom prst="rect">
            <a:avLst/>
          </a:prstGeom>
        </p:spPr>
        <p:txBody>
          <a:bodyPr wrap="square">
            <a:spAutoFit/>
          </a:bodyPr>
          <a:lstStyle/>
          <a:p>
            <a:r>
              <a:rPr lang="en-US" altLang="ja-JP" sz="1600" b="1" dirty="0" smtClean="0">
                <a:solidFill>
                  <a:srgbClr val="FF0000"/>
                </a:solidFill>
                <a:effectLst/>
              </a:rPr>
              <a:t>Windows</a:t>
            </a:r>
            <a:r>
              <a:rPr lang="ja-JP" altLang="en-US" sz="1600" b="1" dirty="0" smtClean="0">
                <a:solidFill>
                  <a:srgbClr val="FF0000"/>
                </a:solidFill>
                <a:effectLst/>
              </a:rPr>
              <a:t>版をダウンロード</a:t>
            </a:r>
            <a:endParaRPr lang="ja-JP" altLang="en-US" sz="1600" b="1" dirty="0">
              <a:solidFill>
                <a:srgbClr val="FF0000"/>
              </a:solidFill>
              <a:effectLst/>
            </a:endParaRPr>
          </a:p>
        </p:txBody>
      </p:sp>
    </p:spTree>
    <p:extLst>
      <p:ext uri="{BB962C8B-B14F-4D97-AF65-F5344CB8AC3E}">
        <p14:creationId xmlns:p14="http://schemas.microsoft.com/office/powerpoint/2010/main" val="92706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pic>
        <p:nvPicPr>
          <p:cNvPr id="16388" name="Picture 4" descr="https://sukkiri.jp/wp-content/uploads/2020/07/vscod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969" y="1675342"/>
            <a:ext cx="5750666" cy="433383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https://sukkiri.jp/wp-content/uploads/2020/07/vscode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470" y="2550055"/>
            <a:ext cx="1800225" cy="180975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5953125" y="5095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610725" y="5715000"/>
            <a:ext cx="771525"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19895" y="4434996"/>
            <a:ext cx="2151773" cy="338554"/>
          </a:xfrm>
          <a:prstGeom prst="rect">
            <a:avLst/>
          </a:prstGeom>
        </p:spPr>
        <p:txBody>
          <a:bodyPr wrap="square">
            <a:spAutoFit/>
          </a:bodyPr>
          <a:lstStyle/>
          <a:p>
            <a:r>
              <a:rPr lang="ja-JP" altLang="en-US" sz="1600" b="1" dirty="0" smtClean="0">
                <a:solidFill>
                  <a:srgbClr val="FF0000"/>
                </a:solidFill>
                <a:effectLst/>
              </a:rPr>
              <a:t>インストーラを実行</a:t>
            </a:r>
            <a:endParaRPr lang="ja-JP" altLang="en-US" sz="1600" b="1" dirty="0">
              <a:solidFill>
                <a:srgbClr val="FF0000"/>
              </a:solidFill>
              <a:effectLst/>
            </a:endParaRPr>
          </a:p>
        </p:txBody>
      </p:sp>
    </p:spTree>
    <p:extLst>
      <p:ext uri="{BB962C8B-B14F-4D97-AF65-F5344CB8AC3E}">
        <p14:creationId xmlns:p14="http://schemas.microsoft.com/office/powerpoint/2010/main" val="334965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21607" y="1458694"/>
            <a:ext cx="7493993" cy="646331"/>
          </a:xfrm>
          <a:prstGeom prst="rect">
            <a:avLst/>
          </a:prstGeom>
        </p:spPr>
        <p:txBody>
          <a:bodyPr wrap="square">
            <a:spAutoFit/>
          </a:bodyPr>
          <a:lstStyle/>
          <a:p>
            <a:r>
              <a:rPr lang="ja-JP" altLang="en-US" dirty="0"/>
              <a:t>追加タスクの選択画面が表示されたら、必要なオプションにチェックを入れて（特に問題が無い場合はそのまま）「次へ</a:t>
            </a:r>
            <a:r>
              <a:rPr lang="en-US" altLang="ja-JP" dirty="0"/>
              <a:t>(N) &gt;</a:t>
            </a:r>
            <a:r>
              <a:rPr lang="ja-JP" altLang="en-US" dirty="0"/>
              <a:t>」を</a:t>
            </a:r>
            <a:r>
              <a:rPr lang="ja-JP" altLang="en-US" dirty="0" smtClean="0"/>
              <a:t>クリック</a:t>
            </a:r>
            <a:endParaRPr lang="ja-JP" altLang="en-US" sz="1600" b="1" dirty="0">
              <a:solidFill>
                <a:srgbClr val="FF0000"/>
              </a:solidFill>
              <a:effectLst/>
            </a:endParaRPr>
          </a:p>
        </p:txBody>
      </p:sp>
      <p:pic>
        <p:nvPicPr>
          <p:cNvPr id="18434" name="Picture 2" descr="https://sukkiri.jp/wp-content/uploads/2020/07/vscode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514" y="2171699"/>
            <a:ext cx="5118772"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391400" y="5714999"/>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3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49343" y="1642263"/>
            <a:ext cx="6619876" cy="646331"/>
          </a:xfrm>
          <a:prstGeom prst="rect">
            <a:avLst/>
          </a:prstGeom>
        </p:spPr>
        <p:txBody>
          <a:bodyPr wrap="square">
            <a:spAutoFit/>
          </a:bodyPr>
          <a:lstStyle/>
          <a:p>
            <a:pPr algn="ctr"/>
            <a:r>
              <a:rPr lang="ja-JP" altLang="en-US" dirty="0"/>
              <a:t>インストール準備完了画面が表示されたら</a:t>
            </a:r>
            <a:r>
              <a:rPr lang="ja-JP" altLang="en-US" dirty="0" smtClean="0"/>
              <a:t>、</a:t>
            </a:r>
            <a:endParaRPr lang="en-US" altLang="ja-JP" dirty="0" smtClean="0"/>
          </a:p>
          <a:p>
            <a:pPr algn="ctr"/>
            <a:r>
              <a:rPr lang="ja-JP" altLang="en-US" dirty="0" smtClean="0"/>
              <a:t>「</a:t>
            </a:r>
            <a:r>
              <a:rPr lang="ja-JP" altLang="en-US" dirty="0"/>
              <a:t>インストール</a:t>
            </a:r>
            <a:r>
              <a:rPr lang="en-US" altLang="ja-JP" dirty="0"/>
              <a:t>(I) </a:t>
            </a:r>
            <a:r>
              <a:rPr lang="ja-JP" altLang="en-US" dirty="0"/>
              <a:t>」をクリックしてインストールを</a:t>
            </a:r>
            <a:r>
              <a:rPr lang="ja-JP" altLang="en-US" dirty="0" smtClean="0"/>
              <a:t>開始</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458" name="Picture 2" descr="https://sukkiri.jp/wp-content/uploads/2020/07/vscode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37" y="2288594"/>
            <a:ext cx="5156688"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24725" y="5857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940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2569626" y="1934723"/>
            <a:ext cx="8204843" cy="369332"/>
          </a:xfrm>
          <a:prstGeom prst="rect">
            <a:avLst/>
          </a:prstGeom>
        </p:spPr>
        <p:txBody>
          <a:bodyPr wrap="square">
            <a:spAutoFit/>
          </a:bodyPr>
          <a:lstStyle/>
          <a:p>
            <a:pPr algn="ctr"/>
            <a:r>
              <a:rPr lang="ja-JP" altLang="en-US" dirty="0"/>
              <a:t>インストールが完了したら、「完了</a:t>
            </a:r>
            <a:r>
              <a:rPr lang="en-US" altLang="ja-JP" dirty="0"/>
              <a:t>(F)</a:t>
            </a:r>
            <a:r>
              <a:rPr lang="ja-JP" altLang="en-US" dirty="0"/>
              <a:t>」をクリックしてインストールを</a:t>
            </a:r>
            <a:r>
              <a:rPr lang="ja-JP" altLang="en-US" dirty="0" smtClean="0"/>
              <a:t>終了</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82" name="Picture 2" descr="https://sukkiri.jp/wp-content/uploads/2020/07/vscode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30" y="2374318"/>
            <a:ext cx="5229469" cy="394104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53300" y="5997453"/>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5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勉強会の目的</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2" y="1402935"/>
            <a:ext cx="9144000" cy="1090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プログラミングのゴールは「自ら学べる」レベル</a:t>
            </a:r>
            <a:endParaRPr lang="en-US" altLang="ja-JP" sz="2400" b="1" dirty="0" smtClean="0">
              <a:solidFill>
                <a:schemeClr val="bg1"/>
              </a:solidFill>
              <a:ea typeface="Yu Gothic"/>
            </a:endParaRPr>
          </a:p>
          <a:p>
            <a:pPr algn="ctr"/>
            <a:r>
              <a:rPr lang="ja-JP" altLang="en-US" sz="2400" b="1" dirty="0" smtClean="0">
                <a:solidFill>
                  <a:schemeClr val="bg1"/>
                </a:solidFill>
                <a:ea typeface="Yu Gothic"/>
              </a:rPr>
              <a:t>簡単～難しいレベルまで気兼ねなく質問できる場を目指す</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1091472" y="2572887"/>
            <a:ext cx="10325000" cy="3564436"/>
          </a:xfrm>
        </p:spPr>
        <p:txBody>
          <a:bodyPr/>
          <a:lstStyle/>
          <a:p>
            <a:r>
              <a:rPr kumimoji="1" lang="ja-JP" altLang="en-US" dirty="0"/>
              <a:t>目的</a:t>
            </a:r>
            <a:r>
              <a:rPr kumimoji="1" lang="ja-JP" altLang="en-US" dirty="0" smtClean="0"/>
              <a:t>とするシステムの構築にあたり、正解となるプログラミングは存在しないし、技術の進歩により、同じ言語であっても書き方や仕様が変わることは多々ある</a:t>
            </a:r>
            <a:endParaRPr kumimoji="1" lang="en-US" altLang="ja-JP" dirty="0" smtClean="0"/>
          </a:p>
          <a:p>
            <a:r>
              <a:rPr kumimoji="1" lang="ja-JP" altLang="en-US" dirty="0" smtClean="0"/>
              <a:t>プログラミングが難しいといわれる理由は「どこから手を付ければいいかわからない」「何をすればいいのかわからない」という理由が８割を占めている</a:t>
            </a:r>
            <a:endParaRPr kumimoji="1" lang="en-US" altLang="ja-JP" dirty="0" smtClean="0"/>
          </a:p>
          <a:p>
            <a:endParaRPr kumimoji="1" lang="en-US" altLang="ja-JP" dirty="0"/>
          </a:p>
          <a:p>
            <a:endParaRPr kumimoji="1" lang="en-US" altLang="ja-JP" dirty="0" smtClean="0"/>
          </a:p>
          <a:p>
            <a:pPr marL="228600" lvl="1" indent="0" algn="ctr">
              <a:buNone/>
            </a:pPr>
            <a:r>
              <a:rPr kumimoji="1" lang="ja-JP" altLang="en-US" sz="2000" b="1" dirty="0" smtClean="0"/>
              <a:t>プログラミングの基礎部分をしることで、調べながらプログラミングをできるレベルを目指すとともに、</a:t>
            </a:r>
            <a:r>
              <a:rPr kumimoji="1" lang="ja-JP" altLang="en-US" sz="2000" b="1" dirty="0" smtClean="0">
                <a:solidFill>
                  <a:srgbClr val="FF0000"/>
                </a:solidFill>
              </a:rPr>
              <a:t>社内でのナレッジ共有や質問できるような繋がりの場とする</a:t>
            </a:r>
            <a:endParaRPr kumimoji="1" lang="en-US" altLang="ja-JP" sz="2000" b="1" dirty="0" smtClean="0">
              <a:solidFill>
                <a:srgbClr val="FF0000"/>
              </a:solidFill>
            </a:endParaRPr>
          </a:p>
          <a:p>
            <a:pPr marL="228600" lvl="1" indent="0" algn="ctr">
              <a:buNone/>
            </a:pPr>
            <a:endParaRPr kumimoji="1" lang="ja-JP" altLang="en-US" sz="2000" b="1" dirty="0">
              <a:solidFill>
                <a:srgbClr val="FF0000"/>
              </a:solidFill>
            </a:endParaRPr>
          </a:p>
        </p:txBody>
      </p:sp>
      <p:sp>
        <p:nvSpPr>
          <p:cNvPr id="9" name="下矢印 8"/>
          <p:cNvSpPr/>
          <p:nvPr/>
        </p:nvSpPr>
        <p:spPr>
          <a:xfrm>
            <a:off x="5611969" y="4355105"/>
            <a:ext cx="1005840" cy="582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98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の起動</a:t>
            </a:r>
            <a:endParaRPr kumimoji="1" lang="ja-JP" altLang="en-US" dirty="0"/>
          </a:p>
        </p:txBody>
      </p:sp>
      <p:sp>
        <p:nvSpPr>
          <p:cNvPr id="8" name="正方形/長方形 7"/>
          <p:cNvSpPr/>
          <p:nvPr/>
        </p:nvSpPr>
        <p:spPr>
          <a:xfrm>
            <a:off x="2569626" y="1535682"/>
            <a:ext cx="8204843" cy="369332"/>
          </a:xfrm>
          <a:prstGeom prst="rect">
            <a:avLst/>
          </a:prstGeom>
        </p:spPr>
        <p:txBody>
          <a:bodyPr wrap="square">
            <a:spAutoFit/>
          </a:bodyPr>
          <a:lstStyle/>
          <a:p>
            <a:pPr algn="ctr"/>
            <a:r>
              <a:rPr lang="en-US" altLang="ja-JP" dirty="0" err="1" smtClean="0"/>
              <a:t>vscode</a:t>
            </a:r>
            <a:r>
              <a:rPr lang="ja-JP" altLang="en-US" dirty="0" smtClean="0"/>
              <a:t>が起動できれば準備は終了です！</a:t>
            </a:r>
            <a:endParaRPr lang="ja-JP" altLang="en-US" dirty="0"/>
          </a:p>
        </p:txBody>
      </p:sp>
      <p:pic>
        <p:nvPicPr>
          <p:cNvPr id="21506" name="Picture 2" descr="https://sukkiri.jp/wp-content/uploads/2020/07/VSCode_win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697" y="1905014"/>
            <a:ext cx="6202700" cy="46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5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の拡張機能</a:t>
            </a:r>
            <a:r>
              <a:rPr kumimoji="1" lang="en-US" altLang="ja-JP" dirty="0" smtClean="0"/>
              <a:t>(</a:t>
            </a:r>
            <a:r>
              <a:rPr kumimoji="1" lang="ja-JP" altLang="en-US" dirty="0" smtClean="0"/>
              <a:t>プラグイン</a:t>
            </a:r>
            <a:r>
              <a:rPr kumimoji="1" lang="en-US" altLang="ja-JP" dirty="0"/>
              <a:t>)</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1052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err="1" smtClean="0">
                <a:solidFill>
                  <a:schemeClr val="bg1"/>
                </a:solidFill>
                <a:ea typeface="Yu Gothic"/>
              </a:rPr>
              <a:t>vscode</a:t>
            </a:r>
            <a:r>
              <a:rPr lang="ja-JP" altLang="en-US" sz="2400" b="1" dirty="0" smtClean="0">
                <a:solidFill>
                  <a:schemeClr val="bg1"/>
                </a:solidFill>
                <a:ea typeface="Yu Gothic"/>
              </a:rPr>
              <a:t>を利用するにあたり必須です！</a:t>
            </a:r>
            <a:endParaRPr lang="en-US" altLang="ja-JP" sz="2400" b="1" dirty="0" smtClean="0">
              <a:solidFill>
                <a:schemeClr val="bg1"/>
              </a:solidFill>
              <a:ea typeface="Yu Gothic"/>
            </a:endParaRPr>
          </a:p>
          <a:p>
            <a:pPr algn="ctr"/>
            <a:r>
              <a:rPr lang="ja-JP" altLang="en-US" sz="2400" b="1" dirty="0">
                <a:solidFill>
                  <a:schemeClr val="bg1"/>
                </a:solidFill>
                <a:ea typeface="Yu Gothic"/>
              </a:rPr>
              <a:t>これ</a:t>
            </a:r>
            <a:r>
              <a:rPr lang="ja-JP" altLang="en-US" sz="2400" b="1" dirty="0" smtClean="0">
                <a:solidFill>
                  <a:schemeClr val="bg1"/>
                </a:solidFill>
                <a:ea typeface="Yu Gothic"/>
              </a:rPr>
              <a:t>を利用しないと</a:t>
            </a:r>
            <a:r>
              <a:rPr lang="en-US" altLang="ja-JP" sz="2400" b="1" dirty="0" err="1" smtClean="0">
                <a:solidFill>
                  <a:schemeClr val="bg1"/>
                </a:solidFill>
                <a:ea typeface="Yu Gothic"/>
              </a:rPr>
              <a:t>vscode</a:t>
            </a:r>
            <a:r>
              <a:rPr lang="ja-JP" altLang="en-US" sz="2400" b="1" dirty="0" smtClean="0">
                <a:solidFill>
                  <a:schemeClr val="bg1"/>
                </a:solidFill>
                <a:ea typeface="Yu Gothic"/>
              </a:rPr>
              <a:t>の意味がないくらいです・・・</a:t>
            </a:r>
            <a:endParaRPr lang="ja-JP" sz="2400" b="1" dirty="0">
              <a:solidFill>
                <a:schemeClr val="bg1"/>
              </a:solidFill>
              <a:ea typeface="Yu Gothic"/>
            </a:endParaRPr>
          </a:p>
        </p:txBody>
      </p:sp>
      <p:pic>
        <p:nvPicPr>
          <p:cNvPr id="22530" name="Picture 2" descr="VSCodeと拡張機能を超初心者向けに解説 – 図解で分かる！Webにまつわる基礎講座 vol.5 | 東京フリーラン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499" y="2635947"/>
            <a:ext cx="6890204" cy="38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2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の必須プラグイン①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909714" y="1756987"/>
            <a:ext cx="9144000" cy="984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Python</a:t>
            </a:r>
          </a:p>
          <a:p>
            <a:pPr algn="ctr"/>
            <a:r>
              <a:rPr lang="ja-JP" altLang="en-US" sz="3200" b="1" dirty="0"/>
              <a:t>これがない</a:t>
            </a:r>
            <a:r>
              <a:rPr lang="ja-JP" altLang="en-US" sz="3200" b="1" dirty="0" smtClean="0"/>
              <a:t>と始まりません・・・</a:t>
            </a:r>
            <a:endParaRPr lang="en-US" altLang="ja-JP" sz="3200" b="1" dirty="0"/>
          </a:p>
        </p:txBody>
      </p:sp>
      <p:pic>
        <p:nvPicPr>
          <p:cNvPr id="23558" name="Picture 6" descr="python for vs code 拡張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105" y="3222987"/>
            <a:ext cx="608647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92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indent-rainbow</a:t>
            </a:r>
            <a:endParaRPr lang="en-US" altLang="ja-JP" sz="3200" b="1" dirty="0"/>
          </a:p>
        </p:txBody>
      </p:sp>
      <p:pic>
        <p:nvPicPr>
          <p:cNvPr id="23554" name="Picture 2" descr="indent-rainbow　vscode 拡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50" y="2150900"/>
            <a:ext cx="5453607" cy="102478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ntdent-rainbow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57" y="2150900"/>
            <a:ext cx="5042629" cy="4440155"/>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5921829" y="3819434"/>
            <a:ext cx="1538514"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409372" y="3493814"/>
            <a:ext cx="3512457" cy="1754326"/>
          </a:xfrm>
          <a:prstGeom prst="rect">
            <a:avLst/>
          </a:prstGeom>
          <a:noFill/>
        </p:spPr>
        <p:txBody>
          <a:bodyPr wrap="square" rtlCol="0">
            <a:spAutoFit/>
          </a:bodyPr>
          <a:lstStyle/>
          <a:p>
            <a:r>
              <a:rPr kumimoji="1" lang="en-US" altLang="ja-JP" dirty="0" smtClean="0"/>
              <a:t>Python</a:t>
            </a:r>
            <a:r>
              <a:rPr kumimoji="1" lang="ja-JP" altLang="en-US" dirty="0" smtClean="0"/>
              <a:t>はこのインデント</a:t>
            </a:r>
            <a:r>
              <a:rPr kumimoji="1" lang="en-US" altLang="ja-JP" dirty="0" smtClean="0"/>
              <a:t>(</a:t>
            </a:r>
            <a:r>
              <a:rPr kumimoji="1" lang="ja-JP" altLang="en-US" dirty="0" smtClean="0"/>
              <a:t>段落</a:t>
            </a:r>
            <a:r>
              <a:rPr kumimoji="1" lang="en-US" altLang="ja-JP" dirty="0" smtClean="0"/>
              <a:t>)</a:t>
            </a:r>
            <a:r>
              <a:rPr kumimoji="1" lang="ja-JP" altLang="en-US" dirty="0" smtClean="0"/>
              <a:t>が</a:t>
            </a:r>
            <a:r>
              <a:rPr kumimoji="1" lang="en-US" altLang="ja-JP" dirty="0" smtClean="0"/>
              <a:t>1</a:t>
            </a:r>
            <a:r>
              <a:rPr kumimoji="1" lang="ja-JP" altLang="en-US" dirty="0" smtClean="0"/>
              <a:t>つずれているとエラーになるため、かなり重要！！</a:t>
            </a:r>
            <a:endParaRPr kumimoji="1" lang="en-US" altLang="ja-JP" dirty="0" smtClean="0"/>
          </a:p>
          <a:p>
            <a:r>
              <a:rPr kumimoji="1" lang="ja-JP" altLang="en-US" dirty="0" smtClean="0"/>
              <a:t>このプラグインではインデントの色がかわるので、ずれているかわかりやすい</a:t>
            </a:r>
            <a:endParaRPr kumimoji="1" lang="ja-JP" altLang="en-US" dirty="0"/>
          </a:p>
        </p:txBody>
      </p:sp>
    </p:spTree>
    <p:extLst>
      <p:ext uri="{BB962C8B-B14F-4D97-AF65-F5344CB8AC3E}">
        <p14:creationId xmlns:p14="http://schemas.microsoft.com/office/powerpoint/2010/main" val="201212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95984" y="2191879"/>
            <a:ext cx="7315200" cy="3267075"/>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のおすすめプラグイン②</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 Material Icon </a:t>
            </a:r>
            <a:r>
              <a:rPr lang="en-US" altLang="ja-JP" sz="3200" b="1" dirty="0" smtClean="0"/>
              <a:t>Theme</a:t>
            </a:r>
            <a:endParaRPr lang="en-US" altLang="ja-JP" sz="3200" b="1" dirty="0"/>
          </a:p>
        </p:txBody>
      </p:sp>
      <p:sp>
        <p:nvSpPr>
          <p:cNvPr id="3" name="右矢印 2"/>
          <p:cNvSpPr/>
          <p:nvPr/>
        </p:nvSpPr>
        <p:spPr>
          <a:xfrm rot="16200000">
            <a:off x="9025841" y="5098164"/>
            <a:ext cx="642722"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590973" y="5695297"/>
            <a:ext cx="3512457" cy="646331"/>
          </a:xfrm>
          <a:prstGeom prst="rect">
            <a:avLst/>
          </a:prstGeom>
          <a:noFill/>
        </p:spPr>
        <p:txBody>
          <a:bodyPr wrap="square" rtlCol="0">
            <a:spAutoFit/>
          </a:bodyPr>
          <a:lstStyle/>
          <a:p>
            <a:r>
              <a:rPr kumimoji="1" lang="en-US" altLang="ja-JP" dirty="0" smtClean="0"/>
              <a:t>Python</a:t>
            </a:r>
            <a:r>
              <a:rPr kumimoji="1" lang="ja-JP" altLang="en-US" dirty="0" smtClean="0"/>
              <a:t>ファイルかどうか拡張子を見なくても</a:t>
            </a:r>
            <a:r>
              <a:rPr lang="ja-JP" altLang="en-US" dirty="0"/>
              <a:t>わかる</a:t>
            </a:r>
            <a:endParaRPr kumimoji="1" lang="ja-JP" altLang="en-US" dirty="0"/>
          </a:p>
        </p:txBody>
      </p:sp>
      <p:pic>
        <p:nvPicPr>
          <p:cNvPr id="24578" name="Picture 2" descr="Material Icon Theme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87" y="2191879"/>
            <a:ext cx="4232000" cy="81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9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のおすすめプラグイン③</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err="1" smtClean="0"/>
              <a:t>ZenKaku</a:t>
            </a:r>
            <a:endParaRPr lang="en-US" altLang="ja-JP" sz="3200" b="1" dirty="0"/>
          </a:p>
        </p:txBody>
      </p:sp>
      <p:sp>
        <p:nvSpPr>
          <p:cNvPr id="4" name="テキスト ボックス 3"/>
          <p:cNvSpPr txBox="1"/>
          <p:nvPr/>
        </p:nvSpPr>
        <p:spPr>
          <a:xfrm>
            <a:off x="6662057" y="4516010"/>
            <a:ext cx="5355772" cy="2031325"/>
          </a:xfrm>
          <a:prstGeom prst="rect">
            <a:avLst/>
          </a:prstGeom>
          <a:noFill/>
        </p:spPr>
        <p:txBody>
          <a:bodyPr wrap="square" rtlCol="0">
            <a:spAutoFit/>
          </a:bodyPr>
          <a:lstStyle/>
          <a:p>
            <a:r>
              <a:rPr kumimoji="1" lang="en-US" altLang="ja-JP" dirty="0" smtClean="0"/>
              <a:t>Python</a:t>
            </a:r>
            <a:r>
              <a:rPr kumimoji="1" lang="ja-JP" altLang="en-US" dirty="0" smtClean="0"/>
              <a:t>に限らず、プログラミングの中では全角文字は基本的にエラーの原因となるため、ファイル名や記号に利用しないのが前提となっている</a:t>
            </a:r>
            <a:endParaRPr kumimoji="1" lang="en-US" altLang="ja-JP" dirty="0" smtClean="0"/>
          </a:p>
          <a:p>
            <a:endParaRPr kumimoji="1" lang="en-US" altLang="ja-JP" dirty="0" smtClean="0"/>
          </a:p>
          <a:p>
            <a:r>
              <a:rPr lang="ja-JP" altLang="en-US" dirty="0"/>
              <a:t>ただ</a:t>
            </a:r>
            <a:r>
              <a:rPr lang="ja-JP" altLang="en-US" dirty="0" smtClean="0"/>
              <a:t>、文字と違いスペースは目に見えないため、知らないうちに入っていた・・ということでエラーに悩まされることがある</a:t>
            </a:r>
            <a:endParaRPr kumimoji="1" lang="ja-JP" altLang="en-US" dirty="0"/>
          </a:p>
        </p:txBody>
      </p:sp>
      <p:pic>
        <p:nvPicPr>
          <p:cNvPr id="25602" name="Picture 2" descr="ZenKak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18" y="2685083"/>
            <a:ext cx="620077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ZenKa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93" y="4225725"/>
            <a:ext cx="6172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rot="10800000">
            <a:off x="2552469" y="4750051"/>
            <a:ext cx="4109588"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754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本研修の資料公開場所</a:t>
            </a:r>
            <a:endParaRPr kumimoji="1" lang="ja-JP" altLang="en-US" dirty="0"/>
          </a:p>
        </p:txBody>
      </p:sp>
      <p:sp>
        <p:nvSpPr>
          <p:cNvPr id="9" name="コンテンツ プレースホルダー 7"/>
          <p:cNvSpPr>
            <a:spLocks noGrp="1"/>
          </p:cNvSpPr>
          <p:nvPr>
            <p:ph idx="1"/>
          </p:nvPr>
        </p:nvSpPr>
        <p:spPr>
          <a:xfrm>
            <a:off x="691079" y="2365069"/>
            <a:ext cx="10325000" cy="4118858"/>
          </a:xfrm>
        </p:spPr>
        <p:txBody>
          <a:bodyPr/>
          <a:lstStyle/>
          <a:p>
            <a:r>
              <a:rPr kumimoji="1" lang="en-US" altLang="ja-JP" sz="1800" b="1" dirty="0" err="1" smtClean="0"/>
              <a:t>Github</a:t>
            </a:r>
            <a:r>
              <a:rPr kumimoji="1" lang="en-US" altLang="ja-JP" sz="1800" b="1" dirty="0" smtClean="0"/>
              <a:t>(</a:t>
            </a:r>
            <a:r>
              <a:rPr kumimoji="1" lang="ja-JP" altLang="en-US" sz="1800" b="1" dirty="0" smtClean="0"/>
              <a:t>インターネット上に公開しているので、どこからでも閲覧可</a:t>
            </a:r>
            <a:r>
              <a:rPr kumimoji="1" lang="en-US" altLang="ja-JP" sz="1800" b="1" dirty="0" smtClean="0"/>
              <a:t>)</a:t>
            </a:r>
          </a:p>
          <a:p>
            <a:pPr lvl="1"/>
            <a:r>
              <a:rPr kumimoji="1" lang="en-US" altLang="ja-JP" sz="1400" dirty="0">
                <a:hlinkClick r:id="rId2"/>
              </a:rPr>
              <a:t>https://</a:t>
            </a:r>
            <a:r>
              <a:rPr kumimoji="1" lang="en-US" altLang="ja-JP" sz="1400" dirty="0" smtClean="0">
                <a:hlinkClick r:id="rId2"/>
              </a:rPr>
              <a:t>github.com/Shohei1129/Python_traning</a:t>
            </a:r>
            <a:endParaRPr kumimoji="1" lang="en-US" altLang="ja-JP" sz="1400" dirty="0" smtClean="0"/>
          </a:p>
          <a:p>
            <a:pPr lvl="1"/>
            <a:r>
              <a:rPr kumimoji="1" lang="en-US" altLang="ja-JP" sz="1400" dirty="0" smtClean="0"/>
              <a:t>Python</a:t>
            </a:r>
            <a:r>
              <a:rPr kumimoji="1" lang="ja-JP" altLang="en-US" sz="1400" dirty="0" smtClean="0"/>
              <a:t>のプログラムファイルも格納済みなので、前回の研修出れなかったなぁという人は参考にしてください</a:t>
            </a:r>
            <a:endParaRPr kumimoji="1" lang="en-US" altLang="ja-JP" sz="1400" dirty="0"/>
          </a:p>
        </p:txBody>
      </p:sp>
    </p:spTree>
    <p:extLst>
      <p:ext uri="{BB962C8B-B14F-4D97-AF65-F5344CB8AC3E}">
        <p14:creationId xmlns:p14="http://schemas.microsoft.com/office/powerpoint/2010/main" val="2611323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Teams</a:t>
            </a:r>
            <a:r>
              <a:rPr kumimoji="1" lang="ja-JP" altLang="en-US" dirty="0" smtClean="0"/>
              <a:t>の運用について</a:t>
            </a:r>
            <a:endParaRPr kumimoji="1" lang="ja-JP" altLang="en-US" dirty="0"/>
          </a:p>
        </p:txBody>
      </p:sp>
      <p:sp>
        <p:nvSpPr>
          <p:cNvPr id="3" name="コンテンツ プレースホルダー 7"/>
          <p:cNvSpPr>
            <a:spLocks noGrp="1"/>
          </p:cNvSpPr>
          <p:nvPr>
            <p:ph idx="1"/>
          </p:nvPr>
        </p:nvSpPr>
        <p:spPr>
          <a:xfrm>
            <a:off x="691079" y="2365069"/>
            <a:ext cx="10325000" cy="4118858"/>
          </a:xfrm>
        </p:spPr>
        <p:txBody>
          <a:bodyPr/>
          <a:lstStyle/>
          <a:p>
            <a:r>
              <a:rPr kumimoji="1" lang="en-US" altLang="ja-JP" sz="1800" b="1" dirty="0" smtClean="0"/>
              <a:t>Teams</a:t>
            </a:r>
            <a:r>
              <a:rPr kumimoji="1" lang="ja-JP" altLang="en-US" sz="1800" b="1" dirty="0" smtClean="0"/>
              <a:t>でチームを作成するので、希望者はお伝えください</a:t>
            </a:r>
            <a:endParaRPr kumimoji="1" lang="en-US" altLang="ja-JP" sz="1800" b="1" dirty="0"/>
          </a:p>
          <a:p>
            <a:r>
              <a:rPr kumimoji="1" lang="ja-JP" altLang="en-US" sz="1800" b="1" dirty="0" smtClean="0"/>
              <a:t>質問や講義要望、こんなことできないのかなど投稿機能で自由に送付ください</a:t>
            </a:r>
            <a:endParaRPr kumimoji="1" lang="en-US" altLang="ja-JP" sz="1800" b="1" dirty="0" smtClean="0"/>
          </a:p>
          <a:p>
            <a:r>
              <a:rPr kumimoji="1" lang="ja-JP" altLang="en-US" sz="1800" b="1" dirty="0"/>
              <a:t>また</a:t>
            </a:r>
            <a:r>
              <a:rPr kumimoji="1" lang="ja-JP" altLang="en-US" sz="1800" b="1" dirty="0" smtClean="0"/>
              <a:t>、このサイトが参考になったよ～などの情報も投稿してください</a:t>
            </a:r>
            <a:endParaRPr kumimoji="1" lang="en-US" altLang="ja-JP" sz="1800" b="1" dirty="0" smtClean="0"/>
          </a:p>
        </p:txBody>
      </p:sp>
    </p:spTree>
    <p:extLst>
      <p:ext uri="{BB962C8B-B14F-4D97-AF65-F5344CB8AC3E}">
        <p14:creationId xmlns:p14="http://schemas.microsoft.com/office/powerpoint/2010/main" val="142464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CE5D223-67C6-9587-9CB0-C01E38819A49}"/>
              </a:ext>
            </a:extLst>
          </p:cNvPr>
          <p:cNvSpPr/>
          <p:nvPr/>
        </p:nvSpPr>
        <p:spPr>
          <a:xfrm>
            <a:off x="869699" y="3006063"/>
            <a:ext cx="3096846" cy="3497384"/>
          </a:xfrm>
          <a:prstGeom prst="round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a:ea typeface="Yu Gothic"/>
              </a:rPr>
              <a:t>プログラミングとは</a:t>
            </a:r>
            <a:endParaRPr kumimoji="1" lang="ja-JP" altLang="en-US"/>
          </a:p>
        </p:txBody>
      </p:sp>
      <p:pic>
        <p:nvPicPr>
          <p:cNvPr id="4" name="図 4" descr="ダイアグラム が含まれている画像&#10;&#10;説明は自動で生成されたものです">
            <a:extLst>
              <a:ext uri="{FF2B5EF4-FFF2-40B4-BE49-F238E27FC236}">
                <a16:creationId xmlns:a16="http://schemas.microsoft.com/office/drawing/2014/main" id="{4E854E57-DFDD-4402-DF32-CAA7DBD3B01C}"/>
              </a:ext>
            </a:extLst>
          </p:cNvPr>
          <p:cNvPicPr>
            <a:picLocks noGrp="1" noChangeAspect="1"/>
          </p:cNvPicPr>
          <p:nvPr>
            <p:ph idx="1"/>
          </p:nvPr>
        </p:nvPicPr>
        <p:blipFill rotWithShape="1">
          <a:blip r:embed="rId2"/>
          <a:srcRect l="9800" t="22139" r="71143" b="37711"/>
          <a:stretch/>
        </p:blipFill>
        <p:spPr>
          <a:xfrm>
            <a:off x="1396309" y="3473123"/>
            <a:ext cx="2050737" cy="2090086"/>
          </a:xfrm>
          <a:prstGeom prst="rect">
            <a:avLst/>
          </a:prstGeom>
        </p:spPr>
      </p:pic>
      <p:pic>
        <p:nvPicPr>
          <p:cNvPr id="6" name="図 6" descr="ダイアグラム が含まれている画像&#10;&#10;説明は自動で生成されたものです">
            <a:extLst>
              <a:ext uri="{FF2B5EF4-FFF2-40B4-BE49-F238E27FC236}">
                <a16:creationId xmlns:a16="http://schemas.microsoft.com/office/drawing/2014/main" id="{B8B425D3-8913-D877-9DB6-369F2498546A}"/>
              </a:ext>
            </a:extLst>
          </p:cNvPr>
          <p:cNvPicPr>
            <a:picLocks noChangeAspect="1"/>
          </p:cNvPicPr>
          <p:nvPr/>
        </p:nvPicPr>
        <p:blipFill rotWithShape="1">
          <a:blip r:embed="rId2"/>
          <a:srcRect l="39942" t="29824" r="41413" b="48984"/>
          <a:stretch/>
        </p:blipFill>
        <p:spPr>
          <a:xfrm>
            <a:off x="5015396" y="3446278"/>
            <a:ext cx="2477153" cy="1355123"/>
          </a:xfrm>
          <a:prstGeom prst="rect">
            <a:avLst/>
          </a:prstGeom>
        </p:spPr>
      </p:pic>
      <p:sp>
        <p:nvSpPr>
          <p:cNvPr id="10" name="四角形: 角を丸くする 9">
            <a:extLst>
              <a:ext uri="{FF2B5EF4-FFF2-40B4-BE49-F238E27FC236}">
                <a16:creationId xmlns:a16="http://schemas.microsoft.com/office/drawing/2014/main" id="{1F87F9C3-32DB-496F-98AD-DC0B0144E338}"/>
              </a:ext>
            </a:extLst>
          </p:cNvPr>
          <p:cNvSpPr/>
          <p:nvPr/>
        </p:nvSpPr>
        <p:spPr>
          <a:xfrm>
            <a:off x="4707577" y="3006063"/>
            <a:ext cx="3096846" cy="3497384"/>
          </a:xfrm>
          <a:prstGeom prst="roundRect">
            <a:avLst/>
          </a:prstGeom>
          <a:noFill/>
          <a:ln w="5715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89DF671C-EFCB-F3B2-6216-907BF48540E1}"/>
              </a:ext>
            </a:extLst>
          </p:cNvPr>
          <p:cNvSpPr/>
          <p:nvPr/>
        </p:nvSpPr>
        <p:spPr>
          <a:xfrm>
            <a:off x="8545455" y="3006063"/>
            <a:ext cx="3096846" cy="3497384"/>
          </a:xfrm>
          <a:prstGeom prst="roundRect">
            <a:avLst/>
          </a:prstGeom>
          <a:noFill/>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pic>
        <p:nvPicPr>
          <p:cNvPr id="13" name="図 13" descr="ダイアグラム が含まれている画像&#10;&#10;説明は自動で生成されたものです">
            <a:extLst>
              <a:ext uri="{FF2B5EF4-FFF2-40B4-BE49-F238E27FC236}">
                <a16:creationId xmlns:a16="http://schemas.microsoft.com/office/drawing/2014/main" id="{06B6168F-3565-8B67-A632-A15F19683661}"/>
              </a:ext>
            </a:extLst>
          </p:cNvPr>
          <p:cNvPicPr>
            <a:picLocks noChangeAspect="1"/>
          </p:cNvPicPr>
          <p:nvPr/>
        </p:nvPicPr>
        <p:blipFill rotWithShape="1">
          <a:blip r:embed="rId2"/>
          <a:srcRect l="70904" t="29550" r="8945" b="45205"/>
          <a:stretch/>
        </p:blipFill>
        <p:spPr>
          <a:xfrm>
            <a:off x="9101254" y="3648577"/>
            <a:ext cx="1989024" cy="1198156"/>
          </a:xfrm>
          <a:prstGeom prst="rect">
            <a:avLst/>
          </a:prstGeom>
        </p:spPr>
      </p:pic>
      <p:sp>
        <p:nvSpPr>
          <p:cNvPr id="15" name="正方形/長方形 14">
            <a:extLst>
              <a:ext uri="{FF2B5EF4-FFF2-40B4-BE49-F238E27FC236}">
                <a16:creationId xmlns:a16="http://schemas.microsoft.com/office/drawing/2014/main" id="{874CAFDE-EE00-B647-A884-755DDDFBB5B0}"/>
              </a:ext>
            </a:extLst>
          </p:cNvPr>
          <p:cNvSpPr/>
          <p:nvPr/>
        </p:nvSpPr>
        <p:spPr>
          <a:xfrm>
            <a:off x="1393902" y="2778513"/>
            <a:ext cx="2007217" cy="45534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Yu Gothic"/>
              </a:rPr>
              <a:t>プログラミング</a:t>
            </a:r>
          </a:p>
        </p:txBody>
      </p:sp>
      <p:sp>
        <p:nvSpPr>
          <p:cNvPr id="16" name="正方形/長方形 15">
            <a:extLst>
              <a:ext uri="{FF2B5EF4-FFF2-40B4-BE49-F238E27FC236}">
                <a16:creationId xmlns:a16="http://schemas.microsoft.com/office/drawing/2014/main" id="{C5FF12A2-3B98-A68A-97E8-5A415354D8CF}"/>
              </a:ext>
            </a:extLst>
          </p:cNvPr>
          <p:cNvSpPr/>
          <p:nvPr/>
        </p:nvSpPr>
        <p:spPr>
          <a:xfrm>
            <a:off x="5250365" y="2778513"/>
            <a:ext cx="2007217" cy="45534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プログラム</a:t>
            </a:r>
            <a:endParaRPr lang="ja-JP" altLang="en-US" b="1" dirty="0">
              <a:ea typeface="Yu Gothic"/>
            </a:endParaRPr>
          </a:p>
        </p:txBody>
      </p:sp>
      <p:sp>
        <p:nvSpPr>
          <p:cNvPr id="17" name="正方形/長方形 16">
            <a:extLst>
              <a:ext uri="{FF2B5EF4-FFF2-40B4-BE49-F238E27FC236}">
                <a16:creationId xmlns:a16="http://schemas.microsoft.com/office/drawing/2014/main" id="{462E6C96-18AD-06D7-4D84-24FB0AF5A84E}"/>
              </a:ext>
            </a:extLst>
          </p:cNvPr>
          <p:cNvSpPr/>
          <p:nvPr/>
        </p:nvSpPr>
        <p:spPr>
          <a:xfrm>
            <a:off x="9097535" y="2657708"/>
            <a:ext cx="1988633" cy="6876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コンピュータが自動的に実行</a:t>
            </a:r>
            <a:endParaRPr lang="ja-JP" altLang="en-US" b="1" dirty="0">
              <a:ea typeface="Yu Gothic"/>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sz="2000" b="1" dirty="0">
                <a:solidFill>
                  <a:schemeClr val="bg1"/>
                </a:solidFill>
              </a:rPr>
              <a:t>「プログラミング」＝コンピュータ</a:t>
            </a:r>
            <a:r>
              <a:rPr lang="ja-JP" altLang="en-US" sz="2000" b="1" dirty="0">
                <a:solidFill>
                  <a:schemeClr val="bg1"/>
                </a:solidFill>
              </a:rPr>
              <a:t>が理解できる言語で</a:t>
            </a:r>
            <a:r>
              <a:rPr lang="ja-JP" sz="2000" b="1" dirty="0">
                <a:solidFill>
                  <a:schemeClr val="bg1"/>
                </a:solidFill>
              </a:rPr>
              <a:t>命令すること</a:t>
            </a:r>
            <a:endParaRPr lang="ja-JP" sz="2000" dirty="0">
              <a:solidFill>
                <a:schemeClr val="bg1"/>
              </a:solidFill>
              <a:ea typeface="Yu Gothic"/>
            </a:endParaRPr>
          </a:p>
        </p:txBody>
      </p:sp>
      <p:sp>
        <p:nvSpPr>
          <p:cNvPr id="19" name="テキスト ボックス 18">
            <a:extLst>
              <a:ext uri="{FF2B5EF4-FFF2-40B4-BE49-F238E27FC236}">
                <a16:creationId xmlns:a16="http://schemas.microsoft.com/office/drawing/2014/main" id="{F0C35D75-E6AF-6EDD-69F2-31549D71AB8B}"/>
              </a:ext>
            </a:extLst>
          </p:cNvPr>
          <p:cNvSpPr txBox="1"/>
          <p:nvPr/>
        </p:nvSpPr>
        <p:spPr>
          <a:xfrm>
            <a:off x="1080416" y="5649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a:solidFill>
                  <a:srgbClr val="92D050"/>
                </a:solidFill>
                <a:ea typeface="Yu Gothic"/>
              </a:rPr>
              <a:t>命令を描く作業</a:t>
            </a:r>
          </a:p>
          <a:p>
            <a:pPr algn="ctr"/>
            <a:r>
              <a:rPr lang="ja-JP" altLang="en-US" b="1">
                <a:solidFill>
                  <a:srgbClr val="92D050"/>
                </a:solidFill>
                <a:ea typeface="Yu Gothic"/>
              </a:rPr>
              <a:t>(作業指示書)</a:t>
            </a:r>
          </a:p>
        </p:txBody>
      </p:sp>
      <p:sp>
        <p:nvSpPr>
          <p:cNvPr id="20" name="テキスト ボックス 19">
            <a:extLst>
              <a:ext uri="{FF2B5EF4-FFF2-40B4-BE49-F238E27FC236}">
                <a16:creationId xmlns:a16="http://schemas.microsoft.com/office/drawing/2014/main" id="{656E9826-0566-52D5-0388-913E7F953F02}"/>
              </a:ext>
            </a:extLst>
          </p:cNvPr>
          <p:cNvSpPr txBox="1"/>
          <p:nvPr/>
        </p:nvSpPr>
        <p:spPr>
          <a:xfrm>
            <a:off x="4781558" y="5377808"/>
            <a:ext cx="29842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dirty="0">
                <a:solidFill>
                  <a:srgbClr val="FFC000"/>
                </a:solidFill>
                <a:ea typeface="Yu Gothic"/>
              </a:rPr>
              <a:t>で書かれている</a:t>
            </a:r>
          </a:p>
          <a:p>
            <a:pPr algn="ctr"/>
            <a:r>
              <a:rPr lang="ja-JP" altLang="en-US" b="1" dirty="0">
                <a:solidFill>
                  <a:srgbClr val="FFC000"/>
                </a:solidFill>
                <a:ea typeface="Yu Gothic"/>
              </a:rPr>
              <a:t>例）JavaScript,PHP,Ruby,</a:t>
            </a:r>
          </a:p>
          <a:p>
            <a:pPr algn="ctr"/>
            <a:r>
              <a:rPr lang="ja-JP" altLang="en-US" b="1" dirty="0">
                <a:solidFill>
                  <a:srgbClr val="FFC000"/>
                </a:solidFill>
                <a:ea typeface="Yu Gothic"/>
              </a:rPr>
              <a:t>Python,Java,Swift,C,C#</a:t>
            </a:r>
          </a:p>
        </p:txBody>
      </p:sp>
      <p:sp>
        <p:nvSpPr>
          <p:cNvPr id="3" name="四角形吹き出し 2"/>
          <p:cNvSpPr/>
          <p:nvPr/>
        </p:nvSpPr>
        <p:spPr>
          <a:xfrm>
            <a:off x="5112328" y="4921173"/>
            <a:ext cx="2261062" cy="456635"/>
          </a:xfrm>
          <a:prstGeom prst="wedgeRectCallout">
            <a:avLst>
              <a:gd name="adj1" fmla="val 20343"/>
              <a:gd name="adj2" fmla="val -831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プログラミング言語</a:t>
            </a:r>
            <a:endParaRPr kumimoji="1" lang="ja-JP" altLang="en-US" b="1" dirty="0"/>
          </a:p>
        </p:txBody>
      </p:sp>
      <p:sp>
        <p:nvSpPr>
          <p:cNvPr id="21" name="テキスト ボックス 20">
            <a:extLst>
              <a:ext uri="{FF2B5EF4-FFF2-40B4-BE49-F238E27FC236}">
                <a16:creationId xmlns:a16="http://schemas.microsoft.com/office/drawing/2014/main" id="{656E9826-0566-52D5-0388-913E7F953F02}"/>
              </a:ext>
            </a:extLst>
          </p:cNvPr>
          <p:cNvSpPr txBox="1"/>
          <p:nvPr/>
        </p:nvSpPr>
        <p:spPr>
          <a:xfrm>
            <a:off x="8982257" y="5049786"/>
            <a:ext cx="23729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b="1" dirty="0" smtClean="0">
                <a:solidFill>
                  <a:srgbClr val="0070C0"/>
                </a:solidFill>
                <a:ea typeface="Yu Gothic"/>
              </a:rPr>
              <a:t>(</a:t>
            </a:r>
            <a:r>
              <a:rPr lang="ja-JP" altLang="en-US" b="1" dirty="0" smtClean="0">
                <a:solidFill>
                  <a:srgbClr val="0070C0"/>
                </a:solidFill>
                <a:ea typeface="Yu Gothic"/>
              </a:rPr>
              <a:t>例</a:t>
            </a:r>
            <a:r>
              <a:rPr lang="en-US" altLang="ja-JP" b="1" dirty="0" smtClean="0">
                <a:solidFill>
                  <a:srgbClr val="0070C0"/>
                </a:solidFill>
                <a:ea typeface="Yu Gothic"/>
              </a:rPr>
              <a:t>)</a:t>
            </a:r>
          </a:p>
          <a:p>
            <a:r>
              <a:rPr lang="ja-JP" altLang="en-US" b="1" dirty="0" smtClean="0">
                <a:solidFill>
                  <a:srgbClr val="0070C0"/>
                </a:solidFill>
                <a:ea typeface="Yu Gothic"/>
              </a:rPr>
              <a:t>・</a:t>
            </a:r>
            <a:r>
              <a:rPr lang="en-US" altLang="ja-JP" b="1" dirty="0" smtClean="0">
                <a:solidFill>
                  <a:srgbClr val="0070C0"/>
                </a:solidFill>
                <a:ea typeface="Yu Gothic"/>
              </a:rPr>
              <a:t>Web</a:t>
            </a:r>
            <a:r>
              <a:rPr lang="ja-JP" altLang="en-US" b="1" dirty="0" smtClean="0">
                <a:solidFill>
                  <a:srgbClr val="0070C0"/>
                </a:solidFill>
                <a:ea typeface="Yu Gothic"/>
              </a:rPr>
              <a:t>サイトの表示</a:t>
            </a:r>
            <a:endParaRPr lang="en-US" altLang="ja-JP" b="1" dirty="0" smtClean="0">
              <a:solidFill>
                <a:srgbClr val="0070C0"/>
              </a:solidFill>
              <a:ea typeface="Yu Gothic"/>
            </a:endParaRPr>
          </a:p>
          <a:p>
            <a:r>
              <a:rPr lang="ja-JP" altLang="en-US" b="1" dirty="0" smtClean="0">
                <a:solidFill>
                  <a:srgbClr val="0070C0"/>
                </a:solidFill>
                <a:ea typeface="Yu Gothic"/>
              </a:rPr>
              <a:t>・ゲームで遊ぶ</a:t>
            </a:r>
            <a:endParaRPr lang="en-US" altLang="ja-JP" b="1" dirty="0" smtClean="0">
              <a:solidFill>
                <a:srgbClr val="0070C0"/>
              </a:solidFill>
              <a:ea typeface="Yu Gothic"/>
            </a:endParaRPr>
          </a:p>
          <a:p>
            <a:r>
              <a:rPr lang="ja-JP" altLang="en-US" b="1" dirty="0" smtClean="0">
                <a:solidFill>
                  <a:srgbClr val="0070C0"/>
                </a:solidFill>
                <a:ea typeface="Yu Gothic"/>
              </a:rPr>
              <a:t>・資料を作る</a:t>
            </a:r>
            <a:endParaRPr lang="ja-JP" altLang="en-US" b="1" dirty="0">
              <a:solidFill>
                <a:srgbClr val="0070C0"/>
              </a:solidFill>
              <a:ea typeface="Yu Gothic"/>
            </a:endParaRPr>
          </a:p>
        </p:txBody>
      </p:sp>
      <p:sp>
        <p:nvSpPr>
          <p:cNvPr id="7" name="右矢印 6"/>
          <p:cNvSpPr/>
          <p:nvPr/>
        </p:nvSpPr>
        <p:spPr>
          <a:xfrm>
            <a:off x="3501313" y="3866947"/>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a:off x="7528902" y="3860962"/>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56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プログラミングのメリット</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自分の時間を効率化できる</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691079" y="2340131"/>
            <a:ext cx="10325000" cy="4118858"/>
          </a:xfrm>
        </p:spPr>
        <p:txBody>
          <a:bodyPr/>
          <a:lstStyle/>
          <a:p>
            <a:r>
              <a:rPr kumimoji="1" lang="ja-JP" altLang="en-US" b="1" smtClean="0"/>
              <a:t>論理的思考力が身に付く</a:t>
            </a:r>
            <a:endParaRPr kumimoji="1" lang="en-US" altLang="ja-JP" b="1" smtClean="0"/>
          </a:p>
          <a:p>
            <a:pPr lvl="1"/>
            <a:r>
              <a:rPr kumimoji="1" lang="ja-JP" altLang="en-US" smtClean="0"/>
              <a:t>機能追加やアップデートに関する機械的な手順の理解があるだけで、工数や自動化することでどれだけ稼働が楽になるか予想できる</a:t>
            </a:r>
            <a:endParaRPr kumimoji="1" lang="en-US" altLang="ja-JP" smtClean="0"/>
          </a:p>
          <a:p>
            <a:r>
              <a:rPr kumimoji="1" lang="ja-JP" altLang="en-US" b="1" smtClean="0"/>
              <a:t>問題解決能力が身に付く</a:t>
            </a:r>
            <a:endParaRPr kumimoji="1" lang="en-US" altLang="ja-JP" b="1" smtClean="0"/>
          </a:p>
          <a:p>
            <a:pPr lvl="1"/>
            <a:r>
              <a:rPr kumimoji="1" lang="ja-JP" altLang="en-US" smtClean="0"/>
              <a:t>プログラミングの</a:t>
            </a:r>
            <a:r>
              <a:rPr kumimoji="1" lang="en-US" altLang="ja-JP" smtClean="0"/>
              <a:t>6</a:t>
            </a:r>
            <a:r>
              <a:rPr kumimoji="1" lang="ja-JP" altLang="en-US" smtClean="0"/>
              <a:t>割はトラブルシュートであるが、プログラミングに手順書はない。</a:t>
            </a:r>
            <a:endParaRPr kumimoji="1" lang="en-US" altLang="ja-JP" smtClean="0"/>
          </a:p>
          <a:p>
            <a:pPr marL="457200" lvl="2" indent="0">
              <a:buNone/>
            </a:pPr>
            <a:r>
              <a:rPr kumimoji="1" lang="ja-JP" altLang="en-US" sz="1800" smtClean="0"/>
              <a:t>⇒コードで利用しているライブラリなどの仕様を調べながら解決する力が身に付く</a:t>
            </a:r>
            <a:endParaRPr kumimoji="1" lang="en-US" altLang="ja-JP" sz="1800" smtClean="0"/>
          </a:p>
          <a:p>
            <a:r>
              <a:rPr kumimoji="1" lang="ja-JP" altLang="en-US" b="1" smtClean="0"/>
              <a:t>副業に使えるため、収入アップが見込める</a:t>
            </a:r>
            <a:endParaRPr kumimoji="1" lang="en-US" altLang="ja-JP" b="1" smtClean="0"/>
          </a:p>
          <a:p>
            <a:pPr lvl="1"/>
            <a:r>
              <a:rPr kumimoji="1" lang="ja-JP" altLang="en-US" smtClean="0"/>
              <a:t>プログラミング副業のニーズは昨今で増え続けており、スキルレベルによっては時給単価がスキルレベルによっては</a:t>
            </a:r>
            <a:r>
              <a:rPr kumimoji="1" lang="en-US" altLang="ja-JP" smtClean="0"/>
              <a:t>2000</a:t>
            </a:r>
            <a:r>
              <a:rPr kumimoji="1" lang="ja-JP" altLang="en-US" smtClean="0"/>
              <a:t>円～</a:t>
            </a:r>
            <a:r>
              <a:rPr kumimoji="1" lang="en-US" altLang="ja-JP" smtClean="0"/>
              <a:t>8000</a:t>
            </a:r>
            <a:r>
              <a:rPr kumimoji="1" lang="ja-JP" altLang="en-US" smtClean="0"/>
              <a:t>円というピンキリではあるものの金額が高騰している傾向がある</a:t>
            </a:r>
            <a:endParaRPr kumimoji="1" lang="en-US" altLang="ja-JP" smtClean="0"/>
          </a:p>
          <a:p>
            <a:pPr marL="228600" lvl="1" indent="0">
              <a:buNone/>
            </a:pPr>
            <a:r>
              <a:rPr kumimoji="1" lang="ja-JP" altLang="en-US" sz="1600" smtClean="0"/>
              <a:t>（実際スクレイピングの案件では</a:t>
            </a:r>
            <a:r>
              <a:rPr kumimoji="1" lang="en-US" altLang="ja-JP" sz="1600" smtClean="0"/>
              <a:t>3</a:t>
            </a:r>
            <a:r>
              <a:rPr kumimoji="1" lang="ja-JP" altLang="en-US" sz="1600" smtClean="0"/>
              <a:t>時間ほどの作業で</a:t>
            </a:r>
            <a:r>
              <a:rPr kumimoji="1" lang="en-US" altLang="ja-JP" sz="1600" smtClean="0"/>
              <a:t>5</a:t>
            </a:r>
            <a:r>
              <a:rPr kumimoji="1" lang="ja-JP" altLang="en-US" sz="1600" smtClean="0"/>
              <a:t>万円もらえたこともある・・・）</a:t>
            </a:r>
            <a:endParaRPr kumimoji="1" lang="ja-JP" altLang="en-US" sz="1600" dirty="0"/>
          </a:p>
        </p:txBody>
      </p:sp>
    </p:spTree>
    <p:extLst>
      <p:ext uri="{BB962C8B-B14F-4D97-AF65-F5344CB8AC3E}">
        <p14:creationId xmlns:p14="http://schemas.microsoft.com/office/powerpoint/2010/main" val="333041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プログラミング言語の種類</a:t>
            </a:r>
            <a:r>
              <a:rPr kumimoji="1" lang="en-US" altLang="ja-JP" dirty="0" smtClean="0"/>
              <a:t>(</a:t>
            </a:r>
            <a:r>
              <a:rPr kumimoji="1" lang="ja-JP" altLang="en-US" dirty="0" smtClean="0"/>
              <a:t>抜粋</a:t>
            </a:r>
            <a:r>
              <a:rPr kumimoji="1" lang="en-US" altLang="ja-JP" dirty="0" smtClean="0"/>
              <a:t>)</a:t>
            </a:r>
            <a:endParaRPr kumimoji="1" lang="ja-JP" altLang="en-US" dirty="0"/>
          </a:p>
        </p:txBody>
      </p:sp>
      <p:pic>
        <p:nvPicPr>
          <p:cNvPr id="2050" name="Picture 2" descr="プログラミング言語の難易度ランキングと難易度を分けている要因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888" y="1722921"/>
            <a:ext cx="9163248" cy="4581625"/>
          </a:xfrm>
          <a:prstGeom prst="rect">
            <a:avLst/>
          </a:prstGeom>
          <a:noFill/>
          <a:extLst>
            <a:ext uri="{909E8E84-426E-40DD-AFC4-6F175D3DCCD1}">
              <a14:hiddenFill xmlns:a14="http://schemas.microsoft.com/office/drawing/2010/main">
                <a:solidFill>
                  <a:srgbClr val="FFFFFF"/>
                </a:solidFill>
              </a14:hiddenFill>
            </a:ext>
          </a:extLst>
        </p:spPr>
      </p:pic>
      <p:sp>
        <p:nvSpPr>
          <p:cNvPr id="9" name="雲形吹き出し 8"/>
          <p:cNvSpPr/>
          <p:nvPr/>
        </p:nvSpPr>
        <p:spPr>
          <a:xfrm>
            <a:off x="105878" y="2820201"/>
            <a:ext cx="1608010" cy="1193531"/>
          </a:xfrm>
          <a:prstGeom prst="cloudCallout">
            <a:avLst>
              <a:gd name="adj1" fmla="val 46970"/>
              <a:gd name="adj2" fmla="val 4122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smtClean="0"/>
              <a:t>Python</a:t>
            </a:r>
            <a:r>
              <a:rPr kumimoji="1" lang="ja-JP" altLang="en-US" sz="1000" dirty="0" smtClean="0"/>
              <a:t>の難易度は</a:t>
            </a:r>
            <a:r>
              <a:rPr lang="ja-JP" altLang="en-US" sz="1000" dirty="0"/>
              <a:t>簡単じゃ</a:t>
            </a:r>
            <a:r>
              <a:rPr lang="ja-JP" altLang="en-US" sz="1000" dirty="0" smtClean="0"/>
              <a:t>ない！</a:t>
            </a:r>
            <a:r>
              <a:rPr kumimoji="1" lang="ja-JP" altLang="en-US" sz="1000" dirty="0" smtClean="0"/>
              <a:t>と思われるかもしれませんが・・・</a:t>
            </a:r>
            <a:endParaRPr kumimoji="1" lang="ja-JP" altLang="en-US" sz="1000" dirty="0"/>
          </a:p>
        </p:txBody>
      </p:sp>
    </p:spTree>
    <p:extLst>
      <p:ext uri="{BB962C8B-B14F-4D97-AF65-F5344CB8AC3E}">
        <p14:creationId xmlns:p14="http://schemas.microsoft.com/office/powerpoint/2010/main" val="30824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なぜ</a:t>
            </a:r>
            <a:r>
              <a:rPr kumimoji="1" lang="en-US" altLang="ja-JP" dirty="0" smtClean="0"/>
              <a:t>Python</a:t>
            </a:r>
            <a:r>
              <a:rPr kumimoji="1" lang="ja-JP" altLang="en-US" dirty="0" smtClean="0"/>
              <a:t>なのか</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入門</a:t>
            </a:r>
            <a:r>
              <a:rPr lang="ja-JP" altLang="en-US" sz="2400" b="1" dirty="0" smtClean="0">
                <a:solidFill>
                  <a:schemeClr val="bg1"/>
                </a:solidFill>
                <a:ea typeface="Yu Gothic"/>
              </a:rPr>
              <a:t>ハードルが低く、市場シェアも毎年</a:t>
            </a:r>
            <a:r>
              <a:rPr lang="en-US" altLang="ja-JP" sz="2400" b="1" dirty="0" smtClean="0">
                <a:solidFill>
                  <a:schemeClr val="bg1"/>
                </a:solidFill>
                <a:ea typeface="Yu Gothic"/>
              </a:rPr>
              <a:t>5</a:t>
            </a:r>
            <a:r>
              <a:rPr lang="ja-JP" altLang="en-US" sz="2400" b="1" dirty="0" smtClean="0">
                <a:solidFill>
                  <a:schemeClr val="bg1"/>
                </a:solidFill>
                <a:ea typeface="Yu Gothic"/>
              </a:rPr>
              <a:t>位以内</a:t>
            </a:r>
            <a:endParaRPr lang="ja-JP" sz="2400" b="1" dirty="0">
              <a:solidFill>
                <a:schemeClr val="bg1"/>
              </a:solidFill>
              <a:ea typeface="Yu Gothic"/>
            </a:endParaRPr>
          </a:p>
        </p:txBody>
      </p:sp>
      <p:pic>
        <p:nvPicPr>
          <p:cNvPr id="1026" name="Picture 2" descr="プログラミング言語に関する調査（2022年版）」の結果を発表。平均年収が高い言語、転職で企業ニーズが高い言語など｜paizaのプレスリリース"/>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469" y="2171875"/>
            <a:ext cx="5940796" cy="411285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6661299" y="2479118"/>
            <a:ext cx="4959894" cy="16772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ja-JP" altLang="en-US" b="1" dirty="0" smtClean="0">
                <a:solidFill>
                  <a:schemeClr val="tx1"/>
                </a:solidFill>
              </a:rPr>
              <a:t>文法がシンプルでわかりやすい</a:t>
            </a:r>
            <a:endParaRPr kumimoji="1" lang="en-US" altLang="ja-JP" b="1" dirty="0" smtClean="0">
              <a:solidFill>
                <a:schemeClr val="tx1"/>
              </a:solidFill>
            </a:endParaRPr>
          </a:p>
          <a:p>
            <a:pPr lvl="1"/>
            <a:r>
              <a:rPr lang="ja-JP" altLang="en-US" sz="1400" dirty="0" smtClean="0">
                <a:solidFill>
                  <a:schemeClr val="tx1"/>
                </a:solidFill>
              </a:rPr>
              <a:t>初心者でも理解しやすい構造</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ライブラリが豊富</a:t>
            </a:r>
            <a:endParaRPr kumimoji="1" lang="en-US" altLang="ja-JP" b="1" dirty="0" smtClean="0">
              <a:solidFill>
                <a:schemeClr val="tx1"/>
              </a:solidFill>
            </a:endParaRPr>
          </a:p>
          <a:p>
            <a:pPr lvl="1"/>
            <a:r>
              <a:rPr lang="ja-JP" altLang="en-US" sz="1400" dirty="0">
                <a:solidFill>
                  <a:schemeClr val="tx1"/>
                </a:solidFill>
              </a:rPr>
              <a:t>何</a:t>
            </a:r>
            <a:r>
              <a:rPr lang="ja-JP" altLang="en-US" sz="1400" dirty="0" smtClean="0">
                <a:solidFill>
                  <a:schemeClr val="tx1"/>
                </a:solidFill>
              </a:rPr>
              <a:t>でも作れてしまうということ</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市場シェアが高い</a:t>
            </a:r>
            <a:endParaRPr kumimoji="1" lang="en-US" altLang="ja-JP" b="1" dirty="0" smtClean="0">
              <a:solidFill>
                <a:schemeClr val="tx1"/>
              </a:solidFill>
            </a:endParaRPr>
          </a:p>
          <a:p>
            <a:pPr lvl="1"/>
            <a:r>
              <a:rPr lang="ja-JP" altLang="en-US" sz="1400" dirty="0">
                <a:solidFill>
                  <a:schemeClr val="tx1"/>
                </a:solidFill>
              </a:rPr>
              <a:t>調べた場合</a:t>
            </a:r>
            <a:r>
              <a:rPr lang="ja-JP" altLang="en-US" sz="1400" dirty="0" smtClean="0">
                <a:solidFill>
                  <a:schemeClr val="tx1"/>
                </a:solidFill>
              </a:rPr>
              <a:t>の日本語の情報が豊富</a:t>
            </a:r>
            <a:endParaRPr kumimoji="1" lang="en-US" altLang="ja-JP" sz="1400" dirty="0" smtClean="0">
              <a:solidFill>
                <a:schemeClr val="tx1"/>
              </a:solidFill>
            </a:endParaRPr>
          </a:p>
        </p:txBody>
      </p:sp>
      <p:sp>
        <p:nvSpPr>
          <p:cNvPr id="5" name="正方形/長方形 4"/>
          <p:cNvSpPr/>
          <p:nvPr/>
        </p:nvSpPr>
        <p:spPr>
          <a:xfrm>
            <a:off x="6894054" y="2171875"/>
            <a:ext cx="1160977"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メリット</a:t>
            </a:r>
            <a:endParaRPr kumimoji="1" lang="ja-JP" altLang="en-US" dirty="0"/>
          </a:p>
        </p:txBody>
      </p:sp>
      <p:sp>
        <p:nvSpPr>
          <p:cNvPr id="10" name="角丸四角形 9"/>
          <p:cNvSpPr/>
          <p:nvPr/>
        </p:nvSpPr>
        <p:spPr>
          <a:xfrm>
            <a:off x="6661299" y="4756435"/>
            <a:ext cx="4959894" cy="1374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Yu Gothic" panose="020B0400000000000000" pitchFamily="50" charset="-128"/>
              <a:buChar char="￭"/>
            </a:pPr>
            <a:r>
              <a:rPr lang="ja-JP" altLang="en-US" b="1" dirty="0">
                <a:solidFill>
                  <a:schemeClr val="tx1"/>
                </a:solidFill>
              </a:rPr>
              <a:t>実行速度</a:t>
            </a:r>
            <a:r>
              <a:rPr lang="ja-JP" altLang="en-US" b="1" dirty="0" smtClean="0">
                <a:solidFill>
                  <a:schemeClr val="tx1"/>
                </a:solidFill>
              </a:rPr>
              <a:t>の遅さ</a:t>
            </a:r>
            <a:endParaRPr lang="en-US" altLang="ja-JP" b="1" dirty="0" smtClean="0">
              <a:solidFill>
                <a:schemeClr val="tx1"/>
              </a:solidFill>
            </a:endParaRPr>
          </a:p>
          <a:p>
            <a:pPr lvl="1"/>
            <a:r>
              <a:rPr lang="ja-JP" altLang="en-US" sz="1400" dirty="0" smtClean="0">
                <a:solidFill>
                  <a:schemeClr val="tx1"/>
                </a:solidFill>
              </a:rPr>
              <a:t>コンパイル言語でなく、インタープリタ言語であるため命令を１つずつ翻訳する</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インデントが必要</a:t>
            </a:r>
            <a:endParaRPr kumimoji="1" lang="en-US" altLang="ja-JP" b="1" dirty="0" smtClean="0">
              <a:solidFill>
                <a:schemeClr val="tx1"/>
              </a:solidFill>
            </a:endParaRPr>
          </a:p>
          <a:p>
            <a:pPr lvl="1"/>
            <a:r>
              <a:rPr lang="ja-JP" altLang="en-US" sz="1400" dirty="0" smtClean="0">
                <a:solidFill>
                  <a:schemeClr val="tx1"/>
                </a:solidFill>
              </a:rPr>
              <a:t>段落がずれていると</a:t>
            </a:r>
            <a:r>
              <a:rPr lang="en-US" altLang="ja-JP" sz="1400" dirty="0" smtClean="0">
                <a:solidFill>
                  <a:schemeClr val="tx1"/>
                </a:solidFill>
              </a:rPr>
              <a:t>1</a:t>
            </a:r>
            <a:r>
              <a:rPr lang="ja-JP" altLang="en-US" sz="1400" dirty="0" err="1" smtClean="0">
                <a:solidFill>
                  <a:schemeClr val="tx1"/>
                </a:solidFill>
              </a:rPr>
              <a:t>つの</a:t>
            </a:r>
            <a:r>
              <a:rPr lang="ja-JP" altLang="en-US" sz="1400" dirty="0" smtClean="0">
                <a:solidFill>
                  <a:schemeClr val="tx1"/>
                </a:solidFill>
              </a:rPr>
              <a:t>処理として認識できない</a:t>
            </a:r>
            <a:endParaRPr lang="en-US" altLang="ja-JP" sz="1400" dirty="0">
              <a:solidFill>
                <a:schemeClr val="tx1"/>
              </a:solidFill>
            </a:endParaRPr>
          </a:p>
          <a:p>
            <a:pPr marL="285750" indent="-285750">
              <a:buFont typeface="Yu Gothic" panose="020B0400000000000000" pitchFamily="50" charset="-128"/>
              <a:buChar char="￭"/>
            </a:pPr>
            <a:endParaRPr kumimoji="1" lang="ja-JP" altLang="en-US" dirty="0">
              <a:solidFill>
                <a:schemeClr val="tx1"/>
              </a:solidFill>
            </a:endParaRPr>
          </a:p>
        </p:txBody>
      </p:sp>
      <p:sp>
        <p:nvSpPr>
          <p:cNvPr id="11" name="正方形/長方形 10"/>
          <p:cNvSpPr/>
          <p:nvPr/>
        </p:nvSpPr>
        <p:spPr>
          <a:xfrm>
            <a:off x="6894054" y="4449193"/>
            <a:ext cx="1360484"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デメリット</a:t>
            </a:r>
            <a:endParaRPr kumimoji="1" lang="ja-JP" altLang="en-US" dirty="0"/>
          </a:p>
        </p:txBody>
      </p:sp>
    </p:spTree>
    <p:extLst>
      <p:ext uri="{BB962C8B-B14F-4D97-AF65-F5344CB8AC3E}">
        <p14:creationId xmlns:p14="http://schemas.microsoft.com/office/powerpoint/2010/main" val="145366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のバージョンについて</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Python3</a:t>
            </a:r>
            <a:r>
              <a:rPr lang="ja-JP" altLang="en-US" sz="2400" b="1" dirty="0" smtClean="0">
                <a:solidFill>
                  <a:schemeClr val="bg1"/>
                </a:solidFill>
                <a:ea typeface="Yu Gothic"/>
              </a:rPr>
              <a:t>をベースに調べているサイトと自分のバージョンに違いがないか要チェック！！</a:t>
            </a:r>
            <a:endParaRPr lang="ja-JP" sz="2400" b="1" dirty="0">
              <a:solidFill>
                <a:schemeClr val="bg1"/>
              </a:solidFill>
              <a:ea typeface="Yu Gothic"/>
            </a:endParaRPr>
          </a:p>
        </p:txBody>
      </p:sp>
      <p:sp>
        <p:nvSpPr>
          <p:cNvPr id="4" name="角丸四角形 3"/>
          <p:cNvSpPr/>
          <p:nvPr/>
        </p:nvSpPr>
        <p:spPr>
          <a:xfrm>
            <a:off x="6667088" y="2678694"/>
            <a:ext cx="4959894" cy="29687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en-US" altLang="ja-JP" b="1" dirty="0" smtClean="0">
                <a:solidFill>
                  <a:schemeClr val="tx1"/>
                </a:solidFill>
              </a:rPr>
              <a:t>Python</a:t>
            </a:r>
            <a:r>
              <a:rPr kumimoji="1" lang="ja-JP" altLang="en-US" b="1" dirty="0" smtClean="0">
                <a:solidFill>
                  <a:schemeClr val="tx1"/>
                </a:solidFill>
              </a:rPr>
              <a:t>２はサポート終了</a:t>
            </a:r>
            <a:endParaRPr kumimoji="1" lang="en-US" altLang="ja-JP" b="1" dirty="0" smtClean="0">
              <a:solidFill>
                <a:schemeClr val="tx1"/>
              </a:solidFill>
            </a:endParaRPr>
          </a:p>
          <a:p>
            <a:pPr lvl="1"/>
            <a:r>
              <a:rPr lang="en-US" altLang="ja-JP" sz="1400" dirty="0" smtClean="0">
                <a:solidFill>
                  <a:schemeClr val="tx1"/>
                </a:solidFill>
              </a:rPr>
              <a:t>python2</a:t>
            </a:r>
            <a:r>
              <a:rPr lang="ja-JP" altLang="en-US" sz="1400" dirty="0" smtClean="0">
                <a:solidFill>
                  <a:schemeClr val="tx1"/>
                </a:solidFill>
              </a:rPr>
              <a:t>は</a:t>
            </a:r>
            <a:r>
              <a:rPr lang="en-US" altLang="ja-JP" sz="1400" dirty="0" smtClean="0">
                <a:solidFill>
                  <a:schemeClr val="tx1"/>
                </a:solidFill>
              </a:rPr>
              <a:t>2020</a:t>
            </a:r>
            <a:r>
              <a:rPr lang="ja-JP" altLang="en-US" sz="1400" dirty="0" smtClean="0">
                <a:solidFill>
                  <a:schemeClr val="tx1"/>
                </a:solidFill>
              </a:rPr>
              <a:t>年にサポート終了</a:t>
            </a:r>
            <a:endParaRPr lang="en-US" altLang="ja-JP" sz="1400" dirty="0" smtClean="0">
              <a:solidFill>
                <a:schemeClr val="tx1"/>
              </a:solidFill>
            </a:endParaRPr>
          </a:p>
          <a:p>
            <a:pPr lvl="1"/>
            <a:r>
              <a:rPr lang="ja-JP" altLang="en-US" sz="1400" dirty="0">
                <a:solidFill>
                  <a:schemeClr val="tx1"/>
                </a:solidFill>
              </a:rPr>
              <a:t>ただし</a:t>
            </a:r>
            <a:r>
              <a:rPr lang="ja-JP" altLang="en-US" sz="1400" dirty="0" smtClean="0">
                <a:solidFill>
                  <a:schemeClr val="tx1"/>
                </a:solidFill>
              </a:rPr>
              <a:t>、古いサイトやライブラリによっては</a:t>
            </a:r>
            <a:r>
              <a:rPr lang="en-US" altLang="ja-JP" sz="1400" dirty="0" smtClean="0">
                <a:solidFill>
                  <a:schemeClr val="tx1"/>
                </a:solidFill>
              </a:rPr>
              <a:t>Python2</a:t>
            </a:r>
            <a:r>
              <a:rPr lang="ja-JP" altLang="en-US" sz="1400" dirty="0" smtClean="0">
                <a:solidFill>
                  <a:schemeClr val="tx1"/>
                </a:solidFill>
              </a:rPr>
              <a:t>のみ対応のものもあるため注意</a:t>
            </a:r>
            <a:endParaRPr lang="en-US" altLang="ja-JP" sz="1400" dirty="0">
              <a:solidFill>
                <a:schemeClr val="tx1"/>
              </a:solidFill>
            </a:endParaRPr>
          </a:p>
          <a:p>
            <a:pPr marL="285750" indent="-285750">
              <a:buFont typeface="Yu Gothic" panose="020B0400000000000000" pitchFamily="50" charset="-128"/>
              <a:buChar char="￭"/>
            </a:pPr>
            <a:endParaRPr lang="en-US" altLang="ja-JP" b="1" dirty="0" smtClean="0">
              <a:solidFill>
                <a:schemeClr val="tx1"/>
              </a:solidFill>
            </a:endParaRPr>
          </a:p>
          <a:p>
            <a:pPr marL="285750" indent="-285750">
              <a:buFont typeface="Yu Gothic" panose="020B0400000000000000" pitchFamily="50" charset="-128"/>
              <a:buChar char="￭"/>
            </a:pPr>
            <a:r>
              <a:rPr lang="ja-JP" altLang="en-US" b="1" dirty="0" smtClean="0">
                <a:solidFill>
                  <a:schemeClr val="tx1"/>
                </a:solidFill>
              </a:rPr>
              <a:t>基本的</a:t>
            </a:r>
            <a:r>
              <a:rPr lang="ja-JP" altLang="en-US" b="1" dirty="0">
                <a:solidFill>
                  <a:schemeClr val="tx1"/>
                </a:solidFill>
              </a:rPr>
              <a:t>に</a:t>
            </a:r>
            <a:r>
              <a:rPr lang="ja-JP" altLang="en-US" b="1" dirty="0" smtClean="0">
                <a:solidFill>
                  <a:schemeClr val="tx1"/>
                </a:solidFill>
              </a:rPr>
              <a:t>は</a:t>
            </a:r>
            <a:r>
              <a:rPr lang="en-US" altLang="ja-JP" b="1" dirty="0" smtClean="0">
                <a:solidFill>
                  <a:schemeClr val="tx1"/>
                </a:solidFill>
              </a:rPr>
              <a:t>Python3</a:t>
            </a:r>
            <a:r>
              <a:rPr lang="ja-JP" altLang="en-US" b="1" dirty="0" smtClean="0">
                <a:solidFill>
                  <a:schemeClr val="tx1"/>
                </a:solidFill>
              </a:rPr>
              <a:t>でいい</a:t>
            </a:r>
            <a:endParaRPr kumimoji="1" lang="en-US" altLang="ja-JP" b="1" dirty="0" smtClean="0">
              <a:solidFill>
                <a:schemeClr val="tx1"/>
              </a:solidFill>
            </a:endParaRPr>
          </a:p>
          <a:p>
            <a:pPr lvl="1"/>
            <a:endParaRPr lang="en-US" altLang="ja-JP" sz="1400" dirty="0">
              <a:solidFill>
                <a:schemeClr val="tx1"/>
              </a:solidFill>
            </a:endParaRPr>
          </a:p>
          <a:p>
            <a:pPr marL="285750" indent="-285750">
              <a:buFont typeface="Yu Gothic" panose="020B0400000000000000" pitchFamily="50" charset="-128"/>
              <a:buChar char="￭"/>
            </a:pPr>
            <a:r>
              <a:rPr lang="en-US" altLang="ja-JP" b="1" dirty="0" smtClean="0">
                <a:solidFill>
                  <a:schemeClr val="tx1"/>
                </a:solidFill>
              </a:rPr>
              <a:t>Python3</a:t>
            </a:r>
            <a:r>
              <a:rPr lang="ja-JP" altLang="en-US" b="1" dirty="0" smtClean="0">
                <a:solidFill>
                  <a:schemeClr val="tx1"/>
                </a:solidFill>
              </a:rPr>
              <a:t>のバージョンにも注意</a:t>
            </a:r>
            <a:endParaRPr kumimoji="1" lang="en-US" altLang="ja-JP" b="1" dirty="0" smtClean="0">
              <a:solidFill>
                <a:schemeClr val="tx1"/>
              </a:solidFill>
            </a:endParaRPr>
          </a:p>
          <a:p>
            <a:pPr lvl="1"/>
            <a:r>
              <a:rPr lang="en-US" altLang="ja-JP" sz="1400" dirty="0" smtClean="0">
                <a:solidFill>
                  <a:schemeClr val="tx1"/>
                </a:solidFill>
              </a:rPr>
              <a:t>Python3.xx.xx</a:t>
            </a:r>
            <a:r>
              <a:rPr lang="ja-JP" altLang="en-US" sz="1400" dirty="0" smtClean="0">
                <a:solidFill>
                  <a:schemeClr val="tx1"/>
                </a:solidFill>
              </a:rPr>
              <a:t>というようなマイナーバージョンがあり、利用するライブラリによっては古いバージョンは利用できないものもある</a:t>
            </a:r>
            <a:endParaRPr kumimoji="1" lang="en-US" altLang="ja-JP" sz="1400" dirty="0" smtClean="0">
              <a:solidFill>
                <a:schemeClr val="tx1"/>
              </a:solidFill>
            </a:endParaRPr>
          </a:p>
        </p:txBody>
      </p:sp>
      <p:sp>
        <p:nvSpPr>
          <p:cNvPr id="5" name="正方形/長方形 4"/>
          <p:cNvSpPr/>
          <p:nvPr/>
        </p:nvSpPr>
        <p:spPr>
          <a:xfrm>
            <a:off x="6899843" y="2371451"/>
            <a:ext cx="2317323"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バージョンについて</a:t>
            </a:r>
            <a:endParaRPr kumimoji="1" lang="ja-JP" altLang="en-US" dirty="0"/>
          </a:p>
        </p:txBody>
      </p:sp>
      <p:pic>
        <p:nvPicPr>
          <p:cNvPr id="3074" name="Picture 2" descr="Python 2.xと3.xの違いについて - Florian Stud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2" y="2665253"/>
            <a:ext cx="5964444" cy="2982222"/>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02644" y="4244741"/>
            <a:ext cx="1164657"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52249" y="4244741"/>
            <a:ext cx="1310639"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349592" y="5067219"/>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83547" y="5096094"/>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142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305608953"/>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2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1007735" y="1973179"/>
            <a:ext cx="10325000" cy="1987394"/>
          </a:xfrm>
        </p:spPr>
        <p:txBody>
          <a:bodyPr/>
          <a:lstStyle/>
          <a:p>
            <a:pPr algn="ctr"/>
            <a:r>
              <a:rPr kumimoji="1" lang="ja-JP" altLang="en-US" dirty="0" smtClean="0"/>
              <a:t>では・・・</a:t>
            </a:r>
            <a:r>
              <a:rPr kumimoji="1" lang="en-US" altLang="ja-JP" dirty="0" smtClean="0"/>
              <a:t/>
            </a:r>
            <a:br>
              <a:rPr kumimoji="1" lang="en-US" altLang="ja-JP" dirty="0" smtClean="0"/>
            </a:br>
            <a:r>
              <a:rPr kumimoji="1" lang="ja-JP" altLang="en-US" dirty="0" smtClean="0"/>
              <a:t>ハンズオンの環境を整えていきます</a:t>
            </a:r>
            <a:r>
              <a:rPr kumimoji="1" lang="en-US" altLang="ja-JP" dirty="0" smtClean="0"/>
              <a:t/>
            </a:r>
            <a:br>
              <a:rPr kumimoji="1" lang="en-US" altLang="ja-JP" dirty="0" smtClean="0"/>
            </a:br>
            <a:r>
              <a:rPr kumimoji="1" lang="ja-JP" altLang="en-US" sz="1200" b="0" dirty="0"/>
              <a:t>以下</a:t>
            </a:r>
            <a:r>
              <a:rPr kumimoji="1" lang="ja-JP" altLang="en-US" sz="1200" b="0" dirty="0" smtClean="0"/>
              <a:t>の内容では</a:t>
            </a:r>
            <a:r>
              <a:rPr kumimoji="1" lang="en-US" altLang="ja-JP" sz="1200" b="0" dirty="0" err="1" smtClean="0"/>
              <a:t>vscode</a:t>
            </a:r>
            <a:r>
              <a:rPr kumimoji="1" lang="ja-JP" altLang="en-US" sz="1200" b="0" dirty="0" smtClean="0"/>
              <a:t>を利用していたりしますが、他にも</a:t>
            </a:r>
            <a:r>
              <a:rPr kumimoji="1" lang="en-US" altLang="ja-JP" sz="1200" b="0" dirty="0" err="1" smtClean="0"/>
              <a:t>Pycharm</a:t>
            </a:r>
            <a:r>
              <a:rPr kumimoji="1" lang="ja-JP" altLang="en-US" sz="1200" b="0" dirty="0" smtClean="0"/>
              <a:t>など様々な</a:t>
            </a:r>
            <a:r>
              <a:rPr kumimoji="1" lang="en-US" altLang="ja-JP" sz="1200" b="0" dirty="0" smtClean="0"/>
              <a:t>IDE</a:t>
            </a:r>
            <a:r>
              <a:rPr kumimoji="1" lang="ja-JP" altLang="en-US" sz="1200" b="0" dirty="0" smtClean="0"/>
              <a:t>があるので、一例と思ってください。</a:t>
            </a:r>
            <a:endParaRPr kumimoji="1" lang="ja-JP" altLang="en-US" dirty="0"/>
          </a:p>
        </p:txBody>
      </p:sp>
    </p:spTree>
    <p:extLst>
      <p:ext uri="{BB962C8B-B14F-4D97-AF65-F5344CB8AC3E}">
        <p14:creationId xmlns:p14="http://schemas.microsoft.com/office/powerpoint/2010/main" val="1970823962"/>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842</TotalTime>
  <Words>1301</Words>
  <Application>Microsoft Office PowerPoint</Application>
  <PresentationFormat>ワイド画面</PresentationFormat>
  <Paragraphs>159</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Arial Unicode MS</vt:lpstr>
      <vt:lpstr>inherit</vt:lpstr>
      <vt:lpstr>Yu Gothic</vt:lpstr>
      <vt:lpstr>Arial</vt:lpstr>
      <vt:lpstr>Wingdings</vt:lpstr>
      <vt:lpstr>CosineVTI</vt:lpstr>
      <vt:lpstr>プログラミング勉強会 Python編 (概要)</vt:lpstr>
      <vt:lpstr>勉強会の目的</vt:lpstr>
      <vt:lpstr>プログラミングとは</vt:lpstr>
      <vt:lpstr>プログラミングのメリット</vt:lpstr>
      <vt:lpstr>プログラミング言語の種類(抜粋)</vt:lpstr>
      <vt:lpstr>なぜPythonなのか</vt:lpstr>
      <vt:lpstr>Pythonのバージョンについて</vt:lpstr>
      <vt:lpstr>これからやっていくこと</vt:lpstr>
      <vt:lpstr>では・・・ ハンズオンの環境を整えていきます 以下の内容ではvscodeを利用していたりしますが、他にもPycharmなど様々なIDEがあるので、一例と思ってください。</vt:lpstr>
      <vt:lpstr>Pythonのパッケージダウンロード</vt:lpstr>
      <vt:lpstr>パッケージのインストール</vt:lpstr>
      <vt:lpstr>パッケージのインストール</vt:lpstr>
      <vt:lpstr>PowerShellの環境設定</vt:lpstr>
      <vt:lpstr>vscodeのインストーラダウンロード</vt:lpstr>
      <vt:lpstr>vscodeのインストーラダウンロード</vt:lpstr>
      <vt:lpstr>vscodeのインストール</vt:lpstr>
      <vt:lpstr>vscodeのインストール</vt:lpstr>
      <vt:lpstr>vscodeのインストール</vt:lpstr>
      <vt:lpstr>vscodeのインストール</vt:lpstr>
      <vt:lpstr>vscodeの起動</vt:lpstr>
      <vt:lpstr>vscodeの拡張機能(プラグイン)</vt:lpstr>
      <vt:lpstr>vscodeの必須プラグイン①</vt:lpstr>
      <vt:lpstr>vscodeのおすすめプラグイン①</vt:lpstr>
      <vt:lpstr>vscodeのおすすめプラグイン②</vt:lpstr>
      <vt:lpstr>vscodeのおすすめプラグイン③</vt:lpstr>
      <vt:lpstr>本研修の資料公開場所</vt:lpstr>
      <vt:lpstr>Teamsの運用について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135</cp:revision>
  <dcterms:created xsi:type="dcterms:W3CDTF">2023-05-24T13:30:05Z</dcterms:created>
  <dcterms:modified xsi:type="dcterms:W3CDTF">2023-06-08T10:44:44Z</dcterms:modified>
</cp:coreProperties>
</file>