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9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3" d="100"/>
          <a:sy n="113"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a:solidFill>
          <a:schemeClr val="accent1"/>
        </a:solidFill>
        <a:ln>
          <a:solidFill>
            <a:schemeClr val="accent1"/>
          </a:solidFill>
        </a:ln>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a:solidFill>
          <a:schemeClr val="bg1"/>
        </a:solidFill>
        <a:ln>
          <a:solidFill>
            <a:schemeClr val="accent1"/>
          </a:solidFill>
        </a:ln>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a:solidFill>
          <a:srgbClr val="FF0000"/>
        </a:solidFill>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a:ln>
          <a:solidFill>
            <a:srgbClr val="FF0000"/>
          </a:solidFill>
        </a:ln>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a:solidFill>
          <a:schemeClr val="bg1"/>
        </a:solidFill>
        <a:ln>
          <a:solidFill>
            <a:schemeClr val="accent1"/>
          </a:solidFill>
        </a:ln>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a:solidFill>
          <a:schemeClr val="bg1"/>
        </a:solidFill>
        <a:ln>
          <a:solidFill>
            <a:schemeClr val="accent1"/>
          </a:solidFill>
        </a:ln>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a:solidFill>
          <a:schemeClr val="bg1"/>
        </a:solidFill>
        <a:ln>
          <a:solidFill>
            <a:schemeClr val="accent1"/>
          </a:solidFill>
        </a:ln>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a:solidFill>
          <a:schemeClr val="bg1"/>
        </a:solidFill>
        <a:ln>
          <a:solidFill>
            <a:schemeClr val="accent1"/>
          </a:solidFill>
        </a:ln>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a:ln>
          <a:solidFill>
            <a:srgbClr val="FF0000"/>
          </a:solidFill>
        </a:ln>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a:ln>
          <a:solidFill>
            <a:srgbClr val="FF0000"/>
          </a:solidFill>
        </a:ln>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xmlns=""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7/24/2023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xmlns=""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xmlns=""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7/24/2023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7/24/2023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xmlns=""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a:ea typeface="Yu Gothic"/>
              </a:rPr>
              <a:t>関数</a:t>
            </a:r>
            <a:r>
              <a:rPr lang="ja-JP" altLang="en-US" dirty="0" smtClean="0">
                <a:ea typeface="Yu Gothic"/>
              </a:rPr>
              <a:t>)</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smtClean="0"/>
              <a:t>キーワード引数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引数に代入した形で関数を呼び出す</a:t>
            </a:r>
            <a:endParaRPr lang="ja-JP" sz="2400" b="1" dirty="0">
              <a:solidFill>
                <a:schemeClr val="bg1"/>
              </a:solidFill>
              <a:ea typeface="Yu Gothic"/>
            </a:endParaRPr>
          </a:p>
        </p:txBody>
      </p:sp>
      <p:sp>
        <p:nvSpPr>
          <p:cNvPr id="7" name="正方形/長方形 6"/>
          <p:cNvSpPr/>
          <p:nvPr/>
        </p:nvSpPr>
        <p:spPr>
          <a:xfrm>
            <a:off x="135748" y="2474165"/>
            <a:ext cx="11952856"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smtClean="0">
                <a:solidFill>
                  <a:srgbClr val="6A9955"/>
                </a:solidFill>
                <a:latin typeface="Consolas" panose="020B0609020204030204" pitchFamily="49" charset="0"/>
              </a:rPr>
              <a:t>キーワード引数を使用し、関数を呼び出す</a:t>
            </a:r>
            <a:r>
              <a:rPr lang="en-US" altLang="ja-JP" sz="2400" dirty="0" smtClean="0">
                <a:solidFill>
                  <a:srgbClr val="6A9955"/>
                </a:solidFill>
                <a:latin typeface="Consolas" panose="020B0609020204030204" pitchFamily="49" charset="0"/>
              </a:rPr>
              <a:t>(keyword_arguments.py)</a:t>
            </a:r>
            <a:endParaRPr lang="en-US" altLang="ja-JP" sz="2400" dirty="0">
              <a:solidFill>
                <a:srgbClr val="9CDCFE"/>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ja-JP" altLang="en-US"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夕食は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food</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を用意しています。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飲み物は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をおすすめします。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デザートに</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をどうぞ。</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ハンバーグ</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赤ワイン</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アイスクリーム</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smtClean="0">
                <a:solidFill>
                  <a:srgbClr val="D4D4D4"/>
                </a:solidFill>
                <a:latin typeface="Consolas" panose="020B0609020204030204" pitchFamily="49" charset="0"/>
              </a:rPr>
              <a:t/>
            </a:r>
            <a:br>
              <a:rPr lang="en-US" altLang="ja-JP" sz="2400" dirty="0" smtClean="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a:t>
            </a:r>
            <a:r>
              <a:rPr lang="ja-JP" altLang="en-US" sz="2400" dirty="0" smtClean="0">
                <a:solidFill>
                  <a:srgbClr val="FF0000"/>
                </a:solidFill>
                <a:latin typeface="Consolas" panose="020B0609020204030204" pitchFamily="49" charset="0"/>
              </a:rPr>
              <a:t>夕食はハンバーグを用意しています。</a:t>
            </a:r>
          </a:p>
          <a:p>
            <a:r>
              <a:rPr lang="ja-JP" altLang="en-US" sz="2400" dirty="0" smtClean="0">
                <a:solidFill>
                  <a:srgbClr val="FF0000"/>
                </a:solidFill>
                <a:latin typeface="Consolas" panose="020B0609020204030204" pitchFamily="49" charset="0"/>
              </a:rPr>
              <a:t>飲み物</a:t>
            </a:r>
            <a:r>
              <a:rPr lang="ja-JP" altLang="en-US" sz="2400" dirty="0">
                <a:solidFill>
                  <a:srgbClr val="FF0000"/>
                </a:solidFill>
                <a:latin typeface="Consolas" panose="020B0609020204030204" pitchFamily="49" charset="0"/>
              </a:rPr>
              <a:t>は赤ワインをおすすめします。</a:t>
            </a:r>
          </a:p>
          <a:p>
            <a:r>
              <a:rPr lang="ja-JP" altLang="en-US" sz="2400" dirty="0">
                <a:solidFill>
                  <a:srgbClr val="FF0000"/>
                </a:solidFill>
                <a:latin typeface="Consolas" panose="020B0609020204030204" pitchFamily="49" charset="0"/>
              </a:rPr>
              <a:t>デザートにアイスクリームをどうぞ。</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152676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smtClean="0"/>
              <a:t>デフォルト引数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引数に代入した形で関数を呼び出す</a:t>
            </a:r>
            <a:endParaRPr lang="ja-JP" sz="2400" b="1" dirty="0">
              <a:solidFill>
                <a:schemeClr val="bg1"/>
              </a:solidFill>
              <a:ea typeface="Yu Gothic"/>
            </a:endParaRPr>
          </a:p>
        </p:txBody>
      </p:sp>
      <p:sp>
        <p:nvSpPr>
          <p:cNvPr id="7" name="正方形/長方形 6"/>
          <p:cNvSpPr/>
          <p:nvPr/>
        </p:nvSpPr>
        <p:spPr>
          <a:xfrm>
            <a:off x="1156751" y="2486865"/>
            <a:ext cx="9936250"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smtClean="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キーワード引数を使用し、関数を呼び出す</a:t>
            </a:r>
            <a:r>
              <a:rPr lang="en-US" altLang="ja-JP" dirty="0" smtClean="0">
                <a:solidFill>
                  <a:srgbClr val="6A9955"/>
                </a:solidFill>
                <a:latin typeface="Consolas" panose="020B0609020204030204" pitchFamily="49" charset="0"/>
              </a:rPr>
              <a:t>(keyword_arguments.py)</a:t>
            </a:r>
            <a:endParaRPr lang="en-US" altLang="ja-JP" dirty="0">
              <a:solidFill>
                <a:srgbClr val="9CDCFE"/>
              </a:solidFill>
              <a:latin typeface="Consolas" panose="020B0609020204030204" pitchFamily="49" charset="0"/>
            </a:endParaRPr>
          </a:p>
          <a:p>
            <a:r>
              <a:rPr lang="en-US" altLang="ja-JP" dirty="0" err="1">
                <a:solidFill>
                  <a:srgbClr val="569CD6"/>
                </a:solidFill>
                <a:latin typeface="Consolas" panose="020B0609020204030204" pitchFamily="49" charset="0"/>
              </a:rPr>
              <a:t>def</a:t>
            </a:r>
            <a:r>
              <a:rPr lang="ja-JP" altLang="en-US"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food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ハンバーグ</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アイスクリーム</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夕食は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food</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を用意しています。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飲み物は</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をおすすめします。</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デザートに</a:t>
            </a:r>
            <a:r>
              <a:rPr lang="en-US" altLang="ja-JP" dirty="0">
                <a:solidFill>
                  <a:srgbClr val="CE9178"/>
                </a:solidFill>
                <a:latin typeface="Consolas" panose="020B0609020204030204" pitchFamily="49" charset="0"/>
              </a:rPr>
              <a: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ja-JP" altLang="en-US" dirty="0">
                <a:solidFill>
                  <a:srgbClr val="D4D4D4"/>
                </a:solidFill>
                <a:latin typeface="Consolas" panose="020B0609020204030204" pitchFamily="49" charset="0"/>
              </a:rPr>
              <a:t> </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をどうぞ。</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err="1">
                <a:solidFill>
                  <a:srgbClr val="DCDCAA"/>
                </a:solidFill>
                <a:latin typeface="Consolas" panose="020B0609020204030204" pitchFamily="49" charset="0"/>
              </a:rPr>
              <a:t>dinner_menu</a:t>
            </a:r>
            <a:r>
              <a:rPr lang="en-US" altLang="ja-JP" dirty="0" smtClean="0">
                <a:solidFill>
                  <a:srgbClr val="D4D4D4"/>
                </a:solidFill>
                <a:latin typeface="Consolas" panose="020B0609020204030204" pitchFamily="49" charset="0"/>
              </a:rPr>
              <a:t>()</a:t>
            </a:r>
          </a:p>
          <a:p>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r>
              <a:rPr lang="en-US" altLang="ja-JP" dirty="0" err="1">
                <a:solidFill>
                  <a:srgbClr val="DCDCAA"/>
                </a:solidFill>
                <a:latin typeface="Consolas" panose="020B0609020204030204" pitchFamily="49" charset="0"/>
              </a:rPr>
              <a:t>dinner_menu</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ステーキ</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drink</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赤ワイン</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dessert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ja-JP" altLang="en-US" dirty="0">
                <a:solidFill>
                  <a:srgbClr val="CE9178"/>
                </a:solidFill>
                <a:latin typeface="Consolas" panose="020B0609020204030204" pitchFamily="49" charset="0"/>
              </a:rPr>
              <a:t>シャーベット</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smtClean="0">
                <a:solidFill>
                  <a:srgbClr val="D4D4D4"/>
                </a:solidFill>
                <a:latin typeface="Consolas" panose="020B0609020204030204" pitchFamily="49" charset="0"/>
              </a:rPr>
              <a:t/>
            </a:r>
            <a:br>
              <a:rPr lang="en-US" altLang="ja-JP" dirty="0" smtClean="0">
                <a:solidFill>
                  <a:srgbClr val="D4D4D4"/>
                </a:solidFill>
                <a:latin typeface="Consolas" panose="020B0609020204030204" pitchFamily="49" charset="0"/>
              </a:rPr>
            </a:br>
            <a:endParaRPr lang="en-US" altLang="ja-JP" dirty="0" smtClean="0">
              <a:solidFill>
                <a:srgbClr val="D4D4D4"/>
              </a:solidFill>
              <a:latin typeface="Consolas" panose="020B0609020204030204" pitchFamily="49" charset="0"/>
            </a:endParaRPr>
          </a:p>
          <a:p>
            <a:endParaRPr lang="en-US" altLang="ja-JP" dirty="0">
              <a:solidFill>
                <a:srgbClr val="D4D4D4"/>
              </a:solidFill>
              <a:latin typeface="Consolas" panose="020B0609020204030204" pitchFamily="49" charset="0"/>
            </a:endParaRPr>
          </a:p>
          <a:p>
            <a:endParaRPr lang="en-US" altLang="ja-JP" dirty="0" smtClean="0">
              <a:solidFill>
                <a:srgbClr val="D4D4D4"/>
              </a:solidFill>
              <a:latin typeface="Consolas" panose="020B0609020204030204" pitchFamily="49" charset="0"/>
            </a:endParaRPr>
          </a:p>
          <a:p>
            <a:endParaRPr lang="en-US" altLang="ja-JP" dirty="0" smtClean="0">
              <a:solidFill>
                <a:srgbClr val="FF0000"/>
              </a:solidFill>
              <a:latin typeface="Consolas" panose="020B0609020204030204" pitchFamily="49" charset="0"/>
            </a:endParaRPr>
          </a:p>
        </p:txBody>
      </p:sp>
      <p:sp>
        <p:nvSpPr>
          <p:cNvPr id="5" name="正方形/長方形 4"/>
          <p:cNvSpPr/>
          <p:nvPr/>
        </p:nvSpPr>
        <p:spPr>
          <a:xfrm>
            <a:off x="2972850" y="5676457"/>
            <a:ext cx="4879589" cy="10237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夕食はステーキを用意しています。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デザートにシャーベットをどうぞ。</a:t>
            </a:r>
            <a:endParaRPr lang="en-US" altLang="ja-JP" dirty="0" smtClean="0">
              <a:solidFill>
                <a:srgbClr val="FF0000"/>
              </a:solidFill>
              <a:latin typeface="Consolas" panose="020B0609020204030204" pitchFamily="49" charset="0"/>
            </a:endParaRPr>
          </a:p>
        </p:txBody>
      </p:sp>
      <p:sp>
        <p:nvSpPr>
          <p:cNvPr id="6" name="正方形/長方形 5"/>
          <p:cNvSpPr/>
          <p:nvPr/>
        </p:nvSpPr>
        <p:spPr>
          <a:xfrm>
            <a:off x="2972851" y="3989113"/>
            <a:ext cx="4879589" cy="12088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0000"/>
                </a:solidFill>
                <a:latin typeface="Consolas" panose="020B0609020204030204" pitchFamily="49" charset="0"/>
              </a:rPr>
              <a:t>&gt;&gt;&gt;</a:t>
            </a:r>
            <a:r>
              <a:rPr lang="ja-JP" altLang="en-US" dirty="0">
                <a:solidFill>
                  <a:srgbClr val="FF0000"/>
                </a:solidFill>
                <a:latin typeface="Consolas" panose="020B0609020204030204" pitchFamily="49" charset="0"/>
              </a:rPr>
              <a:t>夕食はハンバーグを用意しています。</a:t>
            </a:r>
          </a:p>
          <a:p>
            <a:r>
              <a:rPr lang="ja-JP" altLang="en-US" dirty="0">
                <a:solidFill>
                  <a:srgbClr val="FF0000"/>
                </a:solidFill>
                <a:latin typeface="Consolas" panose="020B0609020204030204" pitchFamily="49" charset="0"/>
              </a:rPr>
              <a:t>飲み物は赤ワインをおすすめします。</a:t>
            </a:r>
          </a:p>
          <a:p>
            <a:r>
              <a:rPr lang="ja-JP" altLang="en-US" dirty="0">
                <a:solidFill>
                  <a:srgbClr val="FF0000"/>
                </a:solidFill>
                <a:latin typeface="Consolas" panose="020B0609020204030204" pitchFamily="49" charset="0"/>
              </a:rPr>
              <a:t>デザートにアイスクリームをどうぞ。</a:t>
            </a:r>
            <a:endParaRPr lang="en-US" altLang="ja-JP"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140148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練習問題</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752279" y="1353665"/>
            <a:ext cx="8745193"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各クラスの平均値を求めるプログラムを作成してみましょう</a:t>
            </a:r>
            <a:endParaRPr lang="ja-JP" sz="2400" b="1" dirty="0">
              <a:solidFill>
                <a:schemeClr val="bg1"/>
              </a:solidFill>
              <a:ea typeface="Yu Gothic"/>
            </a:endParaRPr>
          </a:p>
        </p:txBody>
      </p:sp>
      <p:sp>
        <p:nvSpPr>
          <p:cNvPr id="8" name="正方形/長方形 7"/>
          <p:cNvSpPr/>
          <p:nvPr/>
        </p:nvSpPr>
        <p:spPr>
          <a:xfrm>
            <a:off x="1210553" y="3207717"/>
            <a:ext cx="4879589" cy="1879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FFFFFF"/>
                </a:solidFill>
                <a:latin typeface="Söhne Mono"/>
              </a:rPr>
              <a:t>grades </a:t>
            </a:r>
            <a:r>
              <a:rPr lang="en-US" altLang="ja-JP" dirty="0">
                <a:solidFill>
                  <a:srgbClr val="FFFFFF"/>
                </a:solidFill>
                <a:latin typeface="Söhne Mono"/>
              </a:rPr>
              <a:t>= { </a:t>
            </a:r>
            <a:endParaRPr lang="en-US" altLang="ja-JP" dirty="0" smtClean="0">
              <a:solidFill>
                <a:srgbClr val="FFFFFF"/>
              </a:solidFill>
              <a:latin typeface="Söhne Mono"/>
            </a:endParaRPr>
          </a:p>
          <a:p>
            <a:r>
              <a:rPr lang="en-US" altLang="ja-JP" dirty="0">
                <a:solidFill>
                  <a:srgbClr val="FFFFFF"/>
                </a:solidFill>
                <a:latin typeface="Söhne Mono"/>
              </a:rPr>
              <a:t>	</a:t>
            </a:r>
            <a:r>
              <a:rPr lang="en-US" altLang="ja-JP" dirty="0" smtClean="0">
                <a:solidFill>
                  <a:srgbClr val="00A67D"/>
                </a:solidFill>
                <a:latin typeface="Söhne Mono"/>
              </a:rPr>
              <a:t>'class1</a:t>
            </a:r>
            <a:r>
              <a:rPr lang="en-US" altLang="ja-JP" dirty="0">
                <a:solidFill>
                  <a:srgbClr val="00A67D"/>
                </a:solidFill>
                <a:latin typeface="Söhne Mono"/>
              </a:rPr>
              <a:t>'</a:t>
            </a:r>
            <a:r>
              <a:rPr lang="en-US" altLang="ja-JP" dirty="0">
                <a:solidFill>
                  <a:srgbClr val="FFFFFF"/>
                </a:solidFill>
                <a:latin typeface="Söhne Mono"/>
              </a:rPr>
              <a:t>: [</a:t>
            </a:r>
            <a:r>
              <a:rPr lang="en-US" altLang="ja-JP" dirty="0">
                <a:solidFill>
                  <a:srgbClr val="DF3079"/>
                </a:solidFill>
                <a:latin typeface="Söhne Mono"/>
              </a:rPr>
              <a:t>88</a:t>
            </a:r>
            <a:r>
              <a:rPr lang="en-US" altLang="ja-JP" dirty="0">
                <a:solidFill>
                  <a:srgbClr val="FFFFFF"/>
                </a:solidFill>
                <a:latin typeface="Söhne Mono"/>
              </a:rPr>
              <a:t>, </a:t>
            </a:r>
            <a:r>
              <a:rPr lang="en-US" altLang="ja-JP" dirty="0">
                <a:solidFill>
                  <a:srgbClr val="DF3079"/>
                </a:solidFill>
                <a:latin typeface="Söhne Mono"/>
              </a:rPr>
              <a:t>82</a:t>
            </a:r>
            <a:r>
              <a:rPr lang="en-US" altLang="ja-JP" dirty="0">
                <a:solidFill>
                  <a:srgbClr val="FFFFFF"/>
                </a:solidFill>
                <a:latin typeface="Söhne Mono"/>
              </a:rPr>
              <a:t>, </a:t>
            </a:r>
            <a:r>
              <a:rPr lang="en-US" altLang="ja-JP" dirty="0">
                <a:solidFill>
                  <a:srgbClr val="DF3079"/>
                </a:solidFill>
                <a:latin typeface="Söhne Mono"/>
              </a:rPr>
              <a:t>91</a:t>
            </a:r>
            <a:r>
              <a:rPr lang="en-US" altLang="ja-JP" dirty="0">
                <a:solidFill>
                  <a:srgbClr val="FFFFFF"/>
                </a:solidFill>
                <a:latin typeface="Söhne Mono"/>
              </a:rPr>
              <a:t>, </a:t>
            </a:r>
            <a:r>
              <a:rPr lang="en-US" altLang="ja-JP" dirty="0">
                <a:solidFill>
                  <a:srgbClr val="DF3079"/>
                </a:solidFill>
                <a:latin typeface="Söhne Mono"/>
              </a:rPr>
              <a:t>74</a:t>
            </a:r>
            <a:r>
              <a:rPr lang="en-US" altLang="ja-JP" dirty="0">
                <a:solidFill>
                  <a:srgbClr val="FFFFFF"/>
                </a:solidFill>
                <a:latin typeface="Söhne Mono"/>
              </a:rPr>
              <a:t>, </a:t>
            </a:r>
            <a:r>
              <a:rPr lang="en-US" altLang="ja-JP" dirty="0">
                <a:solidFill>
                  <a:srgbClr val="DF3079"/>
                </a:solidFill>
                <a:latin typeface="Söhne Mono"/>
              </a:rPr>
              <a:t>86</a:t>
            </a:r>
            <a:r>
              <a:rPr lang="en-US" altLang="ja-JP" dirty="0">
                <a:solidFill>
                  <a:srgbClr val="FFFFFF"/>
                </a:solidFill>
                <a:latin typeface="Söhne Mono"/>
              </a:rPr>
              <a:t>, </a:t>
            </a:r>
            <a:r>
              <a:rPr lang="en-US" altLang="ja-JP" dirty="0">
                <a:solidFill>
                  <a:srgbClr val="DF3079"/>
                </a:solidFill>
                <a:latin typeface="Söhne Mono"/>
              </a:rPr>
              <a:t>92</a:t>
            </a:r>
            <a:r>
              <a:rPr lang="en-US" altLang="ja-JP" dirty="0">
                <a:solidFill>
                  <a:srgbClr val="FFFFFF"/>
                </a:solidFill>
                <a:latin typeface="Söhne Mono"/>
              </a:rPr>
              <a:t>], </a:t>
            </a:r>
            <a:endParaRPr lang="en-US" altLang="ja-JP" dirty="0" smtClean="0">
              <a:solidFill>
                <a:srgbClr val="FFFFFF"/>
              </a:solidFill>
              <a:latin typeface="Söhne Mono"/>
            </a:endParaRPr>
          </a:p>
          <a:p>
            <a:r>
              <a:rPr lang="en-US" altLang="ja-JP" dirty="0">
                <a:solidFill>
                  <a:srgbClr val="FFFFFF"/>
                </a:solidFill>
                <a:latin typeface="Söhne Mono"/>
              </a:rPr>
              <a:t>	</a:t>
            </a:r>
            <a:r>
              <a:rPr lang="en-US" altLang="ja-JP" dirty="0" smtClean="0">
                <a:solidFill>
                  <a:srgbClr val="00A67D"/>
                </a:solidFill>
                <a:latin typeface="Söhne Mono"/>
              </a:rPr>
              <a:t>'class2</a:t>
            </a:r>
            <a:r>
              <a:rPr lang="en-US" altLang="ja-JP" dirty="0">
                <a:solidFill>
                  <a:srgbClr val="00A67D"/>
                </a:solidFill>
                <a:latin typeface="Söhne Mono"/>
              </a:rPr>
              <a:t>'</a:t>
            </a:r>
            <a:r>
              <a:rPr lang="en-US" altLang="ja-JP" dirty="0">
                <a:solidFill>
                  <a:srgbClr val="FFFFFF"/>
                </a:solidFill>
                <a:latin typeface="Söhne Mono"/>
              </a:rPr>
              <a:t>: [</a:t>
            </a:r>
            <a:r>
              <a:rPr lang="en-US" altLang="ja-JP" dirty="0">
                <a:solidFill>
                  <a:srgbClr val="DF3079"/>
                </a:solidFill>
                <a:latin typeface="Söhne Mono"/>
              </a:rPr>
              <a:t>78</a:t>
            </a:r>
            <a:r>
              <a:rPr lang="en-US" altLang="ja-JP" dirty="0">
                <a:solidFill>
                  <a:srgbClr val="FFFFFF"/>
                </a:solidFill>
                <a:latin typeface="Söhne Mono"/>
              </a:rPr>
              <a:t>, </a:t>
            </a:r>
            <a:r>
              <a:rPr lang="en-US" altLang="ja-JP" dirty="0">
                <a:solidFill>
                  <a:srgbClr val="DF3079"/>
                </a:solidFill>
                <a:latin typeface="Söhne Mono"/>
              </a:rPr>
              <a:t>88</a:t>
            </a:r>
            <a:r>
              <a:rPr lang="en-US" altLang="ja-JP" dirty="0">
                <a:solidFill>
                  <a:srgbClr val="FFFFFF"/>
                </a:solidFill>
                <a:latin typeface="Söhne Mono"/>
              </a:rPr>
              <a:t>, </a:t>
            </a:r>
            <a:r>
              <a:rPr lang="en-US" altLang="ja-JP" dirty="0">
                <a:solidFill>
                  <a:srgbClr val="DF3079"/>
                </a:solidFill>
                <a:latin typeface="Söhne Mono"/>
              </a:rPr>
              <a:t>85</a:t>
            </a:r>
            <a:r>
              <a:rPr lang="en-US" altLang="ja-JP" dirty="0">
                <a:solidFill>
                  <a:srgbClr val="FFFFFF"/>
                </a:solidFill>
                <a:latin typeface="Söhne Mono"/>
              </a:rPr>
              <a:t>, </a:t>
            </a:r>
            <a:r>
              <a:rPr lang="en-US" altLang="ja-JP" dirty="0">
                <a:solidFill>
                  <a:srgbClr val="DF3079"/>
                </a:solidFill>
                <a:latin typeface="Söhne Mono"/>
              </a:rPr>
              <a:t>89</a:t>
            </a:r>
            <a:r>
              <a:rPr lang="en-US" altLang="ja-JP" dirty="0">
                <a:solidFill>
                  <a:srgbClr val="FFFFFF"/>
                </a:solidFill>
                <a:latin typeface="Söhne Mono"/>
              </a:rPr>
              <a:t>, </a:t>
            </a:r>
            <a:r>
              <a:rPr lang="en-US" altLang="ja-JP" dirty="0">
                <a:solidFill>
                  <a:srgbClr val="DF3079"/>
                </a:solidFill>
                <a:latin typeface="Söhne Mono"/>
              </a:rPr>
              <a:t>90</a:t>
            </a:r>
            <a:r>
              <a:rPr lang="en-US" altLang="ja-JP" dirty="0">
                <a:solidFill>
                  <a:srgbClr val="FFFFFF"/>
                </a:solidFill>
                <a:latin typeface="Söhne Mono"/>
              </a:rPr>
              <a:t>, </a:t>
            </a:r>
            <a:r>
              <a:rPr lang="en-US" altLang="ja-JP" dirty="0">
                <a:solidFill>
                  <a:srgbClr val="DF3079"/>
                </a:solidFill>
                <a:latin typeface="Söhne Mono"/>
              </a:rPr>
              <a:t>92</a:t>
            </a:r>
            <a:r>
              <a:rPr lang="en-US" altLang="ja-JP" dirty="0">
                <a:solidFill>
                  <a:srgbClr val="FFFFFF"/>
                </a:solidFill>
                <a:latin typeface="Söhne Mono"/>
              </a:rPr>
              <a:t>], </a:t>
            </a:r>
            <a:endParaRPr lang="en-US" altLang="ja-JP" dirty="0" smtClean="0">
              <a:solidFill>
                <a:srgbClr val="FFFFFF"/>
              </a:solidFill>
              <a:latin typeface="Söhne Mono"/>
            </a:endParaRPr>
          </a:p>
          <a:p>
            <a:r>
              <a:rPr lang="en-US" altLang="ja-JP" dirty="0">
                <a:solidFill>
                  <a:srgbClr val="FFFFFF"/>
                </a:solidFill>
                <a:latin typeface="Söhne Mono"/>
              </a:rPr>
              <a:t>	</a:t>
            </a:r>
            <a:r>
              <a:rPr lang="en-US" altLang="ja-JP" dirty="0" smtClean="0">
                <a:solidFill>
                  <a:srgbClr val="00A67D"/>
                </a:solidFill>
                <a:latin typeface="Söhne Mono"/>
              </a:rPr>
              <a:t>'class3</a:t>
            </a:r>
            <a:r>
              <a:rPr lang="en-US" altLang="ja-JP" dirty="0">
                <a:solidFill>
                  <a:srgbClr val="00A67D"/>
                </a:solidFill>
                <a:latin typeface="Söhne Mono"/>
              </a:rPr>
              <a:t>'</a:t>
            </a:r>
            <a:r>
              <a:rPr lang="en-US" altLang="ja-JP" dirty="0">
                <a:solidFill>
                  <a:srgbClr val="FFFFFF"/>
                </a:solidFill>
                <a:latin typeface="Söhne Mono"/>
              </a:rPr>
              <a:t>: [</a:t>
            </a:r>
            <a:r>
              <a:rPr lang="en-US" altLang="ja-JP" dirty="0">
                <a:solidFill>
                  <a:srgbClr val="DF3079"/>
                </a:solidFill>
                <a:latin typeface="Söhne Mono"/>
              </a:rPr>
              <a:t>95</a:t>
            </a:r>
            <a:r>
              <a:rPr lang="en-US" altLang="ja-JP" dirty="0">
                <a:solidFill>
                  <a:srgbClr val="FFFFFF"/>
                </a:solidFill>
                <a:latin typeface="Söhne Mono"/>
              </a:rPr>
              <a:t>, </a:t>
            </a:r>
            <a:r>
              <a:rPr lang="en-US" altLang="ja-JP" dirty="0">
                <a:solidFill>
                  <a:srgbClr val="DF3079"/>
                </a:solidFill>
                <a:latin typeface="Söhne Mono"/>
              </a:rPr>
              <a:t>90</a:t>
            </a:r>
            <a:r>
              <a:rPr lang="en-US" altLang="ja-JP" dirty="0">
                <a:solidFill>
                  <a:srgbClr val="FFFFFF"/>
                </a:solidFill>
                <a:latin typeface="Söhne Mono"/>
              </a:rPr>
              <a:t>, </a:t>
            </a:r>
            <a:r>
              <a:rPr lang="en-US" altLang="ja-JP" dirty="0">
                <a:solidFill>
                  <a:srgbClr val="DF3079"/>
                </a:solidFill>
                <a:latin typeface="Söhne Mono"/>
              </a:rPr>
              <a:t>91</a:t>
            </a:r>
            <a:r>
              <a:rPr lang="en-US" altLang="ja-JP" dirty="0">
                <a:solidFill>
                  <a:srgbClr val="FFFFFF"/>
                </a:solidFill>
                <a:latin typeface="Söhne Mono"/>
              </a:rPr>
              <a:t>, </a:t>
            </a:r>
            <a:r>
              <a:rPr lang="en-US" altLang="ja-JP" dirty="0">
                <a:solidFill>
                  <a:srgbClr val="DF3079"/>
                </a:solidFill>
                <a:latin typeface="Söhne Mono"/>
              </a:rPr>
              <a:t>92</a:t>
            </a:r>
            <a:r>
              <a:rPr lang="en-US" altLang="ja-JP" dirty="0">
                <a:solidFill>
                  <a:srgbClr val="FFFFFF"/>
                </a:solidFill>
                <a:latin typeface="Söhne Mono"/>
              </a:rPr>
              <a:t>, </a:t>
            </a:r>
            <a:r>
              <a:rPr lang="en-US" altLang="ja-JP" dirty="0">
                <a:solidFill>
                  <a:srgbClr val="DF3079"/>
                </a:solidFill>
                <a:latin typeface="Söhne Mono"/>
              </a:rPr>
              <a:t>88</a:t>
            </a:r>
            <a:r>
              <a:rPr lang="en-US" altLang="ja-JP" dirty="0">
                <a:solidFill>
                  <a:srgbClr val="FFFFFF"/>
                </a:solidFill>
                <a:latin typeface="Söhne Mono"/>
              </a:rPr>
              <a:t>, </a:t>
            </a:r>
            <a:r>
              <a:rPr lang="en-US" altLang="ja-JP" dirty="0">
                <a:solidFill>
                  <a:srgbClr val="DF3079"/>
                </a:solidFill>
                <a:latin typeface="Söhne Mono"/>
              </a:rPr>
              <a:t>86</a:t>
            </a:r>
            <a:r>
              <a:rPr lang="en-US" altLang="ja-JP" dirty="0">
                <a:solidFill>
                  <a:srgbClr val="FFFFFF"/>
                </a:solidFill>
                <a:latin typeface="Söhne Mono"/>
              </a:rPr>
              <a:t>], </a:t>
            </a:r>
            <a:endParaRPr lang="en-US" altLang="ja-JP" dirty="0" smtClean="0">
              <a:solidFill>
                <a:srgbClr val="FFFFFF"/>
              </a:solidFill>
              <a:latin typeface="Söhne Mono"/>
            </a:endParaRPr>
          </a:p>
          <a:p>
            <a:r>
              <a:rPr lang="en-US" altLang="ja-JP" dirty="0">
                <a:solidFill>
                  <a:srgbClr val="FFFFFF"/>
                </a:solidFill>
                <a:latin typeface="Söhne Mono"/>
              </a:rPr>
              <a:t>	</a:t>
            </a:r>
            <a:r>
              <a:rPr lang="en-US" altLang="ja-JP" dirty="0" smtClean="0">
                <a:solidFill>
                  <a:srgbClr val="00A67D"/>
                </a:solidFill>
                <a:latin typeface="Söhne Mono"/>
              </a:rPr>
              <a:t>'class4</a:t>
            </a:r>
            <a:r>
              <a:rPr lang="en-US" altLang="ja-JP" dirty="0">
                <a:solidFill>
                  <a:srgbClr val="00A67D"/>
                </a:solidFill>
                <a:latin typeface="Söhne Mono"/>
              </a:rPr>
              <a:t>'</a:t>
            </a:r>
            <a:r>
              <a:rPr lang="en-US" altLang="ja-JP" dirty="0">
                <a:solidFill>
                  <a:srgbClr val="FFFFFF"/>
                </a:solidFill>
                <a:latin typeface="Söhne Mono"/>
              </a:rPr>
              <a:t>: [</a:t>
            </a:r>
            <a:r>
              <a:rPr lang="en-US" altLang="ja-JP" dirty="0">
                <a:solidFill>
                  <a:srgbClr val="DF3079"/>
                </a:solidFill>
                <a:latin typeface="Söhne Mono"/>
              </a:rPr>
              <a:t>70</a:t>
            </a:r>
            <a:r>
              <a:rPr lang="en-US" altLang="ja-JP" dirty="0">
                <a:solidFill>
                  <a:srgbClr val="FFFFFF"/>
                </a:solidFill>
                <a:latin typeface="Söhne Mono"/>
              </a:rPr>
              <a:t>, </a:t>
            </a:r>
            <a:r>
              <a:rPr lang="en-US" altLang="ja-JP" dirty="0">
                <a:solidFill>
                  <a:srgbClr val="DF3079"/>
                </a:solidFill>
                <a:latin typeface="Söhne Mono"/>
              </a:rPr>
              <a:t>72</a:t>
            </a:r>
            <a:r>
              <a:rPr lang="en-US" altLang="ja-JP" dirty="0">
                <a:solidFill>
                  <a:srgbClr val="FFFFFF"/>
                </a:solidFill>
                <a:latin typeface="Söhne Mono"/>
              </a:rPr>
              <a:t>, </a:t>
            </a:r>
            <a:r>
              <a:rPr lang="en-US" altLang="ja-JP" dirty="0">
                <a:solidFill>
                  <a:srgbClr val="DF3079"/>
                </a:solidFill>
                <a:latin typeface="Söhne Mono"/>
              </a:rPr>
              <a:t>75</a:t>
            </a:r>
            <a:r>
              <a:rPr lang="en-US" altLang="ja-JP" dirty="0">
                <a:solidFill>
                  <a:srgbClr val="FFFFFF"/>
                </a:solidFill>
                <a:latin typeface="Söhne Mono"/>
              </a:rPr>
              <a:t>, </a:t>
            </a:r>
            <a:r>
              <a:rPr lang="en-US" altLang="ja-JP" dirty="0">
                <a:solidFill>
                  <a:srgbClr val="DF3079"/>
                </a:solidFill>
                <a:latin typeface="Söhne Mono"/>
              </a:rPr>
              <a:t>73</a:t>
            </a:r>
            <a:r>
              <a:rPr lang="en-US" altLang="ja-JP" dirty="0">
                <a:solidFill>
                  <a:srgbClr val="FFFFFF"/>
                </a:solidFill>
                <a:latin typeface="Söhne Mono"/>
              </a:rPr>
              <a:t>, </a:t>
            </a:r>
            <a:r>
              <a:rPr lang="en-US" altLang="ja-JP" dirty="0">
                <a:solidFill>
                  <a:srgbClr val="DF3079"/>
                </a:solidFill>
                <a:latin typeface="Söhne Mono"/>
              </a:rPr>
              <a:t>68</a:t>
            </a:r>
            <a:r>
              <a:rPr lang="en-US" altLang="ja-JP" dirty="0">
                <a:solidFill>
                  <a:srgbClr val="FFFFFF"/>
                </a:solidFill>
                <a:latin typeface="Söhne Mono"/>
              </a:rPr>
              <a:t>, </a:t>
            </a:r>
            <a:r>
              <a:rPr lang="en-US" altLang="ja-JP" dirty="0">
                <a:solidFill>
                  <a:srgbClr val="DF3079"/>
                </a:solidFill>
                <a:latin typeface="Söhne Mono"/>
              </a:rPr>
              <a:t>72</a:t>
            </a:r>
            <a:r>
              <a:rPr lang="en-US" altLang="ja-JP" dirty="0">
                <a:solidFill>
                  <a:srgbClr val="FFFFFF"/>
                </a:solidFill>
                <a:latin typeface="Söhne Mono"/>
              </a:rPr>
              <a:t>], </a:t>
            </a:r>
            <a:endParaRPr lang="en-US" altLang="ja-JP" dirty="0" smtClean="0">
              <a:solidFill>
                <a:srgbClr val="FFFFFF"/>
              </a:solidFill>
              <a:latin typeface="Söhne Mono"/>
            </a:endParaRPr>
          </a:p>
          <a:p>
            <a:r>
              <a:rPr lang="en-US" altLang="ja-JP" dirty="0">
                <a:solidFill>
                  <a:srgbClr val="FFFFFF"/>
                </a:solidFill>
                <a:latin typeface="Söhne Mono"/>
              </a:rPr>
              <a:t>	</a:t>
            </a:r>
            <a:r>
              <a:rPr lang="en-US" altLang="ja-JP" dirty="0" smtClean="0">
                <a:solidFill>
                  <a:srgbClr val="FFFFFF"/>
                </a:solidFill>
                <a:latin typeface="Söhne Mono"/>
              </a:rPr>
              <a:t>}</a:t>
            </a:r>
            <a:endParaRPr lang="en-US" altLang="ja-JP" dirty="0" smtClean="0">
              <a:solidFill>
                <a:srgbClr val="FF0000"/>
              </a:solidFill>
              <a:latin typeface="Consolas" panose="020B0609020204030204" pitchFamily="49" charset="0"/>
            </a:endParaRPr>
          </a:p>
        </p:txBody>
      </p:sp>
      <p:sp>
        <p:nvSpPr>
          <p:cNvPr id="3" name="テキスト ボックス 2"/>
          <p:cNvSpPr txBox="1"/>
          <p:nvPr/>
        </p:nvSpPr>
        <p:spPr>
          <a:xfrm>
            <a:off x="1210553" y="2838385"/>
            <a:ext cx="2262158" cy="369332"/>
          </a:xfrm>
          <a:prstGeom prst="rect">
            <a:avLst/>
          </a:prstGeom>
          <a:noFill/>
        </p:spPr>
        <p:txBody>
          <a:bodyPr wrap="none" rtlCol="0">
            <a:spAutoFit/>
          </a:bodyPr>
          <a:lstStyle/>
          <a:p>
            <a:r>
              <a:rPr kumimoji="1" lang="ja-JP" altLang="en-US" b="1" dirty="0" smtClean="0"/>
              <a:t>クラスのデータ構造</a:t>
            </a:r>
            <a:endParaRPr kumimoji="1" lang="ja-JP" altLang="en-US" b="1" dirty="0"/>
          </a:p>
        </p:txBody>
      </p:sp>
      <p:sp>
        <p:nvSpPr>
          <p:cNvPr id="4" name="テキスト ボックス 3"/>
          <p:cNvSpPr txBox="1"/>
          <p:nvPr/>
        </p:nvSpPr>
        <p:spPr>
          <a:xfrm>
            <a:off x="6591993" y="2838385"/>
            <a:ext cx="4554452" cy="3447098"/>
          </a:xfrm>
          <a:prstGeom prst="rect">
            <a:avLst/>
          </a:prstGeom>
          <a:noFill/>
        </p:spPr>
        <p:txBody>
          <a:bodyPr wrap="none" rtlCol="0">
            <a:spAutoFit/>
          </a:bodyPr>
          <a:lstStyle/>
          <a:p>
            <a:r>
              <a:rPr lang="ja-JP" altLang="en-US" sz="2000" b="1" dirty="0" smtClean="0"/>
              <a:t>プログラムのアルゴリズム例</a:t>
            </a:r>
            <a:endParaRPr lang="en-US" altLang="ja-JP" sz="2000" b="1" dirty="0" smtClean="0"/>
          </a:p>
          <a:p>
            <a:endParaRPr kumimoji="1" lang="en-US" altLang="ja-JP" dirty="0"/>
          </a:p>
          <a:p>
            <a:r>
              <a:rPr lang="ja-JP" altLang="en-US" b="1" dirty="0" smtClean="0"/>
              <a:t>①データ構造の定義</a:t>
            </a:r>
            <a:endParaRPr lang="en-US" altLang="ja-JP" b="1" dirty="0" smtClean="0"/>
          </a:p>
          <a:p>
            <a:r>
              <a:rPr lang="ja-JP" altLang="en-US" dirty="0" smtClean="0"/>
              <a:t>　左記のデータを定義</a:t>
            </a:r>
            <a:endParaRPr lang="en-US" altLang="ja-JP" dirty="0" smtClean="0"/>
          </a:p>
          <a:p>
            <a:r>
              <a:rPr kumimoji="1" lang="ja-JP" altLang="en-US" b="1" dirty="0" smtClean="0"/>
              <a:t>②関数の定義～処理</a:t>
            </a:r>
            <a:endParaRPr kumimoji="1" lang="en-US" altLang="ja-JP" b="1" dirty="0" smtClean="0"/>
          </a:p>
          <a:p>
            <a:r>
              <a:rPr lang="ja-JP" altLang="en-US" dirty="0"/>
              <a:t>　</a:t>
            </a:r>
            <a:r>
              <a:rPr lang="en-US" altLang="ja-JP" dirty="0" smtClean="0"/>
              <a:t>class</a:t>
            </a:r>
            <a:r>
              <a:rPr lang="ja-JP" altLang="en-US" dirty="0" smtClean="0"/>
              <a:t>の合計値</a:t>
            </a:r>
            <a:r>
              <a:rPr lang="en-US" altLang="ja-JP" dirty="0" smtClean="0"/>
              <a:t>/class</a:t>
            </a:r>
            <a:r>
              <a:rPr lang="ja-JP" altLang="en-US" dirty="0" smtClean="0"/>
              <a:t>の長さ</a:t>
            </a:r>
            <a:endParaRPr lang="en-US" altLang="ja-JP" dirty="0" smtClean="0"/>
          </a:p>
          <a:p>
            <a:r>
              <a:rPr kumimoji="1" lang="ja-JP" altLang="en-US" dirty="0"/>
              <a:t>　</a:t>
            </a:r>
            <a:r>
              <a:rPr kumimoji="1" lang="ja-JP" altLang="en-US" dirty="0" smtClean="0"/>
              <a:t>上記の式を行うプログラムを入力</a:t>
            </a:r>
            <a:endParaRPr kumimoji="1" lang="en-US" altLang="ja-JP" dirty="0" smtClean="0"/>
          </a:p>
          <a:p>
            <a:r>
              <a:rPr lang="ja-JP" altLang="en-US" b="1" dirty="0" smtClean="0"/>
              <a:t>③関数を呼び出し返り値をエクスポート</a:t>
            </a:r>
            <a:endParaRPr lang="en-US" altLang="ja-JP" b="1" dirty="0" smtClean="0"/>
          </a:p>
          <a:p>
            <a:endParaRPr lang="en-US" altLang="ja-JP" b="1" dirty="0" smtClean="0"/>
          </a:p>
          <a:p>
            <a:r>
              <a:rPr kumimoji="1" lang="en-US" altLang="ja-JP" b="1" dirty="0" smtClean="0"/>
              <a:t>※</a:t>
            </a:r>
            <a:r>
              <a:rPr kumimoji="1" lang="en-US" altLang="ja-JP" b="1" dirty="0" err="1" smtClean="0"/>
              <a:t>def</a:t>
            </a:r>
            <a:r>
              <a:rPr kumimoji="1" lang="ja-JP" altLang="en-US" b="1" dirty="0" smtClean="0"/>
              <a:t>のみでなく、これまでの</a:t>
            </a:r>
            <a:r>
              <a:rPr lang="en-US" altLang="ja-JP" b="1" dirty="0" smtClean="0"/>
              <a:t>for</a:t>
            </a:r>
            <a:r>
              <a:rPr lang="ja-JP" altLang="en-US" b="1" dirty="0" smtClean="0"/>
              <a:t>文などを</a:t>
            </a:r>
            <a:endParaRPr lang="en-US" altLang="ja-JP" b="1" dirty="0" smtClean="0"/>
          </a:p>
          <a:p>
            <a:r>
              <a:rPr lang="ja-JP" altLang="en-US" b="1" dirty="0"/>
              <a:t>　</a:t>
            </a:r>
            <a:r>
              <a:rPr lang="ja-JP" altLang="en-US" b="1" dirty="0" smtClean="0"/>
              <a:t>利用してみてください</a:t>
            </a:r>
            <a:endParaRPr kumimoji="1" lang="en-US" altLang="ja-JP" b="1" dirty="0" smtClean="0"/>
          </a:p>
          <a:p>
            <a:r>
              <a:rPr kumimoji="1" lang="ja-JP" altLang="en-US" dirty="0" smtClean="0"/>
              <a:t>　</a:t>
            </a:r>
            <a:endParaRPr kumimoji="1" lang="ja-JP" altLang="en-US" dirty="0"/>
          </a:p>
        </p:txBody>
      </p:sp>
    </p:spTree>
    <p:extLst>
      <p:ext uri="{BB962C8B-B14F-4D97-AF65-F5344CB8AC3E}">
        <p14:creationId xmlns:p14="http://schemas.microsoft.com/office/powerpoint/2010/main" val="377721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の関数を覚えたいなら・・・</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255942" y="1275125"/>
            <a:ext cx="10161358" cy="1366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ja-JP" altLang="en-US" sz="2000" b="1" dirty="0" smtClean="0">
                <a:solidFill>
                  <a:schemeClr val="bg1"/>
                </a:solidFill>
                <a:ea typeface="Yu Gothic"/>
              </a:rPr>
              <a:t>ここでは基本的な関数を覚えるための勉強をしましたが、</a:t>
            </a:r>
            <a:endParaRPr lang="en-US" altLang="ja-JP" sz="2000" b="1" dirty="0" smtClean="0">
              <a:solidFill>
                <a:schemeClr val="bg1"/>
              </a:solidFill>
              <a:ea typeface="Yu Gothic"/>
            </a:endParaRPr>
          </a:p>
          <a:p>
            <a:pPr algn="ctr"/>
            <a:r>
              <a:rPr lang="en-US" altLang="ja-JP" sz="2000" b="1" dirty="0" smtClean="0">
                <a:solidFill>
                  <a:schemeClr val="bg1"/>
                </a:solidFill>
                <a:ea typeface="Yu Gothic"/>
              </a:rPr>
              <a:t>Python</a:t>
            </a:r>
            <a:r>
              <a:rPr lang="ja-JP" altLang="en-US" sz="2000" b="1" dirty="0" smtClean="0">
                <a:solidFill>
                  <a:schemeClr val="bg1"/>
                </a:solidFill>
                <a:ea typeface="Yu Gothic"/>
              </a:rPr>
              <a:t>に限らずプログラミングの関数は奥が深いです・・・</a:t>
            </a:r>
            <a:endParaRPr lang="en-US" altLang="ja-JP" sz="2000" b="1" dirty="0" smtClean="0">
              <a:solidFill>
                <a:schemeClr val="bg1"/>
              </a:solidFill>
              <a:ea typeface="Yu Gothic"/>
            </a:endParaRPr>
          </a:p>
          <a:p>
            <a:pPr algn="ctr"/>
            <a:r>
              <a:rPr lang="ja-JP" altLang="en-US" sz="2000" b="1" dirty="0" smtClean="0">
                <a:solidFill>
                  <a:schemeClr val="bg1"/>
                </a:solidFill>
                <a:ea typeface="Yu Gothic"/>
              </a:rPr>
              <a:t>さらに詳しく知りたい人は以下の関数の内容まで勉強してみてください</a:t>
            </a:r>
            <a:endParaRPr lang="en-US" altLang="ja-JP" sz="2000" b="1" dirty="0" smtClean="0">
              <a:solidFill>
                <a:schemeClr val="bg1"/>
              </a:solidFill>
              <a:ea typeface="Yu Gothic"/>
            </a:endParaRPr>
          </a:p>
          <a:p>
            <a:pPr algn="ctr"/>
            <a:r>
              <a:rPr lang="ja-JP" altLang="en-US" sz="2000" b="1" dirty="0" smtClean="0">
                <a:solidFill>
                  <a:schemeClr val="bg1"/>
                </a:solidFill>
                <a:ea typeface="Yu Gothic"/>
              </a:rPr>
              <a:t>（要望があれば講義も実施します）</a:t>
            </a:r>
            <a:endParaRPr lang="en-US" altLang="ja-JP" sz="2000" b="1" dirty="0" smtClean="0">
              <a:solidFill>
                <a:schemeClr val="bg1"/>
              </a:solidFill>
              <a:ea typeface="Yu Gothic"/>
            </a:endParaRPr>
          </a:p>
          <a:p>
            <a:pPr algn="ctr"/>
            <a:endParaRPr lang="en-US" altLang="ja-JP" sz="2000" b="1" dirty="0">
              <a:solidFill>
                <a:schemeClr val="bg1"/>
              </a:solidFill>
              <a:ea typeface="Yu Gothic"/>
            </a:endParaRPr>
          </a:p>
        </p:txBody>
      </p:sp>
      <p:graphicFrame>
        <p:nvGraphicFramePr>
          <p:cNvPr id="8" name="表 7"/>
          <p:cNvGraphicFramePr>
            <a:graphicFrameLocks noGrp="1"/>
          </p:cNvGraphicFramePr>
          <p:nvPr>
            <p:extLst>
              <p:ext uri="{D42A27DB-BD31-4B8C-83A1-F6EECF244321}">
                <p14:modId xmlns:p14="http://schemas.microsoft.com/office/powerpoint/2010/main" val="3013308635"/>
              </p:ext>
            </p:extLst>
          </p:nvPr>
        </p:nvGraphicFramePr>
        <p:xfrm>
          <a:off x="685800" y="2743200"/>
          <a:ext cx="11049000" cy="3976794"/>
        </p:xfrm>
        <a:graphic>
          <a:graphicData uri="http://schemas.openxmlformats.org/drawingml/2006/table">
            <a:tbl>
              <a:tblPr firstRow="1" bandRow="1">
                <a:tableStyleId>{69CF1AB2-1976-4502-BF36-3FF5EA218861}</a:tableStyleId>
              </a:tblPr>
              <a:tblGrid>
                <a:gridCol w="3886200">
                  <a:extLst>
                    <a:ext uri="{9D8B030D-6E8A-4147-A177-3AD203B41FA5}">
                      <a16:colId xmlns:a16="http://schemas.microsoft.com/office/drawing/2014/main" val="1986840778"/>
                    </a:ext>
                  </a:extLst>
                </a:gridCol>
                <a:gridCol w="7162800">
                  <a:extLst>
                    <a:ext uri="{9D8B030D-6E8A-4147-A177-3AD203B41FA5}">
                      <a16:colId xmlns:a16="http://schemas.microsoft.com/office/drawing/2014/main" val="651803416"/>
                    </a:ext>
                  </a:extLst>
                </a:gridCol>
              </a:tblGrid>
              <a:tr h="586317">
                <a:tc>
                  <a:txBody>
                    <a:bodyPr/>
                    <a:lstStyle/>
                    <a:p>
                      <a:pPr algn="ctr"/>
                      <a:r>
                        <a:rPr lang="ja-JP" altLang="en-US" sz="2000" b="1" i="0" kern="1200" dirty="0" smtClean="0">
                          <a:solidFill>
                            <a:schemeClr val="dk1"/>
                          </a:solidFill>
                          <a:effectLst/>
                          <a:latin typeface="+mn-lt"/>
                          <a:ea typeface="+mn-ea"/>
                          <a:cs typeface="+mn-cs"/>
                        </a:rPr>
                        <a:t>ラムダ関数</a:t>
                      </a:r>
                      <a:endParaRPr kumimoji="1" lang="ja-JP" altLang="en-US" sz="2000" dirty="0"/>
                    </a:p>
                  </a:txBody>
                  <a:tcPr anchor="ctr"/>
                </a:tc>
                <a:tc>
                  <a:txBody>
                    <a:bodyPr/>
                    <a:lstStyle/>
                    <a:p>
                      <a:pPr algn="l"/>
                      <a:r>
                        <a:rPr lang="ja-JP" altLang="en-US" sz="2000" b="0" i="0" kern="1200" dirty="0" smtClean="0">
                          <a:solidFill>
                            <a:schemeClr val="dk1"/>
                          </a:solidFill>
                          <a:effectLst/>
                          <a:latin typeface="+mn-lt"/>
                          <a:ea typeface="+mn-ea"/>
                          <a:cs typeface="+mn-cs"/>
                        </a:rPr>
                        <a:t>無名関数（ラムダ関数）といい、簡潔に書く関数</a:t>
                      </a:r>
                      <a:endParaRPr kumimoji="1" lang="ja-JP" altLang="en-US" sz="2000" dirty="0"/>
                    </a:p>
                  </a:txBody>
                  <a:tcPr anchor="ctr"/>
                </a:tc>
                <a:extLst>
                  <a:ext uri="{0D108BD9-81ED-4DB2-BD59-A6C34878D82A}">
                    <a16:rowId xmlns:a16="http://schemas.microsoft.com/office/drawing/2014/main" val="1874819763"/>
                  </a:ext>
                </a:extLst>
              </a:tr>
              <a:tr h="586317">
                <a:tc>
                  <a:txBody>
                    <a:bodyPr/>
                    <a:lstStyle/>
                    <a:p>
                      <a:pPr algn="ctr"/>
                      <a:r>
                        <a:rPr lang="ja-JP" altLang="en-US" sz="2000" b="1" i="0" kern="1200" dirty="0" smtClean="0">
                          <a:solidFill>
                            <a:srgbClr val="FF0000"/>
                          </a:solidFill>
                          <a:effectLst/>
                          <a:latin typeface="+mn-lt"/>
                          <a:ea typeface="+mn-ea"/>
                          <a:cs typeface="+mn-cs"/>
                        </a:rPr>
                        <a:t>可変長引数</a:t>
                      </a:r>
                      <a:endParaRPr kumimoji="1" lang="ja-JP" altLang="en-US" sz="2000" dirty="0">
                        <a:solidFill>
                          <a:srgbClr val="FF0000"/>
                        </a:solidFill>
                      </a:endParaRPr>
                    </a:p>
                  </a:txBody>
                  <a:tcPr anchor="ctr"/>
                </a:tc>
                <a:tc>
                  <a:txBody>
                    <a:bodyPr/>
                    <a:lstStyle/>
                    <a:p>
                      <a:pPr algn="l"/>
                      <a:r>
                        <a:rPr lang="ja-JP" altLang="en-US" sz="2000" b="0" i="0" kern="1200" dirty="0" smtClean="0">
                          <a:solidFill>
                            <a:schemeClr val="dk1"/>
                          </a:solidFill>
                          <a:effectLst/>
                          <a:latin typeface="+mn-lt"/>
                          <a:ea typeface="+mn-ea"/>
                          <a:cs typeface="+mn-cs"/>
                        </a:rPr>
                        <a:t>任意の数の引数を受け取る関数（*</a:t>
                      </a:r>
                      <a:r>
                        <a:rPr lang="en-US" altLang="ja-JP" sz="2000" b="0" i="0" kern="1200" dirty="0" err="1" smtClean="0">
                          <a:solidFill>
                            <a:schemeClr val="dk1"/>
                          </a:solidFill>
                          <a:effectLst/>
                          <a:latin typeface="+mn-lt"/>
                          <a:ea typeface="+mn-ea"/>
                          <a:cs typeface="+mn-cs"/>
                        </a:rPr>
                        <a:t>args</a:t>
                      </a:r>
                      <a:r>
                        <a:rPr lang="ja-JP" altLang="en-US" sz="2000" b="0" i="0" kern="1200" dirty="0" err="1" smtClean="0">
                          <a:solidFill>
                            <a:schemeClr val="dk1"/>
                          </a:solidFill>
                          <a:effectLst/>
                          <a:latin typeface="+mn-lt"/>
                          <a:ea typeface="+mn-ea"/>
                          <a:cs typeface="+mn-cs"/>
                        </a:rPr>
                        <a:t>、</a:t>
                      </a:r>
                      <a:r>
                        <a:rPr lang="ja-JP" altLang="en-US" sz="2000" b="0" i="0" kern="1200" dirty="0" smtClean="0">
                          <a:solidFill>
                            <a:schemeClr val="dk1"/>
                          </a:solidFill>
                          <a:effectLst/>
                          <a:latin typeface="+mn-lt"/>
                          <a:ea typeface="+mn-ea"/>
                          <a:cs typeface="+mn-cs"/>
                        </a:rPr>
                        <a:t>**</a:t>
                      </a:r>
                      <a:r>
                        <a:rPr lang="en-US" altLang="ja-JP" sz="2000" b="0" i="0" kern="1200" dirty="0" err="1" smtClean="0">
                          <a:solidFill>
                            <a:schemeClr val="dk1"/>
                          </a:solidFill>
                          <a:effectLst/>
                          <a:latin typeface="+mn-lt"/>
                          <a:ea typeface="+mn-ea"/>
                          <a:cs typeface="+mn-cs"/>
                        </a:rPr>
                        <a:t>kwargs</a:t>
                      </a:r>
                      <a:r>
                        <a:rPr lang="ja-JP" altLang="en-US" sz="2000" b="0" i="0" kern="1200" dirty="0" smtClean="0">
                          <a:solidFill>
                            <a:schemeClr val="dk1"/>
                          </a:solidFill>
                          <a:effectLst/>
                          <a:latin typeface="+mn-lt"/>
                          <a:ea typeface="+mn-ea"/>
                          <a:cs typeface="+mn-cs"/>
                        </a:rPr>
                        <a:t>）</a:t>
                      </a:r>
                      <a:endParaRPr kumimoji="1" lang="ja-JP" altLang="en-US" sz="2000" dirty="0"/>
                    </a:p>
                  </a:txBody>
                  <a:tcPr anchor="ctr"/>
                </a:tc>
                <a:extLst>
                  <a:ext uri="{0D108BD9-81ED-4DB2-BD59-A6C34878D82A}">
                    <a16:rowId xmlns:a16="http://schemas.microsoft.com/office/drawing/2014/main" val="1445255226"/>
                  </a:ext>
                </a:extLst>
              </a:tr>
              <a:tr h="586317">
                <a:tc>
                  <a:txBody>
                    <a:bodyPr/>
                    <a:lstStyle/>
                    <a:p>
                      <a:pPr algn="ctr"/>
                      <a:r>
                        <a:rPr lang="ja-JP" altLang="en-US" sz="2000" b="1" i="0" kern="1200" dirty="0" smtClean="0">
                          <a:solidFill>
                            <a:srgbClr val="FF0000"/>
                          </a:solidFill>
                          <a:effectLst/>
                          <a:latin typeface="+mn-lt"/>
                          <a:ea typeface="+mn-ea"/>
                          <a:cs typeface="+mn-cs"/>
                        </a:rPr>
                        <a:t>高階関数とクロージャ</a:t>
                      </a:r>
                      <a:endParaRPr kumimoji="1" lang="ja-JP" altLang="en-US" sz="2000" dirty="0">
                        <a:solidFill>
                          <a:srgbClr val="FF0000"/>
                        </a:solidFill>
                      </a:endParaRPr>
                    </a:p>
                  </a:txBody>
                  <a:tcPr anchor="ctr"/>
                </a:tc>
                <a:tc>
                  <a:txBody>
                    <a:bodyPr/>
                    <a:lstStyle/>
                    <a:p>
                      <a:pPr algn="l"/>
                      <a:r>
                        <a:rPr lang="ja-JP" altLang="en-US" sz="2000" b="0" i="0" kern="1200" dirty="0" smtClean="0">
                          <a:solidFill>
                            <a:schemeClr val="dk1"/>
                          </a:solidFill>
                          <a:effectLst/>
                          <a:latin typeface="+mn-lt"/>
                          <a:ea typeface="+mn-ea"/>
                          <a:cs typeface="+mn-cs"/>
                        </a:rPr>
                        <a:t>関数を引数に取ったり、関数を戻り値とする高階関数</a:t>
                      </a:r>
                      <a:endParaRPr lang="en-US" altLang="ja-JP" sz="2000" b="0" i="0" kern="1200" dirty="0" smtClean="0">
                        <a:solidFill>
                          <a:schemeClr val="dk1"/>
                        </a:solidFill>
                        <a:effectLst/>
                        <a:latin typeface="+mn-lt"/>
                        <a:ea typeface="+mn-ea"/>
                        <a:cs typeface="+mn-cs"/>
                      </a:endParaRPr>
                    </a:p>
                    <a:p>
                      <a:pPr algn="l"/>
                      <a:r>
                        <a:rPr lang="ja-JP" altLang="en-US" sz="2000" b="0" i="0" kern="1200" dirty="0" smtClean="0">
                          <a:solidFill>
                            <a:schemeClr val="dk1"/>
                          </a:solidFill>
                          <a:effectLst/>
                          <a:latin typeface="+mn-lt"/>
                          <a:ea typeface="+mn-ea"/>
                          <a:cs typeface="+mn-cs"/>
                        </a:rPr>
                        <a:t>（関数が自身の外部スコープの変数を記憶する概念）</a:t>
                      </a:r>
                      <a:endParaRPr kumimoji="1" lang="ja-JP" altLang="en-US" sz="2000" dirty="0"/>
                    </a:p>
                  </a:txBody>
                  <a:tcPr anchor="ctr"/>
                </a:tc>
                <a:extLst>
                  <a:ext uri="{0D108BD9-81ED-4DB2-BD59-A6C34878D82A}">
                    <a16:rowId xmlns:a16="http://schemas.microsoft.com/office/drawing/2014/main" val="2435542131"/>
                  </a:ext>
                </a:extLst>
              </a:tr>
              <a:tr h="586317">
                <a:tc>
                  <a:txBody>
                    <a:bodyPr/>
                    <a:lstStyle/>
                    <a:p>
                      <a:pPr algn="ctr"/>
                      <a:r>
                        <a:rPr lang="ja-JP" altLang="en-US" sz="2000" b="1" i="0" kern="1200" dirty="0" smtClean="0">
                          <a:solidFill>
                            <a:schemeClr val="dk1"/>
                          </a:solidFill>
                          <a:effectLst/>
                          <a:latin typeface="+mn-lt"/>
                          <a:ea typeface="+mn-ea"/>
                          <a:cs typeface="+mn-cs"/>
                        </a:rPr>
                        <a:t>デコレータ</a:t>
                      </a:r>
                      <a:endParaRPr kumimoji="1" lang="ja-JP" altLang="en-US" sz="2000" dirty="0"/>
                    </a:p>
                  </a:txBody>
                  <a:tcPr anchor="ctr"/>
                </a:tc>
                <a:tc>
                  <a:txBody>
                    <a:bodyPr/>
                    <a:lstStyle/>
                    <a:p>
                      <a:pPr algn="l"/>
                      <a:r>
                        <a:rPr lang="en-US" altLang="ja-JP" sz="2000" b="0" i="0" kern="1200" dirty="0" smtClean="0">
                          <a:solidFill>
                            <a:schemeClr val="dk1"/>
                          </a:solidFill>
                          <a:effectLst/>
                          <a:latin typeface="+mn-lt"/>
                          <a:ea typeface="+mn-ea"/>
                          <a:cs typeface="+mn-cs"/>
                        </a:rPr>
                        <a:t>Python</a:t>
                      </a:r>
                      <a:r>
                        <a:rPr lang="ja-JP" altLang="en-US" sz="2000" b="0" i="0" kern="1200" dirty="0" smtClean="0">
                          <a:solidFill>
                            <a:schemeClr val="dk1"/>
                          </a:solidFill>
                          <a:effectLst/>
                          <a:latin typeface="+mn-lt"/>
                          <a:ea typeface="+mn-ea"/>
                          <a:cs typeface="+mn-cs"/>
                        </a:rPr>
                        <a:t>のデコレータについて学び、既存の関数の振る舞いを拡張する</a:t>
                      </a:r>
                      <a:endParaRPr kumimoji="1" lang="ja-JP" altLang="en-US" sz="2000" dirty="0"/>
                    </a:p>
                  </a:txBody>
                  <a:tcPr anchor="ctr"/>
                </a:tc>
                <a:extLst>
                  <a:ext uri="{0D108BD9-81ED-4DB2-BD59-A6C34878D82A}">
                    <a16:rowId xmlns:a16="http://schemas.microsoft.com/office/drawing/2014/main" val="3910229588"/>
                  </a:ext>
                </a:extLst>
              </a:tr>
              <a:tr h="586317">
                <a:tc>
                  <a:txBody>
                    <a:bodyPr/>
                    <a:lstStyle/>
                    <a:p>
                      <a:pPr algn="ctr"/>
                      <a:r>
                        <a:rPr lang="ja-JP" altLang="en-US" sz="2000" b="1" i="0" kern="1200" dirty="0" smtClean="0">
                          <a:solidFill>
                            <a:schemeClr val="dk1"/>
                          </a:solidFill>
                          <a:effectLst/>
                          <a:latin typeface="+mn-lt"/>
                          <a:ea typeface="+mn-ea"/>
                          <a:cs typeface="+mn-cs"/>
                        </a:rPr>
                        <a:t>ジェネレータとイテレータ</a:t>
                      </a:r>
                      <a:endParaRPr kumimoji="1" lang="ja-JP" altLang="en-US" sz="2000" dirty="0"/>
                    </a:p>
                  </a:txBody>
                  <a:tcPr anchor="ctr"/>
                </a:tc>
                <a:tc>
                  <a:txBody>
                    <a:bodyPr/>
                    <a:lstStyle/>
                    <a:p>
                      <a:pPr algn="l"/>
                      <a:r>
                        <a:rPr lang="en-US" altLang="ja-JP" sz="2000" b="0" i="0" kern="1200" dirty="0" smtClean="0">
                          <a:solidFill>
                            <a:schemeClr val="dk1"/>
                          </a:solidFill>
                          <a:effectLst/>
                          <a:latin typeface="+mn-lt"/>
                          <a:ea typeface="+mn-ea"/>
                          <a:cs typeface="+mn-cs"/>
                        </a:rPr>
                        <a:t>Python</a:t>
                      </a:r>
                      <a:r>
                        <a:rPr lang="ja-JP" altLang="en-US" sz="2000" b="0" i="0" kern="1200" dirty="0" smtClean="0">
                          <a:solidFill>
                            <a:schemeClr val="dk1"/>
                          </a:solidFill>
                          <a:effectLst/>
                          <a:latin typeface="+mn-lt"/>
                          <a:ea typeface="+mn-ea"/>
                          <a:cs typeface="+mn-cs"/>
                        </a:rPr>
                        <a:t>のジェネレータ構文とイテレータを作成した関数が順次的な結果を生成するための機能</a:t>
                      </a:r>
                      <a:endParaRPr kumimoji="1" lang="ja-JP" altLang="en-US" sz="2000" dirty="0"/>
                    </a:p>
                  </a:txBody>
                  <a:tcPr anchor="ctr"/>
                </a:tc>
                <a:extLst>
                  <a:ext uri="{0D108BD9-81ED-4DB2-BD59-A6C34878D82A}">
                    <a16:rowId xmlns:a16="http://schemas.microsoft.com/office/drawing/2014/main" val="3051422204"/>
                  </a:ext>
                </a:extLst>
              </a:tr>
              <a:tr h="586317">
                <a:tc>
                  <a:txBody>
                    <a:bodyPr/>
                    <a:lstStyle/>
                    <a:p>
                      <a:pPr algn="ctr"/>
                      <a:r>
                        <a:rPr lang="ja-JP" altLang="en-US" sz="2000" b="1" i="0" kern="1200" dirty="0" smtClean="0">
                          <a:solidFill>
                            <a:srgbClr val="FF0000"/>
                          </a:solidFill>
                          <a:effectLst/>
                          <a:latin typeface="+mn-lt"/>
                          <a:ea typeface="+mn-ea"/>
                          <a:cs typeface="+mn-cs"/>
                        </a:rPr>
                        <a:t>エラーハンドリングと例外処理</a:t>
                      </a:r>
                      <a:endParaRPr kumimoji="1" lang="ja-JP" altLang="en-US" sz="2000" dirty="0">
                        <a:solidFill>
                          <a:srgbClr val="FF0000"/>
                        </a:solidFill>
                      </a:endParaRPr>
                    </a:p>
                  </a:txBody>
                  <a:tcPr anchor="ctr"/>
                </a:tc>
                <a:tc>
                  <a:txBody>
                    <a:bodyPr/>
                    <a:lstStyle/>
                    <a:p>
                      <a:pPr algn="l"/>
                      <a:r>
                        <a:rPr lang="ja-JP" altLang="en-US" sz="2000" b="0" i="0" kern="1200" dirty="0" smtClean="0">
                          <a:solidFill>
                            <a:schemeClr val="dk1"/>
                          </a:solidFill>
                          <a:effectLst/>
                          <a:latin typeface="+mn-lt"/>
                          <a:ea typeface="+mn-ea"/>
                          <a:cs typeface="+mn-cs"/>
                        </a:rPr>
                        <a:t>関数内でエラーが発生したときの</a:t>
                      </a:r>
                      <a:r>
                        <a:rPr lang="en-US" altLang="ja-JP" sz="2000" b="0" i="0" kern="1200" dirty="0" smtClean="0">
                          <a:solidFill>
                            <a:schemeClr val="dk1"/>
                          </a:solidFill>
                          <a:effectLst/>
                          <a:latin typeface="+mn-lt"/>
                          <a:ea typeface="+mn-ea"/>
                          <a:cs typeface="+mn-cs"/>
                        </a:rPr>
                        <a:t>try-except</a:t>
                      </a:r>
                      <a:r>
                        <a:rPr lang="ja-JP" altLang="en-US" sz="2000" b="0" i="0" kern="1200" dirty="0" smtClean="0">
                          <a:solidFill>
                            <a:schemeClr val="dk1"/>
                          </a:solidFill>
                          <a:effectLst/>
                          <a:latin typeface="+mn-lt"/>
                          <a:ea typeface="+mn-ea"/>
                          <a:cs typeface="+mn-cs"/>
                        </a:rPr>
                        <a:t>ブロックの使い方や自定義例外の作り</a:t>
                      </a:r>
                      <a:endParaRPr kumimoji="1" lang="ja-JP" altLang="en-US" sz="2000" dirty="0"/>
                    </a:p>
                  </a:txBody>
                  <a:tcPr anchor="ctr"/>
                </a:tc>
                <a:extLst>
                  <a:ext uri="{0D108BD9-81ED-4DB2-BD59-A6C34878D82A}">
                    <a16:rowId xmlns:a16="http://schemas.microsoft.com/office/drawing/2014/main" val="876805962"/>
                  </a:ext>
                </a:extLst>
              </a:tr>
            </a:tbl>
          </a:graphicData>
        </a:graphic>
      </p:graphicFrame>
    </p:spTree>
    <p:extLst>
      <p:ext uri="{BB962C8B-B14F-4D97-AF65-F5344CB8AC3E}">
        <p14:creationId xmlns:p14="http://schemas.microsoft.com/office/powerpoint/2010/main" val="74473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451348368"/>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36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プログラミングにおける関数とは</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与えられた値をもとに一定の処理をして結果を返す</a:t>
            </a:r>
            <a:endParaRPr lang="ja-JP" sz="2400" b="1" dirty="0">
              <a:solidFill>
                <a:schemeClr val="bg1"/>
              </a:solidFill>
              <a:ea typeface="Yu Gothic"/>
            </a:endParaRPr>
          </a:p>
        </p:txBody>
      </p:sp>
      <p:sp>
        <p:nvSpPr>
          <p:cNvPr id="3" name="コンテンツ プレースホルダー 2"/>
          <p:cNvSpPr>
            <a:spLocks noGrp="1"/>
          </p:cNvSpPr>
          <p:nvPr>
            <p:ph idx="1"/>
          </p:nvPr>
        </p:nvSpPr>
        <p:spPr>
          <a:xfrm>
            <a:off x="2252123" y="5756730"/>
            <a:ext cx="8768804" cy="954116"/>
          </a:xfrm>
        </p:spPr>
        <p:txBody>
          <a:bodyPr tIns="54000" bIns="54000"/>
          <a:lstStyle/>
          <a:p>
            <a:pPr marL="0" indent="0">
              <a:lnSpc>
                <a:spcPct val="100000"/>
              </a:lnSpc>
              <a:spcBef>
                <a:spcPts val="300"/>
              </a:spcBef>
              <a:buNone/>
            </a:pPr>
            <a:r>
              <a:rPr kumimoji="1" lang="ja-JP" altLang="en-US" b="1" dirty="0"/>
              <a:t>上記のよう</a:t>
            </a:r>
            <a:r>
              <a:rPr kumimoji="1" lang="ja-JP" altLang="en-US" b="1" dirty="0" smtClean="0"/>
              <a:t>に「今日の天気」という</a:t>
            </a:r>
            <a:r>
              <a:rPr kumimoji="1" lang="ja-JP" altLang="en-US" b="1" dirty="0" smtClean="0">
                <a:solidFill>
                  <a:schemeClr val="accent6"/>
                </a:solidFill>
              </a:rPr>
              <a:t>引数</a:t>
            </a:r>
            <a:r>
              <a:rPr kumimoji="1" lang="ja-JP" altLang="en-US" b="1" dirty="0" smtClean="0"/>
              <a:t>を受け取って、荷物に傘を追加するのか、日傘を追加するのかといった判別する関数を作成できる</a:t>
            </a:r>
            <a:endParaRPr kumimoji="1" lang="ja-JP" altLang="en-US" b="1" dirty="0"/>
          </a:p>
        </p:txBody>
      </p:sp>
      <p:sp>
        <p:nvSpPr>
          <p:cNvPr id="4" name="正方形/長方形 3"/>
          <p:cNvSpPr/>
          <p:nvPr/>
        </p:nvSpPr>
        <p:spPr>
          <a:xfrm>
            <a:off x="706581" y="2532822"/>
            <a:ext cx="5503026" cy="29203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smtClean="0">
                <a:solidFill>
                  <a:srgbClr val="6A9955"/>
                </a:solidFill>
                <a:latin typeface="+mj-ea"/>
                <a:ea typeface="+mj-ea"/>
              </a:rPr>
              <a:t># </a:t>
            </a:r>
            <a:r>
              <a:rPr lang="ja-JP" altLang="en-US" dirty="0">
                <a:solidFill>
                  <a:srgbClr val="6A9955"/>
                </a:solidFill>
                <a:latin typeface="+mj-ea"/>
                <a:ea typeface="+mj-ea"/>
              </a:rPr>
              <a:t>関数名（与えられる値）</a:t>
            </a:r>
            <a:r>
              <a:rPr lang="en-US" altLang="ja-JP" dirty="0">
                <a:solidFill>
                  <a:srgbClr val="6A9955"/>
                </a:solidFill>
                <a:latin typeface="+mj-ea"/>
                <a:ea typeface="+mj-ea"/>
              </a:rPr>
              <a:t>: </a:t>
            </a:r>
            <a:r>
              <a:rPr lang="ja-JP" altLang="en-US" dirty="0">
                <a:solidFill>
                  <a:srgbClr val="6A9955"/>
                </a:solidFill>
                <a:latin typeface="+mj-ea"/>
                <a:ea typeface="+mj-ea"/>
              </a:rPr>
              <a:t>といったように表記</a:t>
            </a:r>
          </a:p>
          <a:p>
            <a:r>
              <a:rPr lang="ja-JP" altLang="en-US" dirty="0">
                <a:solidFill>
                  <a:schemeClr val="accent5"/>
                </a:solidFill>
                <a:latin typeface="+mj-ea"/>
                <a:ea typeface="+mj-ea"/>
              </a:rPr>
              <a:t>持っていく傘を判別する</a:t>
            </a:r>
            <a:r>
              <a:rPr lang="ja-JP" altLang="en-US" dirty="0">
                <a:solidFill>
                  <a:schemeClr val="accent6"/>
                </a:solidFill>
                <a:latin typeface="+mj-ea"/>
                <a:ea typeface="+mj-ea"/>
              </a:rPr>
              <a:t>（天気）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 </a:t>
            </a:r>
            <a:r>
              <a:rPr lang="en-US" altLang="ja-JP" dirty="0">
                <a:solidFill>
                  <a:srgbClr val="FFFF00"/>
                </a:solidFill>
                <a:latin typeface="+mj-ea"/>
                <a:ea typeface="+mj-ea"/>
              </a:rPr>
              <a:t>= [</a:t>
            </a:r>
            <a:r>
              <a:rPr lang="ja-JP" altLang="en-US" dirty="0">
                <a:solidFill>
                  <a:srgbClr val="FFFF00"/>
                </a:solidFill>
                <a:latin typeface="+mj-ea"/>
                <a:ea typeface="+mj-ea"/>
              </a:rPr>
              <a:t>財布</a:t>
            </a:r>
            <a:r>
              <a:rPr lang="en-US" altLang="ja-JP" dirty="0">
                <a:solidFill>
                  <a:srgbClr val="FFFF00"/>
                </a:solidFill>
                <a:latin typeface="+mj-ea"/>
                <a:ea typeface="+mj-ea"/>
              </a:rPr>
              <a:t>]</a:t>
            </a:r>
          </a:p>
          <a:p>
            <a:r>
              <a:rPr lang="en-US" altLang="ja-JP" dirty="0">
                <a:solidFill>
                  <a:srgbClr val="FFFF00"/>
                </a:solidFill>
                <a:latin typeface="+mj-ea"/>
                <a:ea typeface="+mj-ea"/>
              </a:rPr>
              <a:t>	</a:t>
            </a:r>
          </a:p>
          <a:p>
            <a:r>
              <a:rPr lang="en-US" altLang="ja-JP" dirty="0">
                <a:solidFill>
                  <a:srgbClr val="FFFF00"/>
                </a:solidFill>
                <a:latin typeface="+mj-ea"/>
                <a:ea typeface="+mj-ea"/>
              </a:rPr>
              <a:t>	</a:t>
            </a:r>
            <a:r>
              <a:rPr lang="ja-JP" altLang="en-US" dirty="0">
                <a:solidFill>
                  <a:srgbClr val="FFFF00"/>
                </a:solidFill>
                <a:latin typeface="+mj-ea"/>
                <a:ea typeface="+mj-ea"/>
              </a:rPr>
              <a:t>天気 </a:t>
            </a:r>
            <a:r>
              <a:rPr lang="en-US" altLang="ja-JP" dirty="0">
                <a:solidFill>
                  <a:srgbClr val="FFFF00"/>
                </a:solidFill>
                <a:latin typeface="+mj-ea"/>
                <a:ea typeface="+mj-ea"/>
              </a:rPr>
              <a:t>= </a:t>
            </a:r>
            <a:r>
              <a:rPr lang="ja-JP" altLang="en-US" dirty="0">
                <a:solidFill>
                  <a:srgbClr val="FFFF00"/>
                </a:solidFill>
                <a:latin typeface="+mj-ea"/>
                <a:ea typeface="+mj-ea"/>
              </a:rPr>
              <a:t>雨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荷物に傘を追加</a:t>
            </a:r>
          </a:p>
          <a:p>
            <a:r>
              <a:rPr lang="ja-JP" altLang="en-US" dirty="0">
                <a:solidFill>
                  <a:srgbClr val="FFFF00"/>
                </a:solidFill>
                <a:latin typeface="+mj-ea"/>
                <a:ea typeface="+mj-ea"/>
              </a:rPr>
              <a:t>	天気 </a:t>
            </a:r>
            <a:r>
              <a:rPr lang="en-US" altLang="ja-JP" dirty="0">
                <a:solidFill>
                  <a:srgbClr val="FFFF00"/>
                </a:solidFill>
                <a:latin typeface="+mj-ea"/>
                <a:ea typeface="+mj-ea"/>
              </a:rPr>
              <a:t>= </a:t>
            </a:r>
            <a:r>
              <a:rPr lang="ja-JP" altLang="en-US" dirty="0">
                <a:solidFill>
                  <a:srgbClr val="FFFF00"/>
                </a:solidFill>
                <a:latin typeface="+mj-ea"/>
                <a:ea typeface="+mj-ea"/>
              </a:rPr>
              <a:t>晴れ </a:t>
            </a:r>
            <a:r>
              <a:rPr lang="en-US" altLang="ja-JP" dirty="0">
                <a:solidFill>
                  <a:srgbClr val="FFFF00"/>
                </a:solidFill>
                <a:latin typeface="+mj-ea"/>
                <a:ea typeface="+mj-ea"/>
              </a:rPr>
              <a:t>:</a:t>
            </a:r>
          </a:p>
          <a:p>
            <a:r>
              <a:rPr lang="en-US" altLang="ja-JP" dirty="0">
                <a:solidFill>
                  <a:srgbClr val="FFFF00"/>
                </a:solidFill>
                <a:latin typeface="+mj-ea"/>
                <a:ea typeface="+mj-ea"/>
              </a:rPr>
              <a:t>		</a:t>
            </a:r>
            <a:r>
              <a:rPr lang="ja-JP" altLang="en-US" dirty="0">
                <a:solidFill>
                  <a:srgbClr val="FFFF00"/>
                </a:solidFill>
                <a:latin typeface="+mj-ea"/>
                <a:ea typeface="+mj-ea"/>
              </a:rPr>
              <a:t>荷物に日傘を追加</a:t>
            </a:r>
          </a:p>
          <a:p>
            <a:endParaRPr lang="ja-JP" altLang="en-US" dirty="0">
              <a:solidFill>
                <a:srgbClr val="FFFF00"/>
              </a:solidFill>
              <a:latin typeface="+mj-ea"/>
              <a:ea typeface="+mj-ea"/>
            </a:endParaRPr>
          </a:p>
          <a:p>
            <a:r>
              <a:rPr lang="ja-JP" altLang="en-US" dirty="0">
                <a:solidFill>
                  <a:srgbClr val="FFFF00"/>
                </a:solidFill>
                <a:latin typeface="+mj-ea"/>
                <a:ea typeface="+mj-ea"/>
              </a:rPr>
              <a:t>	</a:t>
            </a:r>
            <a:r>
              <a:rPr lang="en-US" altLang="ja-JP" dirty="0">
                <a:solidFill>
                  <a:srgbClr val="FFFF00"/>
                </a:solidFill>
                <a:latin typeface="+mj-ea"/>
                <a:ea typeface="+mj-ea"/>
              </a:rPr>
              <a:t>return </a:t>
            </a:r>
            <a:r>
              <a:rPr lang="ja-JP" altLang="en-US" dirty="0">
                <a:solidFill>
                  <a:srgbClr val="FFFF00"/>
                </a:solidFill>
                <a:latin typeface="+mj-ea"/>
                <a:ea typeface="+mj-ea"/>
              </a:rPr>
              <a:t>荷物</a:t>
            </a:r>
            <a:endParaRPr lang="en-US" altLang="ja-JP" dirty="0">
              <a:solidFill>
                <a:srgbClr val="FFFF00"/>
              </a:solidFill>
              <a:latin typeface="+mj-ea"/>
              <a:ea typeface="+mj-ea"/>
            </a:endParaRPr>
          </a:p>
        </p:txBody>
      </p:sp>
      <p:sp>
        <p:nvSpPr>
          <p:cNvPr id="10" name="正方形/長方形 9"/>
          <p:cNvSpPr/>
          <p:nvPr/>
        </p:nvSpPr>
        <p:spPr>
          <a:xfrm>
            <a:off x="6293755" y="2532823"/>
            <a:ext cx="5244311" cy="14406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a:solidFill>
                  <a:srgbClr val="6A9955"/>
                </a:solidFill>
              </a:rPr>
              <a:t># </a:t>
            </a:r>
            <a:r>
              <a:rPr lang="ja-JP" altLang="en-US" dirty="0">
                <a:solidFill>
                  <a:srgbClr val="6A9955"/>
                </a:solidFill>
              </a:rPr>
              <a:t>関数を実行する（今回は雨という値を与える）</a:t>
            </a:r>
          </a:p>
          <a:p>
            <a:r>
              <a:rPr lang="ja-JP" altLang="en-US" dirty="0">
                <a:solidFill>
                  <a:srgbClr val="FFFF00"/>
                </a:solidFill>
              </a:rPr>
              <a:t>荷物 </a:t>
            </a:r>
            <a:r>
              <a:rPr lang="en-US" altLang="ja-JP" dirty="0">
                <a:solidFill>
                  <a:srgbClr val="FFFF00"/>
                </a:solidFill>
              </a:rPr>
              <a:t>= </a:t>
            </a:r>
            <a:r>
              <a:rPr lang="ja-JP" altLang="en-US" dirty="0">
                <a:solidFill>
                  <a:schemeClr val="accent5"/>
                </a:solidFill>
              </a:rPr>
              <a:t>持っていく傘を判別する</a:t>
            </a:r>
            <a:r>
              <a:rPr lang="ja-JP" altLang="en-US" dirty="0">
                <a:solidFill>
                  <a:schemeClr val="accent6"/>
                </a:solidFill>
              </a:rPr>
              <a:t>（雨）</a:t>
            </a:r>
          </a:p>
          <a:p>
            <a:endParaRPr lang="ja-JP" altLang="en-US" dirty="0">
              <a:solidFill>
                <a:srgbClr val="6A9955"/>
              </a:solidFill>
            </a:endParaRPr>
          </a:p>
          <a:p>
            <a:r>
              <a:rPr lang="en-US" altLang="ja-JP" dirty="0">
                <a:solidFill>
                  <a:srgbClr val="6A9955"/>
                </a:solidFill>
              </a:rPr>
              <a:t># print </a:t>
            </a:r>
            <a:r>
              <a:rPr lang="ja-JP" altLang="en-US" dirty="0">
                <a:solidFill>
                  <a:srgbClr val="6A9955"/>
                </a:solidFill>
              </a:rPr>
              <a:t>は画面に表示するプログラム</a:t>
            </a:r>
          </a:p>
          <a:p>
            <a:r>
              <a:rPr lang="en-US" altLang="ja-JP" dirty="0">
                <a:solidFill>
                  <a:srgbClr val="FFFF00"/>
                </a:solidFill>
              </a:rPr>
              <a:t>print(</a:t>
            </a:r>
            <a:r>
              <a:rPr lang="ja-JP" altLang="en-US" dirty="0">
                <a:solidFill>
                  <a:srgbClr val="FFFF00"/>
                </a:solidFill>
              </a:rPr>
              <a:t>荷物</a:t>
            </a:r>
            <a:r>
              <a:rPr lang="en-US" altLang="ja-JP" dirty="0" smtClean="0">
                <a:solidFill>
                  <a:srgbClr val="FFFF00"/>
                </a:solidFill>
              </a:rPr>
              <a:t>)</a:t>
            </a:r>
          </a:p>
          <a:p>
            <a:endParaRPr lang="en-US" altLang="ja-JP" dirty="0">
              <a:solidFill>
                <a:srgbClr val="FF0000"/>
              </a:solidFill>
            </a:endParaRPr>
          </a:p>
          <a:p>
            <a:endParaRPr lang="en-US" altLang="ja-JP" b="0" dirty="0">
              <a:solidFill>
                <a:srgbClr val="6A9955"/>
              </a:solidFill>
              <a:effectLst/>
            </a:endParaRPr>
          </a:p>
        </p:txBody>
      </p:sp>
      <p:sp>
        <p:nvSpPr>
          <p:cNvPr id="9" name="正方形/長方形 8"/>
          <p:cNvSpPr/>
          <p:nvPr/>
        </p:nvSpPr>
        <p:spPr>
          <a:xfrm>
            <a:off x="6293754" y="4041255"/>
            <a:ext cx="5244311" cy="14118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dirty="0">
                <a:solidFill>
                  <a:srgbClr val="6A9955"/>
                </a:solidFill>
              </a:rPr>
              <a:t># </a:t>
            </a:r>
            <a:r>
              <a:rPr lang="ja-JP" altLang="en-US" dirty="0" smtClean="0">
                <a:solidFill>
                  <a:srgbClr val="6A9955"/>
                </a:solidFill>
              </a:rPr>
              <a:t>実行結果</a:t>
            </a:r>
            <a:r>
              <a:rPr lang="en-US" altLang="ja-JP" dirty="0" smtClean="0">
                <a:solidFill>
                  <a:srgbClr val="6A9955"/>
                </a:solidFill>
              </a:rPr>
              <a:t>(</a:t>
            </a:r>
            <a:r>
              <a:rPr lang="ja-JP" altLang="en-US" dirty="0" smtClean="0">
                <a:solidFill>
                  <a:srgbClr val="6A9955"/>
                </a:solidFill>
              </a:rPr>
              <a:t>雨</a:t>
            </a:r>
            <a:r>
              <a:rPr lang="ja-JP" altLang="en-US" dirty="0">
                <a:solidFill>
                  <a:srgbClr val="6A9955"/>
                </a:solidFill>
              </a:rPr>
              <a:t>なので荷物に傘が追加</a:t>
            </a:r>
            <a:r>
              <a:rPr lang="ja-JP" altLang="en-US" dirty="0" smtClean="0">
                <a:solidFill>
                  <a:srgbClr val="6A9955"/>
                </a:solidFill>
              </a:rPr>
              <a:t>される</a:t>
            </a:r>
            <a:r>
              <a:rPr lang="en-US" altLang="ja-JP" dirty="0" smtClean="0">
                <a:solidFill>
                  <a:srgbClr val="6A9955"/>
                </a:solidFill>
              </a:rPr>
              <a:t>)</a:t>
            </a:r>
            <a:endParaRPr lang="ja-JP" altLang="en-US" dirty="0">
              <a:solidFill>
                <a:srgbClr val="6A9955"/>
              </a:solidFill>
            </a:endParaRPr>
          </a:p>
          <a:p>
            <a:r>
              <a:rPr lang="ja-JP" altLang="en-US" dirty="0">
                <a:solidFill>
                  <a:srgbClr val="FF0000"/>
                </a:solidFill>
              </a:rPr>
              <a:t>財布、傘</a:t>
            </a:r>
            <a:endParaRPr lang="en-US" altLang="ja-JP" dirty="0">
              <a:solidFill>
                <a:srgbClr val="FF0000"/>
              </a:solidFill>
            </a:endParaRPr>
          </a:p>
          <a:p>
            <a:endParaRPr lang="en-US" altLang="ja-JP" b="0" dirty="0">
              <a:solidFill>
                <a:srgbClr val="6A9955"/>
              </a:solidFill>
              <a:effectLst/>
            </a:endParaRPr>
          </a:p>
        </p:txBody>
      </p:sp>
    </p:spTree>
    <p:extLst>
      <p:ext uri="{BB962C8B-B14F-4D97-AF65-F5344CB8AC3E}">
        <p14:creationId xmlns:p14="http://schemas.microsoft.com/office/powerpoint/2010/main" val="163139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関数の必要性</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複雑な処理を何度も記述するのが大変だから</a:t>
            </a:r>
            <a:endParaRPr lang="ja-JP" sz="2400" b="1" dirty="0">
              <a:solidFill>
                <a:schemeClr val="bg1"/>
              </a:solidFill>
              <a:ea typeface="Yu Gothic"/>
            </a:endParaRPr>
          </a:p>
        </p:txBody>
      </p:sp>
      <p:sp>
        <p:nvSpPr>
          <p:cNvPr id="4" name="正方形/長方形 3"/>
          <p:cNvSpPr/>
          <p:nvPr/>
        </p:nvSpPr>
        <p:spPr>
          <a:xfrm>
            <a:off x="706581" y="2532822"/>
            <a:ext cx="5253644" cy="41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smtClean="0">
                <a:solidFill>
                  <a:srgbClr val="6A9955"/>
                </a:solidFill>
                <a:latin typeface="Consolas" panose="020B0609020204030204" pitchFamily="49" charset="0"/>
              </a:rPr>
              <a:t># </a:t>
            </a:r>
            <a:r>
              <a:rPr lang="ja-JP" altLang="en-US" sz="1400" dirty="0" smtClean="0">
                <a:solidFill>
                  <a:srgbClr val="6A9955"/>
                </a:solidFill>
                <a:latin typeface="Consolas" panose="020B0609020204030204" pitchFamily="49" charset="0"/>
              </a:rPr>
              <a:t>以下の </a:t>
            </a:r>
            <a:r>
              <a:rPr lang="en-US" altLang="ja-JP" sz="1400" dirty="0" smtClean="0">
                <a:solidFill>
                  <a:srgbClr val="6A9955"/>
                </a:solidFill>
                <a:latin typeface="Consolas" panose="020B0609020204030204" pitchFamily="49" charset="0"/>
              </a:rPr>
              <a:t>a, b, c </a:t>
            </a:r>
            <a:r>
              <a:rPr lang="ja-JP" altLang="en-US" sz="1400" dirty="0" smtClean="0">
                <a:solidFill>
                  <a:srgbClr val="6A9955"/>
                </a:solidFill>
                <a:latin typeface="Consolas" panose="020B0609020204030204" pitchFamily="49" charset="0"/>
              </a:rPr>
              <a:t>の合計を関数を使わずに（</a:t>
            </a:r>
            <a:r>
              <a:rPr lang="en-US" altLang="ja-JP" sz="1400" dirty="0" smtClean="0">
                <a:solidFill>
                  <a:srgbClr val="6A9955"/>
                </a:solidFill>
                <a:latin typeface="Consolas" panose="020B0609020204030204" pitchFamily="49" charset="0"/>
              </a:rPr>
              <a:t>method_1.py</a:t>
            </a:r>
            <a:r>
              <a:rPr lang="ja-JP" altLang="en-US" sz="1400" dirty="0" smtClean="0">
                <a:solidFill>
                  <a:srgbClr val="6A9955"/>
                </a:solidFill>
                <a:latin typeface="Consolas" panose="020B0609020204030204" pitchFamily="49" charset="0"/>
              </a:rPr>
              <a:t>）</a:t>
            </a:r>
            <a:endParaRPr lang="ja-JP" altLang="en-US"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1</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2</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3</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4</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5</a:t>
            </a:r>
            <a:r>
              <a:rPr lang="en-US" altLang="ja-JP" sz="1400" dirty="0" smtClean="0">
                <a:solidFill>
                  <a:srgbClr val="D4D4D4"/>
                </a:solidFill>
                <a:latin typeface="Consolas" panose="020B0609020204030204" pitchFamily="49" charset="0"/>
              </a:rPr>
              <a:t>]</a:t>
            </a:r>
          </a:p>
          <a:p>
            <a:r>
              <a:rPr lang="en-US" altLang="ja-JP" sz="1400" dirty="0" smtClean="0">
                <a:solidFill>
                  <a:srgbClr val="9CDCFE"/>
                </a:solidFill>
                <a:latin typeface="Consolas" panose="020B0609020204030204" pitchFamily="49" charset="0"/>
              </a:rPr>
              <a:t>b</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1</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100</a:t>
            </a:r>
            <a:r>
              <a:rPr lang="en-US" altLang="ja-JP" sz="1400" dirty="0" smtClean="0">
                <a:solidFill>
                  <a:srgbClr val="D4D4D4"/>
                </a:solidFill>
                <a:latin typeface="Consolas" panose="020B0609020204030204" pitchFamily="49" charset="0"/>
              </a:rPr>
              <a:t>, </a:t>
            </a:r>
            <a:r>
              <a:rPr lang="en-US" altLang="ja-JP" sz="1400" dirty="0" smtClean="0">
                <a:solidFill>
                  <a:srgbClr val="B5CEA8"/>
                </a:solidFill>
                <a:latin typeface="Consolas" panose="020B0609020204030204" pitchFamily="49" charset="0"/>
              </a:rPr>
              <a:t>1000</a:t>
            </a:r>
            <a:r>
              <a:rPr lang="en-US" altLang="ja-JP" sz="1400" dirty="0" smtClean="0">
                <a:solidFill>
                  <a:srgbClr val="D4D4D4"/>
                </a:solidFill>
                <a:latin typeface="Consolas" panose="020B0609020204030204" pitchFamily="49" charset="0"/>
              </a:rPr>
              <a:t>]</a:t>
            </a:r>
            <a:br>
              <a:rPr lang="en-US" altLang="ja-JP" sz="1400" dirty="0" smtClean="0">
                <a:solidFill>
                  <a:srgbClr val="D4D4D4"/>
                </a:solidFill>
                <a:latin typeface="Consolas" panose="020B0609020204030204" pitchFamily="49" charset="0"/>
              </a:rPr>
            </a:br>
            <a:endParaRPr lang="en-US" altLang="ja-JP"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0</a:t>
            </a:r>
            <a:endParaRPr lang="en-US" altLang="ja-JP" sz="1400" dirty="0" smtClean="0">
              <a:solidFill>
                <a:srgbClr val="D4D4D4"/>
              </a:solidFill>
              <a:latin typeface="Consolas" panose="020B0609020204030204" pitchFamily="49" charset="0"/>
            </a:endParaRPr>
          </a:p>
          <a:p>
            <a:r>
              <a:rPr lang="en-US" altLang="ja-JP" sz="1400" dirty="0" smtClean="0">
                <a:solidFill>
                  <a:srgbClr val="6A9955"/>
                </a:solidFill>
                <a:latin typeface="Consolas" panose="020B0609020204030204" pitchFamily="49" charset="0"/>
              </a:rPr>
              <a:t># a </a:t>
            </a:r>
            <a:r>
              <a:rPr lang="ja-JP" altLang="en-US" sz="1400" dirty="0" smtClean="0">
                <a:solidFill>
                  <a:srgbClr val="6A9955"/>
                </a:solidFill>
                <a:latin typeface="Consolas" panose="020B0609020204030204" pitchFamily="49" charset="0"/>
              </a:rPr>
              <a:t>をすべて足し算する</a:t>
            </a:r>
            <a:endParaRPr lang="ja-JP" altLang="en-US" sz="1400" dirty="0" smtClean="0">
              <a:solidFill>
                <a:srgbClr val="D4D4D4"/>
              </a:solidFill>
              <a:latin typeface="Consolas" panose="020B0609020204030204" pitchFamily="49" charset="0"/>
            </a:endParaRPr>
          </a:p>
          <a:p>
            <a:r>
              <a:rPr lang="en-US" altLang="ja-JP" sz="1400" dirty="0" smtClean="0">
                <a:solidFill>
                  <a:srgbClr val="C586C0"/>
                </a:solidFill>
                <a:latin typeface="Consolas" panose="020B0609020204030204" pitchFamily="49" charset="0"/>
              </a:rPr>
              <a:t>for</a:t>
            </a:r>
            <a:r>
              <a:rPr lang="en-US" altLang="ja-JP" sz="1400" dirty="0" smtClean="0">
                <a:solidFill>
                  <a:srgbClr val="D4D4D4"/>
                </a:solidFill>
                <a:latin typeface="Consolas" panose="020B0609020204030204" pitchFamily="49" charset="0"/>
              </a:rPr>
              <a:t>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t>
            </a:r>
            <a:r>
              <a:rPr lang="en-US" altLang="ja-JP" sz="1400" dirty="0" smtClean="0">
                <a:solidFill>
                  <a:srgbClr val="C586C0"/>
                </a:solidFill>
                <a:latin typeface="Consolas" panose="020B0609020204030204" pitchFamily="49" charset="0"/>
              </a:rPr>
              <a:t>in</a:t>
            </a:r>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a:t>
            </a:r>
          </a:p>
          <a:p>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smtClean="0">
                <a:solidFill>
                  <a:srgbClr val="9CDCFE"/>
                </a:solidFill>
                <a:latin typeface="Consolas" panose="020B0609020204030204" pitchFamily="49" charset="0"/>
              </a:rPr>
              <a:t>d</a:t>
            </a:r>
            <a:r>
              <a:rPr lang="en-US" altLang="ja-JP" sz="1400" dirty="0" smtClean="0">
                <a:solidFill>
                  <a:srgbClr val="D4D4D4"/>
                </a:solidFill>
                <a:latin typeface="Consolas" panose="020B0609020204030204" pitchFamily="49" charset="0"/>
              </a:rPr>
              <a:t> +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r>
            <a:br>
              <a:rPr lang="en-US" altLang="ja-JP" sz="1400" dirty="0" smtClean="0">
                <a:solidFill>
                  <a:srgbClr val="D4D4D4"/>
                </a:solidFill>
                <a:latin typeface="Consolas" panose="020B0609020204030204" pitchFamily="49" charset="0"/>
              </a:rPr>
            </a:br>
            <a:endParaRPr lang="en-US" altLang="ja-JP" sz="1400" dirty="0" smtClean="0">
              <a:solidFill>
                <a:srgbClr val="D4D4D4"/>
              </a:solidFill>
              <a:latin typeface="Consolas" panose="020B0609020204030204" pitchFamily="49" charset="0"/>
            </a:endParaRPr>
          </a:p>
          <a:p>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smtClean="0">
                <a:solidFill>
                  <a:srgbClr val="B5CEA8"/>
                </a:solidFill>
                <a:latin typeface="Consolas" panose="020B0609020204030204" pitchFamily="49" charset="0"/>
              </a:rPr>
              <a:t>0</a:t>
            </a:r>
            <a:endParaRPr lang="en-US" altLang="ja-JP" sz="1400" dirty="0" smtClean="0">
              <a:solidFill>
                <a:srgbClr val="D4D4D4"/>
              </a:solidFill>
              <a:latin typeface="Consolas" panose="020B0609020204030204" pitchFamily="49" charset="0"/>
            </a:endParaRPr>
          </a:p>
          <a:p>
            <a:r>
              <a:rPr lang="en-US" altLang="ja-JP" sz="1400" dirty="0" smtClean="0">
                <a:solidFill>
                  <a:srgbClr val="6A9955"/>
                </a:solidFill>
                <a:latin typeface="Consolas" panose="020B0609020204030204" pitchFamily="49" charset="0"/>
              </a:rPr>
              <a:t># b </a:t>
            </a:r>
            <a:r>
              <a:rPr lang="ja-JP" altLang="en-US" sz="1400" dirty="0" smtClean="0">
                <a:solidFill>
                  <a:srgbClr val="6A9955"/>
                </a:solidFill>
                <a:latin typeface="Consolas" panose="020B0609020204030204" pitchFamily="49" charset="0"/>
              </a:rPr>
              <a:t>をすべて足し算する</a:t>
            </a:r>
            <a:endParaRPr lang="ja-JP" altLang="en-US" sz="1400" dirty="0" smtClean="0">
              <a:solidFill>
                <a:srgbClr val="D4D4D4"/>
              </a:solidFill>
              <a:latin typeface="Consolas" panose="020B0609020204030204" pitchFamily="49" charset="0"/>
            </a:endParaRPr>
          </a:p>
          <a:p>
            <a:r>
              <a:rPr lang="en-US" altLang="ja-JP" sz="1400" dirty="0" smtClean="0">
                <a:solidFill>
                  <a:srgbClr val="C586C0"/>
                </a:solidFill>
                <a:latin typeface="Consolas" panose="020B0609020204030204" pitchFamily="49" charset="0"/>
              </a:rPr>
              <a:t>for</a:t>
            </a:r>
            <a:r>
              <a:rPr lang="en-US" altLang="ja-JP" sz="1400" dirty="0" smtClean="0">
                <a:solidFill>
                  <a:srgbClr val="D4D4D4"/>
                </a:solidFill>
                <a:latin typeface="Consolas" panose="020B0609020204030204" pitchFamily="49" charset="0"/>
              </a:rPr>
              <a:t> </a:t>
            </a:r>
            <a:r>
              <a:rPr lang="en-US" altLang="ja-JP" sz="1400" dirty="0" err="1" smtClean="0">
                <a:solidFill>
                  <a:srgbClr val="9CDCFE"/>
                </a:solidFill>
                <a:latin typeface="Consolas" panose="020B0609020204030204" pitchFamily="49" charset="0"/>
              </a:rPr>
              <a:t>i</a:t>
            </a:r>
            <a:r>
              <a:rPr lang="en-US" altLang="ja-JP" sz="1400" dirty="0" smtClean="0">
                <a:solidFill>
                  <a:srgbClr val="D4D4D4"/>
                </a:solidFill>
                <a:latin typeface="Consolas" panose="020B0609020204030204" pitchFamily="49" charset="0"/>
              </a:rPr>
              <a:t> </a:t>
            </a:r>
            <a:r>
              <a:rPr lang="en-US" altLang="ja-JP" sz="1400" dirty="0" smtClean="0">
                <a:solidFill>
                  <a:srgbClr val="C586C0"/>
                </a:solidFill>
                <a:latin typeface="Consolas" panose="020B0609020204030204" pitchFamily="49" charset="0"/>
              </a:rPr>
              <a:t>in</a:t>
            </a:r>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b</a:t>
            </a:r>
            <a:r>
              <a:rPr lang="en-US" altLang="ja-JP" sz="1400" dirty="0" smtClean="0">
                <a:solidFill>
                  <a:srgbClr val="D4D4D4"/>
                </a:solidFill>
                <a:latin typeface="Consolas" panose="020B0609020204030204" pitchFamily="49" charset="0"/>
              </a:rPr>
              <a:t>:</a:t>
            </a:r>
          </a:p>
          <a:p>
            <a:r>
              <a:rPr lang="en-US" altLang="ja-JP" sz="1400" dirty="0" smtClean="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 + </a:t>
            </a:r>
            <a:r>
              <a:rPr lang="en-US" altLang="ja-JP" sz="1400" dirty="0" err="1" smtClean="0">
                <a:solidFill>
                  <a:srgbClr val="9CDCFE"/>
                </a:solidFill>
                <a:latin typeface="Consolas" panose="020B0609020204030204" pitchFamily="49" charset="0"/>
              </a:rPr>
              <a:t>i</a:t>
            </a:r>
            <a:endParaRPr lang="en-US" altLang="ja-JP" sz="1400" dirty="0" smtClean="0">
              <a:solidFill>
                <a:srgbClr val="9CDCFE"/>
              </a:solidFill>
              <a:latin typeface="Consolas" panose="020B0609020204030204" pitchFamily="49" charset="0"/>
            </a:endParaRPr>
          </a:p>
          <a:p>
            <a:endParaRPr lang="en-US" altLang="ja-JP" sz="1400" dirty="0">
              <a:solidFill>
                <a:srgbClr val="9CDCFE"/>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e</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f</a:t>
            </a:r>
            <a:r>
              <a:rPr lang="en-US" altLang="ja-JP" sz="1400" dirty="0">
                <a:solidFill>
                  <a:srgbClr val="D4D4D4"/>
                </a:solidFill>
                <a:latin typeface="Consolas" panose="020B0609020204030204" pitchFamily="49" charset="0"/>
              </a:rPr>
              <a:t>)</a:t>
            </a:r>
          </a:p>
          <a:p>
            <a:endParaRPr lang="en-US" altLang="ja-JP" sz="1400" dirty="0" smtClean="0">
              <a:solidFill>
                <a:srgbClr val="D4D4D4"/>
              </a:solidFill>
              <a:latin typeface="Consolas" panose="020B0609020204030204" pitchFamily="49" charset="0"/>
            </a:endParaRPr>
          </a:p>
          <a:p>
            <a:r>
              <a:rPr lang="en-US" altLang="ja-JP" sz="1400" dirty="0" smtClean="0">
                <a:solidFill>
                  <a:srgbClr val="FF0000"/>
                </a:solidFill>
                <a:latin typeface="Consolas" panose="020B0609020204030204" pitchFamily="49" charset="0"/>
              </a:rPr>
              <a:t>---</a:t>
            </a:r>
            <a:r>
              <a:rPr lang="ja-JP" altLang="en-US" sz="1400" dirty="0">
                <a:solidFill>
                  <a:srgbClr val="FF0000"/>
                </a:solidFill>
                <a:latin typeface="Consolas" panose="020B0609020204030204" pitchFamily="49" charset="0"/>
              </a:rPr>
              <a:t>　以下実行結果 </a:t>
            </a:r>
            <a:r>
              <a:rPr lang="en-US" altLang="ja-JP" sz="1400" dirty="0">
                <a:solidFill>
                  <a:srgbClr val="FF0000"/>
                </a:solidFill>
                <a:latin typeface="Consolas" panose="020B0609020204030204" pitchFamily="49" charset="0"/>
              </a:rPr>
              <a:t>---</a:t>
            </a:r>
            <a:endParaRPr lang="ja-JP" altLang="en-US" sz="1400" dirty="0">
              <a:solidFill>
                <a:srgbClr val="FF0000"/>
              </a:solidFill>
              <a:latin typeface="Consolas" panose="020B0609020204030204" pitchFamily="49" charset="0"/>
            </a:endParaRPr>
          </a:p>
          <a:p>
            <a:r>
              <a:rPr lang="en-US" altLang="ja-JP" sz="1400" dirty="0" smtClean="0">
                <a:solidFill>
                  <a:srgbClr val="FF0000"/>
                </a:solidFill>
                <a:latin typeface="Consolas" panose="020B0609020204030204" pitchFamily="49" charset="0"/>
              </a:rPr>
              <a:t># </a:t>
            </a:r>
            <a:r>
              <a:rPr lang="en-US" altLang="ja-JP" sz="1400" dirty="0">
                <a:solidFill>
                  <a:srgbClr val="FF0000"/>
                </a:solidFill>
                <a:latin typeface="Consolas" panose="020B0609020204030204" pitchFamily="49" charset="0"/>
              </a:rPr>
              <a:t>a, b, c </a:t>
            </a:r>
            <a:r>
              <a:rPr lang="ja-JP" altLang="en-US" sz="1400" dirty="0">
                <a:solidFill>
                  <a:srgbClr val="FF0000"/>
                </a:solidFill>
                <a:latin typeface="Consolas" panose="020B0609020204030204" pitchFamily="49" charset="0"/>
              </a:rPr>
              <a:t>の合計</a:t>
            </a:r>
          </a:p>
          <a:p>
            <a:r>
              <a:rPr lang="en-US" altLang="ja-JP" sz="1400" dirty="0" smtClean="0">
                <a:solidFill>
                  <a:srgbClr val="FF0000"/>
                </a:solidFill>
                <a:latin typeface="Consolas" panose="020B0609020204030204" pitchFamily="49" charset="0"/>
              </a:rPr>
              <a:t>(</a:t>
            </a:r>
            <a:r>
              <a:rPr lang="en-US" altLang="ja-JP" sz="1400" dirty="0">
                <a:solidFill>
                  <a:srgbClr val="FF0000"/>
                </a:solidFill>
                <a:latin typeface="Consolas" panose="020B0609020204030204" pitchFamily="49" charset="0"/>
              </a:rPr>
              <a:t>15, 1111, 75)</a:t>
            </a:r>
            <a:endParaRPr lang="ja-JP" altLang="en-US" sz="1400" dirty="0">
              <a:solidFill>
                <a:srgbClr val="FF0000"/>
              </a:solidFill>
              <a:latin typeface="Consolas" panose="020B0609020204030204" pitchFamily="49" charset="0"/>
            </a:endParaRPr>
          </a:p>
          <a:p>
            <a:endParaRPr lang="en-US" altLang="ja-JP" sz="1400" dirty="0">
              <a:solidFill>
                <a:srgbClr val="D4D4D4"/>
              </a:solidFill>
              <a:latin typeface="Consolas" panose="020B0609020204030204" pitchFamily="49" charset="0"/>
            </a:endParaRPr>
          </a:p>
        </p:txBody>
      </p:sp>
      <p:sp>
        <p:nvSpPr>
          <p:cNvPr id="11" name="正方形/長方形 10"/>
          <p:cNvSpPr/>
          <p:nvPr/>
        </p:nvSpPr>
        <p:spPr>
          <a:xfrm>
            <a:off x="6124876" y="2532822"/>
            <a:ext cx="5253644" cy="41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以下の </a:t>
            </a:r>
            <a:r>
              <a:rPr lang="en-US" altLang="ja-JP" sz="1400" dirty="0">
                <a:solidFill>
                  <a:srgbClr val="6A9955"/>
                </a:solidFill>
                <a:latin typeface="Consolas" panose="020B0609020204030204" pitchFamily="49" charset="0"/>
              </a:rPr>
              <a:t>a, b, c </a:t>
            </a:r>
            <a:r>
              <a:rPr lang="ja-JP" altLang="en-US" sz="1400" dirty="0">
                <a:solidFill>
                  <a:srgbClr val="6A9955"/>
                </a:solidFill>
                <a:latin typeface="Consolas" panose="020B0609020204030204" pitchFamily="49" charset="0"/>
              </a:rPr>
              <a:t>の合計が知りたい</a:t>
            </a:r>
            <a:endParaRPr lang="ja-JP" altLang="en-US" sz="1400" dirty="0">
              <a:solidFill>
                <a:srgbClr val="D4D4D4"/>
              </a:solidFill>
              <a:latin typeface="Consolas" panose="020B0609020204030204" pitchFamily="49" charset="0"/>
            </a:endParaRPr>
          </a:p>
          <a:p>
            <a:r>
              <a:rPr lang="en-US" altLang="ja-JP" sz="1400" dirty="0">
                <a:solidFill>
                  <a:srgbClr val="9CDCFE"/>
                </a:solidFill>
                <a:latin typeface="Consolas" panose="020B0609020204030204" pitchFamily="49" charset="0"/>
              </a:rPr>
              <a:t>a</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2</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3</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4</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5</a:t>
            </a:r>
            <a:r>
              <a:rPr lang="en-US" altLang="ja-JP" sz="1400" dirty="0">
                <a:solidFill>
                  <a:srgbClr val="D4D4D4"/>
                </a:solidFill>
                <a:latin typeface="Consolas" panose="020B0609020204030204" pitchFamily="49" charset="0"/>
              </a:rPr>
              <a:t>]</a:t>
            </a:r>
          </a:p>
          <a:p>
            <a:r>
              <a:rPr lang="en-US" altLang="ja-JP" sz="1400" dirty="0">
                <a:solidFill>
                  <a:srgbClr val="9CDCFE"/>
                </a:solidFill>
                <a:latin typeface="Consolas" panose="020B0609020204030204" pitchFamily="49" charset="0"/>
              </a:rPr>
              <a:t>b</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100</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1000</a:t>
            </a:r>
            <a:r>
              <a:rPr lang="en-US" altLang="ja-JP" sz="1400" dirty="0" smtClean="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6A9955"/>
                </a:solidFill>
                <a:latin typeface="Consolas" panose="020B0609020204030204" pitchFamily="49" charset="0"/>
              </a:rPr>
              <a:t># </a:t>
            </a:r>
            <a:r>
              <a:rPr lang="ja-JP" altLang="en-US" sz="1400" dirty="0">
                <a:solidFill>
                  <a:srgbClr val="6A9955"/>
                </a:solidFill>
                <a:latin typeface="Consolas" panose="020B0609020204030204" pitchFamily="49" charset="0"/>
              </a:rPr>
              <a:t>与えられた値を合計する関数</a:t>
            </a:r>
            <a:endParaRPr lang="ja-JP" altLang="en-US" sz="1400" dirty="0">
              <a:solidFill>
                <a:srgbClr val="D4D4D4"/>
              </a:solidFill>
              <a:latin typeface="Consolas" panose="020B0609020204030204" pitchFamily="49" charset="0"/>
            </a:endParaRPr>
          </a:p>
          <a:p>
            <a:r>
              <a:rPr lang="en-US" altLang="ja-JP" sz="1400" dirty="0" err="1">
                <a:solidFill>
                  <a:srgbClr val="569CD6"/>
                </a:solidFill>
                <a:latin typeface="Consolas" panose="020B0609020204030204" pitchFamily="49" charset="0"/>
              </a:rPr>
              <a:t>def</a:t>
            </a:r>
            <a:r>
              <a:rPr lang="en-US" altLang="ja-JP" sz="1400" dirty="0">
                <a:solidFill>
                  <a:srgbClr val="D4D4D4"/>
                </a:solidFill>
                <a:latin typeface="Consolas" panose="020B0609020204030204" pitchFamily="49" charset="0"/>
              </a:rPr>
              <a:t>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numbers</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0</a:t>
            </a:r>
            <a:endParaRPr lang="en-US" altLang="ja-JP" sz="1400" dirty="0">
              <a:solidFill>
                <a:srgbClr val="D4D4D4"/>
              </a:solidFill>
              <a:latin typeface="Consolas" panose="020B0609020204030204" pitchFamily="49" charset="0"/>
            </a:endParaRPr>
          </a:p>
          <a:p>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for</a:t>
            </a:r>
            <a:r>
              <a:rPr lang="en-US" altLang="ja-JP" sz="1400" dirty="0">
                <a:solidFill>
                  <a:srgbClr val="D4D4D4"/>
                </a:solidFill>
                <a:latin typeface="Consolas" panose="020B0609020204030204" pitchFamily="49" charset="0"/>
              </a:rPr>
              <a:t> </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in</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numbers</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a:solidFill>
                  <a:srgbClr val="9CDCFE"/>
                </a:solidFill>
                <a:latin typeface="Consolas" panose="020B0609020204030204" pitchFamily="49" charset="0"/>
              </a:rPr>
              <a:t>total</a:t>
            </a:r>
            <a:r>
              <a:rPr lang="en-US" altLang="ja-JP" sz="1400" dirty="0">
                <a:solidFill>
                  <a:srgbClr val="D4D4D4"/>
                </a:solidFill>
                <a:latin typeface="Consolas" panose="020B0609020204030204" pitchFamily="49" charset="0"/>
              </a:rPr>
              <a:t> + </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p>
          <a:p>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return</a:t>
            </a:r>
            <a:r>
              <a:rPr lang="en-US" altLang="ja-JP" sz="1400" dirty="0">
                <a:solidFill>
                  <a:srgbClr val="D4D4D4"/>
                </a:solidFill>
                <a:latin typeface="Consolas" panose="020B0609020204030204" pitchFamily="49" charset="0"/>
              </a:rPr>
              <a:t> </a:t>
            </a:r>
            <a:r>
              <a:rPr lang="en-US" altLang="ja-JP" sz="1400" dirty="0">
                <a:solidFill>
                  <a:srgbClr val="9CDCFE"/>
                </a:solidFill>
                <a:latin typeface="Consolas" panose="020B0609020204030204" pitchFamily="49" charset="0"/>
              </a:rPr>
              <a:t>total</a:t>
            </a:r>
            <a:endParaRPr lang="en-US" altLang="ja-JP" sz="1400" dirty="0">
              <a:solidFill>
                <a:srgbClr val="D4D4D4"/>
              </a:solidFill>
              <a:latin typeface="Consolas" panose="020B0609020204030204" pitchFamily="49" charset="0"/>
            </a:endParaRP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a</a:t>
            </a:r>
            <a:r>
              <a:rPr lang="en-US" altLang="ja-JP" sz="1400" dirty="0" smtClean="0">
                <a:solidFill>
                  <a:srgbClr val="D4D4D4"/>
                </a:solidFill>
                <a:latin typeface="Consolas" panose="020B0609020204030204" pitchFamily="49" charset="0"/>
              </a:rPr>
              <a:t>)</a:t>
            </a:r>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9CDCFE"/>
                </a:solidFill>
                <a:latin typeface="Consolas" panose="020B0609020204030204" pitchFamily="49" charset="0"/>
              </a:rPr>
              <a:t>e</a:t>
            </a:r>
            <a:r>
              <a:rPr lang="en-US" altLang="ja-JP" sz="1400" dirty="0">
                <a:solidFill>
                  <a:srgbClr val="D4D4D4"/>
                </a:solidFill>
                <a:latin typeface="Consolas" panose="020B0609020204030204" pitchFamily="49" charset="0"/>
              </a:rPr>
              <a:t> = </a:t>
            </a:r>
            <a:r>
              <a:rPr lang="en-US" altLang="ja-JP" sz="1400" dirty="0">
                <a:solidFill>
                  <a:srgbClr val="DCDCAA"/>
                </a:solidFill>
                <a:latin typeface="Consolas" panose="020B0609020204030204" pitchFamily="49" charset="0"/>
              </a:rPr>
              <a:t>sum</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b</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r>
            <a:br>
              <a:rPr lang="en-US" altLang="ja-JP" sz="1400" dirty="0">
                <a:solidFill>
                  <a:srgbClr val="D4D4D4"/>
                </a:solidFill>
                <a:latin typeface="Consolas" panose="020B0609020204030204" pitchFamily="49" charset="0"/>
              </a:rPr>
            </a:br>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9CDCFE"/>
                </a:solidFill>
                <a:latin typeface="Consolas" panose="020B0609020204030204" pitchFamily="49" charset="0"/>
              </a:rPr>
              <a:t>d</a:t>
            </a:r>
            <a:r>
              <a:rPr lang="en-US" altLang="ja-JP" sz="1400" dirty="0">
                <a:solidFill>
                  <a:srgbClr val="D4D4D4"/>
                </a:solidFill>
                <a:latin typeface="Consolas" panose="020B0609020204030204" pitchFamily="49" charset="0"/>
              </a:rPr>
              <a:t>, </a:t>
            </a:r>
            <a:r>
              <a:rPr lang="en-US" altLang="ja-JP" sz="1400" dirty="0" smtClean="0">
                <a:solidFill>
                  <a:srgbClr val="9CDCFE"/>
                </a:solidFill>
                <a:latin typeface="Consolas" panose="020B0609020204030204" pitchFamily="49" charset="0"/>
              </a:rPr>
              <a:t>e</a:t>
            </a:r>
            <a:r>
              <a:rPr lang="en-US" altLang="ja-JP" sz="1400" dirty="0" smtClean="0">
                <a:solidFill>
                  <a:srgbClr val="D4D4D4"/>
                </a:solidFill>
                <a:latin typeface="Consolas" panose="020B0609020204030204" pitchFamily="49" charset="0"/>
              </a:rPr>
              <a:t>)</a:t>
            </a:r>
          </a:p>
          <a:p>
            <a:endParaRPr lang="en-US" altLang="ja-JP" sz="1400" dirty="0">
              <a:solidFill>
                <a:srgbClr val="D4D4D4"/>
              </a:solidFill>
              <a:latin typeface="Consolas" panose="020B0609020204030204" pitchFamily="49" charset="0"/>
            </a:endParaRPr>
          </a:p>
          <a:p>
            <a:r>
              <a:rPr lang="en-US" altLang="ja-JP" sz="1400" dirty="0" smtClean="0">
                <a:solidFill>
                  <a:srgbClr val="FF0000"/>
                </a:solidFill>
                <a:latin typeface="Consolas" panose="020B0609020204030204" pitchFamily="49" charset="0"/>
              </a:rPr>
              <a:t>---</a:t>
            </a:r>
            <a:r>
              <a:rPr lang="ja-JP" altLang="en-US" sz="1400" dirty="0">
                <a:solidFill>
                  <a:srgbClr val="FF0000"/>
                </a:solidFill>
                <a:latin typeface="Consolas" panose="020B0609020204030204" pitchFamily="49" charset="0"/>
              </a:rPr>
              <a:t>　以下実行結果 </a:t>
            </a:r>
            <a:r>
              <a:rPr lang="en-US" altLang="ja-JP" sz="1400" dirty="0">
                <a:solidFill>
                  <a:srgbClr val="FF0000"/>
                </a:solidFill>
                <a:latin typeface="Consolas" panose="020B0609020204030204" pitchFamily="49" charset="0"/>
              </a:rPr>
              <a:t>---</a:t>
            </a:r>
            <a:endParaRPr lang="ja-JP" altLang="en-US" sz="1400" dirty="0">
              <a:solidFill>
                <a:srgbClr val="FF0000"/>
              </a:solidFill>
              <a:latin typeface="Consolas" panose="020B0609020204030204" pitchFamily="49" charset="0"/>
            </a:endParaRPr>
          </a:p>
          <a:p>
            <a:pPr lvl="0"/>
            <a:r>
              <a:rPr lang="en-US" altLang="ja-JP" sz="1400" dirty="0">
                <a:solidFill>
                  <a:srgbClr val="FF0000"/>
                </a:solidFill>
                <a:latin typeface="Consolas" panose="020B0609020204030204" pitchFamily="49" charset="0"/>
              </a:rPr>
              <a:t># a, b, c </a:t>
            </a:r>
            <a:r>
              <a:rPr lang="ja-JP" altLang="en-US" sz="1400" dirty="0">
                <a:solidFill>
                  <a:srgbClr val="FF0000"/>
                </a:solidFill>
                <a:latin typeface="Consolas" panose="020B0609020204030204" pitchFamily="49" charset="0"/>
              </a:rPr>
              <a:t>の合計</a:t>
            </a:r>
          </a:p>
          <a:p>
            <a:pPr lvl="0"/>
            <a:r>
              <a:rPr lang="en-US" altLang="ja-JP" sz="1400" dirty="0">
                <a:solidFill>
                  <a:srgbClr val="FF0000"/>
                </a:solidFill>
                <a:latin typeface="Consolas" panose="020B0609020204030204" pitchFamily="49" charset="0"/>
              </a:rPr>
              <a:t>(15, 1111, 75</a:t>
            </a:r>
            <a:r>
              <a:rPr lang="en-US" altLang="ja-JP" sz="1400" dirty="0" smtClean="0">
                <a:solidFill>
                  <a:srgbClr val="FF0000"/>
                </a:solidFill>
                <a:latin typeface="Consolas" panose="020B0609020204030204" pitchFamily="49" charset="0"/>
              </a:rPr>
              <a:t>)</a:t>
            </a:r>
            <a:endParaRPr lang="en-US" altLang="ja-JP"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2652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関数の書き方</a:t>
            </a:r>
            <a:endParaRPr kumimoji="1" lang="ja-JP" altLang="en-US" dirty="0"/>
          </a:p>
        </p:txBody>
      </p:sp>
      <p:sp>
        <p:nvSpPr>
          <p:cNvPr id="11" name="正方形/長方形 10"/>
          <p:cNvSpPr/>
          <p:nvPr/>
        </p:nvSpPr>
        <p:spPr>
          <a:xfrm>
            <a:off x="571500" y="2425701"/>
            <a:ext cx="5600020"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err="1" smtClean="0">
                <a:solidFill>
                  <a:srgbClr val="569CD6"/>
                </a:solidFill>
                <a:latin typeface="Consolas" panose="020B0609020204030204" pitchFamily="49" charset="0"/>
              </a:rPr>
              <a:t>def</a:t>
            </a:r>
            <a:r>
              <a:rPr lang="en-US" altLang="ja-JP" sz="2400" dirty="0" smtClean="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numbers</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a:solidFill>
                  <a:srgbClr val="B5CEA8"/>
                </a:solidFill>
                <a:latin typeface="Consolas" panose="020B0609020204030204" pitchFamily="49" charset="0"/>
              </a:rPr>
              <a:t>0</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for</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i</a:t>
            </a:r>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in</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numbers</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a:solidFill>
                  <a:srgbClr val="9CDCFE"/>
                </a:solidFill>
                <a:latin typeface="Consolas" panose="020B0609020204030204" pitchFamily="49" charset="0"/>
              </a:rPr>
              <a:t>total</a:t>
            </a:r>
            <a:r>
              <a:rPr lang="en-US" altLang="ja-JP" sz="2400" dirty="0">
                <a:solidFill>
                  <a:srgbClr val="D4D4D4"/>
                </a:solidFill>
                <a:latin typeface="Consolas" panose="020B0609020204030204" pitchFamily="49" charset="0"/>
              </a:rPr>
              <a:t> + </a:t>
            </a:r>
            <a:r>
              <a:rPr lang="en-US" altLang="ja-JP" sz="2400" dirty="0" err="1">
                <a:solidFill>
                  <a:srgbClr val="9CDCFE"/>
                </a:solidFill>
                <a:latin typeface="Consolas" panose="020B0609020204030204" pitchFamily="49" charset="0"/>
              </a:rPr>
              <a:t>i</a:t>
            </a:r>
            <a:r>
              <a:rPr lang="en-US" altLang="ja-JP" sz="2400" dirty="0">
                <a:solidFill>
                  <a:srgbClr val="D4D4D4"/>
                </a:solidFill>
                <a:latin typeface="Consolas" panose="020B0609020204030204" pitchFamily="49" charset="0"/>
              </a:rPr>
              <a:t>   </a:t>
            </a: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total</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9CDCFE"/>
                </a:solidFill>
                <a:latin typeface="Consolas" panose="020B0609020204030204" pitchFamily="49" charset="0"/>
              </a:rPr>
              <a:t>d</a:t>
            </a:r>
            <a:r>
              <a:rPr lang="en-US" altLang="ja-JP" sz="2400" dirty="0">
                <a:solidFill>
                  <a:srgbClr val="D4D4D4"/>
                </a:solidFill>
                <a:latin typeface="Consolas" panose="020B0609020204030204" pitchFamily="49" charset="0"/>
              </a:rPr>
              <a:t> =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a</a:t>
            </a:r>
            <a:r>
              <a:rPr lang="en-US" altLang="ja-JP" sz="2400" dirty="0" smtClean="0">
                <a:solidFill>
                  <a:srgbClr val="D4D4D4"/>
                </a:solidFill>
                <a:latin typeface="Consolas" panose="020B0609020204030204" pitchFamily="49" charset="0"/>
              </a:rPr>
              <a:t>)</a:t>
            </a:r>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9CDCFE"/>
                </a:solidFill>
                <a:latin typeface="Consolas" panose="020B0609020204030204" pitchFamily="49" charset="0"/>
              </a:rPr>
              <a:t>e</a:t>
            </a:r>
            <a:r>
              <a:rPr lang="en-US" altLang="ja-JP" sz="2400" dirty="0">
                <a:solidFill>
                  <a:srgbClr val="D4D4D4"/>
                </a:solidFill>
                <a:latin typeface="Consolas" panose="020B0609020204030204" pitchFamily="49" charset="0"/>
              </a:rPr>
              <a:t> = </a:t>
            </a:r>
            <a:r>
              <a:rPr lang="en-US" altLang="ja-JP" sz="2400" dirty="0">
                <a:solidFill>
                  <a:srgbClr val="DCDCAA"/>
                </a:solidFill>
                <a:latin typeface="Consolas" panose="020B0609020204030204" pitchFamily="49" charset="0"/>
              </a:rPr>
              <a:t>sum</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b</a:t>
            </a:r>
            <a:r>
              <a:rPr lang="en-US" altLang="ja-JP" sz="2400" dirty="0" smtClean="0">
                <a:solidFill>
                  <a:srgbClr val="D4D4D4"/>
                </a:solidFill>
                <a:latin typeface="Consolas" panose="020B0609020204030204" pitchFamily="49" charset="0"/>
              </a:rPr>
              <a:t>)</a:t>
            </a:r>
            <a:endParaRPr lang="en-US" altLang="ja-JP" sz="2400" dirty="0">
              <a:solidFill>
                <a:srgbClr val="D4D4D4"/>
              </a:solidFill>
              <a:latin typeface="Consolas" panose="020B0609020204030204" pitchFamily="49" charset="0"/>
            </a:endParaRPr>
          </a:p>
        </p:txBody>
      </p:sp>
      <p:sp>
        <p:nvSpPr>
          <p:cNvPr id="3" name="正方形/長方形 2"/>
          <p:cNvSpPr/>
          <p:nvPr/>
        </p:nvSpPr>
        <p:spPr>
          <a:xfrm>
            <a:off x="571500" y="2743200"/>
            <a:ext cx="5600020" cy="431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71500" y="3175000"/>
            <a:ext cx="5600020" cy="149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171520" y="2774434"/>
            <a:ext cx="1107996" cy="369332"/>
          </a:xfrm>
          <a:prstGeom prst="rect">
            <a:avLst/>
          </a:prstGeom>
          <a:noFill/>
        </p:spPr>
        <p:txBody>
          <a:bodyPr wrap="none" rtlCol="0">
            <a:spAutoFit/>
          </a:bodyPr>
          <a:lstStyle/>
          <a:p>
            <a:r>
              <a:rPr kumimoji="1" lang="ja-JP" altLang="en-US" b="1" dirty="0" smtClean="0">
                <a:solidFill>
                  <a:srgbClr val="FF0000"/>
                </a:solidFill>
              </a:rPr>
              <a:t>ヘッダー</a:t>
            </a:r>
            <a:endParaRPr kumimoji="1" lang="ja-JP" altLang="en-US" b="1" dirty="0">
              <a:solidFill>
                <a:srgbClr val="FF0000"/>
              </a:solidFill>
            </a:endParaRPr>
          </a:p>
        </p:txBody>
      </p:sp>
      <p:sp>
        <p:nvSpPr>
          <p:cNvPr id="10" name="テキスト ボックス 9"/>
          <p:cNvSpPr txBox="1"/>
          <p:nvPr/>
        </p:nvSpPr>
        <p:spPr>
          <a:xfrm>
            <a:off x="6171520" y="3739634"/>
            <a:ext cx="1107996" cy="369332"/>
          </a:xfrm>
          <a:prstGeom prst="rect">
            <a:avLst/>
          </a:prstGeom>
          <a:noFill/>
        </p:spPr>
        <p:txBody>
          <a:bodyPr wrap="none" rtlCol="0">
            <a:spAutoFit/>
          </a:bodyPr>
          <a:lstStyle/>
          <a:p>
            <a:r>
              <a:rPr kumimoji="1" lang="ja-JP" altLang="en-US" b="1" dirty="0" smtClean="0">
                <a:solidFill>
                  <a:srgbClr val="FF0000"/>
                </a:solidFill>
              </a:rPr>
              <a:t>ブロック</a:t>
            </a:r>
            <a:endParaRPr kumimoji="1" lang="ja-JP" altLang="en-US" b="1" dirty="0">
              <a:solidFill>
                <a:srgbClr val="FF0000"/>
              </a:solidFill>
            </a:endParaRPr>
          </a:p>
        </p:txBody>
      </p:sp>
      <p:sp>
        <p:nvSpPr>
          <p:cNvPr id="12" name="正方形/長方形 11"/>
          <p:cNvSpPr/>
          <p:nvPr/>
        </p:nvSpPr>
        <p:spPr>
          <a:xfrm>
            <a:off x="1236702" y="4191516"/>
            <a:ext cx="2286000" cy="44450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522702" y="4229100"/>
            <a:ext cx="877163" cy="369332"/>
          </a:xfrm>
          <a:prstGeom prst="rect">
            <a:avLst/>
          </a:prstGeom>
          <a:noFill/>
        </p:spPr>
        <p:txBody>
          <a:bodyPr wrap="none" rtlCol="0">
            <a:spAutoFit/>
          </a:bodyPr>
          <a:lstStyle/>
          <a:p>
            <a:r>
              <a:rPr lang="ja-JP" altLang="en-US" b="1" dirty="0">
                <a:solidFill>
                  <a:schemeClr val="accent5"/>
                </a:solidFill>
              </a:rPr>
              <a:t>戻り</a:t>
            </a:r>
            <a:r>
              <a:rPr kumimoji="1" lang="ja-JP" altLang="en-US" b="1" dirty="0" smtClean="0">
                <a:solidFill>
                  <a:schemeClr val="accent5"/>
                </a:solidFill>
              </a:rPr>
              <a:t>値</a:t>
            </a:r>
            <a:endParaRPr kumimoji="1" lang="ja-JP" altLang="en-US" b="1" dirty="0">
              <a:solidFill>
                <a:schemeClr val="accent5"/>
              </a:solidFill>
            </a:endParaRPr>
          </a:p>
        </p:txBody>
      </p:sp>
      <p:sp>
        <p:nvSpPr>
          <p:cNvPr id="14" name="正方形/長方形 13"/>
          <p:cNvSpPr/>
          <p:nvPr/>
        </p:nvSpPr>
        <p:spPr>
          <a:xfrm>
            <a:off x="1897102" y="2787199"/>
            <a:ext cx="1625600" cy="35021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522701" y="2786876"/>
            <a:ext cx="646331" cy="369332"/>
          </a:xfrm>
          <a:prstGeom prst="rect">
            <a:avLst/>
          </a:prstGeom>
          <a:noFill/>
        </p:spPr>
        <p:txBody>
          <a:bodyPr wrap="none" rtlCol="0">
            <a:spAutoFit/>
          </a:bodyPr>
          <a:lstStyle/>
          <a:p>
            <a:r>
              <a:rPr kumimoji="1" lang="ja-JP" altLang="en-US" b="1" dirty="0" smtClean="0">
                <a:solidFill>
                  <a:schemeClr val="accent5"/>
                </a:solidFill>
              </a:rPr>
              <a:t>引数</a:t>
            </a:r>
            <a:endParaRPr kumimoji="1" lang="ja-JP" altLang="en-US" b="1" dirty="0">
              <a:solidFill>
                <a:schemeClr val="accent5"/>
              </a:solidFill>
            </a:endParaRPr>
          </a:p>
        </p:txBody>
      </p:sp>
      <p:sp>
        <p:nvSpPr>
          <p:cNvPr id="16" name="コンテンツ プレースホルダー 2"/>
          <p:cNvSpPr>
            <a:spLocks noGrp="1"/>
          </p:cNvSpPr>
          <p:nvPr>
            <p:ph idx="1"/>
          </p:nvPr>
        </p:nvSpPr>
        <p:spPr>
          <a:xfrm>
            <a:off x="7717338" y="2698750"/>
            <a:ext cx="4054202" cy="2451099"/>
          </a:xfrm>
          <a:ln>
            <a:solidFill>
              <a:schemeClr val="tx1"/>
            </a:solidFill>
          </a:ln>
        </p:spPr>
        <p:txBody>
          <a:bodyPr tIns="54000" bIns="54000"/>
          <a:lstStyle/>
          <a:p>
            <a:pPr>
              <a:lnSpc>
                <a:spcPct val="100000"/>
              </a:lnSpc>
              <a:spcBef>
                <a:spcPts val="300"/>
              </a:spcBef>
              <a:buFont typeface="Wingdings" panose="05000000000000000000" pitchFamily="2" charset="2"/>
              <a:buChar char="n"/>
            </a:pPr>
            <a:r>
              <a:rPr kumimoji="1" lang="ja-JP" altLang="en-US" b="1" dirty="0" smtClean="0"/>
              <a:t>引数とは</a:t>
            </a:r>
            <a:endParaRPr kumimoji="1" lang="en-US" altLang="ja-JP" b="1" dirty="0" smtClean="0"/>
          </a:p>
          <a:p>
            <a:pPr marL="0" indent="0">
              <a:lnSpc>
                <a:spcPct val="100000"/>
              </a:lnSpc>
              <a:spcBef>
                <a:spcPts val="300"/>
              </a:spcBef>
              <a:buNone/>
            </a:pPr>
            <a:r>
              <a:rPr kumimoji="1" lang="ja-JP" altLang="en-US" b="1" dirty="0" smtClean="0">
                <a:solidFill>
                  <a:srgbClr val="FF0000"/>
                </a:solidFill>
              </a:rPr>
              <a:t>関数に渡す値</a:t>
            </a:r>
            <a:r>
              <a:rPr kumimoji="1" lang="ja-JP" altLang="en-US" b="1" dirty="0" smtClean="0"/>
              <a:t>のこと</a:t>
            </a:r>
            <a:endParaRPr kumimoji="1" lang="en-US" altLang="ja-JP" b="1" dirty="0" smtClean="0"/>
          </a:p>
          <a:p>
            <a:pPr marL="0" indent="0">
              <a:lnSpc>
                <a:spcPct val="100000"/>
              </a:lnSpc>
              <a:spcBef>
                <a:spcPts val="300"/>
              </a:spcBef>
              <a:buNone/>
            </a:pPr>
            <a:r>
              <a:rPr kumimoji="1" lang="en-US" altLang="ja-JP" sz="1600" b="1" dirty="0" smtClean="0"/>
              <a:t>(</a:t>
            </a:r>
            <a:r>
              <a:rPr kumimoji="1" lang="ja-JP" altLang="en-US" sz="1600" b="1" dirty="0" smtClean="0"/>
              <a:t>関数は引数を受け取って処理をする</a:t>
            </a:r>
            <a:r>
              <a:rPr kumimoji="1" lang="en-US" altLang="ja-JP" sz="1600" b="1" dirty="0" smtClean="0"/>
              <a:t>)</a:t>
            </a:r>
            <a:endParaRPr kumimoji="1" lang="en-US" altLang="ja-JP" sz="1600" b="1" dirty="0"/>
          </a:p>
          <a:p>
            <a:pPr>
              <a:lnSpc>
                <a:spcPct val="100000"/>
              </a:lnSpc>
              <a:spcBef>
                <a:spcPts val="300"/>
              </a:spcBef>
              <a:buFont typeface="Wingdings" panose="05000000000000000000" pitchFamily="2" charset="2"/>
              <a:buChar char="n"/>
            </a:pPr>
            <a:endParaRPr kumimoji="1" lang="en-US" altLang="ja-JP" b="1" dirty="0" smtClean="0"/>
          </a:p>
          <a:p>
            <a:pPr>
              <a:lnSpc>
                <a:spcPct val="100000"/>
              </a:lnSpc>
              <a:spcBef>
                <a:spcPts val="300"/>
              </a:spcBef>
              <a:buFont typeface="Wingdings" panose="05000000000000000000" pitchFamily="2" charset="2"/>
              <a:buChar char="n"/>
            </a:pPr>
            <a:r>
              <a:rPr kumimoji="1" lang="ja-JP" altLang="en-US" b="1" dirty="0" smtClean="0"/>
              <a:t>戻り値とは</a:t>
            </a:r>
            <a:endParaRPr kumimoji="1" lang="en-US" altLang="ja-JP" b="1" dirty="0" smtClean="0"/>
          </a:p>
          <a:p>
            <a:pPr marL="0" indent="0">
              <a:lnSpc>
                <a:spcPct val="100000"/>
              </a:lnSpc>
              <a:spcBef>
                <a:spcPts val="300"/>
              </a:spcBef>
              <a:buNone/>
            </a:pPr>
            <a:r>
              <a:rPr kumimoji="1" lang="ja-JP" altLang="en-US" b="1" dirty="0" smtClean="0">
                <a:solidFill>
                  <a:srgbClr val="FF0000"/>
                </a:solidFill>
              </a:rPr>
              <a:t>関数が処理をした結果</a:t>
            </a:r>
            <a:r>
              <a:rPr kumimoji="1" lang="ja-JP" altLang="en-US" b="1" dirty="0" smtClean="0"/>
              <a:t>を返す値</a:t>
            </a:r>
            <a:endParaRPr kumimoji="1" lang="en-US" altLang="ja-JP" b="1" dirty="0" smtClean="0"/>
          </a:p>
          <a:p>
            <a:pPr marL="0" indent="0">
              <a:lnSpc>
                <a:spcPct val="100000"/>
              </a:lnSpc>
              <a:spcBef>
                <a:spcPts val="300"/>
              </a:spcBef>
              <a:buNone/>
            </a:pPr>
            <a:r>
              <a:rPr kumimoji="1" lang="en-US" altLang="ja-JP" sz="1400" b="1" dirty="0" smtClean="0"/>
              <a:t>(</a:t>
            </a:r>
            <a:r>
              <a:rPr kumimoji="1" lang="ja-JP" altLang="en-US" sz="1400" b="1" dirty="0" smtClean="0"/>
              <a:t>関数の結果として何が必要なのかが重要</a:t>
            </a:r>
            <a:r>
              <a:rPr kumimoji="1" lang="en-US" altLang="ja-JP" sz="1400" b="1" dirty="0" smtClean="0"/>
              <a:t>)</a:t>
            </a:r>
            <a:endParaRPr kumimoji="1" lang="ja-JP" altLang="en-US" sz="1400" b="1" dirty="0"/>
          </a:p>
        </p:txBody>
      </p:sp>
      <p:sp>
        <p:nvSpPr>
          <p:cNvPr id="17" name="正方形/長方形 16"/>
          <p:cNvSpPr/>
          <p:nvPr/>
        </p:nvSpPr>
        <p:spPr>
          <a:xfrm>
            <a:off x="571500" y="4914899"/>
            <a:ext cx="1866900" cy="44450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438400" y="4813983"/>
            <a:ext cx="3103735" cy="646331"/>
          </a:xfrm>
          <a:prstGeom prst="rect">
            <a:avLst/>
          </a:prstGeom>
          <a:noFill/>
        </p:spPr>
        <p:txBody>
          <a:bodyPr wrap="none" rtlCol="0">
            <a:spAutoFit/>
          </a:bodyPr>
          <a:lstStyle/>
          <a:p>
            <a:r>
              <a:rPr lang="ja-JP" altLang="en-US" b="1" dirty="0" smtClean="0">
                <a:solidFill>
                  <a:schemeClr val="accent5"/>
                </a:solidFill>
              </a:rPr>
              <a:t>関数</a:t>
            </a:r>
            <a:r>
              <a:rPr lang="en-US" altLang="ja-JP" b="1" dirty="0" smtClean="0">
                <a:solidFill>
                  <a:schemeClr val="accent5"/>
                </a:solidFill>
              </a:rPr>
              <a:t>sum</a:t>
            </a:r>
            <a:r>
              <a:rPr lang="ja-JP" altLang="en-US" b="1" dirty="0" smtClean="0">
                <a:solidFill>
                  <a:schemeClr val="accent5"/>
                </a:solidFill>
              </a:rPr>
              <a:t>に</a:t>
            </a:r>
            <a:r>
              <a:rPr lang="en-US" altLang="ja-JP" b="1" dirty="0" smtClean="0">
                <a:solidFill>
                  <a:schemeClr val="accent5"/>
                </a:solidFill>
              </a:rPr>
              <a:t>a</a:t>
            </a:r>
            <a:r>
              <a:rPr lang="ja-JP" altLang="en-US" b="1" dirty="0" smtClean="0">
                <a:solidFill>
                  <a:schemeClr val="accent5"/>
                </a:solidFill>
              </a:rPr>
              <a:t>の引数で実行し</a:t>
            </a:r>
            <a:endParaRPr lang="en-US" altLang="ja-JP" b="1" dirty="0" smtClean="0">
              <a:solidFill>
                <a:schemeClr val="accent5"/>
              </a:solidFill>
            </a:endParaRPr>
          </a:p>
          <a:p>
            <a:r>
              <a:rPr lang="ja-JP" altLang="en-US" b="1" dirty="0" smtClean="0">
                <a:solidFill>
                  <a:schemeClr val="accent5"/>
                </a:solidFill>
              </a:rPr>
              <a:t>戻り値を変数</a:t>
            </a:r>
            <a:r>
              <a:rPr lang="en-US" altLang="ja-JP" b="1" dirty="0" smtClean="0">
                <a:solidFill>
                  <a:schemeClr val="accent5"/>
                </a:solidFill>
              </a:rPr>
              <a:t>d</a:t>
            </a:r>
            <a:r>
              <a:rPr lang="ja-JP" altLang="en-US" b="1" dirty="0" smtClean="0">
                <a:solidFill>
                  <a:schemeClr val="accent5"/>
                </a:solidFill>
              </a:rPr>
              <a:t>に代入</a:t>
            </a:r>
            <a:endParaRPr kumimoji="1" lang="ja-JP" altLang="en-US" b="1" dirty="0">
              <a:solidFill>
                <a:schemeClr val="accent5"/>
              </a:solidFill>
            </a:endParaRPr>
          </a:p>
        </p:txBody>
      </p:sp>
    </p:spTree>
    <p:extLst>
      <p:ext uri="{BB962C8B-B14F-4D97-AF65-F5344CB8AC3E}">
        <p14:creationId xmlns:p14="http://schemas.microsoft.com/office/powerpoint/2010/main" val="239688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実践編①</a:t>
            </a:r>
            <a:r>
              <a:rPr kumimoji="1" lang="en-US" altLang="ja-JP" dirty="0" smtClean="0"/>
              <a:t>(</a:t>
            </a:r>
            <a:r>
              <a:rPr kumimoji="1" lang="ja-JP" altLang="en-US" dirty="0" smtClean="0"/>
              <a:t>関数の作成</a:t>
            </a:r>
            <a:r>
              <a:rPr kumimoji="1" lang="en-US" altLang="ja-JP" dirty="0" smtClean="0"/>
              <a:t>)</a:t>
            </a:r>
            <a:endParaRPr kumimoji="1" lang="ja-JP" altLang="en-US" dirty="0"/>
          </a:p>
        </p:txBody>
      </p:sp>
      <p:sp>
        <p:nvSpPr>
          <p:cNvPr id="11" name="正方形/長方形 10"/>
          <p:cNvSpPr/>
          <p:nvPr/>
        </p:nvSpPr>
        <p:spPr>
          <a:xfrm>
            <a:off x="1864026" y="2578832"/>
            <a:ext cx="8521700"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a:solidFill>
                  <a:srgbClr val="6A9955"/>
                </a:solidFill>
                <a:latin typeface="Consolas" panose="020B0609020204030204" pitchFamily="49" charset="0"/>
              </a:rPr>
              <a:t># </a:t>
            </a:r>
            <a:r>
              <a:rPr lang="ja-JP" altLang="en-US" sz="2400" dirty="0">
                <a:solidFill>
                  <a:srgbClr val="6A9955"/>
                </a:solidFill>
                <a:latin typeface="Consolas" panose="020B0609020204030204" pitchFamily="49" charset="0"/>
              </a:rPr>
              <a:t>自己紹介</a:t>
            </a:r>
            <a:r>
              <a:rPr lang="ja-JP" altLang="en-US" sz="2400" dirty="0" smtClean="0">
                <a:solidFill>
                  <a:srgbClr val="6A9955"/>
                </a:solidFill>
                <a:latin typeface="Consolas" panose="020B0609020204030204" pitchFamily="49" charset="0"/>
              </a:rPr>
              <a:t>する関数を作成</a:t>
            </a:r>
            <a:r>
              <a:rPr lang="en-US" altLang="ja-JP" sz="2400" dirty="0" smtClean="0">
                <a:solidFill>
                  <a:srgbClr val="6A9955"/>
                </a:solidFill>
                <a:latin typeface="Consolas" panose="020B0609020204030204" pitchFamily="49" charset="0"/>
              </a:rPr>
              <a:t>(method_introduce.py)</a:t>
            </a:r>
            <a:endParaRPr lang="ja-JP" altLang="en-US" sz="2400" dirty="0">
              <a:solidFill>
                <a:srgbClr val="D4D4D4"/>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introduce</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name</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私の名前は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name</a:t>
            </a:r>
            <a:r>
              <a:rPr lang="en-US" altLang="ja-JP" sz="2400" dirty="0">
                <a:solidFill>
                  <a:srgbClr val="D4D4D4"/>
                </a:solidFill>
                <a:latin typeface="Consolas" panose="020B0609020204030204" pitchFamily="49" charset="0"/>
              </a:rPr>
              <a:t> +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です。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6A9955"/>
                </a:solidFill>
                <a:latin typeface="Consolas" panose="020B0609020204030204" pitchFamily="49" charset="0"/>
              </a:rPr>
              <a:t># </a:t>
            </a:r>
            <a:r>
              <a:rPr lang="ja-JP" altLang="en-US" sz="2400" dirty="0">
                <a:solidFill>
                  <a:srgbClr val="6A9955"/>
                </a:solidFill>
                <a:latin typeface="Consolas" panose="020B0609020204030204" pitchFamily="49" charset="0"/>
              </a:rPr>
              <a:t>関数の実行</a:t>
            </a:r>
            <a:endParaRPr lang="ja-JP" altLang="en-US" sz="2400" dirty="0">
              <a:solidFill>
                <a:srgbClr val="D4D4D4"/>
              </a:solidFill>
              <a:latin typeface="Consolas" panose="020B0609020204030204" pitchFamily="49" charset="0"/>
            </a:endParaRPr>
          </a:p>
          <a:p>
            <a:r>
              <a:rPr lang="en-US" altLang="ja-JP" sz="2400" dirty="0">
                <a:solidFill>
                  <a:srgbClr val="DCDCAA"/>
                </a:solidFill>
                <a:latin typeface="Consolas" panose="020B0609020204030204" pitchFamily="49" charset="0"/>
              </a:rPr>
              <a:t>introduce</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松井翔平</a:t>
            </a:r>
            <a:r>
              <a:rPr lang="en-US" altLang="ja-JP" sz="2400" dirty="0" smtClean="0">
                <a:solidFill>
                  <a:srgbClr val="CE9178"/>
                </a:solidFill>
                <a:latin typeface="Consolas" panose="020B0609020204030204" pitchFamily="49" charset="0"/>
              </a:rPr>
              <a:t>'</a:t>
            </a:r>
            <a:r>
              <a:rPr lang="en-US" altLang="ja-JP" sz="2400" dirty="0" smtClean="0">
                <a:solidFill>
                  <a:srgbClr val="D4D4D4"/>
                </a:solidFill>
                <a:latin typeface="Consolas" panose="020B0609020204030204" pitchFamily="49" charset="0"/>
              </a:rPr>
              <a:t>)</a:t>
            </a:r>
          </a:p>
          <a:p>
            <a:endParaRPr lang="en-US" altLang="ja-JP" sz="2400" b="0" dirty="0">
              <a:solidFill>
                <a:srgbClr val="D4D4D4"/>
              </a:solidFill>
              <a:effectLst/>
              <a:latin typeface="Consolas" panose="020B0609020204030204" pitchFamily="49" charset="0"/>
            </a:endParaRPr>
          </a:p>
          <a:p>
            <a:r>
              <a:rPr lang="en-US" altLang="ja-JP" sz="2400" dirty="0" smtClean="0">
                <a:solidFill>
                  <a:srgbClr val="FF0000"/>
                </a:solidFill>
                <a:latin typeface="Consolas" panose="020B0609020204030204" pitchFamily="49" charset="0"/>
              </a:rPr>
              <a:t>&gt;&gt;&gt;</a:t>
            </a:r>
            <a:r>
              <a:rPr lang="ja-JP" altLang="en-US" sz="2400" dirty="0">
                <a:solidFill>
                  <a:srgbClr val="FF0000"/>
                </a:solidFill>
                <a:latin typeface="Consolas" panose="020B0609020204030204" pitchFamily="49" charset="0"/>
              </a:rPr>
              <a:t>私の名前は松井翔平です。</a:t>
            </a:r>
            <a:endParaRPr lang="en-US" altLang="ja-JP" sz="2400" dirty="0" smtClean="0">
              <a:solidFill>
                <a:srgbClr val="FF0000"/>
              </a:solidFill>
              <a:latin typeface="Consolas" panose="020B0609020204030204" pitchFamily="49" charset="0"/>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引数</a:t>
            </a:r>
            <a:r>
              <a:rPr lang="ja-JP" altLang="en-US" sz="2400" b="1" dirty="0" smtClean="0">
                <a:solidFill>
                  <a:schemeClr val="bg1"/>
                </a:solidFill>
                <a:ea typeface="Yu Gothic"/>
              </a:rPr>
              <a:t>を渡して自己紹介をする関数を作成してみよう</a:t>
            </a:r>
            <a:endParaRPr lang="ja-JP" sz="2400" b="1" dirty="0">
              <a:solidFill>
                <a:schemeClr val="bg1"/>
              </a:solidFill>
              <a:ea typeface="Yu Gothic"/>
            </a:endParaRPr>
          </a:p>
        </p:txBody>
      </p:sp>
    </p:spTree>
    <p:extLst>
      <p:ext uri="{BB962C8B-B14F-4D97-AF65-F5344CB8AC3E}">
        <p14:creationId xmlns:p14="http://schemas.microsoft.com/office/powerpoint/2010/main" val="375431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実践編②</a:t>
            </a:r>
            <a:r>
              <a:rPr kumimoji="1" lang="en-US" altLang="ja-JP" dirty="0" smtClean="0"/>
              <a:t>(</a:t>
            </a:r>
            <a:r>
              <a:rPr kumimoji="1" lang="ja-JP" altLang="en-US" dirty="0" smtClean="0"/>
              <a:t>関数からの</a:t>
            </a:r>
            <a:r>
              <a:rPr kumimoji="1" lang="en-US" altLang="ja-JP" dirty="0" smtClean="0"/>
              <a:t>return</a:t>
            </a:r>
            <a:r>
              <a:rPr kumimoji="1" lang="ja-JP" altLang="en-US" dirty="0" smtClean="0"/>
              <a:t>処理</a:t>
            </a:r>
            <a:r>
              <a:rPr kumimoji="1" lang="en-US" altLang="ja-JP" dirty="0" smtClean="0"/>
              <a:t>)</a:t>
            </a:r>
            <a:endParaRPr kumimoji="1" lang="ja-JP" altLang="en-US" dirty="0"/>
          </a:p>
        </p:txBody>
      </p:sp>
      <p:sp>
        <p:nvSpPr>
          <p:cNvPr id="11" name="正方形/長方形 10"/>
          <p:cNvSpPr/>
          <p:nvPr/>
        </p:nvSpPr>
        <p:spPr>
          <a:xfrm>
            <a:off x="601869" y="2428765"/>
            <a:ext cx="6281531" cy="4353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天気を受けとってどの傘を持つかを判別する</a:t>
            </a:r>
            <a:r>
              <a:rPr lang="ja-JP" altLang="en-US" dirty="0" smtClean="0">
                <a:solidFill>
                  <a:srgbClr val="6A9955"/>
                </a:solidFill>
                <a:latin typeface="Consolas" panose="020B0609020204030204" pitchFamily="49" charset="0"/>
              </a:rPr>
              <a:t>関数</a:t>
            </a:r>
            <a:r>
              <a:rPr lang="en-US" altLang="ja-JP" dirty="0" smtClean="0">
                <a:solidFill>
                  <a:srgbClr val="6A9955"/>
                </a:solidFill>
                <a:latin typeface="Consolas" panose="020B0609020204030204" pitchFamily="49" charset="0"/>
              </a:rPr>
              <a:t>(method_weather.py)</a:t>
            </a:r>
            <a:endParaRPr lang="ja-JP" altLang="en-US" dirty="0">
              <a:solidFill>
                <a:srgbClr val="D4D4D4"/>
              </a:solidFill>
              <a:latin typeface="Consolas" panose="020B0609020204030204" pitchFamily="49" charset="0"/>
            </a:endParaRPr>
          </a:p>
          <a:p>
            <a:r>
              <a:rPr lang="en-US" altLang="ja-JP" dirty="0" err="1">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whichUmbrella</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荷物</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'wallet'</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もし雨なら荷物に傘を追加</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'rain'</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baggage</a:t>
            </a:r>
            <a:r>
              <a:rPr lang="en-US" altLang="ja-JP" dirty="0" err="1">
                <a:solidFill>
                  <a:srgbClr val="D4D4D4"/>
                </a:solidFill>
                <a:latin typeface="Consolas" panose="020B0609020204030204" pitchFamily="49" charset="0"/>
              </a:rPr>
              <a:t>.</a:t>
            </a:r>
            <a:r>
              <a:rPr lang="en-US" altLang="ja-JP" dirty="0" err="1">
                <a:solidFill>
                  <a:srgbClr val="DCDCAA"/>
                </a:solidFill>
                <a:latin typeface="Consolas" panose="020B0609020204030204" pitchFamily="49" charset="0"/>
              </a:rPr>
              <a:t>append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'umbrella'</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もし晴れなら荷物に日傘を追加</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err="1">
                <a:solidFill>
                  <a:srgbClr val="C586C0"/>
                </a:solidFill>
                <a:latin typeface="Consolas" panose="020B0609020204030204" pitchFamily="49" charset="0"/>
              </a:rPr>
              <a:t>elif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weather</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'sunny'</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err="1">
                <a:solidFill>
                  <a:srgbClr val="9CDCFE"/>
                </a:solidFill>
                <a:latin typeface="Consolas" panose="020B0609020204030204" pitchFamily="49" charset="0"/>
              </a:rPr>
              <a:t>baggage</a:t>
            </a:r>
            <a:r>
              <a:rPr lang="en-US" altLang="ja-JP" dirty="0" err="1">
                <a:solidFill>
                  <a:srgbClr val="D4D4D4"/>
                </a:solidFill>
                <a:latin typeface="Consolas" panose="020B0609020204030204" pitchFamily="49" charset="0"/>
              </a:rPr>
              <a:t>.</a:t>
            </a:r>
            <a:r>
              <a:rPr lang="en-US" altLang="ja-JP" dirty="0" err="1">
                <a:solidFill>
                  <a:srgbClr val="DCDCAA"/>
                </a:solidFill>
                <a:latin typeface="Consolas" panose="020B0609020204030204" pitchFamily="49" charset="0"/>
              </a:rPr>
              <a:t>append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'parasol'</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戻り値として荷物を返す</a:t>
            </a:r>
            <a:endParaRPr lang="ja-JP" altLang="en-US" dirty="0">
              <a:solidFill>
                <a:srgbClr val="D4D4D4"/>
              </a:solidFill>
              <a:latin typeface="Consolas" panose="020B0609020204030204" pitchFamily="49" charset="0"/>
            </a:endParaRPr>
          </a:p>
          <a:p>
            <a:r>
              <a:rPr lang="ja-JP" altLang="en-US"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smtClean="0">
                <a:solidFill>
                  <a:srgbClr val="9CDCFE"/>
                </a:solidFill>
                <a:latin typeface="Consolas" panose="020B0609020204030204" pitchFamily="49" charset="0"/>
              </a:rPr>
              <a:t>baggage</a:t>
            </a:r>
            <a:endParaRPr lang="en-US" altLang="ja-JP" dirty="0">
              <a:solidFill>
                <a:srgbClr val="D4D4D4"/>
              </a:solidFill>
              <a:latin typeface="Consolas" panose="020B0609020204030204" pitchFamily="49" charset="0"/>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関数で処理した結果を</a:t>
            </a:r>
            <a:r>
              <a:rPr lang="en-US" altLang="ja-JP" sz="2400" b="1" dirty="0" smtClean="0">
                <a:solidFill>
                  <a:schemeClr val="bg1"/>
                </a:solidFill>
                <a:ea typeface="Yu Gothic"/>
              </a:rPr>
              <a:t>return</a:t>
            </a:r>
            <a:r>
              <a:rPr lang="ja-JP" altLang="en-US" sz="2400" b="1" dirty="0" smtClean="0">
                <a:solidFill>
                  <a:schemeClr val="bg1"/>
                </a:solidFill>
                <a:ea typeface="Yu Gothic"/>
              </a:rPr>
              <a:t>文で戻り値を設定しよう</a:t>
            </a:r>
            <a:endParaRPr lang="ja-JP" sz="2400" b="1" dirty="0">
              <a:solidFill>
                <a:schemeClr val="bg1"/>
              </a:solidFill>
              <a:ea typeface="Yu Gothic"/>
            </a:endParaRPr>
          </a:p>
        </p:txBody>
      </p:sp>
      <p:sp>
        <p:nvSpPr>
          <p:cNvPr id="5" name="正方形/長方形 4"/>
          <p:cNvSpPr/>
          <p:nvPr/>
        </p:nvSpPr>
        <p:spPr>
          <a:xfrm>
            <a:off x="6994826" y="3544832"/>
            <a:ext cx="4549474" cy="2120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6A9955"/>
                </a:solidFill>
                <a:latin typeface="Consolas" panose="020B0609020204030204" pitchFamily="49" charset="0"/>
              </a:rPr>
              <a:t># </a:t>
            </a:r>
            <a:r>
              <a:rPr lang="ja-JP" altLang="en-US" dirty="0">
                <a:solidFill>
                  <a:srgbClr val="6A9955"/>
                </a:solidFill>
                <a:latin typeface="Consolas" panose="020B0609020204030204" pitchFamily="49" charset="0"/>
              </a:rPr>
              <a:t>関数を実行する</a:t>
            </a:r>
            <a:endParaRPr lang="ja-JP" altLang="en-US" dirty="0">
              <a:solidFill>
                <a:srgbClr val="D4D4D4"/>
              </a:solidFill>
              <a:latin typeface="Consolas" panose="020B0609020204030204" pitchFamily="49" charset="0"/>
            </a:endParaRPr>
          </a:p>
          <a:p>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 = </a:t>
            </a:r>
            <a:r>
              <a:rPr lang="en-US" altLang="ja-JP" dirty="0" err="1">
                <a:solidFill>
                  <a:srgbClr val="DCDCAA"/>
                </a:solidFill>
                <a:latin typeface="Consolas" panose="020B0609020204030204" pitchFamily="49" charset="0"/>
              </a:rPr>
              <a:t>whichUmbrella</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'sunny'</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baggage</a:t>
            </a:r>
            <a:r>
              <a:rPr lang="en-US" altLang="ja-JP" dirty="0">
                <a:solidFill>
                  <a:srgbClr val="D4D4D4"/>
                </a:solidFill>
                <a:latin typeface="Consolas" panose="020B0609020204030204" pitchFamily="49" charset="0"/>
              </a:rPr>
              <a:t>)</a:t>
            </a:r>
          </a:p>
          <a:p>
            <a:endParaRPr lang="en-US" altLang="ja-JP" b="0" dirty="0">
              <a:solidFill>
                <a:srgbClr val="D4D4D4"/>
              </a:solidFill>
              <a:effectLst/>
              <a:latin typeface="Consolas" panose="020B0609020204030204" pitchFamily="49" charset="0"/>
            </a:endParaRPr>
          </a:p>
          <a:p>
            <a:r>
              <a:rPr lang="en-US" altLang="ja-JP" dirty="0">
                <a:solidFill>
                  <a:srgbClr val="FF0000"/>
                </a:solidFill>
                <a:latin typeface="Consolas" panose="020B0609020204030204" pitchFamily="49" charset="0"/>
              </a:rPr>
              <a:t>&gt;&gt;&gt;['wallet', 'parasol']</a:t>
            </a:r>
            <a:endParaRPr lang="en-US" altLang="ja-JP"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369958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変数のスコープ</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関数の中で定義された変数：ローカル変数</a:t>
            </a:r>
            <a:endParaRPr lang="en-US" altLang="ja-JP" sz="2400" b="1" dirty="0" smtClean="0">
              <a:solidFill>
                <a:schemeClr val="bg1"/>
              </a:solidFill>
              <a:ea typeface="Yu Gothic"/>
            </a:endParaRPr>
          </a:p>
          <a:p>
            <a:pPr algn="ctr"/>
            <a:r>
              <a:rPr lang="ja-JP" altLang="en-US" sz="2400" b="1" dirty="0">
                <a:solidFill>
                  <a:schemeClr val="bg1"/>
                </a:solidFill>
                <a:ea typeface="Yu Gothic"/>
              </a:rPr>
              <a:t>関数</a:t>
            </a:r>
            <a:r>
              <a:rPr lang="ja-JP" altLang="en-US" sz="2400" b="1" dirty="0" smtClean="0">
                <a:solidFill>
                  <a:schemeClr val="bg1"/>
                </a:solidFill>
                <a:ea typeface="Yu Gothic"/>
              </a:rPr>
              <a:t>の外で定義された変数：グローバル変数</a:t>
            </a:r>
            <a:endParaRPr lang="ja-JP" sz="2400" b="1" dirty="0">
              <a:solidFill>
                <a:schemeClr val="bg1"/>
              </a:solidFill>
              <a:ea typeface="Yu Gothic"/>
            </a:endParaRPr>
          </a:p>
        </p:txBody>
      </p:sp>
      <p:sp>
        <p:nvSpPr>
          <p:cNvPr id="6" name="正方形/長方形 5"/>
          <p:cNvSpPr/>
          <p:nvPr/>
        </p:nvSpPr>
        <p:spPr>
          <a:xfrm>
            <a:off x="606726" y="2644667"/>
            <a:ext cx="5362274"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a:solidFill>
                  <a:srgbClr val="6A9955"/>
                </a:solidFill>
                <a:latin typeface="Consolas" panose="020B0609020204030204" pitchFamily="49" charset="0"/>
              </a:rPr>
              <a:t>#</a:t>
            </a:r>
            <a:r>
              <a:rPr lang="ja-JP" altLang="en-US" sz="2400" dirty="0">
                <a:solidFill>
                  <a:srgbClr val="6A9955"/>
                </a:solidFill>
                <a:latin typeface="Consolas" panose="020B0609020204030204" pitchFamily="49" charset="0"/>
              </a:rPr>
              <a:t>グローバル変数</a:t>
            </a:r>
            <a:r>
              <a:rPr lang="ja-JP" altLang="en-US" sz="2400" dirty="0" smtClean="0">
                <a:solidFill>
                  <a:srgbClr val="6A9955"/>
                </a:solidFill>
                <a:latin typeface="Consolas" panose="020B0609020204030204" pitchFamily="49" charset="0"/>
              </a:rPr>
              <a:t>を設定</a:t>
            </a:r>
            <a:r>
              <a:rPr lang="en-US" altLang="ja-JP" sz="2400" dirty="0" smtClean="0">
                <a:solidFill>
                  <a:srgbClr val="6A9955"/>
                </a:solidFill>
                <a:latin typeface="Consolas" panose="020B0609020204030204" pitchFamily="49" charset="0"/>
              </a:rPr>
              <a:t>(global.py)</a:t>
            </a:r>
            <a:endParaRPr lang="en-US" altLang="ja-JP" sz="2400" dirty="0" smtClean="0">
              <a:solidFill>
                <a:srgbClr val="9CDCFE"/>
              </a:solidFill>
              <a:latin typeface="Consolas" panose="020B0609020204030204" pitchFamily="49" charset="0"/>
            </a:endParaRPr>
          </a:p>
          <a:p>
            <a:r>
              <a:rPr lang="en-US" altLang="ja-JP" sz="2400" dirty="0" err="1" smtClean="0">
                <a:solidFill>
                  <a:srgbClr val="9CDCFE"/>
                </a:solidFill>
                <a:latin typeface="Consolas" panose="020B0609020204030204" pitchFamily="49" charset="0"/>
              </a:rPr>
              <a:t>global_var</a:t>
            </a:r>
            <a:r>
              <a:rPr lang="en-US" altLang="ja-JP" sz="2400" dirty="0" smtClean="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"Global </a:t>
            </a:r>
            <a:r>
              <a:rPr lang="en-US" altLang="ja-JP" sz="2400" dirty="0" err="1">
                <a:solidFill>
                  <a:srgbClr val="CE9178"/>
                </a:solidFill>
                <a:latin typeface="Consolas" panose="020B0609020204030204" pitchFamily="49" charset="0"/>
              </a:rPr>
              <a:t>Varibale</a:t>
            </a:r>
            <a:r>
              <a:rPr lang="en-US" altLang="ja-JP" sz="2400" dirty="0">
                <a:solidFill>
                  <a:srgbClr val="CE9178"/>
                </a:solidFill>
                <a:latin typeface="Consolas" panose="020B0609020204030204" pitchFamily="49" charset="0"/>
              </a:rPr>
              <a:t>"</a:t>
            </a:r>
            <a:endParaRPr lang="en-US" altLang="ja-JP" sz="2400" dirty="0">
              <a:solidFill>
                <a:srgbClr val="D4D4D4"/>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en-US" altLang="ja-JP"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r>
              <a:rPr lang="en-US" altLang="ja-JP" sz="2400" dirty="0">
                <a:solidFill>
                  <a:srgbClr val="D4D4D4"/>
                </a:solidFill>
                <a:latin typeface="Consolas" panose="020B0609020204030204" pitchFamily="49" charset="0"/>
              </a:rPr>
              <a:t> = </a:t>
            </a:r>
            <a:r>
              <a:rPr lang="en-US" altLang="ja-JP" sz="2400" dirty="0" err="1">
                <a:solidFill>
                  <a:srgbClr val="9CDCFE"/>
                </a:solidFill>
                <a:latin typeface="Consolas" panose="020B0609020204030204" pitchFamily="49" charset="0"/>
              </a:rPr>
              <a:t>global_var</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endParaRPr lang="en-US" altLang="ja-JP" sz="2400" dirty="0">
              <a:solidFill>
                <a:srgbClr val="D4D4D4"/>
              </a:solidFill>
              <a:latin typeface="Consolas" panose="020B0609020204030204" pitchFamily="49" charset="0"/>
            </a:endParaRPr>
          </a:p>
          <a:p>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FF0000"/>
                </a:solidFill>
                <a:latin typeface="Consolas" panose="020B0609020204030204" pitchFamily="49" charset="0"/>
              </a:rPr>
              <a:t>&gt;&gt;&gt;Global </a:t>
            </a:r>
            <a:r>
              <a:rPr lang="en-US" altLang="ja-JP" sz="2400" dirty="0" err="1">
                <a:solidFill>
                  <a:srgbClr val="FF0000"/>
                </a:solidFill>
                <a:latin typeface="Consolas" panose="020B0609020204030204" pitchFamily="49" charset="0"/>
              </a:rPr>
              <a:t>Varibale</a:t>
            </a:r>
            <a:endParaRPr lang="en-US" altLang="ja-JP" sz="2400" dirty="0" smtClean="0">
              <a:solidFill>
                <a:srgbClr val="FF0000"/>
              </a:solidFill>
              <a:latin typeface="Consolas" panose="020B0609020204030204" pitchFamily="49" charset="0"/>
            </a:endParaRPr>
          </a:p>
        </p:txBody>
      </p:sp>
      <p:sp>
        <p:nvSpPr>
          <p:cNvPr id="7" name="正方形/長方形 6"/>
          <p:cNvSpPr/>
          <p:nvPr/>
        </p:nvSpPr>
        <p:spPr>
          <a:xfrm>
            <a:off x="6245526" y="2644667"/>
            <a:ext cx="5654374" cy="3581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a:solidFill>
                  <a:srgbClr val="6A9955"/>
                </a:solidFill>
                <a:latin typeface="Consolas" panose="020B0609020204030204" pitchFamily="49" charset="0"/>
              </a:rPr>
              <a:t>ローカル</a:t>
            </a:r>
            <a:r>
              <a:rPr lang="ja-JP" altLang="en-US" sz="2400" dirty="0" smtClean="0">
                <a:solidFill>
                  <a:srgbClr val="6A9955"/>
                </a:solidFill>
                <a:latin typeface="Consolas" panose="020B0609020204030204" pitchFamily="49" charset="0"/>
              </a:rPr>
              <a:t>変数を設定</a:t>
            </a:r>
            <a:r>
              <a:rPr lang="en-US" altLang="ja-JP" sz="2400" dirty="0" smtClean="0">
                <a:solidFill>
                  <a:srgbClr val="6A9955"/>
                </a:solidFill>
                <a:latin typeface="Consolas" panose="020B0609020204030204" pitchFamily="49" charset="0"/>
              </a:rPr>
              <a:t>(local.py)</a:t>
            </a:r>
            <a:endParaRPr lang="en-US" altLang="ja-JP" sz="2400" dirty="0">
              <a:solidFill>
                <a:srgbClr val="9CDCFE"/>
              </a:solidFill>
              <a:latin typeface="Consolas" panose="020B0609020204030204" pitchFamily="49" charset="0"/>
            </a:endParaRPr>
          </a:p>
          <a:p>
            <a:r>
              <a:rPr lang="en-US" altLang="ja-JP" sz="2400" dirty="0" err="1" smtClean="0">
                <a:solidFill>
                  <a:srgbClr val="569CD6"/>
                </a:solidFill>
                <a:latin typeface="Consolas" panose="020B0609020204030204" pitchFamily="49" charset="0"/>
              </a:rPr>
              <a:t>def</a:t>
            </a:r>
            <a:r>
              <a:rPr lang="en-US" altLang="ja-JP" sz="2400" dirty="0" smtClean="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"Local Variable"</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t>
            </a:r>
            <a:r>
              <a:rPr lang="en-US" altLang="ja-JP" sz="2400" dirty="0">
                <a:solidFill>
                  <a:srgbClr val="C586C0"/>
                </a:solidFill>
                <a:latin typeface="Consolas" panose="020B0609020204030204" pitchFamily="49" charset="0"/>
              </a:rPr>
              <a:t>return</a:t>
            </a:r>
            <a:r>
              <a:rPr lang="en-US" altLang="ja-JP" sz="2400" dirty="0">
                <a:solidFill>
                  <a:srgbClr val="D4D4D4"/>
                </a:solidFill>
                <a:latin typeface="Consolas" panose="020B0609020204030204" pitchFamily="49" charset="0"/>
              </a:rPr>
              <a:t> </a:t>
            </a:r>
            <a:r>
              <a:rPr lang="en-US" altLang="ja-JP" sz="2400" dirty="0" err="1">
                <a:solidFill>
                  <a:srgbClr val="9CDCFE"/>
                </a:solidFill>
                <a:latin typeface="Consolas" panose="020B0609020204030204" pitchFamily="49" charset="0"/>
              </a:rPr>
              <a:t>local_var</a:t>
            </a:r>
            <a:endParaRPr lang="en-US" altLang="ja-JP" sz="2400" dirty="0">
              <a:solidFill>
                <a:srgbClr val="D4D4D4"/>
              </a:solidFill>
              <a:latin typeface="Consolas" panose="020B0609020204030204" pitchFamily="49" charset="0"/>
            </a:endParaRP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err="1">
                <a:solidFill>
                  <a:srgbClr val="DCDCAA"/>
                </a:solidFill>
                <a:latin typeface="Consolas" panose="020B0609020204030204" pitchFamily="49" charset="0"/>
              </a:rPr>
              <a:t>get_global</a:t>
            </a:r>
            <a:r>
              <a:rPr lang="en-US" altLang="ja-JP" sz="2400" dirty="0">
                <a:solidFill>
                  <a:srgbClr val="D4D4D4"/>
                </a:solidFill>
                <a:latin typeface="Consolas" panose="020B0609020204030204" pitchFamily="49" charset="0"/>
              </a:rPr>
              <a:t>()) </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&gt;&gt;&gt;Local </a:t>
            </a:r>
            <a:r>
              <a:rPr lang="en-US" altLang="ja-JP" sz="2400" dirty="0" err="1">
                <a:solidFill>
                  <a:srgbClr val="FF0000"/>
                </a:solidFill>
                <a:latin typeface="Consolas" panose="020B0609020204030204" pitchFamily="49" charset="0"/>
              </a:rPr>
              <a:t>Varibale</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205790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引数の種類</a:t>
            </a:r>
            <a:r>
              <a:rPr kumimoji="1" lang="en-US" altLang="ja-JP" dirty="0" smtClean="0"/>
              <a:t>(</a:t>
            </a:r>
            <a:r>
              <a:rPr kumimoji="1" lang="ja-JP" altLang="en-US" dirty="0"/>
              <a:t>位置</a:t>
            </a:r>
            <a:r>
              <a:rPr kumimoji="1" lang="ja-JP" altLang="en-US" dirty="0" smtClean="0"/>
              <a:t>引数</a:t>
            </a:r>
            <a:r>
              <a:rPr kumimoji="1" lang="en-US" altLang="ja-JP" dirty="0" smtClean="0"/>
              <a:t>)</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latin typeface="Yu Gothic" panose="020B0400000000000000" pitchFamily="50" charset="-128"/>
                <a:ea typeface="Yu Gothic" panose="020B0400000000000000" pitchFamily="50" charset="-128"/>
              </a:rPr>
              <a:t>キーワードを指定した位置が処理に関係する</a:t>
            </a:r>
            <a:endParaRPr lang="ja-JP" sz="2400" b="1" dirty="0">
              <a:solidFill>
                <a:schemeClr val="bg1"/>
              </a:solidFill>
              <a:ea typeface="Yu Gothic"/>
            </a:endParaRPr>
          </a:p>
        </p:txBody>
      </p:sp>
      <p:sp>
        <p:nvSpPr>
          <p:cNvPr id="7" name="正方形/長方形 6"/>
          <p:cNvSpPr/>
          <p:nvPr/>
        </p:nvSpPr>
        <p:spPr>
          <a:xfrm>
            <a:off x="1737744" y="2499565"/>
            <a:ext cx="8774263" cy="42133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2400" dirty="0" smtClean="0">
                <a:solidFill>
                  <a:srgbClr val="6A9955"/>
                </a:solidFill>
                <a:latin typeface="Consolas" panose="020B0609020204030204" pitchFamily="49" charset="0"/>
              </a:rPr>
              <a:t>#</a:t>
            </a:r>
            <a:r>
              <a:rPr lang="ja-JP" altLang="en-US" sz="2400" dirty="0" smtClean="0">
                <a:solidFill>
                  <a:srgbClr val="6A9955"/>
                </a:solidFill>
                <a:latin typeface="Consolas" panose="020B0609020204030204" pitchFamily="49" charset="0"/>
              </a:rPr>
              <a:t>位置引数を持った関数を定義</a:t>
            </a:r>
            <a:r>
              <a:rPr lang="en-US" altLang="ja-JP" sz="2400" dirty="0">
                <a:solidFill>
                  <a:srgbClr val="6A9955"/>
                </a:solidFill>
                <a:latin typeface="Consolas" panose="020B0609020204030204" pitchFamily="49" charset="0"/>
              </a:rPr>
              <a:t>(positional_arguments.py</a:t>
            </a:r>
            <a:r>
              <a:rPr lang="en-US" altLang="ja-JP" sz="2400" dirty="0" smtClean="0">
                <a:solidFill>
                  <a:srgbClr val="6A9955"/>
                </a:solidFill>
                <a:latin typeface="Consolas" panose="020B0609020204030204" pitchFamily="49" charset="0"/>
              </a:rPr>
              <a:t>)</a:t>
            </a:r>
            <a:endParaRPr lang="en-US" altLang="ja-JP" sz="2400" dirty="0">
              <a:solidFill>
                <a:srgbClr val="9CDCFE"/>
              </a:solidFill>
              <a:latin typeface="Consolas" panose="020B0609020204030204" pitchFamily="49" charset="0"/>
            </a:endParaRPr>
          </a:p>
          <a:p>
            <a:r>
              <a:rPr lang="en-US" altLang="ja-JP" sz="2400" dirty="0" err="1">
                <a:solidFill>
                  <a:srgbClr val="569CD6"/>
                </a:solidFill>
                <a:latin typeface="Consolas" panose="020B0609020204030204" pitchFamily="49" charset="0"/>
              </a:rPr>
              <a:t>def</a:t>
            </a:r>
            <a:r>
              <a:rPr lang="ja-JP" altLang="en-US" sz="2400" dirty="0">
                <a:solidFill>
                  <a:srgbClr val="D4D4D4"/>
                </a:solidFill>
                <a:latin typeface="Consolas" panose="020B0609020204030204" pitchFamily="49" charset="0"/>
              </a:rPr>
              <a:t> </a:t>
            </a: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9CDCFE"/>
                </a:solidFill>
                <a:latin typeface="Consolas" panose="020B0609020204030204" pitchFamily="49" charset="0"/>
              </a:rPr>
              <a:t>food</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夕食は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food</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を用意しています。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飲み物は</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drink</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をおすすめします。</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t>
            </a:r>
            <a:r>
              <a:rPr lang="en-US" altLang="ja-JP" sz="2400" dirty="0">
                <a:solidFill>
                  <a:srgbClr val="DCDCAA"/>
                </a:solidFill>
                <a:latin typeface="Consolas" panose="020B0609020204030204" pitchFamily="49" charset="0"/>
              </a:rPr>
              <a:t>print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デザートに</a:t>
            </a:r>
            <a:r>
              <a:rPr lang="en-US" altLang="ja-JP" sz="2400" dirty="0">
                <a:solidFill>
                  <a:srgbClr val="CE9178"/>
                </a:solidFill>
                <a:latin typeface="Consolas" panose="020B0609020204030204" pitchFamily="49" charset="0"/>
              </a:rPr>
              <a: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9CDCFE"/>
                </a:solidFill>
                <a:latin typeface="Consolas" panose="020B0609020204030204" pitchFamily="49" charset="0"/>
              </a:rPr>
              <a:t>dessert</a:t>
            </a:r>
            <a:r>
              <a:rPr lang="ja-JP" altLang="en-US" sz="2400" dirty="0">
                <a:solidFill>
                  <a:srgbClr val="D4D4D4"/>
                </a:solidFill>
                <a:latin typeface="Consolas" panose="020B0609020204030204" pitchFamily="49" charset="0"/>
              </a:rPr>
              <a:t> </a:t>
            </a:r>
            <a:r>
              <a:rPr lang="en-US" altLang="ja-JP" sz="2400" dirty="0">
                <a:solidFill>
                  <a:srgbClr val="D4D4D4"/>
                </a:solidFill>
                <a:latin typeface="Consolas" panose="020B0609020204030204" pitchFamily="49" charset="0"/>
              </a:rPr>
              <a:t>+ </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をどうぞ。</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err="1">
                <a:solidFill>
                  <a:srgbClr val="DCDCAA"/>
                </a:solidFill>
                <a:latin typeface="Consolas" panose="020B0609020204030204" pitchFamily="49" charset="0"/>
              </a:rPr>
              <a:t>dinner_menu</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ハンバーグ</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赤ワイン</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r>
              <a:rPr lang="en-US" altLang="ja-JP" sz="2400" dirty="0">
                <a:solidFill>
                  <a:srgbClr val="CE9178"/>
                </a:solidFill>
                <a:latin typeface="Consolas" panose="020B0609020204030204" pitchFamily="49" charset="0"/>
              </a:rPr>
              <a:t>"</a:t>
            </a:r>
            <a:r>
              <a:rPr lang="ja-JP" altLang="en-US" sz="2400" dirty="0">
                <a:solidFill>
                  <a:srgbClr val="CE9178"/>
                </a:solidFill>
                <a:latin typeface="Consolas" panose="020B0609020204030204" pitchFamily="49" charset="0"/>
              </a:rPr>
              <a:t>アイスクリーム</a:t>
            </a:r>
            <a:r>
              <a:rPr lang="en-US" altLang="ja-JP" sz="2400" dirty="0">
                <a:solidFill>
                  <a:srgbClr val="CE9178"/>
                </a:solidFill>
                <a:latin typeface="Consolas" panose="020B0609020204030204" pitchFamily="49" charset="0"/>
              </a:rPr>
              <a:t>"</a:t>
            </a:r>
            <a:r>
              <a:rPr lang="en-US" altLang="ja-JP" sz="2400" dirty="0">
                <a:solidFill>
                  <a:srgbClr val="D4D4D4"/>
                </a:solidFill>
                <a:latin typeface="Consolas" panose="020B0609020204030204" pitchFamily="49" charset="0"/>
              </a:rPr>
              <a:t>)</a:t>
            </a:r>
          </a:p>
          <a:p>
            <a:r>
              <a:rPr lang="en-US" altLang="ja-JP" sz="2400" dirty="0">
                <a:solidFill>
                  <a:srgbClr val="D4D4D4"/>
                </a:solidFill>
                <a:latin typeface="Consolas" panose="020B0609020204030204" pitchFamily="49" charset="0"/>
              </a:rPr>
              <a:t/>
            </a:r>
            <a:br>
              <a:rPr lang="en-US" altLang="ja-JP" sz="2400" dirty="0">
                <a:solidFill>
                  <a:srgbClr val="D4D4D4"/>
                </a:solidFill>
                <a:latin typeface="Consolas" panose="020B0609020204030204" pitchFamily="49" charset="0"/>
              </a:rPr>
            </a:br>
            <a:r>
              <a:rPr lang="en-US" altLang="ja-JP" sz="2400" dirty="0" smtClean="0">
                <a:solidFill>
                  <a:srgbClr val="FF0000"/>
                </a:solidFill>
                <a:latin typeface="Consolas" panose="020B0609020204030204" pitchFamily="49" charset="0"/>
              </a:rPr>
              <a:t>&gt;&gt;&gt;</a:t>
            </a:r>
            <a:r>
              <a:rPr lang="ja-JP" altLang="en-US" sz="2400" dirty="0">
                <a:solidFill>
                  <a:srgbClr val="FF0000"/>
                </a:solidFill>
                <a:latin typeface="Consolas" panose="020B0609020204030204" pitchFamily="49" charset="0"/>
              </a:rPr>
              <a:t>夕食はハンバーグを用意しています。</a:t>
            </a:r>
          </a:p>
          <a:p>
            <a:r>
              <a:rPr lang="ja-JP" altLang="en-US" sz="2400" dirty="0">
                <a:solidFill>
                  <a:srgbClr val="FF0000"/>
                </a:solidFill>
                <a:latin typeface="Consolas" panose="020B0609020204030204" pitchFamily="49" charset="0"/>
              </a:rPr>
              <a:t>飲み物は赤ワインをおすすめします。</a:t>
            </a:r>
          </a:p>
          <a:p>
            <a:r>
              <a:rPr lang="ja-JP" altLang="en-US" sz="2400" dirty="0">
                <a:solidFill>
                  <a:srgbClr val="FF0000"/>
                </a:solidFill>
                <a:latin typeface="Consolas" panose="020B0609020204030204" pitchFamily="49" charset="0"/>
              </a:rPr>
              <a:t>デザートにアイスクリームをどうぞ。</a:t>
            </a:r>
            <a:endParaRPr lang="en-US" altLang="ja-JP" sz="2400" dirty="0" smtClean="0">
              <a:solidFill>
                <a:srgbClr val="FF0000"/>
              </a:solidFill>
              <a:latin typeface="Consolas" panose="020B0609020204030204" pitchFamily="49" charset="0"/>
            </a:endParaRPr>
          </a:p>
        </p:txBody>
      </p:sp>
    </p:spTree>
    <p:extLst>
      <p:ext uri="{BB962C8B-B14F-4D97-AF65-F5344CB8AC3E}">
        <p14:creationId xmlns:p14="http://schemas.microsoft.com/office/powerpoint/2010/main" val="2066502203"/>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940</TotalTime>
  <Words>875</Words>
  <Application>Microsoft Office PowerPoint</Application>
  <PresentationFormat>ワイド画面</PresentationFormat>
  <Paragraphs>224</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Söhne Mono</vt:lpstr>
      <vt:lpstr>Yu Gothic</vt:lpstr>
      <vt:lpstr>Arial</vt:lpstr>
      <vt:lpstr>Consolas</vt:lpstr>
      <vt:lpstr>Wingdings</vt:lpstr>
      <vt:lpstr>CosineVTI</vt:lpstr>
      <vt:lpstr>プログラミング勉強会 Python編 (関数)</vt:lpstr>
      <vt:lpstr>これからやっていくこと</vt:lpstr>
      <vt:lpstr>プログラミングにおける関数とは</vt:lpstr>
      <vt:lpstr>関数の必要性</vt:lpstr>
      <vt:lpstr>関数の書き方</vt:lpstr>
      <vt:lpstr>実践編①(関数の作成)</vt:lpstr>
      <vt:lpstr>実践編②(関数からのreturn処理)</vt:lpstr>
      <vt:lpstr>変数のスコープ</vt:lpstr>
      <vt:lpstr>引数の種類(位置引数)</vt:lpstr>
      <vt:lpstr>引数の種類(キーワード引数)</vt:lpstr>
      <vt:lpstr>引数の種類(デフォルト引数)</vt:lpstr>
      <vt:lpstr>練習問題</vt:lpstr>
      <vt:lpstr>Pythonの関数を覚えたいなら・・・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150</cp:revision>
  <dcterms:created xsi:type="dcterms:W3CDTF">2023-05-24T13:30:05Z</dcterms:created>
  <dcterms:modified xsi:type="dcterms:W3CDTF">2023-07-23T16:41:04Z</dcterms:modified>
</cp:coreProperties>
</file>