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62" r:id="rId3"/>
    <p:sldId id="260" r:id="rId4"/>
    <p:sldId id="259" r:id="rId5"/>
    <p:sldId id="291" r:id="rId6"/>
    <p:sldId id="290" r:id="rId7"/>
    <p:sldId id="292" r:id="rId8"/>
    <p:sldId id="263" r:id="rId9"/>
    <p:sldId id="28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FEB87-1DD7-4819-AC53-4D268ED37E4F}" v="270" dt="2023-05-24T13:52:55.85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1" kern="1200" spc="1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hei1129/Python_tra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1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6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7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D86985-6B25-7F25-7884-31FF5947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75" y="1122363"/>
            <a:ext cx="9807425" cy="327378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dirty="0" smtClean="0">
                <a:ea typeface="Yu Gothic"/>
              </a:rPr>
              <a:t>React</a:t>
            </a:r>
            <a:r>
              <a:rPr lang="ja-JP" altLang="en-US" dirty="0" smtClean="0">
                <a:ea typeface="Yu Gothic"/>
              </a:rPr>
              <a:t>勉強会</a:t>
            </a:r>
            <a:endParaRPr lang="ja-JP" altLang="en-US" dirty="0">
              <a:ea typeface="Yu Gothic"/>
            </a:endParaRP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F402F4-E665-577D-F147-9DEB5337C74A}"/>
              </a:ext>
            </a:extLst>
          </p:cNvPr>
          <p:cNvSpPr txBox="1"/>
          <p:nvPr/>
        </p:nvSpPr>
        <p:spPr>
          <a:xfrm>
            <a:off x="10638692" y="6301153"/>
            <a:ext cx="1443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 smtClean="0">
                <a:ea typeface="Yu Gothic"/>
              </a:rPr>
              <a:t>202</a:t>
            </a:r>
            <a:r>
              <a:rPr lang="en-US" altLang="ja-JP" dirty="0" smtClean="0">
                <a:ea typeface="Yu Gothic"/>
              </a:rPr>
              <a:t>4</a:t>
            </a:r>
            <a:r>
              <a:rPr lang="ja-JP" altLang="en-US" dirty="0" err="1" smtClean="0">
                <a:ea typeface="Yu Gothic"/>
              </a:rPr>
              <a:t>.</a:t>
            </a:r>
            <a:r>
              <a:rPr lang="ja-JP" altLang="en-US" dirty="0" smtClean="0">
                <a:ea typeface="Yu Gothic"/>
              </a:rPr>
              <a:t>0</a:t>
            </a:r>
            <a:r>
              <a:rPr lang="en-US" altLang="ja-JP" dirty="0" smtClean="0">
                <a:ea typeface="Yu Gothic"/>
              </a:rPr>
              <a:t>8</a:t>
            </a:r>
            <a:r>
              <a:rPr lang="ja-JP" altLang="en-US" dirty="0" err="1" smtClean="0">
                <a:ea typeface="Yu Gothic"/>
              </a:rPr>
              <a:t>.</a:t>
            </a:r>
            <a:r>
              <a:rPr lang="en-US" altLang="ja-JP" dirty="0" smtClean="0">
                <a:ea typeface="Yu Gothic"/>
              </a:rPr>
              <a:t>01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5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業界のトレンド</a:t>
            </a:r>
            <a:endParaRPr kumimoji="1" lang="ja-JP" altLang="en-US" dirty="0"/>
          </a:p>
        </p:txBody>
      </p:sp>
      <p:pic>
        <p:nvPicPr>
          <p:cNvPr id="3" name="Picture 2" descr="https://storage.googleapis.com/zenn-user-upload/7dd457db8802-202403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9" y="1564956"/>
            <a:ext cx="6853401" cy="41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7740460" y="1063058"/>
            <a:ext cx="3153419" cy="2132997"/>
            <a:chOff x="7559631" y="1694046"/>
            <a:chExt cx="3214838" cy="1645920"/>
          </a:xfrm>
        </p:grpSpPr>
        <p:sp>
          <p:nvSpPr>
            <p:cNvPr id="7" name="雲形吹き出し 6"/>
            <p:cNvSpPr/>
            <p:nvPr/>
          </p:nvSpPr>
          <p:spPr>
            <a:xfrm>
              <a:off x="7559631" y="1694046"/>
              <a:ext cx="3214838" cy="1645920"/>
            </a:xfrm>
            <a:prstGeom prst="cloudCallout">
              <a:avLst>
                <a:gd name="adj1" fmla="val -70008"/>
                <a:gd name="adj2" fmla="val -97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826980" y="2081334"/>
              <a:ext cx="2805267" cy="854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React</a:t>
              </a:r>
              <a:r>
                <a:rPr kumimoji="1" lang="ja-JP" altLang="en-US" sz="1100" b="1" dirty="0" smtClean="0">
                  <a:solidFill>
                    <a:schemeClr val="bg1"/>
                  </a:solidFill>
                </a:rPr>
                <a:t>は大規模に向いており、シェアも持っていることから、情報量の豊富さ・リーム開発のしやすさなどの観点からトップシェアをもっている</a:t>
              </a:r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/>
              </a:r>
              <a:br>
                <a:rPr kumimoji="1" lang="en-US" altLang="ja-JP" sz="1100" b="1" dirty="0" smtClean="0">
                  <a:solidFill>
                    <a:schemeClr val="bg1"/>
                  </a:solidFill>
                </a:rPr>
              </a:br>
              <a:endParaRPr kumimoji="1" lang="en-US" altLang="ja-JP" sz="1100" b="1" dirty="0" smtClean="0">
                <a:solidFill>
                  <a:schemeClr val="bg1"/>
                </a:solidFill>
              </a:endParaRPr>
            </a:p>
            <a:p>
              <a:r>
                <a:rPr kumimoji="1" lang="ja-JP" altLang="en-US" sz="1100" b="1" dirty="0" smtClean="0">
                  <a:solidFill>
                    <a:schemeClr val="bg1"/>
                  </a:solidFill>
                </a:rPr>
                <a:t>副業でも時給</a:t>
              </a:r>
              <a:r>
                <a:rPr lang="en-US" altLang="ja-JP" sz="1100" b="1" dirty="0" smtClean="0">
                  <a:solidFill>
                    <a:schemeClr val="bg1"/>
                  </a:solidFill>
                </a:rPr>
                <a:t>5000</a:t>
              </a:r>
              <a:r>
                <a:rPr lang="ja-JP" altLang="en-US" sz="1100" b="1" dirty="0" smtClean="0">
                  <a:solidFill>
                    <a:schemeClr val="bg1"/>
                  </a:solidFill>
                </a:rPr>
                <a:t>円ほど行く案件も？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42687"/>
              </p:ext>
            </p:extLst>
          </p:nvPr>
        </p:nvGraphicFramePr>
        <p:xfrm>
          <a:off x="7590830" y="3762885"/>
          <a:ext cx="4071925" cy="128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385">
                  <a:extLst>
                    <a:ext uri="{9D8B030D-6E8A-4147-A177-3AD203B41FA5}">
                      <a16:colId xmlns:a16="http://schemas.microsoft.com/office/drawing/2014/main" val="3515242443"/>
                    </a:ext>
                  </a:extLst>
                </a:gridCol>
                <a:gridCol w="814385">
                  <a:extLst>
                    <a:ext uri="{9D8B030D-6E8A-4147-A177-3AD203B41FA5}">
                      <a16:colId xmlns:a16="http://schemas.microsoft.com/office/drawing/2014/main" val="1457994413"/>
                    </a:ext>
                  </a:extLst>
                </a:gridCol>
                <a:gridCol w="814385">
                  <a:extLst>
                    <a:ext uri="{9D8B030D-6E8A-4147-A177-3AD203B41FA5}">
                      <a16:colId xmlns:a16="http://schemas.microsoft.com/office/drawing/2014/main" val="1523317481"/>
                    </a:ext>
                  </a:extLst>
                </a:gridCol>
                <a:gridCol w="814385">
                  <a:extLst>
                    <a:ext uri="{9D8B030D-6E8A-4147-A177-3AD203B41FA5}">
                      <a16:colId xmlns:a16="http://schemas.microsoft.com/office/drawing/2014/main" val="3291315670"/>
                    </a:ext>
                  </a:extLst>
                </a:gridCol>
                <a:gridCol w="814385">
                  <a:extLst>
                    <a:ext uri="{9D8B030D-6E8A-4147-A177-3AD203B41FA5}">
                      <a16:colId xmlns:a16="http://schemas.microsoft.com/office/drawing/2014/main" val="2679494716"/>
                    </a:ext>
                  </a:extLst>
                </a:gridCol>
              </a:tblGrid>
              <a:tr h="321405">
                <a:tc>
                  <a:txBody>
                    <a:bodyPr/>
                    <a:lstStyle/>
                    <a:p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React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Angular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Vue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Svelte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5828"/>
                  </a:ext>
                </a:extLst>
              </a:tr>
              <a:tr h="321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Articles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5581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1413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040596"/>
                  </a:ext>
                </a:extLst>
              </a:tr>
              <a:tr h="321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Books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313479"/>
                  </a:ext>
                </a:extLst>
              </a:tr>
              <a:tr h="321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Scraps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>
                          <a:effectLst/>
                        </a:rPr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542677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590830" y="3485886"/>
            <a:ext cx="148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 smtClean="0"/>
              <a:t>Zenn</a:t>
            </a:r>
            <a:r>
              <a:rPr kumimoji="1" lang="ja-JP" altLang="en-US" sz="1200" b="1" dirty="0" smtClean="0"/>
              <a:t>の記事数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8240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lang="en-US" altLang="ja-JP" dirty="0" smtClean="0">
                <a:ea typeface="Yu Gothic"/>
              </a:rPr>
              <a:t>React</a:t>
            </a:r>
            <a:r>
              <a:rPr lang="ja-JP" altLang="en-US" dirty="0" smtClean="0">
                <a:ea typeface="Yu Gothic"/>
              </a:rPr>
              <a:t>と</a:t>
            </a:r>
            <a:r>
              <a:rPr lang="ja-JP" altLang="en-US" dirty="0">
                <a:ea typeface="Yu Gothic"/>
              </a:rPr>
              <a:t>は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F384C3-8748-CCA9-57E2-3EB6039EB151}"/>
              </a:ext>
            </a:extLst>
          </p:cNvPr>
          <p:cNvSpPr/>
          <p:nvPr/>
        </p:nvSpPr>
        <p:spPr>
          <a:xfrm>
            <a:off x="1681975" y="1477536"/>
            <a:ext cx="9144000" cy="799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bg1"/>
                </a:solidFill>
                <a:ea typeface="Yu Gothic"/>
              </a:rPr>
              <a:t>Web</a:t>
            </a:r>
            <a:r>
              <a:rPr lang="ja-JP" altLang="en-US" sz="2000" dirty="0" smtClean="0">
                <a:solidFill>
                  <a:schemeClr val="bg1"/>
                </a:solidFill>
                <a:ea typeface="Yu Gothic"/>
              </a:rPr>
              <a:t>ページの差分のみを更新することで、従来の</a:t>
            </a:r>
            <a:r>
              <a:rPr lang="en-US" altLang="ja-JP" sz="2000" dirty="0" smtClean="0">
                <a:solidFill>
                  <a:schemeClr val="bg1"/>
                </a:solidFill>
                <a:ea typeface="Yu Gothic"/>
              </a:rPr>
              <a:t>Web</a:t>
            </a:r>
            <a:r>
              <a:rPr lang="ja-JP" altLang="en-US" sz="2000" dirty="0" smtClean="0">
                <a:solidFill>
                  <a:schemeClr val="bg1"/>
                </a:solidFill>
                <a:ea typeface="Yu Gothic"/>
              </a:rPr>
              <a:t>より軽量な動作が可能</a:t>
            </a:r>
            <a:endParaRPr lang="ja-JP" sz="2000" dirty="0">
              <a:solidFill>
                <a:schemeClr val="bg1"/>
              </a:solidFill>
              <a:ea typeface="Yu Gothic"/>
            </a:endParaRPr>
          </a:p>
        </p:txBody>
      </p:sp>
      <p:pic>
        <p:nvPicPr>
          <p:cNvPr id="1026" name="Picture 2" descr="https://engineer.emilee.jp/emileeengin/wp-content/uploads/2019/07/react.do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39" y="2479117"/>
            <a:ext cx="5860472" cy="404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lang="en-US" altLang="ja-JP" dirty="0">
                <a:ea typeface="Yu Gothic"/>
              </a:rPr>
              <a:t>React</a:t>
            </a:r>
            <a:r>
              <a:rPr lang="ja-JP" altLang="en-US" dirty="0">
                <a:ea typeface="Yu Gothic"/>
              </a:rPr>
              <a:t>の基本概念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691079" y="1446415"/>
            <a:ext cx="10325000" cy="5012574"/>
          </a:xfrm>
        </p:spPr>
        <p:txBody>
          <a:bodyPr/>
          <a:lstStyle/>
          <a:p>
            <a:r>
              <a:rPr kumimoji="1" lang="en-US" altLang="ja-JP" b="1" dirty="0" smtClean="0"/>
              <a:t>1</a:t>
            </a:r>
            <a:r>
              <a:rPr kumimoji="1" lang="en-US" altLang="ja-JP" b="1" dirty="0"/>
              <a:t>. </a:t>
            </a:r>
            <a:r>
              <a:rPr kumimoji="1" lang="ja-JP" altLang="en-US" b="1" dirty="0"/>
              <a:t>コンポーネント</a:t>
            </a:r>
            <a:r>
              <a:rPr kumimoji="1" lang="en-US" altLang="ja-JP" b="1" dirty="0"/>
              <a:t>: </a:t>
            </a:r>
            <a:endParaRPr kumimoji="1" lang="en-US" altLang="ja-JP" b="1" dirty="0" smtClean="0"/>
          </a:p>
          <a:p>
            <a:pPr lvl="1"/>
            <a:r>
              <a:rPr kumimoji="1" lang="ja-JP" altLang="en-US" dirty="0" smtClean="0"/>
              <a:t>再利用</a:t>
            </a:r>
            <a:r>
              <a:rPr kumimoji="1" lang="ja-JP" altLang="en-US" dirty="0"/>
              <a:t>可能な</a:t>
            </a:r>
            <a:r>
              <a:rPr kumimoji="1" lang="en-US" altLang="ja-JP" dirty="0"/>
              <a:t>UI</a:t>
            </a:r>
            <a:r>
              <a:rPr kumimoji="1" lang="ja-JP" altLang="en-US" dirty="0"/>
              <a:t>パーツ。例えばボタンやフォームなど。</a:t>
            </a:r>
          </a:p>
          <a:p>
            <a:r>
              <a:rPr kumimoji="1" lang="en-US" altLang="ja-JP" b="1" dirty="0"/>
              <a:t>2. JSX: </a:t>
            </a:r>
            <a:endParaRPr kumimoji="1" lang="en-US" altLang="ja-JP" b="1" dirty="0" smtClean="0"/>
          </a:p>
          <a:p>
            <a:pPr lvl="1"/>
            <a:r>
              <a:rPr kumimoji="1" lang="en-US" altLang="ja-JP" dirty="0" smtClean="0"/>
              <a:t>JavaScript</a:t>
            </a:r>
            <a:r>
              <a:rPr kumimoji="1" lang="ja-JP" altLang="en-US" dirty="0"/>
              <a:t>内で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のような</a:t>
            </a:r>
            <a:r>
              <a:rPr kumimoji="1" lang="ja-JP" altLang="en-US" dirty="0"/>
              <a:t>コードを書くための構文拡張。</a:t>
            </a:r>
          </a:p>
          <a:p>
            <a:r>
              <a:rPr kumimoji="1" lang="en-US" altLang="ja-JP" b="1" dirty="0"/>
              <a:t>3. Props</a:t>
            </a:r>
            <a:r>
              <a:rPr kumimoji="1" lang="en-US" altLang="ja-JP" b="1" dirty="0" smtClean="0"/>
              <a:t>:</a:t>
            </a:r>
          </a:p>
          <a:p>
            <a:pPr lvl="1"/>
            <a:r>
              <a:rPr kumimoji="1" lang="en-US" altLang="ja-JP" b="1" dirty="0" smtClean="0"/>
              <a:t> </a:t>
            </a:r>
            <a:r>
              <a:rPr kumimoji="1" lang="ja-JP" altLang="en-US" dirty="0"/>
              <a:t>コンポーネント間でデータを受け渡すための仕組み。</a:t>
            </a:r>
          </a:p>
          <a:p>
            <a:r>
              <a:rPr kumimoji="1" lang="en-US" altLang="ja-JP" b="1" dirty="0"/>
              <a:t>4. </a:t>
            </a:r>
            <a:r>
              <a:rPr kumimoji="1" lang="en-US" altLang="ja-JP" b="1" dirty="0" smtClean="0"/>
              <a:t>State(hooks): </a:t>
            </a:r>
          </a:p>
          <a:p>
            <a:pPr lvl="1"/>
            <a:r>
              <a:rPr kumimoji="1" lang="ja-JP" altLang="en-US" dirty="0" smtClean="0"/>
              <a:t>コンポーネント内</a:t>
            </a:r>
            <a:r>
              <a:rPr kumimoji="1" lang="ja-JP" altLang="en-US" dirty="0"/>
              <a:t>で状態を管理するための仕組み。</a:t>
            </a:r>
          </a:p>
          <a:p>
            <a:r>
              <a:rPr kumimoji="1" lang="en-US" altLang="ja-JP" b="1" dirty="0"/>
              <a:t>5. </a:t>
            </a:r>
            <a:r>
              <a:rPr kumimoji="1" lang="ja-JP" altLang="en-US" b="1" dirty="0"/>
              <a:t>イベントハンドリング</a:t>
            </a:r>
            <a:r>
              <a:rPr kumimoji="1" lang="en-US" altLang="ja-JP" b="1" dirty="0"/>
              <a:t>: </a:t>
            </a:r>
            <a:endParaRPr kumimoji="1" lang="en-US" altLang="ja-JP" b="1" dirty="0" smtClean="0"/>
          </a:p>
          <a:p>
            <a:pPr lvl="1"/>
            <a:r>
              <a:rPr kumimoji="1" lang="ja-JP" altLang="en-US" dirty="0" smtClean="0"/>
              <a:t>ユーザー</a:t>
            </a:r>
            <a:r>
              <a:rPr kumimoji="1" lang="ja-JP" altLang="en-US" dirty="0"/>
              <a:t>の操作に対する反応を定義する方法。</a:t>
            </a:r>
          </a:p>
        </p:txBody>
      </p:sp>
    </p:spTree>
    <p:extLst>
      <p:ext uri="{BB962C8B-B14F-4D97-AF65-F5344CB8AC3E}">
        <p14:creationId xmlns:p14="http://schemas.microsoft.com/office/powerpoint/2010/main" val="333041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lang="en-US" altLang="ja-JP" dirty="0">
                <a:ea typeface="Yu Gothic"/>
              </a:rPr>
              <a:t>React</a:t>
            </a:r>
            <a:r>
              <a:rPr lang="ja-JP" altLang="en-US" dirty="0" smtClean="0">
                <a:ea typeface="Yu Gothic"/>
              </a:rPr>
              <a:t>の</a:t>
            </a:r>
            <a:r>
              <a:rPr lang="en-US" altLang="ja-JP" dirty="0" smtClean="0">
                <a:ea typeface="Yu Gothic"/>
              </a:rPr>
              <a:t>props</a:t>
            </a:r>
            <a:r>
              <a:rPr lang="ja-JP" altLang="en-US" dirty="0" smtClean="0">
                <a:ea typeface="Yu Gothic"/>
              </a:rPr>
              <a:t>と</a:t>
            </a:r>
            <a:r>
              <a:rPr lang="en-US" altLang="ja-JP" dirty="0" smtClean="0">
                <a:ea typeface="Yu Gothic"/>
              </a:rPr>
              <a:t>state</a:t>
            </a:r>
            <a:endParaRPr kumimoji="1" lang="ja-JP" altLang="en-US" dirty="0"/>
          </a:p>
        </p:txBody>
      </p:sp>
      <p:pic>
        <p:nvPicPr>
          <p:cNvPr id="4098" name="Picture 2" descr="States Vs Props in React: Introduction &amp; Differences | Bosc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50" y="1691440"/>
            <a:ext cx="83820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4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lang="en-US" altLang="ja-JP" dirty="0">
                <a:ea typeface="Yu Gothic"/>
              </a:rPr>
              <a:t>React</a:t>
            </a:r>
            <a:r>
              <a:rPr lang="ja-JP" altLang="en-US" dirty="0" smtClean="0">
                <a:ea typeface="Yu Gothic"/>
              </a:rPr>
              <a:t>のライフサイクル</a:t>
            </a:r>
            <a:endParaRPr kumimoji="1" lang="ja-JP" altLang="en-US" dirty="0"/>
          </a:p>
        </p:txBody>
      </p:sp>
      <p:pic>
        <p:nvPicPr>
          <p:cNvPr id="3074" name="Picture 2" descr="React(v16.4) コンポーネントライフサイクルメソッドまとめ #React - Qii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2"/>
          <a:stretch/>
        </p:blipFill>
        <p:spPr bwMode="auto">
          <a:xfrm>
            <a:off x="1516999" y="1250000"/>
            <a:ext cx="9946252" cy="5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lang="en-US" altLang="ja-JP" dirty="0">
                <a:ea typeface="Yu Gothic"/>
              </a:rPr>
              <a:t>React</a:t>
            </a:r>
            <a:r>
              <a:rPr lang="ja-JP" altLang="en-US" dirty="0" smtClean="0">
                <a:ea typeface="Yu Gothic"/>
              </a:rPr>
              <a:t>のビルドツール</a:t>
            </a:r>
            <a:endParaRPr kumimoji="1" lang="ja-JP" altLang="en-US" dirty="0"/>
          </a:p>
        </p:txBody>
      </p:sp>
      <p:pic>
        <p:nvPicPr>
          <p:cNvPr id="1026" name="Picture 2" descr="https://storage.googleapis.com/zenn-user-upload/05a034967c6e3e6390b9cd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989165"/>
            <a:ext cx="5482306" cy="30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orage.googleapis.com/zenn-user-upload/b4501d5d43ce4c03daf001a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0"/>
          <a:stretch/>
        </p:blipFill>
        <p:spPr bwMode="auto">
          <a:xfrm>
            <a:off x="6525716" y="1989165"/>
            <a:ext cx="5496365" cy="305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7"/>
          <p:cNvSpPr>
            <a:spLocks noGrp="1"/>
          </p:cNvSpPr>
          <p:nvPr>
            <p:ph idx="1"/>
          </p:nvPr>
        </p:nvSpPr>
        <p:spPr>
          <a:xfrm>
            <a:off x="365760" y="1564956"/>
            <a:ext cx="5361710" cy="53201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1800" b="1" dirty="0" smtClean="0"/>
              <a:t>従来のビルドツール</a:t>
            </a:r>
            <a:r>
              <a:rPr kumimoji="1" lang="en-US" altLang="ja-JP" sz="1800" b="1" dirty="0" smtClean="0"/>
              <a:t>(</a:t>
            </a:r>
            <a:r>
              <a:rPr kumimoji="1" lang="ja-JP" altLang="en-US" sz="1800" b="1" dirty="0" smtClean="0"/>
              <a:t>例：</a:t>
            </a:r>
            <a:r>
              <a:rPr kumimoji="1" lang="en-US" altLang="ja-JP" sz="1800" b="1" dirty="0" err="1"/>
              <a:t>Webpack</a:t>
            </a:r>
            <a:r>
              <a:rPr kumimoji="1" lang="en-US" altLang="ja-JP" sz="1800" b="1" dirty="0"/>
              <a:t>)</a:t>
            </a:r>
            <a:endParaRPr kumimoji="1" lang="ja-JP" altLang="en-US" sz="1800" b="1" dirty="0"/>
          </a:p>
        </p:txBody>
      </p:sp>
      <p:sp>
        <p:nvSpPr>
          <p:cNvPr id="7" name="コンテンツ プレースホルダー 7"/>
          <p:cNvSpPr txBox="1">
            <a:spLocks/>
          </p:cNvSpPr>
          <p:nvPr/>
        </p:nvSpPr>
        <p:spPr>
          <a:xfrm>
            <a:off x="6445134" y="1564956"/>
            <a:ext cx="4444539" cy="53201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9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9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9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9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9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ja-JP" altLang="en-US" sz="1800" b="1" dirty="0"/>
              <a:t>流行り</a:t>
            </a:r>
            <a:r>
              <a:rPr kumimoji="1" lang="ja-JP" altLang="en-US" sz="1800" b="1" dirty="0" smtClean="0"/>
              <a:t>のビルドツール</a:t>
            </a:r>
            <a:r>
              <a:rPr kumimoji="1" lang="en-US" altLang="ja-JP" sz="1800" b="1" dirty="0" smtClean="0"/>
              <a:t>(</a:t>
            </a:r>
            <a:r>
              <a:rPr kumimoji="1" lang="ja-JP" altLang="en-US" sz="1800" b="1" dirty="0" smtClean="0"/>
              <a:t>例：</a:t>
            </a:r>
            <a:r>
              <a:rPr kumimoji="1" lang="en-US" altLang="ja-JP" sz="1800" b="1" dirty="0" smtClean="0"/>
              <a:t>VITE)</a:t>
            </a:r>
            <a:endParaRPr kumimoji="1" lang="ja-JP" altLang="en-US" sz="1800" b="1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611969" y="4471278"/>
            <a:ext cx="3153419" cy="1721704"/>
            <a:chOff x="7559631" y="1694047"/>
            <a:chExt cx="3214838" cy="1328547"/>
          </a:xfrm>
        </p:grpSpPr>
        <p:sp>
          <p:nvSpPr>
            <p:cNvPr id="9" name="雲形吹き出し 8"/>
            <p:cNvSpPr/>
            <p:nvPr/>
          </p:nvSpPr>
          <p:spPr>
            <a:xfrm>
              <a:off x="7559631" y="1694047"/>
              <a:ext cx="3214838" cy="1328547"/>
            </a:xfrm>
            <a:prstGeom prst="cloudCallout">
              <a:avLst>
                <a:gd name="adj1" fmla="val 42553"/>
                <a:gd name="adj2" fmla="val -662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826980" y="2081334"/>
              <a:ext cx="2805267" cy="593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bg1"/>
                  </a:solidFill>
                </a:rPr>
                <a:t>ノーバンドルツールとも呼ばれ、開発時の実行では全体をバンドルしないため、ソースコードの変更がリアルタイムで反映され、開発速度の向上が期待される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5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35" y="1973179"/>
            <a:ext cx="10325000" cy="1987394"/>
          </a:xfrm>
        </p:spPr>
        <p:txBody>
          <a:bodyPr/>
          <a:lstStyle/>
          <a:p>
            <a:pPr algn="ctr"/>
            <a:r>
              <a:rPr kumimoji="1" lang="ja-JP" altLang="en-US" sz="3600" dirty="0" smtClean="0"/>
              <a:t>では・・・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err="1" smtClean="0"/>
              <a:t>ToDo</a:t>
            </a:r>
            <a:r>
              <a:rPr kumimoji="1" lang="ja-JP" altLang="en-US" sz="3600" dirty="0" smtClean="0"/>
              <a:t>アプリのハンズオンをしていきましょう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082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ja-JP" altLang="en-US" dirty="0" smtClean="0"/>
              <a:t>本研修の資料公開場所</a:t>
            </a:r>
            <a:endParaRPr kumimoji="1" lang="ja-JP" altLang="en-US" dirty="0"/>
          </a:p>
        </p:txBody>
      </p:sp>
      <p:sp>
        <p:nvSpPr>
          <p:cNvPr id="9" name="コンテンツ プレースホルダー 7"/>
          <p:cNvSpPr>
            <a:spLocks noGrp="1"/>
          </p:cNvSpPr>
          <p:nvPr>
            <p:ph idx="1"/>
          </p:nvPr>
        </p:nvSpPr>
        <p:spPr>
          <a:xfrm>
            <a:off x="707705" y="1275125"/>
            <a:ext cx="10325000" cy="4118858"/>
          </a:xfrm>
        </p:spPr>
        <p:txBody>
          <a:bodyPr/>
          <a:lstStyle/>
          <a:p>
            <a:r>
              <a:rPr kumimoji="1" lang="en-US" altLang="ja-JP" sz="1800" b="1" dirty="0" err="1" smtClean="0"/>
              <a:t>Github</a:t>
            </a:r>
            <a:endParaRPr kumimoji="1" lang="en-US" altLang="ja-JP" sz="1800" b="1" dirty="0" smtClean="0"/>
          </a:p>
          <a:p>
            <a:pPr lvl="1"/>
            <a:r>
              <a:rPr kumimoji="1" lang="en-US" altLang="ja-JP" sz="1200" dirty="0" smtClean="0">
                <a:hlinkClick r:id="rId2"/>
              </a:rPr>
              <a:t>https</a:t>
            </a:r>
            <a:r>
              <a:rPr kumimoji="1" lang="en-US" altLang="ja-JP" sz="1200" dirty="0">
                <a:hlinkClick r:id="rId2"/>
              </a:rPr>
              <a:t>://</a:t>
            </a:r>
            <a:r>
              <a:rPr kumimoji="1" lang="en-US" altLang="ja-JP" sz="1200" dirty="0" smtClean="0">
                <a:hlinkClick r:id="rId2"/>
              </a:rPr>
              <a:t>github.com/Shohei1129/Python_traning</a:t>
            </a:r>
            <a:endParaRPr kumimoji="1" lang="en-US" altLang="ja-JP" sz="1200" dirty="0" smtClean="0"/>
          </a:p>
          <a:p>
            <a:pPr lvl="1"/>
            <a:r>
              <a:rPr kumimoji="1" lang="ja-JP" altLang="en-US" sz="1200" dirty="0"/>
              <a:t>資料</a:t>
            </a:r>
            <a:r>
              <a:rPr kumimoji="1" lang="ja-JP" altLang="en-US" sz="1200" dirty="0" smtClean="0"/>
              <a:t>とプログラムコードも保存しています</a:t>
            </a:r>
            <a:endParaRPr kumimoji="1"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261132311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246</Words>
  <Application>Microsoft Office PowerPoint</Application>
  <PresentationFormat>ワイド画面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</vt:lpstr>
      <vt:lpstr>Arial</vt:lpstr>
      <vt:lpstr>Wingdings</vt:lpstr>
      <vt:lpstr>CosineVTI</vt:lpstr>
      <vt:lpstr>React勉強会</vt:lpstr>
      <vt:lpstr>Web業界のトレンド</vt:lpstr>
      <vt:lpstr>Reactとは</vt:lpstr>
      <vt:lpstr>Reactの基本概念</vt:lpstr>
      <vt:lpstr>Reactのpropsとstate</vt:lpstr>
      <vt:lpstr>Reactのライフサイクル</vt:lpstr>
      <vt:lpstr>Reactのビルドツール</vt:lpstr>
      <vt:lpstr>では・・・ ToDoアプリのハンズオンをしていきましょう</vt:lpstr>
      <vt:lpstr>本研修の資料公開場所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146</cp:revision>
  <dcterms:created xsi:type="dcterms:W3CDTF">2023-05-24T13:30:05Z</dcterms:created>
  <dcterms:modified xsi:type="dcterms:W3CDTF">2024-07-31T17:44:32Z</dcterms:modified>
</cp:coreProperties>
</file>