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57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88" autoAdjust="0"/>
    <p:restoredTop sz="94660"/>
  </p:normalViewPr>
  <p:slideViewPr>
    <p:cSldViewPr snapToGrid="0">
      <p:cViewPr>
        <p:scale>
          <a:sx n="33" d="100"/>
          <a:sy n="33" d="100"/>
        </p:scale>
        <p:origin x="643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468D2-2555-4D34-AB49-5965F61EC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C24DB-083C-4935-91ED-4B14B1335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869C4B-E062-4156-9118-6409182B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9B05AC-D55C-4281-837A-343492E0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EAFF6-B838-48F0-952B-E9B30152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64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35ED9-BC60-432F-AFCE-E6D568CC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4F53F6-B850-4437-9A95-31B11E5CD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F021-5CB0-4FCA-8C83-6B8D223C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927D35-2613-4E5C-80FA-1324D90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94CBD-DDAE-4601-91A6-CCB0D733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25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2F0760-E19C-4CBE-B32F-D9FC4CC69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CE3D0A-DCAE-4970-BF36-31EDC5F5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77982-64FA-45B4-893C-B7003262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5EEC5B-4F3B-4770-AAC9-011CCD6B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03EB66-1D48-49CE-8EDA-2C44E842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8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19101-0EE4-4BD3-BE19-287CD5A6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C8CF1-130C-498D-9FDB-EACD1A6C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FA261-92A3-47D2-84E4-44E4557C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61E8A-8985-404C-8CB6-4CF7F188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8508CD-14C9-4553-BEF1-8D82468C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81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B9992-0C6F-49D9-894A-7F534912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2FEB86-FF7D-4C51-B46A-849B0BBC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5444A3-E6FC-40BF-9335-FCD8C6EE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177C29-FBA0-4229-AA1F-1A780CE7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53BB0-BE2F-45F5-9537-2DFDC4B3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20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22E0F-F5E8-4D01-BB84-E74DE1DD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0E37A-C91A-4AD9-82F6-6A29E448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4BD6C4-668F-4299-893C-C274103A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CCA52D-30C9-4CCD-9A1A-27C4B666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3D9E3C-4602-4FEC-967B-9C589117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504153-832D-4E9C-93FF-535C02F8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24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5461D-9AE6-46C8-8CB2-2CC9BB99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C1047-8DC9-42FD-929A-808657CA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FC0C5F-1D17-4000-90E7-FB79E88EE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6A8DF1-2CA2-487B-B215-708E7075B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A42658-BC54-4A7C-83A9-4180C0904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4F02C1-C8E5-47B1-B0E4-F8648C74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8056D6-1842-4ED9-830B-91BD1BB1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D2A7F8-6208-48B2-B899-5EF5441C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00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4AF11-5F15-4F1C-AF30-498BDE63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655547-266E-4095-BF26-AD59BE9C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D494F5-023A-4CF7-83F5-774703A6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B66A6A-881F-4FAC-BA5B-D0E728E9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62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9CFAB5-3A2F-496A-9CDC-0D4D96E3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C99936-0B1C-4349-9356-E3121E76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794CAB-9EDA-4D28-8C69-184B7A64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6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ECD0C-E160-45CB-BB61-026601EF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95F217-EBA4-4725-92ED-0809FC26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B3FCAD-694A-4340-83E3-C26E6E2EE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1C9C72-4E81-43A1-9144-C7C60707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3DDD09-0F20-436E-A8A0-A7C4BA75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8DF477-3878-46A0-8B15-DF396804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2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302B7-B978-4019-B24D-13F002FE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3C6245-121F-4F5F-99A0-9FEB421CB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2F0810-0D61-4813-AAF6-8B244612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8B9622-9F67-4A6C-8A8E-5EB43BC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A2A25F-9BC3-43B4-BC7D-A0628D64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AC85B4-61FC-4400-9D17-23686D0C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50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BB9666-A118-4BC0-85C2-B96FAEE7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F102EC-EAB6-49E2-B43D-5D989A78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1C94A-88E5-4D2E-AF36-D6CA857C8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60AB-7787-4D22-93A8-AFA568139733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51D942-D7EC-4160-8DBE-1DCFEEB62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6D8492-B3D1-4191-9E09-CB3E7A0ED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D100-416B-4C02-B3D7-741ED156A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1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F452E4-D767-43DF-91EF-46D49DA824B3}"/>
              </a:ext>
            </a:extLst>
          </p:cNvPr>
          <p:cNvSpPr txBox="1"/>
          <p:nvPr/>
        </p:nvSpPr>
        <p:spPr>
          <a:xfrm>
            <a:off x="616227" y="424190"/>
            <a:ext cx="1113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流量バランス計算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234B38-030B-402D-9E92-6BB4D0AAD34D}"/>
              </a:ext>
            </a:extLst>
          </p:cNvPr>
          <p:cNvSpPr txBox="1"/>
          <p:nvPr/>
        </p:nvSpPr>
        <p:spPr>
          <a:xfrm>
            <a:off x="7087613" y="1758136"/>
            <a:ext cx="4381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b="1" dirty="0"/>
              <a:t>必ず流れる枝を定める</a:t>
            </a:r>
            <a:endParaRPr lang="en-US" altLang="ja-JP" sz="2400" b="1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b="1" dirty="0"/>
              <a:t>その枝の流量を仮定し、圧力差を算出</a:t>
            </a:r>
            <a:endParaRPr lang="en-US" altLang="ja-JP" sz="2400" b="1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b="1" dirty="0"/>
              <a:t>圧力差に基づきそのほかの枝の流量を算出</a:t>
            </a:r>
            <a:endParaRPr lang="en-US" altLang="ja-JP" sz="2400" b="1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b="1" dirty="0"/>
              <a:t>仮定した流量と等しくなるよう収束計算</a:t>
            </a:r>
            <a:endParaRPr kumimoji="1" lang="ja-JP" altLang="en-US" sz="24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39755D4-4AC8-4C4E-8D73-1940F767A3E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"/>
          <a:stretch/>
        </p:blipFill>
        <p:spPr bwMode="auto">
          <a:xfrm>
            <a:off x="722696" y="1530125"/>
            <a:ext cx="5212080" cy="1617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3D5BD-E834-4D81-8D8C-10169B8C366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3045"/>
          <a:stretch/>
        </p:blipFill>
        <p:spPr bwMode="auto">
          <a:xfrm>
            <a:off x="722696" y="3332387"/>
            <a:ext cx="4876165" cy="23469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884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E971BA-38A3-4F82-82BC-FF25F367A86A}"/>
              </a:ext>
            </a:extLst>
          </p:cNvPr>
          <p:cNvSpPr txBox="1"/>
          <p:nvPr/>
        </p:nvSpPr>
        <p:spPr>
          <a:xfrm>
            <a:off x="616227" y="424190"/>
            <a:ext cx="583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例）</a:t>
            </a:r>
            <a:r>
              <a:rPr kumimoji="1" lang="ja-JP" altLang="en-US" sz="2800" b="1" dirty="0"/>
              <a:t>仙台</a:t>
            </a:r>
            <a:r>
              <a:rPr kumimoji="1" lang="en-US" altLang="ja-JP" sz="2800" b="1" dirty="0"/>
              <a:t>TEC</a:t>
            </a:r>
            <a:endParaRPr kumimoji="1" lang="ja-JP" altLang="en-US" sz="28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62A3C65-E876-4564-8354-1C3046172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30" y="890355"/>
            <a:ext cx="9763340" cy="50772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E392F9-0E22-4786-B103-AC98C146CD14}"/>
              </a:ext>
            </a:extLst>
          </p:cNvPr>
          <p:cNvSpPr txBox="1"/>
          <p:nvPr/>
        </p:nvSpPr>
        <p:spPr>
          <a:xfrm>
            <a:off x="905787" y="6019640"/>
            <a:ext cx="1060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接点が少なくなるようにモデル化すると計算負荷を削減できる</a:t>
            </a:r>
          </a:p>
        </p:txBody>
      </p:sp>
    </p:spTree>
    <p:extLst>
      <p:ext uri="{BB962C8B-B14F-4D97-AF65-F5344CB8AC3E}">
        <p14:creationId xmlns:p14="http://schemas.microsoft.com/office/powerpoint/2010/main" val="267537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F452E4-D767-43DF-91EF-46D49DA824B3}"/>
              </a:ext>
            </a:extLst>
          </p:cNvPr>
          <p:cNvSpPr txBox="1"/>
          <p:nvPr/>
        </p:nvSpPr>
        <p:spPr>
          <a:xfrm>
            <a:off x="616227" y="424190"/>
            <a:ext cx="1113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Branch00(</a:t>
            </a:r>
            <a:r>
              <a:rPr kumimoji="1" lang="en-US" altLang="ja-JP" sz="2800" b="1" dirty="0" err="1"/>
              <a:t>kr_eq</a:t>
            </a:r>
            <a:r>
              <a:rPr kumimoji="1" lang="en-US" altLang="ja-JP" sz="2800" b="1" dirty="0"/>
              <a:t>=0.8, </a:t>
            </a:r>
            <a:r>
              <a:rPr kumimoji="1" lang="en-US" altLang="ja-JP" sz="2800" b="1" dirty="0" err="1"/>
              <a:t>kr_pipe</a:t>
            </a:r>
            <a:r>
              <a:rPr kumimoji="1" lang="en-US" altLang="ja-JP" sz="2800" b="1" dirty="0"/>
              <a:t>=0.5, </a:t>
            </a:r>
            <a:r>
              <a:rPr kumimoji="1" lang="en-US" altLang="ja-JP" sz="2800" b="1" dirty="0" err="1"/>
              <a:t>head_act</a:t>
            </a:r>
            <a:r>
              <a:rPr kumimoji="1" lang="en-US" altLang="ja-JP" sz="2800" b="1" dirty="0"/>
              <a:t>=0)</a:t>
            </a:r>
            <a:endParaRPr kumimoji="1" lang="ja-JP" altLang="en-US" sz="28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234B38-030B-402D-9E92-6BB4D0AAD34D}"/>
              </a:ext>
            </a:extLst>
          </p:cNvPr>
          <p:cNvSpPr txBox="1"/>
          <p:nvPr/>
        </p:nvSpPr>
        <p:spPr>
          <a:xfrm>
            <a:off x="616227" y="1217568"/>
            <a:ext cx="8390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機器のみを有する枝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g         :</a:t>
            </a:r>
            <a:r>
              <a:rPr kumimoji="1" lang="ja-JP" altLang="en-US" sz="2400" b="1" dirty="0"/>
              <a:t>流量</a:t>
            </a:r>
            <a:r>
              <a:rPr kumimoji="1" lang="en-US" altLang="ja-JP" sz="2400" b="1" dirty="0"/>
              <a:t>[m3/min]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dp</a:t>
            </a:r>
            <a:r>
              <a:rPr kumimoji="1" lang="en-US" altLang="ja-JP" sz="2400" b="1" dirty="0"/>
              <a:t>        :</a:t>
            </a:r>
            <a:r>
              <a:rPr kumimoji="1" lang="ja-JP" altLang="en-US" sz="2400" b="1" dirty="0"/>
              <a:t>枝の出入口圧力差</a:t>
            </a:r>
            <a:r>
              <a:rPr kumimoji="1" lang="en-US" altLang="ja-JP" sz="2400" b="1" dirty="0"/>
              <a:t>[kPa]</a:t>
            </a:r>
            <a:r>
              <a:rPr kumimoji="1" lang="ja-JP" altLang="en-US" sz="2400" b="1" dirty="0"/>
              <a:t>加圧：</a:t>
            </a:r>
            <a:r>
              <a:rPr kumimoji="1" lang="en-US" altLang="ja-JP" sz="2400" b="1" dirty="0"/>
              <a:t>+, </a:t>
            </a:r>
            <a:r>
              <a:rPr kumimoji="1" lang="ja-JP" altLang="en-US" sz="2400" b="1" dirty="0"/>
              <a:t>減圧：</a:t>
            </a:r>
            <a:r>
              <a:rPr kumimoji="1" lang="en-US" altLang="ja-JP" sz="2400" b="1" dirty="0"/>
              <a:t>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kr_pipe</a:t>
            </a:r>
            <a:r>
              <a:rPr kumimoji="1" lang="en-US" altLang="ja-JP" sz="2400" b="1" dirty="0"/>
              <a:t>   :</a:t>
            </a:r>
            <a:r>
              <a:rPr kumimoji="1" lang="ja-JP" altLang="en-US" sz="2400" b="1" dirty="0"/>
              <a:t>管の圧損係数</a:t>
            </a:r>
            <a:r>
              <a:rPr kumimoji="1" lang="en-US" altLang="ja-JP" sz="2400" b="1" dirty="0"/>
              <a:t>[kPa/(m3/min)^2]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kr_eq</a:t>
            </a:r>
            <a:r>
              <a:rPr kumimoji="1" lang="en-US" altLang="ja-JP" sz="2400" b="1" dirty="0"/>
              <a:t>     :</a:t>
            </a:r>
            <a:r>
              <a:rPr kumimoji="1" lang="ja-JP" altLang="en-US" sz="2400" b="1" dirty="0"/>
              <a:t>機器の圧損係数</a:t>
            </a:r>
            <a:r>
              <a:rPr kumimoji="1" lang="en-US" altLang="ja-JP" sz="2400" b="1" dirty="0"/>
              <a:t>[kPa/(m3/min)^2]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head_act</a:t>
            </a:r>
            <a:r>
              <a:rPr kumimoji="1" lang="en-US" altLang="ja-JP" sz="2400" b="1" dirty="0"/>
              <a:t>  :</a:t>
            </a:r>
            <a:r>
              <a:rPr kumimoji="1" lang="ja-JP" altLang="en-US" sz="2400" b="1" dirty="0"/>
              <a:t>実揚程</a:t>
            </a:r>
            <a:r>
              <a:rPr kumimoji="1" lang="en-US" altLang="ja-JP" sz="2400" b="1" dirty="0"/>
              <a:t>[kPa]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冷却塔などの高低差</a:t>
            </a:r>
            <a:r>
              <a:rPr lang="en-US" altLang="ja-JP" sz="2400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f2p(g)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流量から圧力差を求める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return </a:t>
            </a:r>
            <a:r>
              <a:rPr lang="en-US" altLang="ja-JP" sz="2400" b="1" dirty="0" err="1"/>
              <a:t>dp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p2f(</a:t>
            </a:r>
            <a:r>
              <a:rPr lang="en-US" altLang="ja-JP" sz="2400" b="1" dirty="0" err="1"/>
              <a:t>dp</a:t>
            </a:r>
            <a:r>
              <a:rPr lang="en-US" altLang="ja-JP" sz="2400" b="1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圧力差から流量を求める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return g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6343B2F-B9DB-4F9E-9D1A-F891D46EEDE3}"/>
              </a:ext>
            </a:extLst>
          </p:cNvPr>
          <p:cNvCxnSpPr/>
          <p:nvPr/>
        </p:nvCxnSpPr>
        <p:spPr>
          <a:xfrm>
            <a:off x="8382000" y="1479178"/>
            <a:ext cx="2941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C5F3B-A024-4BE7-8013-C313022F8882}"/>
              </a:ext>
            </a:extLst>
          </p:cNvPr>
          <p:cNvSpPr/>
          <p:nvPr/>
        </p:nvSpPr>
        <p:spPr>
          <a:xfrm>
            <a:off x="9290805" y="1217568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A0D2977-8923-4F3C-BAF1-17242FFD683A}"/>
              </a:ext>
            </a:extLst>
          </p:cNvPr>
          <p:cNvSpPr/>
          <p:nvPr/>
        </p:nvSpPr>
        <p:spPr>
          <a:xfrm>
            <a:off x="8255566" y="1352744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8D043DC-EC52-43E5-B54E-48B47F38CABF}"/>
              </a:ext>
            </a:extLst>
          </p:cNvPr>
          <p:cNvSpPr/>
          <p:nvPr/>
        </p:nvSpPr>
        <p:spPr>
          <a:xfrm>
            <a:off x="11196886" y="1352744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70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F452E4-D767-43DF-91EF-46D49DA824B3}"/>
              </a:ext>
            </a:extLst>
          </p:cNvPr>
          <p:cNvSpPr txBox="1"/>
          <p:nvPr/>
        </p:nvSpPr>
        <p:spPr>
          <a:xfrm>
            <a:off x="616227" y="424190"/>
            <a:ext cx="1113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Branch01(valve, </a:t>
            </a:r>
            <a:r>
              <a:rPr kumimoji="1" lang="en-US" altLang="ja-JP" sz="2800" b="1" dirty="0" err="1"/>
              <a:t>kr_eq</a:t>
            </a:r>
            <a:r>
              <a:rPr kumimoji="1" lang="en-US" altLang="ja-JP" sz="2800" b="1" dirty="0"/>
              <a:t>=0.5, </a:t>
            </a:r>
            <a:r>
              <a:rPr kumimoji="1" lang="en-US" altLang="ja-JP" sz="2800" b="1" dirty="0" err="1"/>
              <a:t>kr_pipe</a:t>
            </a:r>
            <a:r>
              <a:rPr kumimoji="1" lang="en-US" altLang="ja-JP" sz="2800" b="1" dirty="0"/>
              <a:t>=0.5)</a:t>
            </a:r>
            <a:endParaRPr kumimoji="1" lang="ja-JP" altLang="en-US" sz="28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234B38-030B-402D-9E92-6BB4D0AAD34D}"/>
              </a:ext>
            </a:extLst>
          </p:cNvPr>
          <p:cNvSpPr txBox="1"/>
          <p:nvPr/>
        </p:nvSpPr>
        <p:spPr>
          <a:xfrm>
            <a:off x="616227" y="1217568"/>
            <a:ext cx="8390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機器、バルブを有する枝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g         :</a:t>
            </a:r>
            <a:r>
              <a:rPr kumimoji="1" lang="ja-JP" altLang="en-US" sz="2400" b="1" dirty="0"/>
              <a:t>流量</a:t>
            </a:r>
            <a:r>
              <a:rPr kumimoji="1" lang="en-US" altLang="ja-JP" sz="2400" b="1" dirty="0"/>
              <a:t>[m3/min]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dp</a:t>
            </a:r>
            <a:r>
              <a:rPr kumimoji="1" lang="en-US" altLang="ja-JP" sz="2400" b="1" dirty="0"/>
              <a:t>        :</a:t>
            </a:r>
            <a:r>
              <a:rPr kumimoji="1" lang="ja-JP" altLang="en-US" sz="2400" b="1" dirty="0"/>
              <a:t>枝の出入口圧力差</a:t>
            </a:r>
            <a:r>
              <a:rPr kumimoji="1" lang="en-US" altLang="ja-JP" sz="2400" b="1" dirty="0"/>
              <a:t>[kPa]</a:t>
            </a:r>
            <a:r>
              <a:rPr kumimoji="1" lang="ja-JP" altLang="en-US" sz="2400" b="1" dirty="0"/>
              <a:t>加圧：</a:t>
            </a:r>
            <a:r>
              <a:rPr kumimoji="1" lang="en-US" altLang="ja-JP" sz="2400" b="1" dirty="0"/>
              <a:t>+, </a:t>
            </a:r>
            <a:r>
              <a:rPr kumimoji="1" lang="ja-JP" altLang="en-US" sz="2400" b="1" dirty="0"/>
              <a:t>減圧：</a:t>
            </a:r>
            <a:r>
              <a:rPr kumimoji="1" lang="en-US" altLang="ja-JP" sz="2400" b="1" dirty="0"/>
              <a:t>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valve : </a:t>
            </a:r>
            <a:r>
              <a:rPr lang="ja-JP" altLang="en-US" sz="2400" b="1" dirty="0"/>
              <a:t>バルブオブジェクト</a:t>
            </a:r>
            <a:endParaRPr kumimoji="1"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kr_pipe</a:t>
            </a:r>
            <a:r>
              <a:rPr kumimoji="1" lang="en-US" altLang="ja-JP" sz="2400" b="1" dirty="0"/>
              <a:t>   :</a:t>
            </a:r>
            <a:r>
              <a:rPr kumimoji="1" lang="ja-JP" altLang="en-US" sz="2400" b="1" dirty="0"/>
              <a:t>管の圧損係数</a:t>
            </a:r>
            <a:r>
              <a:rPr kumimoji="1" lang="en-US" altLang="ja-JP" sz="2400" b="1" dirty="0"/>
              <a:t>[kPa/(m3/min)^2]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kr_eq</a:t>
            </a:r>
            <a:r>
              <a:rPr kumimoji="1" lang="en-US" altLang="ja-JP" sz="2400" b="1" dirty="0"/>
              <a:t>     :</a:t>
            </a:r>
            <a:r>
              <a:rPr kumimoji="1" lang="ja-JP" altLang="en-US" sz="2400" b="1" dirty="0"/>
              <a:t>機器の圧損係数</a:t>
            </a:r>
            <a:r>
              <a:rPr kumimoji="1" lang="en-US" altLang="ja-JP" sz="2400" b="1" dirty="0"/>
              <a:t>[kPa/(m3/min)^2]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f2p(g)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流量から圧力差を求める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return </a:t>
            </a:r>
            <a:r>
              <a:rPr lang="en-US" altLang="ja-JP" sz="2400" b="1" dirty="0" err="1"/>
              <a:t>dp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p2f(</a:t>
            </a:r>
            <a:r>
              <a:rPr lang="en-US" altLang="ja-JP" sz="2400" b="1" dirty="0" err="1"/>
              <a:t>dp</a:t>
            </a:r>
            <a:r>
              <a:rPr lang="en-US" altLang="ja-JP" sz="2400" b="1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圧力差から流量を求める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return g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6343B2F-B9DB-4F9E-9D1A-F891D46EEDE3}"/>
              </a:ext>
            </a:extLst>
          </p:cNvPr>
          <p:cNvCxnSpPr/>
          <p:nvPr/>
        </p:nvCxnSpPr>
        <p:spPr>
          <a:xfrm>
            <a:off x="8382000" y="1479178"/>
            <a:ext cx="2941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C5F3B-A024-4BE7-8013-C313022F8882}"/>
              </a:ext>
            </a:extLst>
          </p:cNvPr>
          <p:cNvSpPr/>
          <p:nvPr/>
        </p:nvSpPr>
        <p:spPr>
          <a:xfrm>
            <a:off x="8931083" y="1217568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A0D2977-8923-4F3C-BAF1-17242FFD683A}"/>
              </a:ext>
            </a:extLst>
          </p:cNvPr>
          <p:cNvSpPr/>
          <p:nvPr/>
        </p:nvSpPr>
        <p:spPr>
          <a:xfrm>
            <a:off x="8255566" y="1352744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8D043DC-EC52-43E5-B54E-48B47F38CABF}"/>
              </a:ext>
            </a:extLst>
          </p:cNvPr>
          <p:cNvSpPr/>
          <p:nvPr/>
        </p:nvSpPr>
        <p:spPr>
          <a:xfrm>
            <a:off x="11196886" y="1352744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992C7E5-6BF2-43C2-8293-33E77E38CC23}"/>
              </a:ext>
            </a:extLst>
          </p:cNvPr>
          <p:cNvGrpSpPr/>
          <p:nvPr/>
        </p:nvGrpSpPr>
        <p:grpSpPr>
          <a:xfrm>
            <a:off x="10413274" y="1191732"/>
            <a:ext cx="472200" cy="425504"/>
            <a:chOff x="8344292" y="3591839"/>
            <a:chExt cx="1020079" cy="919203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7FD5665-7E38-43E4-91F6-080C09261BF0}"/>
                </a:ext>
              </a:extLst>
            </p:cNvPr>
            <p:cNvCxnSpPr>
              <a:stCxn id="11" idx="0"/>
            </p:cNvCxnSpPr>
            <p:nvPr/>
          </p:nvCxnSpPr>
          <p:spPr>
            <a:xfrm flipH="1" flipV="1">
              <a:off x="8854332" y="3792960"/>
              <a:ext cx="1" cy="422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40721FF3-5C95-47A9-95CC-75FFB6F8BC14}"/>
                </a:ext>
              </a:extLst>
            </p:cNvPr>
            <p:cNvSpPr/>
            <p:nvPr/>
          </p:nvSpPr>
          <p:spPr>
            <a:xfrm rot="5400000">
              <a:off x="8303489" y="3960197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59BCAF5C-7C8D-4EF2-B052-C03C30B90882}"/>
                </a:ext>
              </a:extLst>
            </p:cNvPr>
            <p:cNvSpPr/>
            <p:nvPr/>
          </p:nvSpPr>
          <p:spPr>
            <a:xfrm rot="16200000" flipH="1">
              <a:off x="8813529" y="3960199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ECB8A36-BFDA-47D7-BF69-37DDE78D604C}"/>
                </a:ext>
              </a:extLst>
            </p:cNvPr>
            <p:cNvSpPr/>
            <p:nvPr/>
          </p:nvSpPr>
          <p:spPr>
            <a:xfrm>
              <a:off x="8495788" y="3591839"/>
              <a:ext cx="714814" cy="252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34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F452E4-D767-43DF-91EF-46D49DA824B3}"/>
              </a:ext>
            </a:extLst>
          </p:cNvPr>
          <p:cNvSpPr txBox="1"/>
          <p:nvPr/>
        </p:nvSpPr>
        <p:spPr>
          <a:xfrm>
            <a:off x="616227" y="424190"/>
            <a:ext cx="1113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Branch10(pump, </a:t>
            </a:r>
            <a:r>
              <a:rPr kumimoji="1" lang="en-US" altLang="ja-JP" sz="2800" b="1" dirty="0" err="1"/>
              <a:t>kr_eq</a:t>
            </a:r>
            <a:r>
              <a:rPr kumimoji="1" lang="en-US" altLang="ja-JP" sz="2800" b="1" dirty="0"/>
              <a:t>=0.5, </a:t>
            </a:r>
            <a:r>
              <a:rPr kumimoji="1" lang="en-US" altLang="ja-JP" sz="2800" b="1" dirty="0" err="1"/>
              <a:t>kr_pipe</a:t>
            </a:r>
            <a:r>
              <a:rPr kumimoji="1" lang="en-US" altLang="ja-JP" sz="2800" b="1" dirty="0"/>
              <a:t>=0.5)</a:t>
            </a:r>
            <a:endParaRPr kumimoji="1" lang="ja-JP" altLang="en-US" sz="28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234B38-030B-402D-9E92-6BB4D0AAD34D}"/>
              </a:ext>
            </a:extLst>
          </p:cNvPr>
          <p:cNvSpPr txBox="1"/>
          <p:nvPr/>
        </p:nvSpPr>
        <p:spPr>
          <a:xfrm>
            <a:off x="616227" y="1217568"/>
            <a:ext cx="8390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ポンプ、機器を有する枝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g         :</a:t>
            </a:r>
            <a:r>
              <a:rPr kumimoji="1" lang="ja-JP" altLang="en-US" sz="2400" b="1" dirty="0"/>
              <a:t>流量</a:t>
            </a:r>
            <a:r>
              <a:rPr kumimoji="1" lang="en-US" altLang="ja-JP" sz="2400" b="1" dirty="0"/>
              <a:t>[m3/min]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dp</a:t>
            </a:r>
            <a:r>
              <a:rPr kumimoji="1" lang="en-US" altLang="ja-JP" sz="2400" b="1" dirty="0"/>
              <a:t>        :</a:t>
            </a:r>
            <a:r>
              <a:rPr kumimoji="1" lang="ja-JP" altLang="en-US" sz="2400" b="1" dirty="0"/>
              <a:t>枝の出入口圧力差</a:t>
            </a:r>
            <a:r>
              <a:rPr kumimoji="1" lang="en-US" altLang="ja-JP" sz="2400" b="1" dirty="0"/>
              <a:t>[kPa]</a:t>
            </a:r>
            <a:r>
              <a:rPr kumimoji="1" lang="ja-JP" altLang="en-US" sz="2400" b="1" dirty="0"/>
              <a:t>加圧：</a:t>
            </a:r>
            <a:r>
              <a:rPr kumimoji="1" lang="en-US" altLang="ja-JP" sz="2400" b="1" dirty="0"/>
              <a:t>+, </a:t>
            </a:r>
            <a:r>
              <a:rPr kumimoji="1" lang="ja-JP" altLang="en-US" sz="2400" b="1" dirty="0"/>
              <a:t>減圧：</a:t>
            </a:r>
            <a:r>
              <a:rPr kumimoji="1" lang="en-US" altLang="ja-JP" sz="2400" b="1" dirty="0"/>
              <a:t>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pump</a:t>
            </a:r>
            <a:r>
              <a:rPr kumimoji="1" lang="en-US" altLang="ja-JP" sz="2400" b="1" dirty="0"/>
              <a:t> : </a:t>
            </a:r>
            <a:r>
              <a:rPr kumimoji="1" lang="ja-JP" altLang="en-US" sz="2400" b="1" dirty="0"/>
              <a:t>ポンプ</a:t>
            </a:r>
            <a:r>
              <a:rPr lang="ja-JP" altLang="en-US" sz="2400" b="1" dirty="0"/>
              <a:t>オブジェクト</a:t>
            </a:r>
            <a:endParaRPr kumimoji="1"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kr_pipe</a:t>
            </a:r>
            <a:r>
              <a:rPr kumimoji="1" lang="en-US" altLang="ja-JP" sz="2400" b="1" dirty="0"/>
              <a:t>   :</a:t>
            </a:r>
            <a:r>
              <a:rPr kumimoji="1" lang="ja-JP" altLang="en-US" sz="2400" b="1" dirty="0"/>
              <a:t>管の圧損係数</a:t>
            </a:r>
            <a:r>
              <a:rPr kumimoji="1" lang="en-US" altLang="ja-JP" sz="2400" b="1" dirty="0"/>
              <a:t>[kPa/(m3/min)^2]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kr_eq</a:t>
            </a:r>
            <a:r>
              <a:rPr kumimoji="1" lang="en-US" altLang="ja-JP" sz="2400" b="1" dirty="0"/>
              <a:t>     :</a:t>
            </a:r>
            <a:r>
              <a:rPr kumimoji="1" lang="ja-JP" altLang="en-US" sz="2400" b="1" dirty="0"/>
              <a:t>機器の圧損係数</a:t>
            </a:r>
            <a:r>
              <a:rPr kumimoji="1" lang="en-US" altLang="ja-JP" sz="2400" b="1" dirty="0"/>
              <a:t>[kPa/(m3/min)^2]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f2p(g)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流量から圧力差を求める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return </a:t>
            </a:r>
            <a:r>
              <a:rPr lang="en-US" altLang="ja-JP" sz="2400" b="1" dirty="0" err="1"/>
              <a:t>dp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p2f(</a:t>
            </a:r>
            <a:r>
              <a:rPr lang="en-US" altLang="ja-JP" sz="2400" b="1" dirty="0" err="1"/>
              <a:t>dp</a:t>
            </a:r>
            <a:r>
              <a:rPr lang="en-US" altLang="ja-JP" sz="2400" b="1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圧力差から流量を求める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return g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6343B2F-B9DB-4F9E-9D1A-F891D46EEDE3}"/>
              </a:ext>
            </a:extLst>
          </p:cNvPr>
          <p:cNvCxnSpPr/>
          <p:nvPr/>
        </p:nvCxnSpPr>
        <p:spPr>
          <a:xfrm>
            <a:off x="8382000" y="1479178"/>
            <a:ext cx="2941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C5F3B-A024-4BE7-8013-C313022F8882}"/>
              </a:ext>
            </a:extLst>
          </p:cNvPr>
          <p:cNvSpPr/>
          <p:nvPr/>
        </p:nvSpPr>
        <p:spPr>
          <a:xfrm>
            <a:off x="9630369" y="1217568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A0D2977-8923-4F3C-BAF1-17242FFD683A}"/>
              </a:ext>
            </a:extLst>
          </p:cNvPr>
          <p:cNvSpPr/>
          <p:nvPr/>
        </p:nvSpPr>
        <p:spPr>
          <a:xfrm>
            <a:off x="8255566" y="1352744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8D043DC-EC52-43E5-B54E-48B47F38CABF}"/>
              </a:ext>
            </a:extLst>
          </p:cNvPr>
          <p:cNvSpPr/>
          <p:nvPr/>
        </p:nvSpPr>
        <p:spPr>
          <a:xfrm>
            <a:off x="11196886" y="1352744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9987850-6374-4FA0-B887-D35B4FAAED95}"/>
              </a:ext>
            </a:extLst>
          </p:cNvPr>
          <p:cNvGrpSpPr/>
          <p:nvPr/>
        </p:nvGrpSpPr>
        <p:grpSpPr>
          <a:xfrm>
            <a:off x="8818135" y="1213557"/>
            <a:ext cx="523220" cy="523220"/>
            <a:chOff x="8747760" y="2941320"/>
            <a:chExt cx="685800" cy="6858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0AA705E-D4C0-4901-BF49-26234CA4C998}"/>
                </a:ext>
              </a:extLst>
            </p:cNvPr>
            <p:cNvSpPr/>
            <p:nvPr/>
          </p:nvSpPr>
          <p:spPr>
            <a:xfrm>
              <a:off x="8747760" y="294132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FDB05E43-1D7D-4F36-87B7-4B3763A07458}"/>
                </a:ext>
              </a:extLst>
            </p:cNvPr>
            <p:cNvSpPr/>
            <p:nvPr/>
          </p:nvSpPr>
          <p:spPr>
            <a:xfrm rot="5400000">
              <a:off x="8881427" y="3028603"/>
              <a:ext cx="593031" cy="5112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83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F9CA8DE-B24E-4A2B-B2B3-55821E30C584}"/>
              </a:ext>
            </a:extLst>
          </p:cNvPr>
          <p:cNvSpPr/>
          <p:nvPr/>
        </p:nvSpPr>
        <p:spPr>
          <a:xfrm>
            <a:off x="9514390" y="2025570"/>
            <a:ext cx="1551005" cy="1655179"/>
          </a:xfrm>
          <a:custGeom>
            <a:avLst/>
            <a:gdLst>
              <a:gd name="connsiteX0" fmla="*/ 0 w 1504709"/>
              <a:gd name="connsiteY0" fmla="*/ 1655179 h 1655179"/>
              <a:gd name="connsiteX1" fmla="*/ 0 w 1504709"/>
              <a:gd name="connsiteY1" fmla="*/ 0 h 1655179"/>
              <a:gd name="connsiteX2" fmla="*/ 1504709 w 1504709"/>
              <a:gd name="connsiteY2" fmla="*/ 0 h 1655179"/>
              <a:gd name="connsiteX3" fmla="*/ 1504709 w 1504709"/>
              <a:gd name="connsiteY3" fmla="*/ 1620455 h 1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709" h="1655179">
                <a:moveTo>
                  <a:pt x="0" y="1655179"/>
                </a:moveTo>
                <a:lnTo>
                  <a:pt x="0" y="0"/>
                </a:lnTo>
                <a:lnTo>
                  <a:pt x="1504709" y="0"/>
                </a:lnTo>
                <a:lnTo>
                  <a:pt x="1504709" y="16204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F452E4-D767-43DF-91EF-46D49DA824B3}"/>
              </a:ext>
            </a:extLst>
          </p:cNvPr>
          <p:cNvSpPr txBox="1"/>
          <p:nvPr/>
        </p:nvSpPr>
        <p:spPr>
          <a:xfrm>
            <a:off x="616227" y="424190"/>
            <a:ext cx="1113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Branch11(valve, pump, </a:t>
            </a:r>
            <a:r>
              <a:rPr kumimoji="1" lang="en-US" altLang="ja-JP" sz="2800" b="1" dirty="0" err="1"/>
              <a:t>kr_pipe_pump</a:t>
            </a:r>
            <a:r>
              <a:rPr kumimoji="1" lang="en-US" altLang="ja-JP" sz="2800" b="1" dirty="0"/>
              <a:t>=0.5, </a:t>
            </a:r>
            <a:r>
              <a:rPr kumimoji="1" lang="en-US" altLang="ja-JP" sz="2800" b="1" dirty="0" err="1"/>
              <a:t>kr_pipe_valve</a:t>
            </a:r>
            <a:r>
              <a:rPr kumimoji="1" lang="en-US" altLang="ja-JP" sz="2800" b="1" dirty="0"/>
              <a:t>=0.5)</a:t>
            </a:r>
            <a:endParaRPr kumimoji="1" lang="ja-JP" altLang="en-US" sz="28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234B38-030B-402D-9E92-6BB4D0AAD34D}"/>
              </a:ext>
            </a:extLst>
          </p:cNvPr>
          <p:cNvSpPr txBox="1"/>
          <p:nvPr/>
        </p:nvSpPr>
        <p:spPr>
          <a:xfrm>
            <a:off x="616227" y="1217568"/>
            <a:ext cx="83906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並列ポンプ複数台とバイパス弁を有する枝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g         :</a:t>
            </a:r>
            <a:r>
              <a:rPr kumimoji="1" lang="ja-JP" altLang="en-US" sz="2400" b="1" dirty="0"/>
              <a:t>流量</a:t>
            </a:r>
            <a:r>
              <a:rPr kumimoji="1" lang="en-US" altLang="ja-JP" sz="2400" b="1" dirty="0"/>
              <a:t>[m3/min]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dp</a:t>
            </a:r>
            <a:r>
              <a:rPr kumimoji="1" lang="en-US" altLang="ja-JP" sz="2400" b="1" dirty="0"/>
              <a:t>        :</a:t>
            </a:r>
            <a:r>
              <a:rPr kumimoji="1" lang="ja-JP" altLang="en-US" sz="2400" b="1" dirty="0"/>
              <a:t>枝の出入口圧力差</a:t>
            </a:r>
            <a:r>
              <a:rPr kumimoji="1" lang="en-US" altLang="ja-JP" sz="2400" b="1" dirty="0"/>
              <a:t>[kPa]</a:t>
            </a:r>
            <a:r>
              <a:rPr kumimoji="1" lang="ja-JP" altLang="en-US" sz="2400" b="1" dirty="0"/>
              <a:t>加圧：</a:t>
            </a:r>
            <a:r>
              <a:rPr kumimoji="1" lang="en-US" altLang="ja-JP" sz="2400" b="1" dirty="0"/>
              <a:t>+, </a:t>
            </a:r>
            <a:r>
              <a:rPr kumimoji="1" lang="ja-JP" altLang="en-US" sz="2400" b="1" dirty="0"/>
              <a:t>減圧：</a:t>
            </a:r>
            <a:r>
              <a:rPr kumimoji="1" lang="en-US" altLang="ja-JP" sz="2400" b="1" dirty="0"/>
              <a:t>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valve :</a:t>
            </a:r>
            <a:r>
              <a:rPr lang="ja-JP" altLang="en-US" sz="2400" b="1" dirty="0"/>
              <a:t>バルブオブジェクト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pump</a:t>
            </a:r>
            <a:r>
              <a:rPr kumimoji="1" lang="en-US" altLang="ja-JP" sz="2400" b="1" dirty="0"/>
              <a:t> : </a:t>
            </a:r>
            <a:r>
              <a:rPr kumimoji="1" lang="ja-JP" altLang="en-US" sz="2400" b="1" dirty="0"/>
              <a:t>ポンプ</a:t>
            </a:r>
            <a:r>
              <a:rPr lang="ja-JP" altLang="en-US" sz="2400" b="1" dirty="0"/>
              <a:t>オブジェクト</a:t>
            </a:r>
            <a:endParaRPr kumimoji="1"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kr_pipe</a:t>
            </a:r>
            <a:r>
              <a:rPr lang="en-US" altLang="ja-JP" sz="2400" b="1" dirty="0" err="1"/>
              <a:t>_</a:t>
            </a:r>
            <a:r>
              <a:rPr kumimoji="1" lang="en-US" altLang="ja-JP" sz="2400" b="1" dirty="0" err="1"/>
              <a:t>pump</a:t>
            </a:r>
            <a:r>
              <a:rPr kumimoji="1" lang="en-US" altLang="ja-JP" sz="2400" b="1" dirty="0"/>
              <a:t>   :</a:t>
            </a:r>
            <a:r>
              <a:rPr kumimoji="1" lang="ja-JP" altLang="en-US" sz="2400" b="1" dirty="0"/>
              <a:t>ポンプのある管の圧損係数</a:t>
            </a:r>
            <a:r>
              <a:rPr kumimoji="1" lang="en-US" altLang="ja-JP" sz="2400" b="1" dirty="0"/>
              <a:t>[kPa/(m3/min)^2]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kr_</a:t>
            </a:r>
            <a:r>
              <a:rPr lang="en-US" altLang="ja-JP" sz="2400" b="1" dirty="0" err="1"/>
              <a:t>pipe_valve</a:t>
            </a:r>
            <a:r>
              <a:rPr kumimoji="1" lang="en-US" altLang="ja-JP" sz="2400" b="1" dirty="0"/>
              <a:t>    :</a:t>
            </a:r>
            <a:r>
              <a:rPr lang="ja-JP" altLang="en-US" sz="2400" b="1" dirty="0"/>
              <a:t>バルブのある管の</a:t>
            </a:r>
            <a:r>
              <a:rPr kumimoji="1" lang="ja-JP" altLang="en-US" sz="2400" b="1" dirty="0"/>
              <a:t>圧損係数</a:t>
            </a:r>
            <a:r>
              <a:rPr kumimoji="1" lang="en-US" altLang="ja-JP" sz="2400" b="1" dirty="0"/>
              <a:t>[kPa/(m3/min)^2]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f2p(g)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流量から圧力差を求める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return </a:t>
            </a:r>
            <a:r>
              <a:rPr lang="en-US" altLang="ja-JP" sz="2400" b="1" dirty="0" err="1"/>
              <a:t>dp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p2f(</a:t>
            </a:r>
            <a:r>
              <a:rPr lang="en-US" altLang="ja-JP" sz="2400" b="1" dirty="0" err="1"/>
              <a:t>dp</a:t>
            </a:r>
            <a:r>
              <a:rPr lang="en-US" altLang="ja-JP" sz="2400" b="1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圧力差から流量を求める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return g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6343B2F-B9DB-4F9E-9D1A-F891D46EEDE3}"/>
              </a:ext>
            </a:extLst>
          </p:cNvPr>
          <p:cNvCxnSpPr>
            <a:cxnSpLocks/>
          </p:cNvCxnSpPr>
          <p:nvPr/>
        </p:nvCxnSpPr>
        <p:spPr>
          <a:xfrm>
            <a:off x="9531663" y="3694621"/>
            <a:ext cx="15337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DA0D2977-8923-4F3C-BAF1-17242FFD683A}"/>
              </a:ext>
            </a:extLst>
          </p:cNvPr>
          <p:cNvSpPr/>
          <p:nvPr/>
        </p:nvSpPr>
        <p:spPr>
          <a:xfrm>
            <a:off x="9405229" y="3568187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8D043DC-EC52-43E5-B54E-48B47F38CABF}"/>
              </a:ext>
            </a:extLst>
          </p:cNvPr>
          <p:cNvSpPr/>
          <p:nvPr/>
        </p:nvSpPr>
        <p:spPr>
          <a:xfrm>
            <a:off x="10938964" y="3568187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9987850-6374-4FA0-B887-D35B4FAAED95}"/>
              </a:ext>
            </a:extLst>
          </p:cNvPr>
          <p:cNvGrpSpPr/>
          <p:nvPr/>
        </p:nvGrpSpPr>
        <p:grpSpPr>
          <a:xfrm>
            <a:off x="9978226" y="3429000"/>
            <a:ext cx="523220" cy="523220"/>
            <a:chOff x="8747760" y="2941320"/>
            <a:chExt cx="685800" cy="6858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0AA705E-D4C0-4901-BF49-26234CA4C998}"/>
                </a:ext>
              </a:extLst>
            </p:cNvPr>
            <p:cNvSpPr/>
            <p:nvPr/>
          </p:nvSpPr>
          <p:spPr>
            <a:xfrm>
              <a:off x="8747760" y="294132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FDB05E43-1D7D-4F36-87B7-4B3763A07458}"/>
                </a:ext>
              </a:extLst>
            </p:cNvPr>
            <p:cNvSpPr/>
            <p:nvPr/>
          </p:nvSpPr>
          <p:spPr>
            <a:xfrm rot="5400000">
              <a:off x="8881427" y="3028603"/>
              <a:ext cx="593031" cy="5112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771FE44-682D-4C83-B38C-DA37FD54B5F9}"/>
              </a:ext>
            </a:extLst>
          </p:cNvPr>
          <p:cNvCxnSpPr>
            <a:cxnSpLocks/>
          </p:cNvCxnSpPr>
          <p:nvPr/>
        </p:nvCxnSpPr>
        <p:spPr>
          <a:xfrm>
            <a:off x="9514390" y="2685434"/>
            <a:ext cx="15337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E7D0BDA-5E15-4BF0-B235-1C48EEEF341E}"/>
              </a:ext>
            </a:extLst>
          </p:cNvPr>
          <p:cNvGrpSpPr/>
          <p:nvPr/>
        </p:nvGrpSpPr>
        <p:grpSpPr>
          <a:xfrm>
            <a:off x="10070326" y="1749601"/>
            <a:ext cx="472200" cy="425504"/>
            <a:chOff x="8344292" y="3591839"/>
            <a:chExt cx="1020079" cy="919203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4C00936-B878-45AE-A161-13D6659A039F}"/>
                </a:ext>
              </a:extLst>
            </p:cNvPr>
            <p:cNvCxnSpPr>
              <a:stCxn id="23" idx="0"/>
            </p:cNvCxnSpPr>
            <p:nvPr/>
          </p:nvCxnSpPr>
          <p:spPr>
            <a:xfrm flipH="1" flipV="1">
              <a:off x="8854332" y="3792960"/>
              <a:ext cx="1" cy="422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EDA2BC08-D060-4066-9EA3-5FCC79F2C1E2}"/>
                </a:ext>
              </a:extLst>
            </p:cNvPr>
            <p:cNvSpPr/>
            <p:nvPr/>
          </p:nvSpPr>
          <p:spPr>
            <a:xfrm rot="5400000">
              <a:off x="8303489" y="3960197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E280CB69-DF39-4D93-B9F1-0BBAE471329D}"/>
                </a:ext>
              </a:extLst>
            </p:cNvPr>
            <p:cNvSpPr/>
            <p:nvPr/>
          </p:nvSpPr>
          <p:spPr>
            <a:xfrm rot="16200000" flipH="1">
              <a:off x="8813529" y="3960199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9F5E93D-1F8D-4440-86C6-1E691BC17191}"/>
                </a:ext>
              </a:extLst>
            </p:cNvPr>
            <p:cNvSpPr/>
            <p:nvPr/>
          </p:nvSpPr>
          <p:spPr>
            <a:xfrm>
              <a:off x="8495788" y="3591839"/>
              <a:ext cx="714814" cy="252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9FDAC7C-155C-4194-BF0F-DD11724368BC}"/>
              </a:ext>
            </a:extLst>
          </p:cNvPr>
          <p:cNvGrpSpPr/>
          <p:nvPr/>
        </p:nvGrpSpPr>
        <p:grpSpPr>
          <a:xfrm>
            <a:off x="9978226" y="2403504"/>
            <a:ext cx="523220" cy="523220"/>
            <a:chOff x="8747760" y="2941320"/>
            <a:chExt cx="685800" cy="6858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FF49069A-302B-4AD4-B0A5-E52168D54C83}"/>
                </a:ext>
              </a:extLst>
            </p:cNvPr>
            <p:cNvSpPr/>
            <p:nvPr/>
          </p:nvSpPr>
          <p:spPr>
            <a:xfrm>
              <a:off x="8747760" y="294132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8706DFD6-22B3-4BB1-B83D-16DD8C0D8A46}"/>
                </a:ext>
              </a:extLst>
            </p:cNvPr>
            <p:cNvSpPr/>
            <p:nvPr/>
          </p:nvSpPr>
          <p:spPr>
            <a:xfrm rot="5400000">
              <a:off x="8881427" y="3028603"/>
              <a:ext cx="593031" cy="5112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329E3C9-BA2E-48E2-A62C-C837BD09A4BB}"/>
              </a:ext>
            </a:extLst>
          </p:cNvPr>
          <p:cNvSpPr txBox="1"/>
          <p:nvPr/>
        </p:nvSpPr>
        <p:spPr>
          <a:xfrm rot="5400000">
            <a:off x="9914903" y="2970850"/>
            <a:ext cx="6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4A79D5-202A-4353-98B7-092850AC3D73}"/>
              </a:ext>
            </a:extLst>
          </p:cNvPr>
          <p:cNvSpPr txBox="1"/>
          <p:nvPr/>
        </p:nvSpPr>
        <p:spPr>
          <a:xfrm>
            <a:off x="7507310" y="4834972"/>
            <a:ext cx="468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現在は</a:t>
            </a:r>
            <a:r>
              <a:rPr lang="en-US" altLang="ja-JP" sz="2400" b="1" dirty="0">
                <a:solidFill>
                  <a:srgbClr val="FF0000"/>
                </a:solidFill>
              </a:rPr>
              <a:t>Pump</a:t>
            </a:r>
            <a:r>
              <a:rPr lang="ja-JP" altLang="en-US" sz="2400" b="1" dirty="0">
                <a:solidFill>
                  <a:srgbClr val="FF0000"/>
                </a:solidFill>
              </a:rPr>
              <a:t>に</a:t>
            </a:r>
            <a:r>
              <a:rPr lang="en-US" altLang="ja-JP" sz="2400" b="1" dirty="0">
                <a:solidFill>
                  <a:srgbClr val="FF0000"/>
                </a:solidFill>
              </a:rPr>
              <a:t>num</a:t>
            </a:r>
            <a:r>
              <a:rPr lang="ja-JP" altLang="en-US" sz="2400" b="1" dirty="0">
                <a:solidFill>
                  <a:srgbClr val="FF0000"/>
                </a:solidFill>
              </a:rPr>
              <a:t>（台数）を変数として与えている。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</a:rPr>
              <a:t>ここで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num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を与えるべき？？</a:t>
            </a:r>
          </a:p>
        </p:txBody>
      </p:sp>
    </p:spTree>
    <p:extLst>
      <p:ext uri="{BB962C8B-B14F-4D97-AF65-F5344CB8AC3E}">
        <p14:creationId xmlns:p14="http://schemas.microsoft.com/office/powerpoint/2010/main" val="426857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456FD11B-6C95-4C9E-8F17-6EEE57F69555}"/>
              </a:ext>
            </a:extLst>
          </p:cNvPr>
          <p:cNvSpPr/>
          <p:nvPr/>
        </p:nvSpPr>
        <p:spPr>
          <a:xfrm>
            <a:off x="8880010" y="1634124"/>
            <a:ext cx="2941320" cy="682136"/>
          </a:xfrm>
          <a:custGeom>
            <a:avLst/>
            <a:gdLst>
              <a:gd name="connsiteX0" fmla="*/ 0 w 1504709"/>
              <a:gd name="connsiteY0" fmla="*/ 1655179 h 1655179"/>
              <a:gd name="connsiteX1" fmla="*/ 0 w 1504709"/>
              <a:gd name="connsiteY1" fmla="*/ 0 h 1655179"/>
              <a:gd name="connsiteX2" fmla="*/ 1504709 w 1504709"/>
              <a:gd name="connsiteY2" fmla="*/ 0 h 1655179"/>
              <a:gd name="connsiteX3" fmla="*/ 1504709 w 1504709"/>
              <a:gd name="connsiteY3" fmla="*/ 1620455 h 1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709" h="1655179">
                <a:moveTo>
                  <a:pt x="0" y="1655179"/>
                </a:moveTo>
                <a:lnTo>
                  <a:pt x="0" y="0"/>
                </a:lnTo>
                <a:lnTo>
                  <a:pt x="1504709" y="0"/>
                </a:lnTo>
                <a:lnTo>
                  <a:pt x="1504709" y="16204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234B38-030B-402D-9E92-6BB4D0AAD34D}"/>
              </a:ext>
            </a:extLst>
          </p:cNvPr>
          <p:cNvSpPr txBox="1"/>
          <p:nvPr/>
        </p:nvSpPr>
        <p:spPr>
          <a:xfrm>
            <a:off x="616227" y="1217568"/>
            <a:ext cx="83906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ポンプ、機器、バイパス弁を有する枝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g         :</a:t>
            </a:r>
            <a:r>
              <a:rPr kumimoji="1" lang="ja-JP" altLang="en-US" sz="2400" b="1" dirty="0"/>
              <a:t>流量</a:t>
            </a:r>
            <a:r>
              <a:rPr kumimoji="1" lang="en-US" altLang="ja-JP" sz="2400" b="1" dirty="0"/>
              <a:t>[m3/min]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dp</a:t>
            </a:r>
            <a:r>
              <a:rPr kumimoji="1" lang="en-US" altLang="ja-JP" sz="2400" b="1" dirty="0"/>
              <a:t>        :</a:t>
            </a:r>
            <a:r>
              <a:rPr kumimoji="1" lang="ja-JP" altLang="en-US" sz="2400" b="1" dirty="0"/>
              <a:t>枝の出入口圧力差</a:t>
            </a:r>
            <a:r>
              <a:rPr kumimoji="1" lang="en-US" altLang="ja-JP" sz="2400" b="1" dirty="0"/>
              <a:t>[kPa]</a:t>
            </a:r>
            <a:r>
              <a:rPr kumimoji="1" lang="ja-JP" altLang="en-US" sz="2400" b="1" dirty="0"/>
              <a:t>加圧：</a:t>
            </a:r>
            <a:r>
              <a:rPr kumimoji="1" lang="en-US" altLang="ja-JP" sz="2400" b="1" dirty="0"/>
              <a:t>+, </a:t>
            </a:r>
            <a:r>
              <a:rPr kumimoji="1" lang="ja-JP" altLang="en-US" sz="2400" b="1" dirty="0"/>
              <a:t>減圧：</a:t>
            </a:r>
            <a:r>
              <a:rPr kumimoji="1" lang="en-US" altLang="ja-JP" sz="2400" b="1" dirty="0"/>
              <a:t>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valve :</a:t>
            </a:r>
            <a:r>
              <a:rPr lang="ja-JP" altLang="en-US" sz="2400" b="1" dirty="0"/>
              <a:t>バルブオブジェクト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pump</a:t>
            </a:r>
            <a:r>
              <a:rPr kumimoji="1" lang="en-US" altLang="ja-JP" sz="2400" b="1" dirty="0"/>
              <a:t> : </a:t>
            </a:r>
            <a:r>
              <a:rPr kumimoji="1" lang="ja-JP" altLang="en-US" sz="2400" b="1" dirty="0"/>
              <a:t>ポンプ</a:t>
            </a:r>
            <a:r>
              <a:rPr lang="ja-JP" altLang="en-US" sz="2400" b="1" dirty="0"/>
              <a:t>オブジェクト</a:t>
            </a:r>
            <a:endParaRPr kumimoji="1"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kr_pipe</a:t>
            </a:r>
            <a:r>
              <a:rPr kumimoji="1" lang="en-US" altLang="ja-JP" sz="2400" b="1" dirty="0"/>
              <a:t>   :</a:t>
            </a:r>
            <a:r>
              <a:rPr kumimoji="1" lang="ja-JP" altLang="en-US" sz="2400" b="1" dirty="0"/>
              <a:t>管の圧損係数</a:t>
            </a:r>
            <a:r>
              <a:rPr kumimoji="1" lang="en-US" altLang="ja-JP" sz="2400" b="1" dirty="0"/>
              <a:t>[kPa/(m3/min)^2]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kr_eq</a:t>
            </a:r>
            <a:r>
              <a:rPr kumimoji="1" lang="en-US" altLang="ja-JP" sz="2400" b="1" dirty="0"/>
              <a:t>     :</a:t>
            </a:r>
            <a:r>
              <a:rPr kumimoji="1" lang="ja-JP" altLang="en-US" sz="2400" b="1" dirty="0"/>
              <a:t>機器の圧損係数</a:t>
            </a:r>
            <a:r>
              <a:rPr kumimoji="1" lang="en-US" altLang="ja-JP" sz="2400" b="1" dirty="0"/>
              <a:t>[kPa/(m3/min)^2]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400" b="1" dirty="0" err="1"/>
              <a:t>kr_pipe_bypass</a:t>
            </a:r>
            <a:r>
              <a:rPr lang="en-US" altLang="ja-JP" sz="2400" b="1" dirty="0"/>
              <a:t> :</a:t>
            </a:r>
            <a:r>
              <a:rPr lang="ja-JP" altLang="en-US" sz="2400" b="1" dirty="0"/>
              <a:t>バイパス配管の圧損係数</a:t>
            </a:r>
            <a:r>
              <a:rPr kumimoji="1" lang="en-US" altLang="ja-JP" sz="2400" b="1" dirty="0"/>
              <a:t>[kPa/(m3/min)^2]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f2p(g)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流量から圧力差を求める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return </a:t>
            </a:r>
            <a:r>
              <a:rPr lang="en-US" altLang="ja-JP" sz="2400" b="1" dirty="0" err="1"/>
              <a:t>dp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p2f(</a:t>
            </a:r>
            <a:r>
              <a:rPr lang="en-US" altLang="ja-JP" sz="2400" b="1" dirty="0" err="1"/>
              <a:t>dp</a:t>
            </a:r>
            <a:r>
              <a:rPr lang="en-US" altLang="ja-JP" sz="2400" b="1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圧力差から流量を求める</a:t>
            </a:r>
            <a:endParaRPr lang="en-US" altLang="ja-JP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return g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6343B2F-B9DB-4F9E-9D1A-F891D46EEDE3}"/>
              </a:ext>
            </a:extLst>
          </p:cNvPr>
          <p:cNvCxnSpPr/>
          <p:nvPr/>
        </p:nvCxnSpPr>
        <p:spPr>
          <a:xfrm>
            <a:off x="8880010" y="2343139"/>
            <a:ext cx="2941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C5F3B-A024-4BE7-8013-C313022F8882}"/>
              </a:ext>
            </a:extLst>
          </p:cNvPr>
          <p:cNvSpPr/>
          <p:nvPr/>
        </p:nvSpPr>
        <p:spPr>
          <a:xfrm>
            <a:off x="10128379" y="2081529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A0D2977-8923-4F3C-BAF1-17242FFD683A}"/>
              </a:ext>
            </a:extLst>
          </p:cNvPr>
          <p:cNvSpPr/>
          <p:nvPr/>
        </p:nvSpPr>
        <p:spPr>
          <a:xfrm>
            <a:off x="8753576" y="2216705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8D043DC-EC52-43E5-B54E-48B47F38CABF}"/>
              </a:ext>
            </a:extLst>
          </p:cNvPr>
          <p:cNvSpPr/>
          <p:nvPr/>
        </p:nvSpPr>
        <p:spPr>
          <a:xfrm>
            <a:off x="11694896" y="2216705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9987850-6374-4FA0-B887-D35B4FAAED95}"/>
              </a:ext>
            </a:extLst>
          </p:cNvPr>
          <p:cNvGrpSpPr/>
          <p:nvPr/>
        </p:nvGrpSpPr>
        <p:grpSpPr>
          <a:xfrm>
            <a:off x="9316145" y="2077518"/>
            <a:ext cx="523220" cy="523220"/>
            <a:chOff x="8747760" y="2941320"/>
            <a:chExt cx="685800" cy="6858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0AA705E-D4C0-4901-BF49-26234CA4C998}"/>
                </a:ext>
              </a:extLst>
            </p:cNvPr>
            <p:cNvSpPr/>
            <p:nvPr/>
          </p:nvSpPr>
          <p:spPr>
            <a:xfrm>
              <a:off x="8747760" y="294132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FDB05E43-1D7D-4F36-87B7-4B3763A07458}"/>
                </a:ext>
              </a:extLst>
            </p:cNvPr>
            <p:cNvSpPr/>
            <p:nvPr/>
          </p:nvSpPr>
          <p:spPr>
            <a:xfrm rot="5400000">
              <a:off x="8881427" y="3028603"/>
              <a:ext cx="593031" cy="5112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3F8EBAB-81D0-4E9A-BE21-EC76005A0C4D}"/>
              </a:ext>
            </a:extLst>
          </p:cNvPr>
          <p:cNvGrpSpPr/>
          <p:nvPr/>
        </p:nvGrpSpPr>
        <p:grpSpPr>
          <a:xfrm>
            <a:off x="10128379" y="1340660"/>
            <a:ext cx="472200" cy="425504"/>
            <a:chOff x="8344292" y="3591839"/>
            <a:chExt cx="1020079" cy="919203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A5FDF92C-1490-4249-A083-43605A815501}"/>
                </a:ext>
              </a:extLst>
            </p:cNvPr>
            <p:cNvCxnSpPr>
              <a:stCxn id="18" idx="0"/>
            </p:cNvCxnSpPr>
            <p:nvPr/>
          </p:nvCxnSpPr>
          <p:spPr>
            <a:xfrm flipH="1" flipV="1">
              <a:off x="8854332" y="3792960"/>
              <a:ext cx="1" cy="422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89266CE-EC1A-457E-AF32-BD02B6879858}"/>
                </a:ext>
              </a:extLst>
            </p:cNvPr>
            <p:cNvSpPr/>
            <p:nvPr/>
          </p:nvSpPr>
          <p:spPr>
            <a:xfrm rot="5400000">
              <a:off x="8303489" y="3960197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E16C65AB-64FD-4B58-914F-42832602FB8D}"/>
                </a:ext>
              </a:extLst>
            </p:cNvPr>
            <p:cNvSpPr/>
            <p:nvPr/>
          </p:nvSpPr>
          <p:spPr>
            <a:xfrm rot="16200000" flipH="1">
              <a:off x="8813529" y="3960199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E9D971C-05DB-430E-89CD-997B9AF51B9B}"/>
                </a:ext>
              </a:extLst>
            </p:cNvPr>
            <p:cNvSpPr/>
            <p:nvPr/>
          </p:nvSpPr>
          <p:spPr>
            <a:xfrm>
              <a:off x="8495788" y="3591839"/>
              <a:ext cx="714814" cy="252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87079A-B575-4180-95EE-4F999C1EF18C}"/>
              </a:ext>
            </a:extLst>
          </p:cNvPr>
          <p:cNvSpPr txBox="1"/>
          <p:nvPr/>
        </p:nvSpPr>
        <p:spPr>
          <a:xfrm>
            <a:off x="616227" y="424190"/>
            <a:ext cx="1113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Branch12(pump, </a:t>
            </a:r>
            <a:r>
              <a:rPr kumimoji="1" lang="en-US" altLang="ja-JP" sz="2800" b="1" dirty="0" err="1"/>
              <a:t>kr_eq</a:t>
            </a:r>
            <a:r>
              <a:rPr kumimoji="1" lang="en-US" altLang="ja-JP" sz="2800" b="1" dirty="0"/>
              <a:t>=0.5, </a:t>
            </a:r>
            <a:r>
              <a:rPr kumimoji="1" lang="en-US" altLang="ja-JP" sz="2800" b="1" dirty="0" err="1"/>
              <a:t>kr_pipe</a:t>
            </a:r>
            <a:r>
              <a:rPr kumimoji="1" lang="en-US" altLang="ja-JP" sz="2800" b="1" dirty="0"/>
              <a:t>=0.5, </a:t>
            </a:r>
            <a:r>
              <a:rPr kumimoji="1" lang="en-US" altLang="ja-JP" sz="2800" b="1" dirty="0" err="1"/>
              <a:t>kr_pipe_bypass</a:t>
            </a:r>
            <a:r>
              <a:rPr kumimoji="1" lang="en-US" altLang="ja-JP" sz="2800" b="1" dirty="0"/>
              <a:t>=0.5)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052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674</Words>
  <Application>Microsoft Office PowerPoint</Application>
  <PresentationFormat>ワイド画面</PresentationFormat>
  <Paragraphs>78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宮田 翔平</dc:creator>
  <cp:lastModifiedBy>宮田 翔平</cp:lastModifiedBy>
  <cp:revision>107</cp:revision>
  <dcterms:created xsi:type="dcterms:W3CDTF">2021-01-19T09:45:27Z</dcterms:created>
  <dcterms:modified xsi:type="dcterms:W3CDTF">2021-02-18T11:29:58Z</dcterms:modified>
</cp:coreProperties>
</file>