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2" r:id="rId6"/>
    <p:sldId id="263" r:id="rId7"/>
    <p:sldId id="273" r:id="rId8"/>
    <p:sldId id="274" r:id="rId9"/>
    <p:sldId id="279" r:id="rId10"/>
    <p:sldId id="266" r:id="rId11"/>
    <p:sldId id="267" r:id="rId12"/>
    <p:sldId id="269" r:id="rId13"/>
    <p:sldId id="268" r:id="rId14"/>
    <p:sldId id="275" r:id="rId15"/>
    <p:sldId id="276" r:id="rId16"/>
    <p:sldId id="277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533" autoAdjust="0"/>
  </p:normalViewPr>
  <p:slideViewPr>
    <p:cSldViewPr snapToGrid="0">
      <p:cViewPr varScale="1">
        <p:scale>
          <a:sx n="110" d="100"/>
          <a:sy n="110" d="100"/>
        </p:scale>
        <p:origin x="12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0FE6-465A-4885-AD4B-654DB00950D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EB00-60CB-4116-97A2-6B657091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4EB00-60CB-4116-97A2-6B657091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4EB00-60CB-4116-97A2-6B657091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E83E-7EF9-44F8-9DE8-12BD8586242E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9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74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19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1054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86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64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49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CDDD-270D-4969-AE26-974222B31444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4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05F1-3F7F-4DE0-879A-5E30EA807782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5EFD-B288-4EB1-8DC7-C55E8F91EDB2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64A3-A82D-4889-9DD3-E7AF0A0204A6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A241-7304-40E1-942D-697027092A92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37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9F57-48B3-45EB-B346-BAEEB86129DC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D01F-FD69-43A5-8A5F-119B9E9D56FF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1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5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9F7C-2E9C-4945-AB79-1C262EE2126A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232-8282-4CCC-B979-E9A8C9A7F214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C0C5CD-22D7-4045-92D0-BA08F8E6A9C8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F07DAE-F061-41B8-A678-4F98668A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1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86" userDrawn="1">
          <p15:clr>
            <a:srgbClr val="F26B43"/>
          </p15:clr>
        </p15:guide>
        <p15:guide id="2" orient="horz" pos="3960" userDrawn="1">
          <p15:clr>
            <a:srgbClr val="F26B43"/>
          </p15:clr>
        </p15:guide>
        <p15:guide id="3" orient="horz" pos="1536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3600" userDrawn="1">
          <p15:clr>
            <a:srgbClr val="F26B43"/>
          </p15:clr>
        </p15:guide>
        <p15:guide id="7" orient="horz" pos="360" userDrawn="1">
          <p15:clr>
            <a:srgbClr val="F26B43"/>
          </p15:clr>
        </p15:guide>
        <p15:guide id="8" pos="5526" userDrawn="1">
          <p15:clr>
            <a:srgbClr val="F26B43"/>
          </p15:clr>
        </p15:guide>
        <p15:guide id="9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91440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CSE 212 : OBJECT ORIENTED PROGRAMMING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SESSIONAL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Presented To :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Muhtadir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Rahman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Lecturer</a:t>
            </a:r>
          </a:p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and Engineering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Port City International University.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Title :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Tech Warehouse Information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448" y="4589253"/>
            <a:ext cx="7479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Prepared by :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Mohammad Shohid Afridi - CSE (02106968).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Mohammad Ibrahim Khalil - CSE (02107000).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Md. Yeasin Hossain - CSE (02106974).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0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5" y="2113363"/>
            <a:ext cx="5010849" cy="3362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0159" y="5603232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" panose="02040604050505020304" pitchFamily="18" charset="0"/>
              </a:rPr>
              <a:t>Login Panel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838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40" y="1780822"/>
            <a:ext cx="4990596" cy="3918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2998" y="5848971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" panose="02040604050505020304" pitchFamily="18" charset="0"/>
              </a:rPr>
              <a:t>Front View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09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6" y="1693609"/>
            <a:ext cx="4268082" cy="3340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89" y="1693608"/>
            <a:ext cx="4243831" cy="3340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6436" y="5123970"/>
            <a:ext cx="370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After insert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8777" y="5123863"/>
            <a:ext cx="11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Before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196" y="1133596"/>
            <a:ext cx="394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" panose="02040604050505020304" pitchFamily="18" charset="0"/>
              </a:rPr>
              <a:t>Insertion :</a:t>
            </a:r>
            <a:endParaRPr lang="en-US" sz="2400" dirty="0" smtClean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1" y="1384504"/>
            <a:ext cx="4234539" cy="332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384504"/>
            <a:ext cx="4274820" cy="3361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8350" y="5208236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" panose="02040604050505020304" pitchFamily="18" charset="0"/>
              </a:rPr>
              <a:t>Before</a:t>
            </a:r>
            <a:endParaRPr lang="en-US" sz="3600" dirty="0" smtClean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021" y="846140"/>
            <a:ext cx="394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" panose="02040604050505020304" pitchFamily="18" charset="0"/>
              </a:rPr>
              <a:t>Update Process :</a:t>
            </a:r>
            <a:endParaRPr lang="en-US" sz="2400" dirty="0" smtClean="0">
              <a:latin typeface="Century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" y="1566313"/>
            <a:ext cx="4168871" cy="3270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7" y="1566313"/>
            <a:ext cx="4151829" cy="3270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8350" y="5236945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" panose="02040604050505020304" pitchFamily="18" charset="0"/>
              </a:rPr>
              <a:t>After</a:t>
            </a:r>
            <a:endParaRPr lang="en-US" sz="3600" dirty="0" smtClean="0"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611357"/>
            <a:ext cx="4198621" cy="3368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28" y="1641882"/>
            <a:ext cx="4209321" cy="33384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8350" y="5236945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" panose="02040604050505020304" pitchFamily="18" charset="0"/>
              </a:rPr>
              <a:t>Before</a:t>
            </a:r>
            <a:endParaRPr lang="en-US" sz="3600" dirty="0" smtClean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" y="1026077"/>
            <a:ext cx="394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" panose="02040604050505020304" pitchFamily="18" charset="0"/>
              </a:rPr>
              <a:t>Deletion :</a:t>
            </a:r>
            <a:endParaRPr lang="en-US" sz="2400" dirty="0" smtClean="0"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7DAE-F061-41B8-A678-4F98668AFBD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User Interface (UI)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7" y="921337"/>
            <a:ext cx="5173673" cy="4123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8350" y="5236945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" panose="02040604050505020304" pitchFamily="18" charset="0"/>
              </a:rPr>
              <a:t>After</a:t>
            </a:r>
            <a:endParaRPr lang="en-US" sz="3600" dirty="0" smtClean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263" y="130277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Cost Analysis</a:t>
            </a:r>
          </a:p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381784"/>
              </p:ext>
            </p:extLst>
          </p:nvPr>
        </p:nvGraphicFramePr>
        <p:xfrm>
          <a:off x="990600" y="2286000"/>
          <a:ext cx="7391400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Software Development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1,20,000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Personal PC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2,40,000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 Server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4,10,000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310363"/>
            <a:ext cx="9144000" cy="7140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THANK YOU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2819400"/>
            <a:ext cx="8229600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5400" spc="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5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3298"/>
            <a:ext cx="91440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US" sz="4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331" y="1659754"/>
            <a:ext cx="4717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Problem 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Preliminary 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Scopes :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 – Functional Requirements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Stakeholders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4449" y="1193089"/>
            <a:ext cx="3870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Activity Diagram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Interface (UI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Cost Analysis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Q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00867" y="1659754"/>
            <a:ext cx="37578" cy="3988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08" y="175366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Problem Statement</a:t>
            </a:r>
          </a:p>
          <a:p>
            <a:pPr algn="ctr"/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186940"/>
            <a:ext cx="658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In a big store or warehouse, there is a lot of components like Processor, RAM, Keyboard and all the PC </a:t>
            </a:r>
            <a:r>
              <a:rPr lang="en-US" sz="2000" dirty="0" smtClean="0">
                <a:latin typeface="Century" panose="02040604050505020304" pitchFamily="18" charset="0"/>
              </a:rPr>
              <a:t>Accessories.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412754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As there is a lot of PC </a:t>
            </a:r>
            <a:r>
              <a:rPr lang="en-US" sz="2000" dirty="0" smtClean="0">
                <a:latin typeface="Century" panose="02040604050505020304" pitchFamily="18" charset="0"/>
              </a:rPr>
              <a:t>Accessories, </a:t>
            </a:r>
            <a:r>
              <a:rPr lang="en-US" sz="2000" dirty="0">
                <a:latin typeface="Century" panose="02040604050505020304" pitchFamily="18" charset="0"/>
              </a:rPr>
              <a:t>it is hard to keep the information of all the product together.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330791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Moreover, the price of the Tech Products are hard to remember because of variety of components</a:t>
            </a:r>
            <a:r>
              <a:rPr lang="en-US" sz="2000" dirty="0" smtClean="0">
                <a:latin typeface="Century" panose="02040604050505020304" pitchFamily="18" charset="0"/>
              </a:rPr>
              <a:t>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  <a:cs typeface="Calibri" panose="020F0502020204030204" pitchFamily="34" charset="0"/>
              </a:rPr>
              <a:t>Problem Objectives</a:t>
            </a:r>
          </a:p>
          <a:p>
            <a:pPr algn="ctr"/>
            <a:endParaRPr lang="en-US" sz="4400" b="1" u="sng" dirty="0"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8680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smtClean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839236"/>
            <a:ext cx="658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The main objective of the Tech Warehouse Information is to provide the product's price and quantity in our </a:t>
            </a:r>
            <a:r>
              <a:rPr lang="en-US" sz="2000" dirty="0" smtClean="0">
                <a:latin typeface="Century" panose="02040604050505020304" pitchFamily="18" charset="0"/>
              </a:rPr>
              <a:t>stock and  we can also update it.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107591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It manages the details of the components, their price and their quantity.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4062964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The project </a:t>
            </a:r>
            <a:r>
              <a:rPr lang="en-US" sz="2000" dirty="0" smtClean="0">
                <a:latin typeface="Century" panose="02040604050505020304" pitchFamily="18" charset="0"/>
              </a:rPr>
              <a:t>only </a:t>
            </a:r>
            <a:r>
              <a:rPr lang="en-US" sz="2000" dirty="0">
                <a:latin typeface="Century" panose="02040604050505020304" pitchFamily="18" charset="0"/>
              </a:rPr>
              <a:t>the </a:t>
            </a:r>
            <a:r>
              <a:rPr lang="en-US" sz="2000" dirty="0" smtClean="0">
                <a:latin typeface="Century" panose="02040604050505020304" pitchFamily="18" charset="0"/>
              </a:rPr>
              <a:t>administrator </a:t>
            </a:r>
            <a:r>
              <a:rPr lang="en-US" sz="2000" dirty="0">
                <a:latin typeface="Century" panose="02040604050505020304" pitchFamily="18" charset="0"/>
              </a:rPr>
              <a:t>is guaranteed the access.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5018337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The purpose of this project is to reduce the manual 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  <a:cs typeface="Calibri" panose="020F0502020204030204" pitchFamily="34" charset="0"/>
              </a:rPr>
              <a:t>Preliminary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160" y="1996147"/>
            <a:ext cx="658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The problem with the remembering all the product details can be easily resolved by this “Tech Warehouse Information” application.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160" y="3370194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" panose="02040604050505020304" pitchFamily="18" charset="0"/>
              </a:rPr>
              <a:t>The </a:t>
            </a:r>
            <a:r>
              <a:rPr lang="en-US" sz="2000" dirty="0">
                <a:latin typeface="Century" panose="02040604050505020304" pitchFamily="18" charset="0"/>
              </a:rPr>
              <a:t>data of the products will be stored in database by this system.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82" y="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  <a:cs typeface="Calibri" panose="020F0502020204030204" pitchFamily="34" charset="0"/>
              </a:rPr>
              <a:t>Project Scopes</a:t>
            </a:r>
          </a:p>
          <a:p>
            <a:pPr algn="ctr"/>
            <a:endParaRPr lang="en-US" sz="4400" b="1" u="sng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160" y="1996147"/>
            <a:ext cx="658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" panose="02040604050505020304" pitchFamily="18" charset="0"/>
              </a:rPr>
              <a:t>Functional Requirement :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692" y="2484977"/>
            <a:ext cx="280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Login </a:t>
            </a:r>
            <a:r>
              <a:rPr lang="en-US" sz="2000" dirty="0" smtClean="0">
                <a:latin typeface="Century" panose="02040604050505020304" pitchFamily="18" charset="0"/>
              </a:rPr>
              <a:t>system.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7691" y="2973807"/>
            <a:ext cx="506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Information insert, update and delete.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161" y="3951467"/>
            <a:ext cx="658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Non-Functional </a:t>
            </a:r>
            <a:r>
              <a:rPr lang="en-US" sz="2000" dirty="0" smtClean="0">
                <a:latin typeface="Century" panose="02040604050505020304" pitchFamily="18" charset="0"/>
              </a:rPr>
              <a:t>Requirement :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7692" y="4440297"/>
            <a:ext cx="480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The </a:t>
            </a:r>
            <a:r>
              <a:rPr lang="en-US" sz="2000" dirty="0" smtClean="0">
                <a:latin typeface="Century" panose="02040604050505020304" pitchFamily="18" charset="0"/>
              </a:rPr>
              <a:t>User </a:t>
            </a:r>
            <a:r>
              <a:rPr lang="en-US" sz="2000" dirty="0">
                <a:latin typeface="Century" panose="02040604050505020304" pitchFamily="18" charset="0"/>
              </a:rPr>
              <a:t>will be using </a:t>
            </a:r>
            <a:r>
              <a:rPr lang="en-US" sz="2000" dirty="0" smtClean="0">
                <a:latin typeface="Century" panose="02040604050505020304" pitchFamily="18" charset="0"/>
              </a:rPr>
              <a:t>XAMPP.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7691" y="4929127"/>
            <a:ext cx="480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The </a:t>
            </a:r>
            <a:r>
              <a:rPr lang="en-US" sz="2000" dirty="0" smtClean="0">
                <a:latin typeface="Century" panose="02040604050505020304" pitchFamily="18" charset="0"/>
              </a:rPr>
              <a:t>information / </a:t>
            </a:r>
            <a:r>
              <a:rPr lang="en-US" sz="2000" dirty="0">
                <a:latin typeface="Century" panose="02040604050505020304" pitchFamily="18" charset="0"/>
              </a:rPr>
              <a:t>data will be saved in MySQL database.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u="sng" dirty="0">
              <a:latin typeface="Century" panose="02040604050505020304" pitchFamily="18" charset="0"/>
            </a:endParaRPr>
          </a:p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Project Stakeholders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3980" y="2082792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" panose="02040604050505020304" pitchFamily="18" charset="0"/>
              </a:rPr>
              <a:t>“Tech Warehouse Information” system stakeholders are :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60" y="3088366"/>
            <a:ext cx="6583680" cy="187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Sales </a:t>
            </a:r>
            <a:r>
              <a:rPr lang="en-US" sz="2000" dirty="0" smtClean="0">
                <a:latin typeface="Century" panose="02040604050505020304" pitchFamily="18" charset="0"/>
              </a:rPr>
              <a:t>Man</a:t>
            </a: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" panose="02040604050505020304" pitchFamily="18" charset="0"/>
              </a:rPr>
              <a:t>Executive </a:t>
            </a:r>
            <a:r>
              <a:rPr lang="en-US" sz="2000" dirty="0" smtClean="0">
                <a:latin typeface="Century" panose="02040604050505020304" pitchFamily="18" charset="0"/>
              </a:rPr>
              <a:t>Manager</a:t>
            </a: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Company </a:t>
            </a:r>
            <a:r>
              <a:rPr lang="en-US" sz="2000" dirty="0" smtClean="0">
                <a:latin typeface="Century" panose="02040604050505020304" pitchFamily="18" charset="0"/>
              </a:rPr>
              <a:t>Investors</a:t>
            </a:r>
            <a:endParaRPr lang="en-US" sz="2000" dirty="0"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</a:rPr>
              <a:t>Company </a:t>
            </a:r>
            <a:r>
              <a:rPr lang="en-US" sz="2000" dirty="0" smtClean="0">
                <a:latin typeface="Century" panose="02040604050505020304" pitchFamily="18" charset="0"/>
              </a:rPr>
              <a:t>Suppliers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1829" y="314952"/>
            <a:ext cx="65836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" panose="02040604050505020304" pitchFamily="18" charset="0"/>
              </a:rPr>
              <a:t>Executive </a:t>
            </a:r>
            <a:r>
              <a:rPr lang="en-US" sz="2000" b="1" dirty="0" smtClean="0">
                <a:latin typeface="Century" panose="02040604050505020304" pitchFamily="18" charset="0"/>
              </a:rPr>
              <a:t>Manager :</a:t>
            </a:r>
          </a:p>
          <a:p>
            <a:endParaRPr lang="en-US" u="sng" dirty="0" smtClean="0">
              <a:latin typeface="Century" panose="02040604050505020304" pitchFamily="18" charset="0"/>
            </a:endParaRPr>
          </a:p>
          <a:p>
            <a:r>
              <a:rPr lang="en-US" dirty="0" smtClean="0">
                <a:latin typeface="Century" panose="02040604050505020304" pitchFamily="18" charset="0"/>
              </a:rPr>
              <a:t>	Executive </a:t>
            </a:r>
            <a:r>
              <a:rPr lang="en-US" dirty="0">
                <a:latin typeface="Century" panose="02040604050505020304" pitchFamily="18" charset="0"/>
              </a:rPr>
              <a:t>Manager will look after overall </a:t>
            </a:r>
            <a:r>
              <a:rPr lang="en-US" dirty="0" smtClean="0">
                <a:latin typeface="Century" panose="02040604050505020304" pitchFamily="18" charset="0"/>
              </a:rPr>
              <a:t>transaction </a:t>
            </a:r>
            <a:r>
              <a:rPr lang="en-US" dirty="0" smtClean="0">
                <a:latin typeface="Century" panose="02040604050505020304" pitchFamily="18" charset="0"/>
              </a:rPr>
              <a:t>	and </a:t>
            </a:r>
            <a:r>
              <a:rPr lang="en-US" dirty="0">
                <a:latin typeface="Century" panose="02040604050505020304" pitchFamily="18" charset="0"/>
              </a:rPr>
              <a:t>quantity of products by checking database from this </a:t>
            </a:r>
            <a:r>
              <a:rPr lang="en-US" dirty="0" smtClean="0">
                <a:latin typeface="Century" panose="02040604050505020304" pitchFamily="18" charset="0"/>
              </a:rPr>
              <a:t>	program</a:t>
            </a:r>
            <a:r>
              <a:rPr lang="en-US" dirty="0" smtClean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1829" y="2067552"/>
            <a:ext cx="65836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" panose="02040604050505020304" pitchFamily="18" charset="0"/>
              </a:rPr>
              <a:t>Company </a:t>
            </a:r>
            <a:r>
              <a:rPr lang="en-US" sz="2000" b="1" dirty="0" smtClean="0">
                <a:latin typeface="Century" panose="02040604050505020304" pitchFamily="18" charset="0"/>
              </a:rPr>
              <a:t>Investors :</a:t>
            </a:r>
          </a:p>
          <a:p>
            <a:endParaRPr lang="en-US" u="sng" dirty="0" smtClean="0">
              <a:latin typeface="Century" panose="02040604050505020304" pitchFamily="18" charset="0"/>
            </a:endParaRPr>
          </a:p>
          <a:p>
            <a:r>
              <a:rPr lang="en-US" dirty="0" smtClean="0">
                <a:latin typeface="Century" panose="02040604050505020304" pitchFamily="18" charset="0"/>
              </a:rPr>
              <a:t>	Company </a:t>
            </a:r>
            <a:r>
              <a:rPr lang="en-US" dirty="0">
                <a:latin typeface="Century" panose="02040604050505020304" pitchFamily="18" charset="0"/>
              </a:rPr>
              <a:t>Investors will check all products quantity if </a:t>
            </a:r>
            <a:r>
              <a:rPr lang="en-US" dirty="0" smtClean="0">
                <a:latin typeface="Century" panose="02040604050505020304" pitchFamily="18" charset="0"/>
              </a:rPr>
              <a:t>	we </a:t>
            </a:r>
            <a:r>
              <a:rPr lang="en-US" dirty="0">
                <a:latin typeface="Century" panose="02040604050505020304" pitchFamily="18" charset="0"/>
              </a:rPr>
              <a:t>have lack of products as compared to market </a:t>
            </a:r>
            <a:r>
              <a:rPr lang="en-US" dirty="0" smtClean="0">
                <a:latin typeface="Century" panose="02040604050505020304" pitchFamily="18" charset="0"/>
              </a:rPr>
              <a:t>	demand</a:t>
            </a:r>
            <a:r>
              <a:rPr lang="en-US" dirty="0">
                <a:latin typeface="Century" panose="02040604050505020304" pitchFamily="18" charset="0"/>
              </a:rPr>
              <a:t>, then they will contact the suppliers.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1829" y="3820152"/>
            <a:ext cx="658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" panose="02040604050505020304" pitchFamily="18" charset="0"/>
              </a:rPr>
              <a:t>Company </a:t>
            </a:r>
            <a:r>
              <a:rPr lang="en-US" sz="2000" b="1" dirty="0" smtClean="0">
                <a:latin typeface="Century" panose="02040604050505020304" pitchFamily="18" charset="0"/>
              </a:rPr>
              <a:t>Suppliers</a:t>
            </a:r>
            <a:r>
              <a:rPr lang="en-US" sz="2000" b="1" dirty="0">
                <a:latin typeface="Century" panose="02040604050505020304" pitchFamily="18" charset="0"/>
              </a:rPr>
              <a:t> </a:t>
            </a:r>
            <a:r>
              <a:rPr lang="en-US" sz="2000" b="1" dirty="0" smtClean="0">
                <a:latin typeface="Century" panose="02040604050505020304" pitchFamily="18" charset="0"/>
              </a:rPr>
              <a:t>:</a:t>
            </a:r>
          </a:p>
          <a:p>
            <a:endParaRPr lang="en-US" u="sng" dirty="0" smtClean="0">
              <a:latin typeface="Century" panose="02040604050505020304" pitchFamily="18" charset="0"/>
            </a:endParaRPr>
          </a:p>
          <a:p>
            <a:r>
              <a:rPr lang="en-US" dirty="0" smtClean="0">
                <a:latin typeface="Century" panose="02040604050505020304" pitchFamily="18" charset="0"/>
              </a:rPr>
              <a:t>	They </a:t>
            </a:r>
            <a:r>
              <a:rPr lang="en-US" dirty="0">
                <a:latin typeface="Century" panose="02040604050505020304" pitchFamily="18" charset="0"/>
              </a:rPr>
              <a:t>will supply the products as our demand.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829" y="5018754"/>
            <a:ext cx="6583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" panose="02040604050505020304" pitchFamily="18" charset="0"/>
              </a:rPr>
              <a:t>Sales </a:t>
            </a:r>
            <a:r>
              <a:rPr lang="en-US" sz="2000" b="1" dirty="0" smtClean="0">
                <a:latin typeface="Century" panose="02040604050505020304" pitchFamily="18" charset="0"/>
              </a:rPr>
              <a:t>Man :</a:t>
            </a:r>
          </a:p>
          <a:p>
            <a:endParaRPr lang="en-US" u="sng" dirty="0" smtClean="0">
              <a:latin typeface="Century" panose="02040604050505020304" pitchFamily="18" charset="0"/>
            </a:endParaRPr>
          </a:p>
          <a:p>
            <a:r>
              <a:rPr lang="en-US" dirty="0" smtClean="0">
                <a:latin typeface="Century" panose="02040604050505020304" pitchFamily="18" charset="0"/>
              </a:rPr>
              <a:t>	They </a:t>
            </a:r>
            <a:r>
              <a:rPr lang="en-US" dirty="0">
                <a:latin typeface="Century" panose="02040604050505020304" pitchFamily="18" charset="0"/>
              </a:rPr>
              <a:t>can insert, delete and update products data after 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	selling </a:t>
            </a:r>
            <a:r>
              <a:rPr lang="en-US" dirty="0" smtClean="0">
                <a:latin typeface="Century" panose="02040604050505020304" pitchFamily="18" charset="0"/>
              </a:rPr>
              <a:t>items </a:t>
            </a:r>
            <a:r>
              <a:rPr lang="en-US" dirty="0">
                <a:latin typeface="Century" panose="02040604050505020304" pitchFamily="18" charset="0"/>
              </a:rPr>
              <a:t>by using this program. 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DC63A35-C270-433E-8415-685EBD2302F1}"/>
              </a:ext>
            </a:extLst>
          </p:cNvPr>
          <p:cNvSpPr/>
          <p:nvPr/>
        </p:nvSpPr>
        <p:spPr>
          <a:xfrm>
            <a:off x="1695174" y="1478135"/>
            <a:ext cx="1346433" cy="503339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4DB41E-27AC-4F05-93BE-65C5FF7FBF9F}"/>
              </a:ext>
            </a:extLst>
          </p:cNvPr>
          <p:cNvSpPr/>
          <p:nvPr/>
        </p:nvSpPr>
        <p:spPr>
          <a:xfrm>
            <a:off x="4007976" y="2559384"/>
            <a:ext cx="1255202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 Interface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750E53B-B677-4BDD-96BA-789D70EDDA60}"/>
              </a:ext>
            </a:extLst>
          </p:cNvPr>
          <p:cNvSpPr/>
          <p:nvPr/>
        </p:nvSpPr>
        <p:spPr>
          <a:xfrm>
            <a:off x="4186242" y="1508218"/>
            <a:ext cx="898670" cy="415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57A340C-0BF6-411C-A232-1431141DB461}"/>
              </a:ext>
            </a:extLst>
          </p:cNvPr>
          <p:cNvSpPr/>
          <p:nvPr/>
        </p:nvSpPr>
        <p:spPr>
          <a:xfrm>
            <a:off x="777295" y="3188246"/>
            <a:ext cx="122348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Insertion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FBE1E-B925-4EC1-8477-1D8577FB4A53}"/>
              </a:ext>
            </a:extLst>
          </p:cNvPr>
          <p:cNvSpPr/>
          <p:nvPr/>
        </p:nvSpPr>
        <p:spPr>
          <a:xfrm>
            <a:off x="2325064" y="3188246"/>
            <a:ext cx="1306884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Update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B8428-A7C1-45B7-9215-8D481AED2CB2}"/>
              </a:ext>
            </a:extLst>
          </p:cNvPr>
          <p:cNvSpPr/>
          <p:nvPr/>
        </p:nvSpPr>
        <p:spPr>
          <a:xfrm>
            <a:off x="5776974" y="3212422"/>
            <a:ext cx="121858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Deletion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7472FEF-5AD8-4C7F-9724-CF70741525C9}"/>
              </a:ext>
            </a:extLst>
          </p:cNvPr>
          <p:cNvSpPr/>
          <p:nvPr/>
        </p:nvSpPr>
        <p:spPr>
          <a:xfrm>
            <a:off x="7179045" y="3212422"/>
            <a:ext cx="132133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8B6B442-0D7F-4427-A087-9757581131C7}"/>
              </a:ext>
            </a:extLst>
          </p:cNvPr>
          <p:cNvSpPr/>
          <p:nvPr/>
        </p:nvSpPr>
        <p:spPr>
          <a:xfrm>
            <a:off x="2325064" y="5365541"/>
            <a:ext cx="13269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D65FDA-B37F-4434-9ACE-F46507940698}"/>
              </a:ext>
            </a:extLst>
          </p:cNvPr>
          <p:cNvSpPr/>
          <p:nvPr/>
        </p:nvSpPr>
        <p:spPr>
          <a:xfrm>
            <a:off x="5752253" y="5109013"/>
            <a:ext cx="125520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Deleted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AC58CCD-D542-41B7-9AB5-706480D2AE61}"/>
              </a:ext>
            </a:extLst>
          </p:cNvPr>
          <p:cNvSpPr/>
          <p:nvPr/>
        </p:nvSpPr>
        <p:spPr>
          <a:xfrm>
            <a:off x="7179045" y="5093141"/>
            <a:ext cx="1321332" cy="49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Information Showed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390A199-7426-4C47-AD7E-0D8ABDF63A95}"/>
              </a:ext>
            </a:extLst>
          </p:cNvPr>
          <p:cNvSpPr/>
          <p:nvPr/>
        </p:nvSpPr>
        <p:spPr>
          <a:xfrm>
            <a:off x="2325063" y="4655575"/>
            <a:ext cx="1326906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Update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17C842D-DEC5-4D7B-839A-AA4F0D8C449F}"/>
              </a:ext>
            </a:extLst>
          </p:cNvPr>
          <p:cNvSpPr/>
          <p:nvPr/>
        </p:nvSpPr>
        <p:spPr>
          <a:xfrm>
            <a:off x="5752253" y="4440902"/>
            <a:ext cx="1238597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Delete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A3CF8DD-35A1-4C74-AA2B-41E3B17FE42B}"/>
              </a:ext>
            </a:extLst>
          </p:cNvPr>
          <p:cNvSpPr/>
          <p:nvPr/>
        </p:nvSpPr>
        <p:spPr>
          <a:xfrm>
            <a:off x="7179045" y="4415727"/>
            <a:ext cx="130642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Search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796DEEA-3180-4C42-87D4-BF386FBEF93E}"/>
              </a:ext>
            </a:extLst>
          </p:cNvPr>
          <p:cNvSpPr/>
          <p:nvPr/>
        </p:nvSpPr>
        <p:spPr>
          <a:xfrm>
            <a:off x="2325064" y="3806045"/>
            <a:ext cx="1306883" cy="45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Enter information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C8F3F08-B472-4D44-B26F-229786CF8E19}"/>
              </a:ext>
            </a:extLst>
          </p:cNvPr>
          <p:cNvSpPr/>
          <p:nvPr/>
        </p:nvSpPr>
        <p:spPr>
          <a:xfrm>
            <a:off x="5752253" y="3806045"/>
            <a:ext cx="125520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Product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D9496D3-491B-4279-8016-0B3DCC24C7CD}"/>
              </a:ext>
            </a:extLst>
          </p:cNvPr>
          <p:cNvSpPr/>
          <p:nvPr/>
        </p:nvSpPr>
        <p:spPr>
          <a:xfrm>
            <a:off x="7179045" y="3806045"/>
            <a:ext cx="132133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Product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E8B31EE8-CD28-432C-AEC3-8FE1C2DA30FE}"/>
              </a:ext>
            </a:extLst>
          </p:cNvPr>
          <p:cNvSpPr/>
          <p:nvPr/>
        </p:nvSpPr>
        <p:spPr>
          <a:xfrm>
            <a:off x="3241530" y="1585094"/>
            <a:ext cx="786468" cy="261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xmlns="" id="{BDE3CCEE-BAAD-47D0-96A0-C36B75E1306C}"/>
              </a:ext>
            </a:extLst>
          </p:cNvPr>
          <p:cNvSpPr/>
          <p:nvPr/>
        </p:nvSpPr>
        <p:spPr>
          <a:xfrm>
            <a:off x="4528355" y="1981474"/>
            <a:ext cx="210458" cy="51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xmlns="" id="{09394912-E52C-44B4-9D01-86B76352A23D}"/>
              </a:ext>
            </a:extLst>
          </p:cNvPr>
          <p:cNvSpPr/>
          <p:nvPr/>
        </p:nvSpPr>
        <p:spPr>
          <a:xfrm rot="10800000">
            <a:off x="1250830" y="2559311"/>
            <a:ext cx="2665850" cy="5878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1" name="Arrow: Bent-Up 50">
            <a:extLst>
              <a:ext uri="{FF2B5EF4-FFF2-40B4-BE49-F238E27FC236}">
                <a16:creationId xmlns:a16="http://schemas.microsoft.com/office/drawing/2014/main" xmlns="" id="{5FAD49B3-1BF8-4EA9-B105-8F144BB5F4FF}"/>
              </a:ext>
            </a:extLst>
          </p:cNvPr>
          <p:cNvSpPr/>
          <p:nvPr/>
        </p:nvSpPr>
        <p:spPr>
          <a:xfrm rot="10800000" flipH="1">
            <a:off x="5354473" y="2559380"/>
            <a:ext cx="2642214" cy="5644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581B32A-5CCA-4AB7-827D-BFE3A1744990}"/>
              </a:ext>
            </a:extLst>
          </p:cNvPr>
          <p:cNvSpPr/>
          <p:nvPr/>
        </p:nvSpPr>
        <p:spPr>
          <a:xfrm>
            <a:off x="777295" y="5158448"/>
            <a:ext cx="122348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Inserted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6E8110-0F57-4F1B-83CE-16AC2C595197}"/>
              </a:ext>
            </a:extLst>
          </p:cNvPr>
          <p:cNvSpPr/>
          <p:nvPr/>
        </p:nvSpPr>
        <p:spPr>
          <a:xfrm>
            <a:off x="777295" y="3832784"/>
            <a:ext cx="122348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Enter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F3A0550-E0EE-49D0-B2B2-5D810D726531}"/>
              </a:ext>
            </a:extLst>
          </p:cNvPr>
          <p:cNvSpPr/>
          <p:nvPr/>
        </p:nvSpPr>
        <p:spPr>
          <a:xfrm>
            <a:off x="777295" y="4466575"/>
            <a:ext cx="1223480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Insert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xmlns="" id="{0A51DB20-1079-4D82-8E5A-406E1647BCED}"/>
              </a:ext>
            </a:extLst>
          </p:cNvPr>
          <p:cNvSpPr/>
          <p:nvPr/>
        </p:nvSpPr>
        <p:spPr>
          <a:xfrm>
            <a:off x="1324516" y="3536990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xmlns="" id="{4A13CFF6-E9C4-4862-91B1-752AE042F832}"/>
              </a:ext>
            </a:extLst>
          </p:cNvPr>
          <p:cNvSpPr/>
          <p:nvPr/>
        </p:nvSpPr>
        <p:spPr>
          <a:xfrm>
            <a:off x="1324516" y="4202547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xmlns="" id="{8360081D-7286-4A31-BBDB-3B70F3B2A13B}"/>
              </a:ext>
            </a:extLst>
          </p:cNvPr>
          <p:cNvSpPr/>
          <p:nvPr/>
        </p:nvSpPr>
        <p:spPr>
          <a:xfrm>
            <a:off x="1324516" y="4851311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xmlns="" id="{718AD2B7-72F5-447E-8413-F13FEFD21285}"/>
              </a:ext>
            </a:extLst>
          </p:cNvPr>
          <p:cNvSpPr/>
          <p:nvPr/>
        </p:nvSpPr>
        <p:spPr>
          <a:xfrm flipH="1" flipV="1">
            <a:off x="2904456" y="2803492"/>
            <a:ext cx="1012221" cy="3020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2" name="Arrow: Bent-Up 61">
            <a:extLst>
              <a:ext uri="{FF2B5EF4-FFF2-40B4-BE49-F238E27FC236}">
                <a16:creationId xmlns:a16="http://schemas.microsoft.com/office/drawing/2014/main" xmlns="" id="{D4C4A9FC-142B-490F-9098-4BAAAFEC31ED}"/>
              </a:ext>
            </a:extLst>
          </p:cNvPr>
          <p:cNvSpPr/>
          <p:nvPr/>
        </p:nvSpPr>
        <p:spPr>
          <a:xfrm flipV="1">
            <a:off x="5360799" y="2811050"/>
            <a:ext cx="1095114" cy="3187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xmlns="" id="{B3B51BEC-A85A-4914-A23A-0A08DA85239C}"/>
              </a:ext>
            </a:extLst>
          </p:cNvPr>
          <p:cNvSpPr/>
          <p:nvPr/>
        </p:nvSpPr>
        <p:spPr>
          <a:xfrm>
            <a:off x="2904457" y="3522351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xmlns="" id="{2FC513DB-3509-4F6B-AAA7-6278317A9659}"/>
              </a:ext>
            </a:extLst>
          </p:cNvPr>
          <p:cNvSpPr/>
          <p:nvPr/>
        </p:nvSpPr>
        <p:spPr>
          <a:xfrm>
            <a:off x="2904457" y="4331169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xmlns="" id="{9CF0ADAF-BDFA-4B88-B5A8-0D016D711756}"/>
              </a:ext>
            </a:extLst>
          </p:cNvPr>
          <p:cNvSpPr/>
          <p:nvPr/>
        </p:nvSpPr>
        <p:spPr>
          <a:xfrm>
            <a:off x="2904457" y="5035091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xmlns="" id="{023D480D-5DCC-4D5D-871D-10D9FBFB8C91}"/>
              </a:ext>
            </a:extLst>
          </p:cNvPr>
          <p:cNvSpPr/>
          <p:nvPr/>
        </p:nvSpPr>
        <p:spPr>
          <a:xfrm>
            <a:off x="6317494" y="3550934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xmlns="" id="{7C431B50-DD3A-4AE5-8EBD-CE7C18A99FA9}"/>
              </a:ext>
            </a:extLst>
          </p:cNvPr>
          <p:cNvSpPr/>
          <p:nvPr/>
        </p:nvSpPr>
        <p:spPr>
          <a:xfrm>
            <a:off x="6317494" y="4159304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xmlns="" id="{985B0A33-558A-4709-8513-FC1F6FBCFCDA}"/>
              </a:ext>
            </a:extLst>
          </p:cNvPr>
          <p:cNvSpPr/>
          <p:nvPr/>
        </p:nvSpPr>
        <p:spPr>
          <a:xfrm>
            <a:off x="6317494" y="4790299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xmlns="" id="{EDA6E8E1-CC55-457A-8D36-2D0F1218E145}"/>
              </a:ext>
            </a:extLst>
          </p:cNvPr>
          <p:cNvSpPr/>
          <p:nvPr/>
        </p:nvSpPr>
        <p:spPr>
          <a:xfrm>
            <a:off x="7781808" y="3523314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xmlns="" id="{E724ED00-EB98-41AC-A70E-6A4D10484A3A}"/>
              </a:ext>
            </a:extLst>
          </p:cNvPr>
          <p:cNvSpPr/>
          <p:nvPr/>
        </p:nvSpPr>
        <p:spPr>
          <a:xfrm>
            <a:off x="7781808" y="4159304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xmlns="" id="{5C6C57BA-14B7-4928-BDA2-CDB362E42BCC}"/>
              </a:ext>
            </a:extLst>
          </p:cNvPr>
          <p:cNvSpPr/>
          <p:nvPr/>
        </p:nvSpPr>
        <p:spPr>
          <a:xfrm>
            <a:off x="7781808" y="4785085"/>
            <a:ext cx="138419" cy="249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9" name="TextBox 38"/>
          <p:cNvSpPr txBox="1"/>
          <p:nvPr/>
        </p:nvSpPr>
        <p:spPr>
          <a:xfrm>
            <a:off x="0" y="22316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latin typeface="Century" panose="02040604050505020304" pitchFamily="18" charset="0"/>
              </a:rPr>
              <a:t>Activity Diagram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14272" y="169577"/>
            <a:ext cx="56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649</TotalTime>
  <Words>443</Words>
  <Application>Microsoft Office PowerPoint</Application>
  <PresentationFormat>On-screen Show (4:3)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Calisto MT</vt:lpstr>
      <vt:lpstr>Century</vt:lpstr>
      <vt:lpstr>Times New Roman</vt:lpstr>
      <vt:lpstr>Trebuchet MS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User-Pc</cp:lastModifiedBy>
  <cp:revision>76</cp:revision>
  <dcterms:created xsi:type="dcterms:W3CDTF">2021-11-26T19:28:33Z</dcterms:created>
  <dcterms:modified xsi:type="dcterms:W3CDTF">2021-11-28T18:54:36Z</dcterms:modified>
</cp:coreProperties>
</file>