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6"/>
  </p:notesMasterIdLst>
  <p:sldIdLst>
    <p:sldId id="274" r:id="rId2"/>
    <p:sldId id="276" r:id="rId3"/>
    <p:sldId id="256" r:id="rId4"/>
    <p:sldId id="257" r:id="rId5"/>
    <p:sldId id="258" r:id="rId6"/>
    <p:sldId id="260" r:id="rId7"/>
    <p:sldId id="261" r:id="rId8"/>
    <p:sldId id="275" r:id="rId9"/>
    <p:sldId id="262" r:id="rId10"/>
    <p:sldId id="263" r:id="rId11"/>
    <p:sldId id="265" r:id="rId12"/>
    <p:sldId id="266" r:id="rId13"/>
    <p:sldId id="277" r:id="rId14"/>
    <p:sldId id="278" r:id="rId15"/>
    <p:sldId id="267" r:id="rId16"/>
    <p:sldId id="268" r:id="rId17"/>
    <p:sldId id="269" r:id="rId18"/>
    <p:sldId id="279" r:id="rId19"/>
    <p:sldId id="280" r:id="rId20"/>
    <p:sldId id="281" r:id="rId21"/>
    <p:sldId id="282" r:id="rId22"/>
    <p:sldId id="270" r:id="rId23"/>
    <p:sldId id="284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81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FC8504-6590-4BB8-9B4D-7B36CA418759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90CFEC5-94A4-4428-BEE6-D35C49BC0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181AA-783F-464F-B423-65FB5F15E2E3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954CA-C7E2-4570-A4EA-DF81687EC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598F6-A858-4601-B0B8-61F5FF1823CD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6C6A-73B4-4B75-B9F2-90E6C4D09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470C4-093F-483A-B562-01F5B8F5C8AE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B094-4F79-4344-8C6A-C3DC29832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BD7BC-B619-4073-836D-D0C181ADF081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2F85F-7890-4C3F-A24C-5F7D15478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36D8-FF26-4B4A-A84A-3BF35DD06275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BD12D-04A3-4390-886E-B5750682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69CA-129E-4CBD-B476-D5082A213662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0921-A935-4ACF-A4A1-3600DD733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31AE-2F77-4451-A34C-415BA7119E8D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1B4C-F78F-4E6C-945D-B2F2A7CEB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34F-EEF5-47B5-B865-274F33ED5C08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84344-FC7B-4C5F-AAFB-FC842ECD9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54A4D-BF01-42FA-BB02-96B772490838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69B87-B855-4076-88F1-D175CAD06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C02B-F3CA-4E7F-83F8-51EF69242239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B0AAB-727D-4868-B0B2-2628CEA00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ADDAA-57EF-4D92-97CB-AFA18FE45598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9328F-82B8-44E9-8FA9-999B8830D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252833A-9D1E-4724-BB27-ACC2207C4E3F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A46D016-A0D1-4E1D-8B95-7C5D2D6CF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5" r:id="rId2"/>
    <p:sldLayoutId id="2147483934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5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Backtracking Methodology &amp; its Applications 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057400" y="1828800"/>
          <a:ext cx="3124200" cy="3200400"/>
        </p:xfrm>
        <a:graphic>
          <a:graphicData uri="http://schemas.openxmlformats.org/drawingml/2006/table">
            <a:tbl>
              <a:tblPr/>
              <a:tblGrid>
                <a:gridCol w="781050"/>
                <a:gridCol w="781050"/>
                <a:gridCol w="781050"/>
                <a:gridCol w="78105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3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Q</a:t>
                      </a: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Q</a:t>
                      </a:r>
                      <a:endParaRPr lang="en-US" sz="3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Q</a:t>
                      </a:r>
                      <a:endParaRPr lang="en-US" sz="3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Q</a:t>
                      </a:r>
                      <a:endParaRPr lang="en-US" sz="3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8" name="AutoShape 1"/>
          <p:cNvCxnSpPr>
            <a:cxnSpLocks noChangeShapeType="1"/>
          </p:cNvCxnSpPr>
          <p:nvPr/>
        </p:nvCxnSpPr>
        <p:spPr bwMode="auto">
          <a:xfrm flipH="1">
            <a:off x="5181600" y="22098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9" name="AutoShape 1"/>
          <p:cNvCxnSpPr>
            <a:cxnSpLocks noChangeShapeType="1"/>
          </p:cNvCxnSpPr>
          <p:nvPr/>
        </p:nvCxnSpPr>
        <p:spPr bwMode="auto">
          <a:xfrm flipH="1">
            <a:off x="5181600" y="30480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0" name="AutoShape 1"/>
          <p:cNvCxnSpPr>
            <a:cxnSpLocks noChangeShapeType="1"/>
          </p:cNvCxnSpPr>
          <p:nvPr/>
        </p:nvCxnSpPr>
        <p:spPr bwMode="auto">
          <a:xfrm flipH="1">
            <a:off x="5181600" y="38100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1" name="AutoShape 1"/>
          <p:cNvCxnSpPr>
            <a:cxnSpLocks noChangeShapeType="1"/>
          </p:cNvCxnSpPr>
          <p:nvPr/>
        </p:nvCxnSpPr>
        <p:spPr bwMode="auto">
          <a:xfrm flipH="1">
            <a:off x="5181600" y="46482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53200" y="205422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Queen-1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553200" y="289242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Queen-2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553200" y="365760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Queen-3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553200" y="449580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Queen-4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778000" y="449262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4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778000" y="36576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3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778000" y="28956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2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16100" y="213042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1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648200" y="14478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4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886200" y="145097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3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081338" y="1447800"/>
            <a:ext cx="354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2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286000" y="14478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1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667000" y="5559425"/>
            <a:ext cx="4446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Board for the four-queens problem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752600" y="5559425"/>
            <a:ext cx="111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Figure:-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838200" y="1874838"/>
            <a:ext cx="2332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Tw Cen MT" pitchFamily="34" charset="0"/>
              </a:rPr>
              <a:t> Subset-sum Problem: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276600" y="1828800"/>
            <a:ext cx="480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The problem is to find a subset of a given set  </a:t>
            </a:r>
            <a:r>
              <a:rPr lang="en-US" sz="2000" b="1">
                <a:latin typeface="Tw Cen MT" pitchFamily="34" charset="0"/>
              </a:rPr>
              <a:t>S = {s</a:t>
            </a:r>
            <a:r>
              <a:rPr lang="en-US" sz="2000" b="1" baseline="-25000">
                <a:latin typeface="Tw Cen MT" pitchFamily="34" charset="0"/>
              </a:rPr>
              <a:t>1, </a:t>
            </a:r>
            <a:r>
              <a:rPr lang="en-US" sz="2000" b="1">
                <a:latin typeface="Tw Cen MT" pitchFamily="34" charset="0"/>
              </a:rPr>
              <a:t>s</a:t>
            </a:r>
            <a:r>
              <a:rPr lang="en-US" sz="2000" b="1" baseline="-25000">
                <a:latin typeface="Tw Cen MT" pitchFamily="34" charset="0"/>
              </a:rPr>
              <a:t>2</a:t>
            </a:r>
            <a:r>
              <a:rPr lang="en-US" sz="2000" b="1">
                <a:latin typeface="Tw Cen MT" pitchFamily="34" charset="0"/>
              </a:rPr>
              <a:t>,- - -, s</a:t>
            </a:r>
            <a:r>
              <a:rPr lang="en-US" sz="2000" b="1" baseline="-25000">
                <a:latin typeface="Tw Cen MT" pitchFamily="34" charset="0"/>
              </a:rPr>
              <a:t>n</a:t>
            </a:r>
            <a:r>
              <a:rPr lang="en-US" sz="2000" b="1">
                <a:latin typeface="Tw Cen MT" pitchFamily="34" charset="0"/>
              </a:rPr>
              <a:t>}</a:t>
            </a:r>
            <a:r>
              <a:rPr lang="en-US" sz="2000">
                <a:latin typeface="Tw Cen MT" pitchFamily="34" charset="0"/>
              </a:rPr>
              <a:t> of </a:t>
            </a:r>
            <a:r>
              <a:rPr lang="en-US" sz="2000" b="1">
                <a:latin typeface="Tw Cen MT" pitchFamily="34" charset="0"/>
              </a:rPr>
              <a:t>‘n’</a:t>
            </a:r>
            <a:r>
              <a:rPr lang="en-US" sz="2000">
                <a:latin typeface="Tw Cen MT" pitchFamily="34" charset="0"/>
              </a:rPr>
              <a:t> positive integers whose sum is equal to a given positive integer </a:t>
            </a:r>
            <a:r>
              <a:rPr lang="en-US" sz="2000" b="1">
                <a:latin typeface="Tw Cen MT" pitchFamily="34" charset="0"/>
              </a:rPr>
              <a:t>‘d’</a:t>
            </a:r>
            <a:r>
              <a:rPr lang="en-US" sz="2000">
                <a:latin typeface="Tw Cen MT" pitchFamily="34" charset="0"/>
              </a:rPr>
              <a:t>.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38200" y="485457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Tw Cen MT" pitchFamily="34" charset="0"/>
              </a:rPr>
              <a:t> Example :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276600" y="4854575"/>
            <a:ext cx="510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For S = {3, 5, 6, 7} and d = 15, the solution is shown below :-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276600" y="561975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Solution = {3, 5, 7}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2546350" y="838200"/>
            <a:ext cx="3663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latin typeface="Tw Cen MT" pitchFamily="34" charset="0"/>
              </a:rPr>
              <a:t>Subset-sum Problem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838200" y="3352800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Tw Cen MT" pitchFamily="34" charset="0"/>
              </a:rPr>
              <a:t> Observation :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276600" y="3352800"/>
            <a:ext cx="4953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It is convenient to sort the set’s elements in increasing order, </a:t>
            </a:r>
            <a:r>
              <a:rPr lang="en-US" sz="2000" i="1">
                <a:latin typeface="Tw Cen MT" pitchFamily="34" charset="0"/>
              </a:rPr>
              <a:t>S</a:t>
            </a:r>
            <a:r>
              <a:rPr lang="en-US" sz="2000" i="1" baseline="-25000">
                <a:latin typeface="Tw Cen MT" pitchFamily="34" charset="0"/>
              </a:rPr>
              <a:t>1</a:t>
            </a:r>
            <a:r>
              <a:rPr lang="en-US" sz="2000" i="1">
                <a:latin typeface="Tw Cen MT" pitchFamily="34" charset="0"/>
              </a:rPr>
              <a:t> ≤ S</a:t>
            </a:r>
            <a:r>
              <a:rPr lang="en-US" sz="2000" i="1" baseline="-25000">
                <a:latin typeface="Tw Cen MT" pitchFamily="34" charset="0"/>
              </a:rPr>
              <a:t>2 </a:t>
            </a:r>
            <a:r>
              <a:rPr lang="en-US" sz="2000" i="1">
                <a:latin typeface="Tw Cen MT" pitchFamily="34" charset="0"/>
              </a:rPr>
              <a:t>≤ ….. ≤ S</a:t>
            </a:r>
            <a:r>
              <a:rPr lang="en-US" sz="2000" i="1" baseline="-25000">
                <a:latin typeface="Tw Cen MT" pitchFamily="34" charset="0"/>
              </a:rPr>
              <a:t>n.</a:t>
            </a:r>
            <a:r>
              <a:rPr lang="en-US" sz="2000" i="1">
                <a:latin typeface="Tw Cen MT" pitchFamily="34" charset="0"/>
              </a:rPr>
              <a:t> </a:t>
            </a:r>
            <a:r>
              <a:rPr lang="en-US" sz="2000">
                <a:latin typeface="Tw Cen MT" pitchFamily="34" charset="0"/>
              </a:rPr>
              <a:t>And each set of solutions don’t need to be necessarily of fixed size. </a:t>
            </a:r>
          </a:p>
          <a:p>
            <a:endParaRPr lang="en-US" sz="200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/>
      <p:bldP spid="15366" grpId="0"/>
      <p:bldP spid="15367" grpId="0"/>
      <p:bldP spid="15368" grpId="0"/>
      <p:bldP spid="153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1"/>
          <p:cNvSpPr>
            <a:spLocks noChangeArrowheads="1"/>
          </p:cNvSpPr>
          <p:nvPr/>
        </p:nvSpPr>
        <p:spPr bwMode="auto">
          <a:xfrm>
            <a:off x="1905000" y="42672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15</a:t>
            </a:r>
          </a:p>
        </p:txBody>
      </p:sp>
      <p:cxnSp>
        <p:nvCxnSpPr>
          <p:cNvPr id="16387" name="AutoShape 2"/>
          <p:cNvCxnSpPr>
            <a:cxnSpLocks noChangeShapeType="1"/>
            <a:endCxn id="16400" idx="7"/>
          </p:cNvCxnSpPr>
          <p:nvPr/>
        </p:nvCxnSpPr>
        <p:spPr bwMode="auto">
          <a:xfrm rot="10800000" flipV="1">
            <a:off x="3654425" y="1066800"/>
            <a:ext cx="1298575" cy="601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388" name="Oval 1"/>
          <p:cNvSpPr>
            <a:spLocks noChangeArrowheads="1"/>
          </p:cNvSpPr>
          <p:nvPr/>
        </p:nvSpPr>
        <p:spPr bwMode="auto">
          <a:xfrm>
            <a:off x="3048000" y="42672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8</a:t>
            </a:r>
          </a:p>
        </p:txBody>
      </p:sp>
      <p:sp>
        <p:nvSpPr>
          <p:cNvPr id="16389" name="Oval 1"/>
          <p:cNvSpPr>
            <a:spLocks noChangeArrowheads="1"/>
          </p:cNvSpPr>
          <p:nvPr/>
        </p:nvSpPr>
        <p:spPr bwMode="auto">
          <a:xfrm>
            <a:off x="71628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5</a:t>
            </a:r>
          </a:p>
        </p:txBody>
      </p:sp>
      <p:sp>
        <p:nvSpPr>
          <p:cNvPr id="16390" name="Oval 1"/>
          <p:cNvSpPr>
            <a:spLocks noChangeArrowheads="1"/>
          </p:cNvSpPr>
          <p:nvPr/>
        </p:nvSpPr>
        <p:spPr bwMode="auto">
          <a:xfrm>
            <a:off x="59436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11</a:t>
            </a:r>
          </a:p>
        </p:txBody>
      </p:sp>
      <p:sp>
        <p:nvSpPr>
          <p:cNvPr id="16391" name="Oval 1"/>
          <p:cNvSpPr>
            <a:spLocks noChangeArrowheads="1"/>
          </p:cNvSpPr>
          <p:nvPr/>
        </p:nvSpPr>
        <p:spPr bwMode="auto">
          <a:xfrm>
            <a:off x="7772400" y="22860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0</a:t>
            </a:r>
          </a:p>
        </p:txBody>
      </p:sp>
      <p:sp>
        <p:nvSpPr>
          <p:cNvPr id="16392" name="Oval 1"/>
          <p:cNvSpPr>
            <a:spLocks noChangeArrowheads="1"/>
          </p:cNvSpPr>
          <p:nvPr/>
        </p:nvSpPr>
        <p:spPr bwMode="auto">
          <a:xfrm>
            <a:off x="6553200" y="22860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5</a:t>
            </a:r>
          </a:p>
        </p:txBody>
      </p:sp>
      <p:sp>
        <p:nvSpPr>
          <p:cNvPr id="16393" name="Oval 1"/>
          <p:cNvSpPr>
            <a:spLocks noChangeArrowheads="1"/>
          </p:cNvSpPr>
          <p:nvPr/>
        </p:nvSpPr>
        <p:spPr bwMode="auto">
          <a:xfrm>
            <a:off x="25146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  <a:cs typeface="Times New Roman" pitchFamily="18" charset="0"/>
              </a:rPr>
              <a:t> 8</a:t>
            </a:r>
            <a:endParaRPr lang="en-US" sz="1000" b="1">
              <a:latin typeface="Calibri" pitchFamily="34" charset="0"/>
            </a:endParaRPr>
          </a:p>
        </p:txBody>
      </p:sp>
      <p:sp>
        <p:nvSpPr>
          <p:cNvPr id="16394" name="Oval 1"/>
          <p:cNvSpPr>
            <a:spLocks noChangeArrowheads="1"/>
          </p:cNvSpPr>
          <p:nvPr/>
        </p:nvSpPr>
        <p:spPr bwMode="auto">
          <a:xfrm>
            <a:off x="14478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14</a:t>
            </a:r>
          </a:p>
        </p:txBody>
      </p:sp>
      <p:sp>
        <p:nvSpPr>
          <p:cNvPr id="16395" name="Oval 1"/>
          <p:cNvSpPr>
            <a:spLocks noChangeArrowheads="1"/>
          </p:cNvSpPr>
          <p:nvPr/>
        </p:nvSpPr>
        <p:spPr bwMode="auto">
          <a:xfrm>
            <a:off x="47244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3</a:t>
            </a:r>
          </a:p>
        </p:txBody>
      </p:sp>
      <p:sp>
        <p:nvSpPr>
          <p:cNvPr id="16396" name="Oval 1"/>
          <p:cNvSpPr>
            <a:spLocks noChangeArrowheads="1"/>
          </p:cNvSpPr>
          <p:nvPr/>
        </p:nvSpPr>
        <p:spPr bwMode="auto">
          <a:xfrm>
            <a:off x="2133600" y="22860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8</a:t>
            </a:r>
          </a:p>
        </p:txBody>
      </p:sp>
      <p:sp>
        <p:nvSpPr>
          <p:cNvPr id="16397" name="Oval 1"/>
          <p:cNvSpPr>
            <a:spLocks noChangeArrowheads="1"/>
          </p:cNvSpPr>
          <p:nvPr/>
        </p:nvSpPr>
        <p:spPr bwMode="auto">
          <a:xfrm>
            <a:off x="3810000" y="32766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9</a:t>
            </a:r>
          </a:p>
        </p:txBody>
      </p:sp>
      <p:sp>
        <p:nvSpPr>
          <p:cNvPr id="16398" name="Oval 1"/>
          <p:cNvSpPr>
            <a:spLocks noChangeArrowheads="1"/>
          </p:cNvSpPr>
          <p:nvPr/>
        </p:nvSpPr>
        <p:spPr bwMode="auto">
          <a:xfrm>
            <a:off x="4267200" y="22860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3</a:t>
            </a:r>
          </a:p>
        </p:txBody>
      </p:sp>
      <p:sp>
        <p:nvSpPr>
          <p:cNvPr id="16399" name="Oval 1"/>
          <p:cNvSpPr>
            <a:spLocks noChangeArrowheads="1"/>
          </p:cNvSpPr>
          <p:nvPr/>
        </p:nvSpPr>
        <p:spPr bwMode="auto">
          <a:xfrm>
            <a:off x="7239000" y="15240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0</a:t>
            </a:r>
          </a:p>
        </p:txBody>
      </p:sp>
      <p:sp>
        <p:nvSpPr>
          <p:cNvPr id="16400" name="Oval 1"/>
          <p:cNvSpPr>
            <a:spLocks noChangeArrowheads="1"/>
          </p:cNvSpPr>
          <p:nvPr/>
        </p:nvSpPr>
        <p:spPr bwMode="auto">
          <a:xfrm>
            <a:off x="3276600" y="16002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3</a:t>
            </a:r>
          </a:p>
        </p:txBody>
      </p:sp>
      <p:sp>
        <p:nvSpPr>
          <p:cNvPr id="16401" name="Oval 1"/>
          <p:cNvSpPr>
            <a:spLocks noChangeArrowheads="1"/>
          </p:cNvSpPr>
          <p:nvPr/>
        </p:nvSpPr>
        <p:spPr bwMode="auto">
          <a:xfrm>
            <a:off x="4876800" y="685800"/>
            <a:ext cx="442913" cy="471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 b="1">
                <a:latin typeface="Calibri" pitchFamily="34" charset="0"/>
              </a:rPr>
              <a:t> 0</a:t>
            </a:r>
          </a:p>
        </p:txBody>
      </p:sp>
      <p:cxnSp>
        <p:nvCxnSpPr>
          <p:cNvPr id="16402" name="AutoShape 2"/>
          <p:cNvCxnSpPr>
            <a:cxnSpLocks noChangeShapeType="1"/>
            <a:stCxn id="16401" idx="5"/>
            <a:endCxn id="16399" idx="2"/>
          </p:cNvCxnSpPr>
          <p:nvPr/>
        </p:nvCxnSpPr>
        <p:spPr bwMode="auto">
          <a:xfrm rot="16200000" flipH="1">
            <a:off x="5911850" y="431800"/>
            <a:ext cx="669925" cy="1984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3" name="AutoShape 2"/>
          <p:cNvCxnSpPr>
            <a:cxnSpLocks noChangeShapeType="1"/>
            <a:stCxn id="16400" idx="3"/>
            <a:endCxn id="16396" idx="7"/>
          </p:cNvCxnSpPr>
          <p:nvPr/>
        </p:nvCxnSpPr>
        <p:spPr bwMode="auto">
          <a:xfrm rot="5400000">
            <a:off x="2751138" y="1763712"/>
            <a:ext cx="350838" cy="830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4" name="AutoShape 2"/>
          <p:cNvCxnSpPr>
            <a:cxnSpLocks noChangeShapeType="1"/>
            <a:endCxn id="16398" idx="1"/>
          </p:cNvCxnSpPr>
          <p:nvPr/>
        </p:nvCxnSpPr>
        <p:spPr bwMode="auto">
          <a:xfrm>
            <a:off x="3657600" y="1981200"/>
            <a:ext cx="674688" cy="37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5" name="AutoShape 2"/>
          <p:cNvCxnSpPr>
            <a:cxnSpLocks noChangeShapeType="1"/>
            <a:stCxn id="16396" idx="3"/>
            <a:endCxn id="16394" idx="0"/>
          </p:cNvCxnSpPr>
          <p:nvPr/>
        </p:nvCxnSpPr>
        <p:spPr bwMode="auto">
          <a:xfrm rot="5400000">
            <a:off x="1640681" y="2718594"/>
            <a:ext cx="587375" cy="528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6" name="AutoShape 2"/>
          <p:cNvCxnSpPr>
            <a:cxnSpLocks noChangeShapeType="1"/>
            <a:stCxn id="16396" idx="4"/>
            <a:endCxn id="16393" idx="0"/>
          </p:cNvCxnSpPr>
          <p:nvPr/>
        </p:nvCxnSpPr>
        <p:spPr bwMode="auto">
          <a:xfrm rot="16200000" flipH="1">
            <a:off x="2286794" y="2826544"/>
            <a:ext cx="519112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7" name="AutoShape 2"/>
          <p:cNvCxnSpPr>
            <a:cxnSpLocks noChangeShapeType="1"/>
            <a:stCxn id="16398" idx="3"/>
            <a:endCxn id="16397" idx="0"/>
          </p:cNvCxnSpPr>
          <p:nvPr/>
        </p:nvCxnSpPr>
        <p:spPr bwMode="auto">
          <a:xfrm rot="5400000">
            <a:off x="3888581" y="2832894"/>
            <a:ext cx="587375" cy="300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8" name="AutoShape 2"/>
          <p:cNvCxnSpPr>
            <a:cxnSpLocks noChangeShapeType="1"/>
            <a:stCxn id="16398" idx="5"/>
            <a:endCxn id="16395" idx="0"/>
          </p:cNvCxnSpPr>
          <p:nvPr/>
        </p:nvCxnSpPr>
        <p:spPr bwMode="auto">
          <a:xfrm rot="16200000" flipH="1">
            <a:off x="4501356" y="2832894"/>
            <a:ext cx="587375" cy="300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9" name="AutoShape 2"/>
          <p:cNvCxnSpPr>
            <a:cxnSpLocks noChangeShapeType="1"/>
            <a:stCxn id="16393" idx="3"/>
            <a:endCxn id="16386" idx="0"/>
          </p:cNvCxnSpPr>
          <p:nvPr/>
        </p:nvCxnSpPr>
        <p:spPr bwMode="auto">
          <a:xfrm rot="5400000">
            <a:off x="2059781" y="3747294"/>
            <a:ext cx="587375" cy="452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10" name="AutoShape 2"/>
          <p:cNvCxnSpPr>
            <a:cxnSpLocks noChangeShapeType="1"/>
            <a:stCxn id="16393" idx="5"/>
            <a:endCxn id="16388" idx="0"/>
          </p:cNvCxnSpPr>
          <p:nvPr/>
        </p:nvCxnSpPr>
        <p:spPr bwMode="auto">
          <a:xfrm rot="16200000" flipH="1">
            <a:off x="2786856" y="3785394"/>
            <a:ext cx="587375" cy="376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11" name="AutoShape 2"/>
          <p:cNvCxnSpPr>
            <a:cxnSpLocks noChangeShapeType="1"/>
            <a:stCxn id="16399" idx="3"/>
            <a:endCxn id="16392" idx="7"/>
          </p:cNvCxnSpPr>
          <p:nvPr/>
        </p:nvCxnSpPr>
        <p:spPr bwMode="auto">
          <a:xfrm rot="5400000">
            <a:off x="6904038" y="1954212"/>
            <a:ext cx="427038" cy="37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12" name="AutoShape 2"/>
          <p:cNvCxnSpPr>
            <a:cxnSpLocks noChangeShapeType="1"/>
            <a:stCxn id="16392" idx="3"/>
            <a:endCxn id="16390" idx="0"/>
          </p:cNvCxnSpPr>
          <p:nvPr/>
        </p:nvCxnSpPr>
        <p:spPr bwMode="auto">
          <a:xfrm rot="5400000">
            <a:off x="6098381" y="2756694"/>
            <a:ext cx="587375" cy="452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13" name="AutoShape 2"/>
          <p:cNvCxnSpPr>
            <a:cxnSpLocks noChangeShapeType="1"/>
            <a:stCxn id="16399" idx="5"/>
            <a:endCxn id="16391" idx="0"/>
          </p:cNvCxnSpPr>
          <p:nvPr/>
        </p:nvCxnSpPr>
        <p:spPr bwMode="auto">
          <a:xfrm rot="16200000" flipH="1">
            <a:off x="7625556" y="1918494"/>
            <a:ext cx="358775" cy="376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14" name="AutoShape 2"/>
          <p:cNvCxnSpPr>
            <a:cxnSpLocks noChangeShapeType="1"/>
            <a:stCxn id="16392" idx="5"/>
            <a:endCxn id="16389" idx="0"/>
          </p:cNvCxnSpPr>
          <p:nvPr/>
        </p:nvCxnSpPr>
        <p:spPr bwMode="auto">
          <a:xfrm rot="16200000" flipH="1">
            <a:off x="6863556" y="2756694"/>
            <a:ext cx="587375" cy="452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415" name="Rectangle 46"/>
          <p:cNvSpPr>
            <a:spLocks noChangeArrowheads="1"/>
          </p:cNvSpPr>
          <p:nvPr/>
        </p:nvSpPr>
        <p:spPr bwMode="auto">
          <a:xfrm>
            <a:off x="5943600" y="27432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6</a:t>
            </a:r>
          </a:p>
        </p:txBody>
      </p:sp>
      <p:sp>
        <p:nvSpPr>
          <p:cNvPr id="16416" name="Rectangle 47"/>
          <p:cNvSpPr>
            <a:spLocks noChangeArrowheads="1"/>
          </p:cNvSpPr>
          <p:nvPr/>
        </p:nvSpPr>
        <p:spPr bwMode="auto">
          <a:xfrm>
            <a:off x="6629400" y="19050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5</a:t>
            </a:r>
          </a:p>
        </p:txBody>
      </p:sp>
      <p:sp>
        <p:nvSpPr>
          <p:cNvPr id="16417" name="Rectangle 48"/>
          <p:cNvSpPr>
            <a:spLocks noChangeArrowheads="1"/>
          </p:cNvSpPr>
          <p:nvPr/>
        </p:nvSpPr>
        <p:spPr bwMode="auto">
          <a:xfrm>
            <a:off x="3657600" y="28194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6</a:t>
            </a:r>
          </a:p>
        </p:txBody>
      </p:sp>
      <p:sp>
        <p:nvSpPr>
          <p:cNvPr id="16418" name="Rectangle 49"/>
          <p:cNvSpPr>
            <a:spLocks noChangeArrowheads="1"/>
          </p:cNvSpPr>
          <p:nvPr/>
        </p:nvSpPr>
        <p:spPr bwMode="auto">
          <a:xfrm>
            <a:off x="1905000" y="37338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7</a:t>
            </a:r>
          </a:p>
        </p:txBody>
      </p:sp>
      <p:sp>
        <p:nvSpPr>
          <p:cNvPr id="16419" name="Rectangle 50"/>
          <p:cNvSpPr>
            <a:spLocks noChangeArrowheads="1"/>
          </p:cNvSpPr>
          <p:nvPr/>
        </p:nvSpPr>
        <p:spPr bwMode="auto">
          <a:xfrm>
            <a:off x="1447800" y="27432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6</a:t>
            </a:r>
          </a:p>
        </p:txBody>
      </p:sp>
      <p:sp>
        <p:nvSpPr>
          <p:cNvPr id="16420" name="Rectangle 51"/>
          <p:cNvSpPr>
            <a:spLocks noChangeArrowheads="1"/>
          </p:cNvSpPr>
          <p:nvPr/>
        </p:nvSpPr>
        <p:spPr bwMode="auto">
          <a:xfrm>
            <a:off x="2514600" y="19050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5</a:t>
            </a:r>
          </a:p>
        </p:txBody>
      </p:sp>
      <p:sp>
        <p:nvSpPr>
          <p:cNvPr id="16421" name="Rectangle 52"/>
          <p:cNvSpPr>
            <a:spLocks noChangeArrowheads="1"/>
          </p:cNvSpPr>
          <p:nvPr/>
        </p:nvSpPr>
        <p:spPr bwMode="auto">
          <a:xfrm>
            <a:off x="3962400" y="10668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with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6200" y="19050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86600" y="27432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72400" y="19050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67400" y="10668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8194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0" y="37338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00600" y="2819400"/>
            <a:ext cx="5064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w/o 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52600" y="4724400"/>
            <a:ext cx="733425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/>
              <a:t>solution</a:t>
            </a:r>
          </a:p>
        </p:txBody>
      </p:sp>
      <p:sp>
        <p:nvSpPr>
          <p:cNvPr id="16430" name="Rectangle 63"/>
          <p:cNvSpPr>
            <a:spLocks noChangeArrowheads="1"/>
          </p:cNvSpPr>
          <p:nvPr/>
        </p:nvSpPr>
        <p:spPr bwMode="auto">
          <a:xfrm>
            <a:off x="1219200" y="3733800"/>
            <a:ext cx="687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14+7&gt;15</a:t>
            </a:r>
          </a:p>
        </p:txBody>
      </p:sp>
      <p:sp>
        <p:nvSpPr>
          <p:cNvPr id="16431" name="Rectangle 64"/>
          <p:cNvSpPr>
            <a:spLocks noChangeArrowheads="1"/>
          </p:cNvSpPr>
          <p:nvPr/>
        </p:nvSpPr>
        <p:spPr bwMode="auto">
          <a:xfrm>
            <a:off x="4648200" y="3733800"/>
            <a:ext cx="61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3+7&lt;15</a:t>
            </a:r>
          </a:p>
        </p:txBody>
      </p:sp>
      <p:sp>
        <p:nvSpPr>
          <p:cNvPr id="16432" name="Rectangle 65"/>
          <p:cNvSpPr>
            <a:spLocks noChangeArrowheads="1"/>
          </p:cNvSpPr>
          <p:nvPr/>
        </p:nvSpPr>
        <p:spPr bwMode="auto">
          <a:xfrm>
            <a:off x="3697288" y="3736975"/>
            <a:ext cx="617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9+7&gt;15</a:t>
            </a:r>
          </a:p>
        </p:txBody>
      </p:sp>
      <p:sp>
        <p:nvSpPr>
          <p:cNvPr id="16433" name="Rectangle 66"/>
          <p:cNvSpPr>
            <a:spLocks noChangeArrowheads="1"/>
          </p:cNvSpPr>
          <p:nvPr/>
        </p:nvSpPr>
        <p:spPr bwMode="auto">
          <a:xfrm>
            <a:off x="5791200" y="3733800"/>
            <a:ext cx="687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11+7&gt;15</a:t>
            </a:r>
          </a:p>
        </p:txBody>
      </p:sp>
      <p:sp>
        <p:nvSpPr>
          <p:cNvPr id="16434" name="Rectangle 67"/>
          <p:cNvSpPr>
            <a:spLocks noChangeArrowheads="1"/>
          </p:cNvSpPr>
          <p:nvPr/>
        </p:nvSpPr>
        <p:spPr bwMode="auto">
          <a:xfrm>
            <a:off x="7696200" y="2743200"/>
            <a:ext cx="763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0+6+7&lt;15</a:t>
            </a:r>
          </a:p>
        </p:txBody>
      </p:sp>
      <p:sp>
        <p:nvSpPr>
          <p:cNvPr id="16435" name="Rectangle 68"/>
          <p:cNvSpPr>
            <a:spLocks noChangeArrowheads="1"/>
          </p:cNvSpPr>
          <p:nvPr/>
        </p:nvSpPr>
        <p:spPr bwMode="auto">
          <a:xfrm>
            <a:off x="7086600" y="3733800"/>
            <a:ext cx="61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5+7&lt;15</a:t>
            </a:r>
          </a:p>
        </p:txBody>
      </p:sp>
      <p:sp>
        <p:nvSpPr>
          <p:cNvPr id="16436" name="Rectangle 70"/>
          <p:cNvSpPr>
            <a:spLocks noChangeArrowheads="1"/>
          </p:cNvSpPr>
          <p:nvPr/>
        </p:nvSpPr>
        <p:spPr bwMode="auto">
          <a:xfrm>
            <a:off x="3048000" y="4724400"/>
            <a:ext cx="4714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8&lt;15</a:t>
            </a:r>
          </a:p>
        </p:txBody>
      </p:sp>
      <p:sp>
        <p:nvSpPr>
          <p:cNvPr id="16437" name="Rectangle 76"/>
          <p:cNvSpPr>
            <a:spLocks noChangeArrowheads="1"/>
          </p:cNvSpPr>
          <p:nvPr/>
        </p:nvSpPr>
        <p:spPr bwMode="auto">
          <a:xfrm>
            <a:off x="685800" y="4341813"/>
            <a:ext cx="228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/>
              <a:t>7</a:t>
            </a:r>
          </a:p>
        </p:txBody>
      </p:sp>
      <p:sp>
        <p:nvSpPr>
          <p:cNvPr id="16438" name="Rectangle 77"/>
          <p:cNvSpPr>
            <a:spLocks noChangeArrowheads="1"/>
          </p:cNvSpPr>
          <p:nvPr/>
        </p:nvSpPr>
        <p:spPr bwMode="auto">
          <a:xfrm>
            <a:off x="685800" y="760413"/>
            <a:ext cx="228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/>
              <a:t>0</a:t>
            </a:r>
          </a:p>
        </p:txBody>
      </p:sp>
      <p:sp>
        <p:nvSpPr>
          <p:cNvPr id="16439" name="Rectangle 78"/>
          <p:cNvSpPr>
            <a:spLocks noChangeArrowheads="1"/>
          </p:cNvSpPr>
          <p:nvPr/>
        </p:nvSpPr>
        <p:spPr bwMode="auto">
          <a:xfrm>
            <a:off x="685800" y="1598613"/>
            <a:ext cx="228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/>
              <a:t>3</a:t>
            </a:r>
          </a:p>
        </p:txBody>
      </p:sp>
      <p:sp>
        <p:nvSpPr>
          <p:cNvPr id="16440" name="Rectangle 79"/>
          <p:cNvSpPr>
            <a:spLocks noChangeArrowheads="1"/>
          </p:cNvSpPr>
          <p:nvPr/>
        </p:nvSpPr>
        <p:spPr bwMode="auto">
          <a:xfrm>
            <a:off x="685800" y="2513013"/>
            <a:ext cx="228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/>
              <a:t>5</a:t>
            </a:r>
          </a:p>
        </p:txBody>
      </p:sp>
      <p:sp>
        <p:nvSpPr>
          <p:cNvPr id="16441" name="Rectangle 80"/>
          <p:cNvSpPr>
            <a:spLocks noChangeArrowheads="1"/>
          </p:cNvSpPr>
          <p:nvPr/>
        </p:nvSpPr>
        <p:spPr bwMode="auto">
          <a:xfrm>
            <a:off x="685800" y="3427413"/>
            <a:ext cx="228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/>
              <a:t>6</a:t>
            </a:r>
          </a:p>
        </p:txBody>
      </p:sp>
      <p:sp>
        <p:nvSpPr>
          <p:cNvPr id="16442" name="Rectangle 91"/>
          <p:cNvSpPr>
            <a:spLocks noChangeArrowheads="1"/>
          </p:cNvSpPr>
          <p:nvPr/>
        </p:nvSpPr>
        <p:spPr bwMode="auto">
          <a:xfrm>
            <a:off x="609600" y="5334000"/>
            <a:ext cx="827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w Cen MT" pitchFamily="34" charset="0"/>
              </a:rPr>
              <a:t>Figure :</a:t>
            </a:r>
            <a:endParaRPr lang="en-US" sz="1600">
              <a:latin typeface="Tw Cen MT" pitchFamily="34" charset="0"/>
            </a:endParaRPr>
          </a:p>
        </p:txBody>
      </p:sp>
      <p:sp>
        <p:nvSpPr>
          <p:cNvPr id="16443" name="Rectangle 92"/>
          <p:cNvSpPr>
            <a:spLocks noChangeArrowheads="1"/>
          </p:cNvSpPr>
          <p:nvPr/>
        </p:nvSpPr>
        <p:spPr bwMode="auto">
          <a:xfrm>
            <a:off x="1524000" y="5365750"/>
            <a:ext cx="7010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w Cen MT" pitchFamily="34" charset="0"/>
              </a:rPr>
              <a:t>Compete state-space tree of the backtracking algorithm applied to the instance </a:t>
            </a:r>
            <a:r>
              <a:rPr lang="en-US" sz="1600" b="1">
                <a:latin typeface="Tw Cen MT" pitchFamily="34" charset="0"/>
              </a:rPr>
              <a:t>S = {3, 5, 6, 7} </a:t>
            </a:r>
            <a:r>
              <a:rPr lang="en-US" sz="1600">
                <a:latin typeface="Tw Cen MT" pitchFamily="34" charset="0"/>
              </a:rPr>
              <a:t>and </a:t>
            </a:r>
            <a:r>
              <a:rPr lang="en-US" sz="1600" b="1">
                <a:latin typeface="Tw Cen MT" pitchFamily="34" charset="0"/>
              </a:rPr>
              <a:t>d = 15</a:t>
            </a:r>
            <a:r>
              <a:rPr lang="en-US" sz="1600">
                <a:latin typeface="Tw Cen MT" pitchFamily="34" charset="0"/>
              </a:rPr>
              <a:t> of the subset-sum problem. The number inside a node is the sum of the elements already included in subsets represented by the node. The inequality below a leaf indicates the reason for its termination.</a:t>
            </a:r>
          </a:p>
        </p:txBody>
      </p:sp>
      <p:sp>
        <p:nvSpPr>
          <p:cNvPr id="16444" name="Rectangle 93"/>
          <p:cNvSpPr>
            <a:spLocks noChangeArrowheads="1"/>
          </p:cNvSpPr>
          <p:nvPr/>
        </p:nvSpPr>
        <p:spPr bwMode="auto">
          <a:xfrm>
            <a:off x="7924800" y="2862263"/>
            <a:ext cx="263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45" name="Rectangle 94"/>
          <p:cNvSpPr>
            <a:spLocks noChangeArrowheads="1"/>
          </p:cNvSpPr>
          <p:nvPr/>
        </p:nvSpPr>
        <p:spPr bwMode="auto">
          <a:xfrm>
            <a:off x="7239000" y="3886200"/>
            <a:ext cx="263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46" name="Rectangle 95"/>
          <p:cNvSpPr>
            <a:spLocks noChangeArrowheads="1"/>
          </p:cNvSpPr>
          <p:nvPr/>
        </p:nvSpPr>
        <p:spPr bwMode="auto">
          <a:xfrm>
            <a:off x="4800600" y="3886200"/>
            <a:ext cx="263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47" name="Rectangle 96"/>
          <p:cNvSpPr>
            <a:spLocks noChangeArrowheads="1"/>
          </p:cNvSpPr>
          <p:nvPr/>
        </p:nvSpPr>
        <p:spPr bwMode="auto">
          <a:xfrm>
            <a:off x="6019800" y="3886200"/>
            <a:ext cx="263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48" name="Rectangle 97"/>
          <p:cNvSpPr>
            <a:spLocks noChangeArrowheads="1"/>
          </p:cNvSpPr>
          <p:nvPr/>
        </p:nvSpPr>
        <p:spPr bwMode="auto">
          <a:xfrm>
            <a:off x="3851275" y="3886200"/>
            <a:ext cx="263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49" name="Rectangle 98"/>
          <p:cNvSpPr>
            <a:spLocks noChangeArrowheads="1"/>
          </p:cNvSpPr>
          <p:nvPr/>
        </p:nvSpPr>
        <p:spPr bwMode="auto">
          <a:xfrm>
            <a:off x="1447800" y="3852863"/>
            <a:ext cx="263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  <p:sp>
        <p:nvSpPr>
          <p:cNvPr id="16450" name="Rectangle 99"/>
          <p:cNvSpPr>
            <a:spLocks noChangeArrowheads="1"/>
          </p:cNvSpPr>
          <p:nvPr/>
        </p:nvSpPr>
        <p:spPr bwMode="auto">
          <a:xfrm>
            <a:off x="3124200" y="4843463"/>
            <a:ext cx="263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15" grpId="0"/>
      <p:bldP spid="16416" grpId="0"/>
      <p:bldP spid="16417" grpId="0"/>
      <p:bldP spid="16418" grpId="0"/>
      <p:bldP spid="16419" grpId="0"/>
      <p:bldP spid="16420" grpId="0"/>
      <p:bldP spid="16421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16430" grpId="0"/>
      <p:bldP spid="16431" grpId="0"/>
      <p:bldP spid="16432" grpId="0"/>
      <p:bldP spid="16433" grpId="0"/>
      <p:bldP spid="16434" grpId="0"/>
      <p:bldP spid="16435" grpId="0"/>
      <p:bldP spid="16436" grpId="0"/>
      <p:bldP spid="16437" grpId="0"/>
      <p:bldP spid="16438" grpId="0"/>
      <p:bldP spid="16439" grpId="0"/>
      <p:bldP spid="16440" grpId="0"/>
      <p:bldP spid="16441" grpId="0"/>
      <p:bldP spid="16442" grpId="0"/>
      <p:bldP spid="16443" grpId="0"/>
      <p:bldP spid="16444" grpId="0"/>
      <p:bldP spid="16445" grpId="0"/>
      <p:bldP spid="16446" grpId="0"/>
      <p:bldP spid="16447" grpId="0"/>
      <p:bldP spid="16448" grpId="0"/>
      <p:bldP spid="16449" grpId="0"/>
      <p:bldP spid="164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2020888"/>
            <a:ext cx="5410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>
                <a:latin typeface="Tw Cen MT" pitchFamily="34" charset="0"/>
              </a:rPr>
              <a:t>This problem is concern about finding a Hamiltonian circuit in a given graph.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68513"/>
            <a:ext cx="1905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>
                <a:latin typeface="Tw Cen MT" pitchFamily="34" charset="0"/>
              </a:rPr>
              <a:t>Problem:</a:t>
            </a: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2019300" y="762000"/>
            <a:ext cx="378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latin typeface="Tw Cen MT" pitchFamily="34" charset="0"/>
              </a:rPr>
              <a:t>Hamiltonian Circuit Problem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3448050"/>
            <a:ext cx="5410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>
                <a:latin typeface="Tw Cen MT" pitchFamily="34" charset="0"/>
              </a:rPr>
              <a:t>Hamiltonian circuit is defined as a cycle that passes to all the vertices of the graph exactly once except the starting and ending vertices that is the same vertex.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3429000"/>
            <a:ext cx="304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>
                <a:latin typeface="Tw Cen MT" pitchFamily="34" charset="0"/>
              </a:rPr>
              <a:t>Hamiltonian circuit: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914400"/>
            <a:ext cx="53721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5345113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 b="1">
                <a:latin typeface="Tw Cen MT" pitchFamily="34" charset="0"/>
              </a:rPr>
              <a:t>Figure: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353050"/>
            <a:ext cx="73199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000">
                <a:latin typeface="Tw Cen MT" pitchFamily="34" charset="0"/>
              </a:rPr>
              <a:t> (a) Graph.</a:t>
            </a:r>
          </a:p>
          <a:p>
            <a:pPr lvl="1">
              <a:buFont typeface="Arial" charset="0"/>
              <a:buChar char="•"/>
            </a:pPr>
            <a:r>
              <a:rPr lang="en-US" sz="2000">
                <a:latin typeface="Tw Cen MT" pitchFamily="34" charset="0"/>
              </a:rPr>
              <a:t> (b) State-space tree for finding a Hamiltonian circuit. The numbers above the nodes of the tree indicate the order the order in which nodes are generated.</a:t>
            </a:r>
          </a:p>
        </p:txBody>
      </p:sp>
      <p:pic>
        <p:nvPicPr>
          <p:cNvPr id="184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21336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73075" y="762000"/>
            <a:ext cx="4403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w Cen MT" pitchFamily="34" charset="0"/>
              </a:rPr>
              <a:t>For example consider the given graph and evaluate the mechanism:-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454150" y="4506913"/>
            <a:ext cx="47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w Cen MT" pitchFamily="34" charset="0"/>
              </a:rPr>
              <a:t>(a)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178550" y="4659313"/>
            <a:ext cx="481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w Cen MT" pitchFamily="34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438" grpId="0"/>
      <p:bldP spid="18439" grpId="0"/>
      <p:bldP spid="184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00400" y="579438"/>
            <a:ext cx="2895600" cy="792162"/>
          </a:xfrm>
          <a:prstGeom prst="rect">
            <a:avLst/>
          </a:prstGeom>
        </p:spPr>
        <p:txBody>
          <a:bodyPr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3200" b="1" u="sng" dirty="0">
                <a:latin typeface="Tw Cen MT" pitchFamily="34" charset="0"/>
                <a:ea typeface="+mj-ea"/>
                <a:cs typeface="+mj-cs"/>
              </a:rPr>
              <a:t>Coloring a map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146175" y="1447800"/>
            <a:ext cx="132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w Cen MT" pitchFamily="34" charset="0"/>
              </a:rPr>
              <a:t>Problem:</a:t>
            </a:r>
            <a:endParaRPr lang="en-US" sz="2400">
              <a:latin typeface="Tw Cen MT" pitchFamily="34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143000" y="1873250"/>
            <a:ext cx="7162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Let </a:t>
            </a:r>
            <a:r>
              <a:rPr lang="en-US" sz="2000" b="1">
                <a:latin typeface="Tw Cen MT" pitchFamily="34" charset="0"/>
              </a:rPr>
              <a:t>G</a:t>
            </a:r>
            <a:r>
              <a:rPr lang="en-US" sz="2000">
                <a:latin typeface="Tw Cen MT" pitchFamily="34" charset="0"/>
              </a:rPr>
              <a:t> be a graph and </a:t>
            </a:r>
            <a:r>
              <a:rPr lang="en-US" sz="2000" b="1">
                <a:latin typeface="Tw Cen MT" pitchFamily="34" charset="0"/>
              </a:rPr>
              <a:t>m </a:t>
            </a:r>
            <a:r>
              <a:rPr lang="en-US" sz="2000">
                <a:latin typeface="Tw Cen MT" pitchFamily="34" charset="0"/>
              </a:rPr>
              <a:t>be a given positive integer. We want to discover whether the nodes of </a:t>
            </a:r>
            <a:r>
              <a:rPr lang="en-US" sz="2000" b="1">
                <a:latin typeface="Tw Cen MT" pitchFamily="34" charset="0"/>
              </a:rPr>
              <a:t>G</a:t>
            </a:r>
            <a:r>
              <a:rPr lang="en-US" sz="2000">
                <a:latin typeface="Tw Cen MT" pitchFamily="34" charset="0"/>
              </a:rPr>
              <a:t> can be colored in such a way that no two adjacent node have the same color yet only </a:t>
            </a:r>
            <a:r>
              <a:rPr lang="en-US" sz="2000" b="1">
                <a:latin typeface="Tw Cen MT" pitchFamily="34" charset="0"/>
              </a:rPr>
              <a:t>m</a:t>
            </a:r>
            <a:r>
              <a:rPr lang="en-US" sz="2000">
                <a:latin typeface="Tw Cen MT" pitchFamily="34" charset="0"/>
              </a:rPr>
              <a:t> colors are used. This technique is broadly used in “map-coloring”; Four-color map is the main objective.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1143000" y="3524250"/>
            <a:ext cx="678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Consider the following map and it can be easily decomposed into the following planner graph beside it </a:t>
            </a:r>
            <a:r>
              <a:rPr lang="en-US" sz="2000" b="1">
                <a:latin typeface="Tw Cen MT" pitchFamily="34" charset="0"/>
              </a:rPr>
              <a:t>: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2925"/>
            <a:ext cx="2466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0075"/>
            <a:ext cx="2819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457200" y="838200"/>
            <a:ext cx="594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This map-coloring problem of the given map can be solved from the planner graph, using the mechanism of backtracking. The state-space tree for this above map is shown below: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38200"/>
            <a:ext cx="18288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0958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1143000" y="4114800"/>
            <a:ext cx="3276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Four colors are chosen as - Red, Green, Blue and Yellow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95400"/>
            <a:ext cx="2495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3575" y="3810000"/>
            <a:ext cx="8858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143000" y="1806575"/>
            <a:ext cx="3276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Now the map can be colored as shown here:-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6588"/>
            <a:ext cx="3778250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06588"/>
            <a:ext cx="35814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9200" y="5200650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(a) The principal states and territories of Australia. Coloring this map can </a:t>
            </a:r>
          </a:p>
          <a:p>
            <a:r>
              <a:rPr lang="en-US">
                <a:latin typeface="Tw Cen MT" pitchFamily="34" charset="0"/>
              </a:rPr>
              <a:t>be viewed as a constraint satisfaction problem (CSP). The goal is to assign colors to each region so that no neighboring regions have the same color. (b) The map-coloring problem represented as a constraint graph.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52400" y="51927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b="1">
                <a:latin typeface="Tw Cen MT" pitchFamily="34" charset="0"/>
              </a:rPr>
              <a:t>Figure: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667000" y="579438"/>
            <a:ext cx="3810000" cy="792162"/>
          </a:xfrm>
          <a:prstGeom prst="rect">
            <a:avLst/>
          </a:prstGeom>
        </p:spPr>
        <p:txBody>
          <a:bodyPr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3200" b="1" u="sng" dirty="0">
                <a:latin typeface="Tw Cen MT" pitchFamily="34" charset="0"/>
                <a:ea typeface="+mj-ea"/>
                <a:cs typeface="+mj-cs"/>
              </a:rPr>
              <a:t>Artificial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676400" y="3940175"/>
            <a:ext cx="685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Constraints: C = {SA WA, SA NT, SA Q, SA NSW, SA V, WA NT, NT  Q, Q NSW , NSW V}  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1676400" y="3257550"/>
            <a:ext cx="632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domain of each variable Di = {red, green, blue} 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676400" y="1066800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We are given the task of coloring each region either red, green, or blue in such a way that no neighboring regions have the same color. To formulate this as a CSP the following assumptions are made: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04800" y="1066800"/>
            <a:ext cx="1135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w Cen MT" pitchFamily="34" charset="0"/>
              </a:rPr>
              <a:t>Problem: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1676400" y="2601913"/>
            <a:ext cx="640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w Cen MT" pitchFamily="34" charset="0"/>
              </a:rPr>
              <a:t>regions as,  X = {WA, NT ,Q, NSW ,V,SA,T}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  <p:bldP spid="23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733800" y="558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u="sng">
                <a:latin typeface="Tw Cen MT" pitchFamily="34" charset="0"/>
              </a:rPr>
              <a:t>Co</a:t>
            </a:r>
            <a:r>
              <a:rPr lang="en-US" sz="3600" b="1" u="sng">
                <a:latin typeface="Tw Cen MT" pitchFamily="34" charset="0"/>
              </a:rPr>
              <a:t>ntents</a:t>
            </a:r>
            <a:endParaRPr lang="en-US" sz="3600" b="1" i="1" u="sng">
              <a:latin typeface="Tw Cen MT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762000" y="43688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Graph-coloring using Intelligent Backtracking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62000" y="3810000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Graph-coloring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62000" y="320040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Hamiltonian-cycle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762000" y="259080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Subset-sum problem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62000" y="1981200"/>
            <a:ext cx="396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N-Queen problem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62000" y="1371600"/>
            <a:ext cx="312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Backtracking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62000" y="4953000"/>
            <a:ext cx="723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>
                <a:latin typeface="Tw Cen MT" pitchFamily="34" charset="0"/>
              </a:rPr>
              <a:t>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  <p:bldP spid="6150" grpId="0"/>
      <p:bldP spid="6151" grpId="0"/>
      <p:bldP spid="6152" grpId="0"/>
      <p:bldP spid="61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04825" y="1066800"/>
            <a:ext cx="193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w Cen MT" pitchFamily="34" charset="0"/>
              </a:rPr>
              <a:t>Observation:-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879600"/>
            <a:ext cx="7620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Tw Cen MT" pitchFamily="34" charset="0"/>
              </a:rPr>
              <a:t> Once we have chosen {SA = blue}, none of the five neighboring variables can take on the value blue. So we have only 2</a:t>
            </a:r>
            <a:r>
              <a:rPr lang="en-US" sz="2000" baseline="30000">
                <a:latin typeface="Tw Cen MT" pitchFamily="34" charset="0"/>
              </a:rPr>
              <a:t>5</a:t>
            </a:r>
            <a:r>
              <a:rPr lang="en-US" sz="2000">
                <a:latin typeface="Tw Cen MT" pitchFamily="34" charset="0"/>
              </a:rPr>
              <a:t> = 32 assignments to look at instead of 3</a:t>
            </a:r>
            <a:r>
              <a:rPr lang="en-US" sz="2000" baseline="30000">
                <a:latin typeface="Tw Cen MT" pitchFamily="34" charset="0"/>
              </a:rPr>
              <a:t>5</a:t>
            </a:r>
            <a:r>
              <a:rPr lang="en-US" sz="2000">
                <a:latin typeface="Tw Cen MT" pitchFamily="34" charset="0"/>
              </a:rPr>
              <a:t>= 243 assignments for the five neighboring variables.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14400" y="3632200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Tw Cen MT" pitchFamily="34" charset="0"/>
              </a:rPr>
              <a:t> Furthermore, we can see why the assignment is not a solution—we see which variables violate a constraint—so we can focus attention on the variables that matter.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00200" y="10668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Now the map can be colored as shown here:-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14500"/>
            <a:ext cx="58245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3505200" y="609600"/>
            <a:ext cx="2068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latin typeface="Tw Cen MT" pitchFamily="34" charset="0"/>
              </a:rPr>
              <a:t>Conclusion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38200" y="1371600"/>
            <a:ext cx="739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In conclusion, three things on behalf of backtracking need to be said:-</a:t>
            </a:r>
          </a:p>
          <a:p>
            <a:endParaRPr lang="en-US" sz="2400">
              <a:latin typeface="Tw Cen MT" pitchFamily="34" charset="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838200" y="2305050"/>
            <a:ext cx="739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Tw Cen MT" pitchFamily="34" charset="0"/>
              </a:rPr>
              <a:t> It is typically applied to difficult combinatorial problems for which no efficient algorithm for finding, exact solutions possibly exist.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38200" y="360045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Tw Cen MT" pitchFamily="34" charset="0"/>
              </a:rPr>
              <a:t> Backtracking solves each instances of a problem in an acceptable amount of time.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838200" y="45720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Tw Cen MT" pitchFamily="34" charset="0"/>
              </a:rPr>
              <a:t> It generates all elements of the problem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95400"/>
            <a:ext cx="2209800" cy="685800"/>
          </a:xfrm>
          <a:prstGeom prst="rect">
            <a:avLst/>
          </a:prstGeom>
        </p:spPr>
        <p:txBody>
          <a:bodyPr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3600" b="1" dirty="0">
                <a:latin typeface="Tw Cen MT" pitchFamily="34" charset="0"/>
                <a:ea typeface="+mj-ea"/>
                <a:cs typeface="+mj-cs"/>
              </a:rPr>
              <a:t>Reference: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90800" y="1447800"/>
            <a:ext cx="5867400" cy="2895600"/>
          </a:xfrm>
          <a:prstGeom prst="rect">
            <a:avLst/>
          </a:prstGeom>
        </p:spPr>
        <p:txBody>
          <a:bodyPr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2400" dirty="0">
                <a:latin typeface="Tw Cen MT" pitchFamily="34" charset="0"/>
                <a:ea typeface="+mj-ea"/>
                <a:cs typeface="+mj-cs"/>
              </a:rPr>
              <a:t>Books:</a:t>
            </a:r>
          </a:p>
          <a:p>
            <a:pPr eaLnBrk="0" fontAlgn="auto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w Cen MT" pitchFamily="34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Tw Cen MT" pitchFamily="34" charset="0"/>
                <a:ea typeface="+mj-ea"/>
                <a:cs typeface="+mj-cs"/>
              </a:rPr>
              <a:t>Anany</a:t>
            </a:r>
            <a:r>
              <a:rPr lang="en-US" sz="2400" dirty="0">
                <a:latin typeface="Tw Cen MT" pitchFamily="34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Tw Cen MT" pitchFamily="34" charset="0"/>
                <a:ea typeface="+mj-ea"/>
                <a:cs typeface="+mj-cs"/>
              </a:rPr>
              <a:t>Levitin</a:t>
            </a:r>
            <a:r>
              <a:rPr lang="en-US" sz="2400" dirty="0">
                <a:latin typeface="Tw Cen MT" pitchFamily="34" charset="0"/>
                <a:ea typeface="+mj-ea"/>
                <a:cs typeface="+mj-cs"/>
              </a:rPr>
              <a:t> Design and Analysis of Algorithms (page 394-405)</a:t>
            </a:r>
          </a:p>
          <a:p>
            <a:pPr eaLnBrk="0" fontAlgn="auto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w Cen MT" pitchFamily="34" charset="0"/>
                <a:ea typeface="+mj-ea"/>
                <a:cs typeface="+mj-cs"/>
              </a:rPr>
              <a:t> Computer Algorithms Horowitz and </a:t>
            </a:r>
            <a:r>
              <a:rPr lang="en-US" sz="2400" dirty="0" err="1">
                <a:latin typeface="Tw Cen MT" pitchFamily="34" charset="0"/>
                <a:ea typeface="+mj-ea"/>
                <a:cs typeface="+mj-cs"/>
              </a:rPr>
              <a:t>Sahani</a:t>
            </a:r>
            <a:r>
              <a:rPr lang="en-US" sz="2400" dirty="0">
                <a:latin typeface="Tw Cen MT" pitchFamily="34" charset="0"/>
                <a:ea typeface="+mj-ea"/>
                <a:cs typeface="+mj-cs"/>
              </a:rPr>
              <a:t> (page 380-393)</a:t>
            </a:r>
          </a:p>
          <a:p>
            <a:pPr eaLnBrk="0" fontAlgn="auto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w Cen MT" pitchFamily="34" charset="0"/>
                <a:ea typeface="+mj-ea"/>
                <a:cs typeface="+mj-cs"/>
              </a:rPr>
              <a:t>http://www.2shared.com/document/W1dBNIGP/Stuart_Russell_and_Peter_Norvi.html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en-US" sz="2400" dirty="0">
                <a:latin typeface="Tw Cen MT" pitchFamily="34" charset="0"/>
                <a:ea typeface="+mj-ea"/>
                <a:cs typeface="+mj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09800" y="2667000"/>
            <a:ext cx="4495800" cy="1401763"/>
          </a:xfrm>
          <a:prstGeom prst="rect">
            <a:avLst/>
          </a:prstGeom>
        </p:spPr>
        <p:txBody>
          <a:bodyPr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7200" b="1" dirty="0">
                <a:latin typeface="Script MT Bold" pitchFamily="66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695325"/>
            <a:ext cx="3048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>
                <a:latin typeface="+mn-lt"/>
              </a:rPr>
              <a:t>BACKTRACKING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363" y="1847850"/>
            <a:ext cx="7107237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w Cen MT" pitchFamily="34" charset="0"/>
              </a:rPr>
              <a:t>The principle idea of back-tracking is to construct solutions as component at a time. And then evaluate such partially constructed solutions.</a:t>
            </a:r>
            <a:endParaRPr lang="en-US" sz="240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57400" y="381000"/>
            <a:ext cx="5334000" cy="715963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u="sng" dirty="0">
                <a:latin typeface="+mn-lt"/>
                <a:ea typeface="+mj-ea"/>
                <a:cs typeface="+mj-cs"/>
              </a:rPr>
              <a:t>Backtracking [animation]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start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?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dead end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dead end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?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?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dead end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dead end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?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+mn-lt"/>
              </a:rPr>
              <a:t>success!</a:t>
            </a:r>
            <a:endParaRPr lang="en-US">
              <a:latin typeface="+mn-lt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369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dead end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11" grpId="0"/>
      <p:bldP spid="12" grpId="0"/>
      <p:bldP spid="16" grpId="0"/>
      <p:bldP spid="18" grpId="0"/>
      <p:bldP spid="21" grpId="0"/>
      <p:bldP spid="22" grpId="0"/>
      <p:bldP spid="27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581400" y="45720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u="sng">
                <a:latin typeface="Tw Cen MT" pitchFamily="34" charset="0"/>
              </a:rPr>
              <a:t>Key Terms: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1863725"/>
            <a:ext cx="2819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>
                <a:latin typeface="Tw Cen MT" pitchFamily="34" charset="0"/>
              </a:rPr>
              <a:t> State-space tree	</a:t>
            </a:r>
            <a:endParaRPr lang="en-US" sz="2800">
              <a:latin typeface="Tw Cen MT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2733675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>
                <a:latin typeface="Tw Cen MT" pitchFamily="34" charset="0"/>
              </a:rPr>
              <a:t> Root</a:t>
            </a:r>
            <a:endParaRPr lang="en-US" sz="2800">
              <a:latin typeface="Tw Cen MT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8800" y="3571875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>
                <a:latin typeface="Tw Cen MT" pitchFamily="34" charset="0"/>
              </a:rPr>
              <a:t> Components</a:t>
            </a:r>
            <a:endParaRPr lang="en-US" sz="2800"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4414838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>
                <a:latin typeface="Tw Cen MT" pitchFamily="34" charset="0"/>
              </a:rPr>
              <a:t> Promising &amp; Non-promising</a:t>
            </a:r>
            <a:endParaRPr lang="en-US" sz="2800">
              <a:latin typeface="Tw Cen MT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8800" y="5176838"/>
            <a:ext cx="1433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>
                <a:latin typeface="Tw Cen MT" pitchFamily="34" charset="0"/>
              </a:rPr>
              <a:t> Leaves</a:t>
            </a:r>
            <a:endParaRPr lang="en-US" sz="280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5" grpId="0"/>
      <p:bldP spid="6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2895600" y="838200"/>
            <a:ext cx="3276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u="sng">
                <a:latin typeface="Tw Cen MT" pitchFamily="34" charset="0"/>
              </a:rPr>
              <a:t>N-Queen Problem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2133600"/>
            <a:ext cx="1419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w Cen MT" pitchFamily="34" charset="0"/>
              </a:rPr>
              <a:t>Problem:-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5600" y="2133600"/>
            <a:ext cx="5105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The problem is to place n queens on an n-by-n chessboard so that no two queens attack each other by being in the same row, or in the same column, or in the same diagonal.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5038" y="4165600"/>
            <a:ext cx="1949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w Cen MT" pitchFamily="34" charset="0"/>
              </a:rPr>
              <a:t>Observation:-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41910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w Cen MT" pitchFamily="34" charset="0"/>
              </a:rPr>
              <a:t>Case 1 : n=1</a:t>
            </a:r>
          </a:p>
          <a:p>
            <a:r>
              <a:rPr lang="en-US" sz="2400">
                <a:latin typeface="Tw Cen MT" pitchFamily="34" charset="0"/>
              </a:rPr>
              <a:t>Case 2 : n=2</a:t>
            </a:r>
          </a:p>
          <a:p>
            <a:r>
              <a:rPr lang="en-US" sz="2400">
                <a:latin typeface="Tw Cen MT" pitchFamily="34" charset="0"/>
              </a:rPr>
              <a:t>Case 3 : n=3</a:t>
            </a:r>
          </a:p>
          <a:p>
            <a:r>
              <a:rPr lang="en-US" sz="2400">
                <a:latin typeface="Tw Cen MT" pitchFamily="34" charset="0"/>
              </a:rPr>
              <a:t>Case 4 : n=4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1371600"/>
            <a:ext cx="5715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>
                <a:latin typeface="Tw Cen MT" pitchFamily="34" charset="0"/>
              </a:rPr>
              <a:t> Case 4:</a:t>
            </a:r>
            <a:r>
              <a:rPr lang="en-US" sz="2400">
                <a:latin typeface="Tw Cen MT" pitchFamily="34" charset="0"/>
              </a:rPr>
              <a:t> For example to explain the n-Queen problem we Consider  n=4 using a 4-by-4 chessboard where 4-Queens have to be placed in such a way so that no two queen can attack each other.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86200" y="3952875"/>
          <a:ext cx="1608136" cy="1533144"/>
        </p:xfrm>
        <a:graphic>
          <a:graphicData uri="http://schemas.openxmlformats.org/drawingml/2006/table">
            <a:tbl>
              <a:tblPr/>
              <a:tblGrid>
                <a:gridCol w="402034"/>
                <a:gridCol w="402034"/>
                <a:gridCol w="402034"/>
                <a:gridCol w="402034"/>
              </a:tblGrid>
              <a:tr h="3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06800" y="5178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9500" y="4797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4416425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44900" y="4035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30800" y="3654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62500" y="3654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376738" y="3654425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2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62400" y="36544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06863" y="6000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AutoShape 1"/>
          <p:cNvCxnSpPr>
            <a:cxnSpLocks noChangeShapeType="1"/>
          </p:cNvCxnSpPr>
          <p:nvPr/>
        </p:nvCxnSpPr>
        <p:spPr bwMode="auto">
          <a:xfrm flipH="1">
            <a:off x="3040063" y="1362075"/>
            <a:ext cx="1171575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" name="AutoShape 1"/>
          <p:cNvCxnSpPr>
            <a:cxnSpLocks noChangeShapeType="1"/>
          </p:cNvCxnSpPr>
          <p:nvPr/>
        </p:nvCxnSpPr>
        <p:spPr bwMode="auto">
          <a:xfrm>
            <a:off x="4335463" y="1362075"/>
            <a:ext cx="1343025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35263" y="2047875"/>
          <a:ext cx="749300" cy="788670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0863" y="19716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AutoShape 1"/>
          <p:cNvCxnSpPr>
            <a:cxnSpLocks noChangeShapeType="1"/>
          </p:cNvCxnSpPr>
          <p:nvPr/>
        </p:nvCxnSpPr>
        <p:spPr bwMode="auto">
          <a:xfrm rot="5400000">
            <a:off x="2811463" y="2886075"/>
            <a:ext cx="457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" name="AutoShape 1"/>
          <p:cNvCxnSpPr>
            <a:cxnSpLocks noChangeShapeType="1"/>
          </p:cNvCxnSpPr>
          <p:nvPr/>
        </p:nvCxnSpPr>
        <p:spPr bwMode="auto">
          <a:xfrm>
            <a:off x="3344863" y="2809875"/>
            <a:ext cx="6858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3463" y="32670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45263" y="32670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0463" y="32670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0063" y="44100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92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83263" y="4486275"/>
          <a:ext cx="825500" cy="771144"/>
        </p:xfrm>
        <a:graphic>
          <a:graphicData uri="http://schemas.openxmlformats.org/drawingml/2006/table">
            <a:tbl>
              <a:tblPr/>
              <a:tblGrid>
                <a:gridCol w="206375"/>
                <a:gridCol w="206375"/>
                <a:gridCol w="206375"/>
                <a:gridCol w="20637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97663" y="5629275"/>
          <a:ext cx="749300" cy="771144"/>
        </p:xfrm>
        <a:graphic>
          <a:graphicData uri="http://schemas.openxmlformats.org/drawingml/2006/table">
            <a:tbl>
              <a:tblPr/>
              <a:tblGrid>
                <a:gridCol w="187325"/>
                <a:gridCol w="187325"/>
                <a:gridCol w="187325"/>
                <a:gridCol w="187325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w Cen MT"/>
                          <a:ea typeface="Calibri"/>
                          <a:cs typeface="Times New Roman"/>
                        </a:rPr>
                        <a:t>Q</a:t>
                      </a:r>
                      <a:endParaRPr lang="en-US" sz="1100" b="1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w Cen M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AutoShape 1"/>
          <p:cNvCxnSpPr>
            <a:cxnSpLocks noChangeShapeType="1"/>
          </p:cNvCxnSpPr>
          <p:nvPr/>
        </p:nvCxnSpPr>
        <p:spPr bwMode="auto">
          <a:xfrm rot="10800000" flipV="1">
            <a:off x="1516063" y="2809875"/>
            <a:ext cx="1247775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"/>
          <p:cNvCxnSpPr>
            <a:cxnSpLocks noChangeShapeType="1"/>
          </p:cNvCxnSpPr>
          <p:nvPr/>
        </p:nvCxnSpPr>
        <p:spPr bwMode="auto">
          <a:xfrm rot="10800000" flipV="1">
            <a:off x="2125663" y="2809875"/>
            <a:ext cx="866775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1"/>
          <p:cNvCxnSpPr>
            <a:cxnSpLocks noChangeShapeType="1"/>
          </p:cNvCxnSpPr>
          <p:nvPr/>
        </p:nvCxnSpPr>
        <p:spPr bwMode="auto">
          <a:xfrm flipH="1">
            <a:off x="4945063" y="2733675"/>
            <a:ext cx="790575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"/>
          <p:cNvCxnSpPr>
            <a:cxnSpLocks noChangeShapeType="1"/>
          </p:cNvCxnSpPr>
          <p:nvPr/>
        </p:nvCxnSpPr>
        <p:spPr bwMode="auto">
          <a:xfrm rot="10800000" flipV="1">
            <a:off x="6164263" y="4029075"/>
            <a:ext cx="714375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"/>
          <p:cNvCxnSpPr>
            <a:cxnSpLocks noChangeShapeType="1"/>
          </p:cNvCxnSpPr>
          <p:nvPr/>
        </p:nvCxnSpPr>
        <p:spPr bwMode="auto">
          <a:xfrm rot="5400000">
            <a:off x="5530851" y="2833687"/>
            <a:ext cx="45720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AutoShape 1"/>
          <p:cNvCxnSpPr>
            <a:cxnSpLocks noChangeShapeType="1"/>
          </p:cNvCxnSpPr>
          <p:nvPr/>
        </p:nvCxnSpPr>
        <p:spPr bwMode="auto">
          <a:xfrm rot="16200000" flipH="1">
            <a:off x="5835651" y="2938462"/>
            <a:ext cx="457200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1"/>
          <p:cNvCxnSpPr>
            <a:cxnSpLocks noChangeShapeType="1"/>
          </p:cNvCxnSpPr>
          <p:nvPr/>
        </p:nvCxnSpPr>
        <p:spPr bwMode="auto">
          <a:xfrm rot="10800000" flipV="1">
            <a:off x="5249863" y="5248275"/>
            <a:ext cx="63817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1"/>
          <p:cNvCxnSpPr>
            <a:cxnSpLocks noChangeShapeType="1"/>
          </p:cNvCxnSpPr>
          <p:nvPr/>
        </p:nvCxnSpPr>
        <p:spPr bwMode="auto">
          <a:xfrm>
            <a:off x="6240463" y="2733675"/>
            <a:ext cx="76200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AutoShape 1"/>
          <p:cNvCxnSpPr>
            <a:cxnSpLocks noChangeShapeType="1"/>
          </p:cNvCxnSpPr>
          <p:nvPr/>
        </p:nvCxnSpPr>
        <p:spPr bwMode="auto">
          <a:xfrm>
            <a:off x="6316663" y="5248275"/>
            <a:ext cx="609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AutoShape 1"/>
          <p:cNvCxnSpPr>
            <a:cxnSpLocks noChangeShapeType="1"/>
          </p:cNvCxnSpPr>
          <p:nvPr/>
        </p:nvCxnSpPr>
        <p:spPr bwMode="auto">
          <a:xfrm rot="16200000" flipH="1">
            <a:off x="4030663" y="4029075"/>
            <a:ext cx="3810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AutoShape 1"/>
          <p:cNvCxnSpPr>
            <a:cxnSpLocks noChangeShapeType="1"/>
          </p:cNvCxnSpPr>
          <p:nvPr/>
        </p:nvCxnSpPr>
        <p:spPr bwMode="auto">
          <a:xfrm>
            <a:off x="4259263" y="4029075"/>
            <a:ext cx="533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AutoShape 1"/>
          <p:cNvCxnSpPr>
            <a:cxnSpLocks noChangeShapeType="1"/>
          </p:cNvCxnSpPr>
          <p:nvPr/>
        </p:nvCxnSpPr>
        <p:spPr bwMode="auto">
          <a:xfrm rot="5400000">
            <a:off x="3498850" y="4067175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AutoShape 1"/>
          <p:cNvCxnSpPr>
            <a:cxnSpLocks noChangeShapeType="1"/>
          </p:cNvCxnSpPr>
          <p:nvPr/>
        </p:nvCxnSpPr>
        <p:spPr bwMode="auto">
          <a:xfrm rot="5400000">
            <a:off x="5835651" y="5348287"/>
            <a:ext cx="381000" cy="180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1"/>
          <p:cNvCxnSpPr>
            <a:cxnSpLocks noChangeShapeType="1"/>
          </p:cNvCxnSpPr>
          <p:nvPr/>
        </p:nvCxnSpPr>
        <p:spPr bwMode="auto">
          <a:xfrm rot="5400000">
            <a:off x="2697163" y="4067175"/>
            <a:ext cx="457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1"/>
          <p:cNvCxnSpPr>
            <a:cxnSpLocks noChangeShapeType="1"/>
          </p:cNvCxnSpPr>
          <p:nvPr/>
        </p:nvCxnSpPr>
        <p:spPr bwMode="auto">
          <a:xfrm rot="5400000">
            <a:off x="2468563" y="4067175"/>
            <a:ext cx="457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1"/>
          <p:cNvCxnSpPr>
            <a:cxnSpLocks noChangeShapeType="1"/>
          </p:cNvCxnSpPr>
          <p:nvPr/>
        </p:nvCxnSpPr>
        <p:spPr bwMode="auto">
          <a:xfrm rot="10800000" flipV="1">
            <a:off x="2201863" y="4029075"/>
            <a:ext cx="5334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1"/>
          <p:cNvCxnSpPr>
            <a:cxnSpLocks noChangeShapeType="1"/>
          </p:cNvCxnSpPr>
          <p:nvPr/>
        </p:nvCxnSpPr>
        <p:spPr bwMode="auto">
          <a:xfrm rot="10800000" flipV="1">
            <a:off x="1897063" y="4029075"/>
            <a:ext cx="6096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1"/>
          <p:cNvCxnSpPr>
            <a:cxnSpLocks noChangeShapeType="1"/>
          </p:cNvCxnSpPr>
          <p:nvPr/>
        </p:nvCxnSpPr>
        <p:spPr bwMode="auto">
          <a:xfrm rot="10800000" flipV="1">
            <a:off x="2582863" y="5172075"/>
            <a:ext cx="6096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1"/>
          <p:cNvCxnSpPr>
            <a:cxnSpLocks noChangeShapeType="1"/>
          </p:cNvCxnSpPr>
          <p:nvPr/>
        </p:nvCxnSpPr>
        <p:spPr bwMode="auto">
          <a:xfrm rot="5400000">
            <a:off x="3001963" y="5286375"/>
            <a:ext cx="457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1"/>
          <p:cNvCxnSpPr>
            <a:cxnSpLocks noChangeShapeType="1"/>
          </p:cNvCxnSpPr>
          <p:nvPr/>
        </p:nvCxnSpPr>
        <p:spPr bwMode="auto">
          <a:xfrm rot="16200000" flipH="1">
            <a:off x="3344863" y="5324475"/>
            <a:ext cx="457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1"/>
          <p:cNvCxnSpPr>
            <a:cxnSpLocks noChangeShapeType="1"/>
          </p:cNvCxnSpPr>
          <p:nvPr/>
        </p:nvCxnSpPr>
        <p:spPr bwMode="auto">
          <a:xfrm>
            <a:off x="3725863" y="5172075"/>
            <a:ext cx="5334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125663" y="34956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497263" y="22764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335463" y="34956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92863" y="21240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07263" y="34956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6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02063" y="46386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4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68863" y="8286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0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21463" y="47148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7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459663" y="58578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8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363663" y="3267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973263" y="3267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4972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638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5066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259263" y="43338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40263" y="43338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0306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659063" y="4410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354263" y="4410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49463" y="4410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68463" y="4410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832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021263" y="55530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35663" y="31146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478463" y="31146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868863" y="31146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7400" y="2133600"/>
          <a:ext cx="3124200" cy="3200400"/>
        </p:xfrm>
        <a:graphic>
          <a:graphicData uri="http://schemas.openxmlformats.org/drawingml/2006/table">
            <a:tbl>
              <a:tblPr/>
              <a:tblGrid>
                <a:gridCol w="781050"/>
                <a:gridCol w="781050"/>
                <a:gridCol w="781050"/>
                <a:gridCol w="78105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Q</a:t>
                      </a:r>
                      <a:endParaRPr lang="en-US" sz="2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Q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Q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="1" dirty="0" smtClean="0">
                          <a:latin typeface="+mn-lt"/>
                          <a:ea typeface="Calibri"/>
                          <a:cs typeface="Times New Roman"/>
                        </a:rPr>
                        <a:t>Q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AutoShape 1"/>
          <p:cNvCxnSpPr>
            <a:cxnSpLocks noChangeShapeType="1"/>
          </p:cNvCxnSpPr>
          <p:nvPr/>
        </p:nvCxnSpPr>
        <p:spPr bwMode="auto">
          <a:xfrm flipH="1">
            <a:off x="5181600" y="25146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" name="AutoShape 1"/>
          <p:cNvCxnSpPr>
            <a:cxnSpLocks noChangeShapeType="1"/>
          </p:cNvCxnSpPr>
          <p:nvPr/>
        </p:nvCxnSpPr>
        <p:spPr bwMode="auto">
          <a:xfrm flipH="1">
            <a:off x="5181600" y="33528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" name="AutoShape 1"/>
          <p:cNvCxnSpPr>
            <a:cxnSpLocks noChangeShapeType="1"/>
          </p:cNvCxnSpPr>
          <p:nvPr/>
        </p:nvCxnSpPr>
        <p:spPr bwMode="auto">
          <a:xfrm flipH="1">
            <a:off x="5181600" y="41148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" name="AutoShape 1"/>
          <p:cNvCxnSpPr>
            <a:cxnSpLocks noChangeShapeType="1"/>
          </p:cNvCxnSpPr>
          <p:nvPr/>
        </p:nvCxnSpPr>
        <p:spPr bwMode="auto">
          <a:xfrm flipH="1">
            <a:off x="5181600" y="4953000"/>
            <a:ext cx="1343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53200" y="235902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53200" y="319722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3200" y="396240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3200" y="480060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Queen-4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78000" y="479742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78000" y="39624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3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78000" y="32004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16100" y="243522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48200" y="17526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86200" y="1755775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3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81338" y="1752600"/>
            <a:ext cx="354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752600"/>
            <a:ext cx="354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67000" y="5864225"/>
            <a:ext cx="4446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Board for the four-queens problem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52600" y="5864225"/>
            <a:ext cx="111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Figure:-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990600" y="609600"/>
            <a:ext cx="731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>
                <a:latin typeface="Tw Cen MT" pitchFamily="34" charset="0"/>
              </a:rPr>
              <a:t> Using this above mechanism we can obtain two solutions shown in the two consecutive figures:-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568</TotalTime>
  <Words>1161</Words>
  <Application>Microsoft Office PowerPoint</Application>
  <PresentationFormat>On-screen Show (4:3)</PresentationFormat>
  <Paragraphs>234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Backtracking Methodology &amp; its Applications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&amp; Branch and Bound</dc:title>
  <dc:creator>Brian</dc:creator>
  <cp:lastModifiedBy>USER</cp:lastModifiedBy>
  <cp:revision>82</cp:revision>
  <dcterms:created xsi:type="dcterms:W3CDTF">2009-12-07T00:19:28Z</dcterms:created>
  <dcterms:modified xsi:type="dcterms:W3CDTF">2016-12-22T03:44:51Z</dcterms:modified>
</cp:coreProperties>
</file>