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2" r:id="rId9"/>
    <p:sldId id="259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Le" initials="JL" lastIdx="1" clrIdx="0">
    <p:extLst>
      <p:ext uri="{19B8F6BF-5375-455C-9EA6-DF929625EA0E}">
        <p15:presenceInfo xmlns:p15="http://schemas.microsoft.com/office/powerpoint/2012/main" userId="2aae05b692b456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82288" autoAdjust="0"/>
  </p:normalViewPr>
  <p:slideViewPr>
    <p:cSldViewPr snapToGrid="0">
      <p:cViewPr varScale="1">
        <p:scale>
          <a:sx n="85" d="100"/>
          <a:sy n="85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A5D1-A495-4B99-B562-8BCDC728F22B}" type="datetimeFigureOut">
              <a:rPr lang="vi-VN" smtClean="0"/>
              <a:t>08/09/2016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57E0-29DE-416B-BC90-1065C49A1A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781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757E0-29DE-416B-BC90-1065C49A1AF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1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OpenCV3.1 Application</a:t>
            </a:r>
          </a:p>
          <a:p>
            <a:r>
              <a:rPr lang="en-US" dirty="0"/>
              <a:t>Jacky Le 7Sep2016</a:t>
            </a:r>
          </a:p>
        </p:txBody>
      </p:sp>
    </p:spTree>
    <p:extLst>
      <p:ext uri="{BB962C8B-B14F-4D97-AF65-F5344CB8AC3E}">
        <p14:creationId xmlns:p14="http://schemas.microsoft.com/office/powerpoint/2010/main" val="265820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Module – Main/Pre-image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5" y="1402521"/>
            <a:ext cx="1233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 Preimage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3802"/>
              </p:ext>
            </p:extLst>
          </p:nvPr>
        </p:nvGraphicFramePr>
        <p:xfrm>
          <a:off x="677332" y="1820444"/>
          <a:ext cx="10215954" cy="452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18">
                  <a:extLst>
                    <a:ext uri="{9D8B030D-6E8A-4147-A177-3AD203B41FA5}">
                      <a16:colId xmlns:a16="http://schemas.microsoft.com/office/drawing/2014/main" val="2557343051"/>
                    </a:ext>
                  </a:extLst>
                </a:gridCol>
                <a:gridCol w="3405318">
                  <a:extLst>
                    <a:ext uri="{9D8B030D-6E8A-4147-A177-3AD203B41FA5}">
                      <a16:colId xmlns:a16="http://schemas.microsoft.com/office/drawing/2014/main" val="1448103524"/>
                    </a:ext>
                  </a:extLst>
                </a:gridCol>
                <a:gridCol w="3405318">
                  <a:extLst>
                    <a:ext uri="{9D8B030D-6E8A-4147-A177-3AD203B41FA5}">
                      <a16:colId xmlns:a16="http://schemas.microsoft.com/office/drawing/2014/main" val="189600967"/>
                    </a:ext>
                  </a:extLst>
                </a:gridCol>
              </a:tblGrid>
              <a:tr h="378426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gray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binary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27072"/>
                  </a:ext>
                </a:extLst>
              </a:tr>
              <a:tr h="207446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97354"/>
                  </a:ext>
                </a:extLst>
              </a:tr>
              <a:tr h="207446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cvtColor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(image, gray, CV_BGR2GRAY);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adaptiveThreshold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(gray, binary, 255, CV_ADAPTIVE_THRESH_GAUSSIAN_C, CV_THRESH_BINARY, 55, 5);</a:t>
                      </a:r>
                      <a:endParaRPr lang="vi-V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2781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2331719"/>
            <a:ext cx="2950200" cy="1794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67" y="2331719"/>
            <a:ext cx="3200843" cy="1835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98" y="2278080"/>
            <a:ext cx="3023141" cy="18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2243536" cy="1320800"/>
          </a:xfrm>
        </p:spPr>
        <p:txBody>
          <a:bodyPr/>
          <a:lstStyle/>
          <a:p>
            <a:r>
              <a:rPr lang="en-US" dirty="0"/>
              <a:t>4.2 Module – Main/Find contours and detect the 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5" y="1402521"/>
            <a:ext cx="1233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 Detect the plate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65741"/>
              </p:ext>
            </p:extLst>
          </p:nvPr>
        </p:nvGraphicFramePr>
        <p:xfrm>
          <a:off x="677332" y="1820444"/>
          <a:ext cx="10958076" cy="47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692">
                  <a:extLst>
                    <a:ext uri="{9D8B030D-6E8A-4147-A177-3AD203B41FA5}">
                      <a16:colId xmlns:a16="http://schemas.microsoft.com/office/drawing/2014/main" val="2557343051"/>
                    </a:ext>
                  </a:extLst>
                </a:gridCol>
                <a:gridCol w="3652692">
                  <a:extLst>
                    <a:ext uri="{9D8B030D-6E8A-4147-A177-3AD203B41FA5}">
                      <a16:colId xmlns:a16="http://schemas.microsoft.com/office/drawing/2014/main" val="1448103524"/>
                    </a:ext>
                  </a:extLst>
                </a:gridCol>
                <a:gridCol w="3652692">
                  <a:extLst>
                    <a:ext uri="{9D8B030D-6E8A-4147-A177-3AD203B41FA5}">
                      <a16:colId xmlns:a16="http://schemas.microsoft.com/office/drawing/2014/main" val="189600967"/>
                    </a:ext>
                  </a:extLst>
                </a:gridCol>
              </a:tblGrid>
              <a:tr h="378426">
                <a:tc>
                  <a:txBody>
                    <a:bodyPr/>
                    <a:lstStyle/>
                    <a:p>
                      <a:r>
                        <a:rPr lang="en-US" dirty="0"/>
                        <a:t>Binary image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contours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the plate (base</a:t>
                      </a:r>
                      <a:r>
                        <a:rPr lang="en-US" baseline="0" dirty="0"/>
                        <a:t> on </a:t>
                      </a:r>
                      <a:r>
                        <a:rPr lang="en-US" baseline="0" dirty="0" err="1"/>
                        <a:t>rect</a:t>
                      </a:r>
                      <a:r>
                        <a:rPr lang="en-US" baseline="0" dirty="0"/>
                        <a:t> size and ratio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27072"/>
                  </a:ext>
                </a:extLst>
              </a:tr>
              <a:tr h="207446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97354"/>
                  </a:ext>
                </a:extLst>
              </a:tr>
              <a:tr h="207446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findContours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(binary, contours, hierarchy, CV_RETR_TREE, CV_CHAIN_APPROX_SIMPLE, cv::Point(0, 0));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findContours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sub_binary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sub_contours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sub_hierarchy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CV_RETR_TREE, CV_CHAIN_APPROX_SIMPLE, cv::Point(0, 0));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2781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564774"/>
            <a:ext cx="2950200" cy="1794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01" y="2564773"/>
            <a:ext cx="3273683" cy="1794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200" t="51262" r="24730" b="21987"/>
          <a:stretch/>
        </p:blipFill>
        <p:spPr>
          <a:xfrm>
            <a:off x="8052987" y="2723321"/>
            <a:ext cx="3422566" cy="9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4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342388" cy="1320800"/>
          </a:xfrm>
        </p:spPr>
        <p:txBody>
          <a:bodyPr/>
          <a:lstStyle/>
          <a:p>
            <a:r>
              <a:rPr lang="en-US" dirty="0"/>
              <a:t>4.3 Module – Main/Recognize character inside ls plate detected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818" y="1745734"/>
            <a:ext cx="1233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 Recognize license plate base on SVM predict</a:t>
            </a:r>
          </a:p>
        </p:txBody>
      </p:sp>
      <p:sp>
        <p:nvSpPr>
          <p:cNvPr id="3" name="Rectangle 2"/>
          <p:cNvSpPr/>
          <p:nvPr/>
        </p:nvSpPr>
        <p:spPr>
          <a:xfrm>
            <a:off x="410818" y="2115066"/>
            <a:ext cx="10066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Plate recognition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characters.at(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).size(); ++j)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character_recognition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(characters.at(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).at(j));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text_recognition.push_back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gcnew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result.c_str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string to System 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textBox1-&gt;Text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Architect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04290" y="1824383"/>
            <a:ext cx="2830388" cy="4788451"/>
            <a:chOff x="3384882" y="1334053"/>
            <a:chExt cx="2830388" cy="4788451"/>
          </a:xfrm>
        </p:grpSpPr>
        <p:sp>
          <p:nvSpPr>
            <p:cNvPr id="6" name="Rectangle 5"/>
            <p:cNvSpPr/>
            <p:nvPr/>
          </p:nvSpPr>
          <p:spPr>
            <a:xfrm>
              <a:off x="3392033" y="1334053"/>
              <a:ext cx="2802310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</a:t>
              </a:r>
              <a:r>
                <a:rPr lang="en-US" dirty="0" err="1"/>
                <a:t>img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2557" y="2062922"/>
              <a:ext cx="2822713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 </a:t>
              </a:r>
              <a:r>
                <a:rPr lang="en-US" dirty="0" err="1"/>
                <a:t>img</a:t>
              </a:r>
              <a:r>
                <a:rPr lang="en-US" dirty="0"/>
                <a:t> processing</a:t>
              </a:r>
            </a:p>
          </p:txBody>
        </p:sp>
        <p:cxnSp>
          <p:nvCxnSpPr>
            <p:cNvPr id="9" name="Straight Arrow Connector 8"/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4803914" y="2411895"/>
              <a:ext cx="0" cy="41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392557" y="2829339"/>
              <a:ext cx="2822713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Convert to Binary</a:t>
              </a:r>
            </a:p>
          </p:txBody>
        </p:sp>
        <p:cxnSp>
          <p:nvCxnSpPr>
            <p:cNvPr id="18" name="Straight Arrow Connector 17"/>
            <p:cNvCxnSpPr>
              <a:cxnSpLocks/>
              <a:endCxn id="7" idx="0"/>
            </p:cNvCxnSpPr>
            <p:nvPr/>
          </p:nvCxnSpPr>
          <p:spPr>
            <a:xfrm>
              <a:off x="4803390" y="1683026"/>
              <a:ext cx="524" cy="379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392033" y="3595756"/>
              <a:ext cx="2822713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</a:t>
              </a:r>
              <a:r>
                <a:rPr lang="en-US" dirty="0" err="1"/>
                <a:t>Rect</a:t>
              </a:r>
              <a:r>
                <a:rPr lang="en-US" dirty="0"/>
                <a:t> around object </a:t>
              </a: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803390" y="3178312"/>
              <a:ext cx="0" cy="41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392033" y="4377633"/>
              <a:ext cx="2822713" cy="6449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Find the </a:t>
              </a:r>
              <a:r>
                <a:rPr lang="en-US" dirty="0" err="1"/>
                <a:t>Rect</a:t>
              </a:r>
              <a:r>
                <a:rPr lang="en-US" dirty="0"/>
                <a:t> we suspect as License plate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4782987" y="3944729"/>
              <a:ext cx="0" cy="41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384882" y="5477563"/>
              <a:ext cx="2822713" cy="6449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Recognize character base on SVM </a:t>
              </a:r>
              <a:r>
                <a:rPr lang="en-US" dirty="0" err="1"/>
                <a:t>predic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4781938" y="5022574"/>
              <a:ext cx="0" cy="41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542214" y="122227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 License Plate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6047954" y="1222272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training</a:t>
            </a:r>
            <a:endParaRPr lang="vi-VN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84641" y="1824383"/>
            <a:ext cx="2823237" cy="2610676"/>
            <a:chOff x="3392033" y="1334053"/>
            <a:chExt cx="2823237" cy="2610676"/>
          </a:xfrm>
        </p:grpSpPr>
        <p:sp>
          <p:nvSpPr>
            <p:cNvPr id="19" name="Rectangle 18"/>
            <p:cNvSpPr/>
            <p:nvPr/>
          </p:nvSpPr>
          <p:spPr>
            <a:xfrm>
              <a:off x="3392033" y="1334053"/>
              <a:ext cx="2802310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</a:t>
              </a:r>
              <a:r>
                <a:rPr lang="en-US" dirty="0" err="1"/>
                <a:t>traning</a:t>
              </a:r>
              <a:r>
                <a:rPr lang="en-US" dirty="0"/>
                <a:t> </a:t>
              </a:r>
              <a:r>
                <a:rPr lang="en-US" dirty="0" err="1"/>
                <a:t>imgs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557" y="2062922"/>
              <a:ext cx="2822713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feature data</a:t>
              </a:r>
            </a:p>
          </p:txBody>
        </p:sp>
        <p:cxnSp>
          <p:nvCxnSpPr>
            <p:cNvPr id="21" name="Straight Arrow Connector 20"/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4803914" y="2411895"/>
              <a:ext cx="0" cy="41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92557" y="2829339"/>
              <a:ext cx="2822713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cxnSp>
          <p:nvCxnSpPr>
            <p:cNvPr id="30" name="Straight Arrow Connector 29"/>
            <p:cNvCxnSpPr>
              <a:cxnSpLocks/>
              <a:endCxn id="20" idx="0"/>
            </p:cNvCxnSpPr>
            <p:nvPr/>
          </p:nvCxnSpPr>
          <p:spPr>
            <a:xfrm>
              <a:off x="4803390" y="1683026"/>
              <a:ext cx="524" cy="379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392033" y="3595756"/>
              <a:ext cx="2822713" cy="348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 SVM training file</a:t>
              </a:r>
            </a:p>
          </p:txBody>
        </p: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4803390" y="3178312"/>
              <a:ext cx="0" cy="41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1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GUI &lt;User interface&gt;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37479"/>
            <a:ext cx="8547785" cy="55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Module – SVM Training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373628"/>
            <a:ext cx="12761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//Train SVM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OpenCV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3.1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::create();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C_SVC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setKernel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setGamma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(0.5);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(16);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setTermCriteria(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TermCriteria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TermCriteria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it-IT" dirty="0">
                <a:solidFill>
                  <a:srgbClr val="2F4F4F"/>
                </a:solidFill>
                <a:latin typeface="Consolas" panose="020B0609020204030204" pitchFamily="49" charset="0"/>
              </a:rPr>
              <a:t>MAX_ITER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100, 1e-6));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folders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list_folder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trainImgpath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// FOLDER KEEP The training images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number_of_sample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CV_32FC1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label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number_of_sample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CV_32SC1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96277" y="4889018"/>
            <a:ext cx="5777949" cy="561492"/>
            <a:chOff x="848138" y="4948474"/>
            <a:chExt cx="5162704" cy="590936"/>
          </a:xfrm>
        </p:grpSpPr>
        <p:sp>
          <p:nvSpPr>
            <p:cNvPr id="4" name="Double Brace 3"/>
            <p:cNvSpPr/>
            <p:nvPr/>
          </p:nvSpPr>
          <p:spPr>
            <a:xfrm>
              <a:off x="848138" y="4948474"/>
              <a:ext cx="5162704" cy="590936"/>
            </a:xfrm>
            <a:prstGeom prst="bracePair">
              <a:avLst/>
            </a:prstGeom>
            <a:solidFill>
              <a:srgbClr val="FFFF0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Double Brace 4"/>
            <p:cNvSpPr/>
            <p:nvPr/>
          </p:nvSpPr>
          <p:spPr>
            <a:xfrm>
              <a:off x="1113969" y="5176437"/>
              <a:ext cx="1877403" cy="307778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5943" y="5176437"/>
              <a:ext cx="1843563" cy="32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dat1, dat2, …. </a:t>
              </a:r>
              <a:r>
                <a:rPr lang="en-US" sz="1400" dirty="0" err="1"/>
                <a:t>datn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6186" y="5176437"/>
              <a:ext cx="1843563" cy="32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dat11, dat21, …. datn1</a:t>
              </a:r>
            </a:p>
          </p:txBody>
        </p:sp>
        <p:sp>
          <p:nvSpPr>
            <p:cNvPr id="34" name="Double Brace 33"/>
            <p:cNvSpPr/>
            <p:nvPr/>
          </p:nvSpPr>
          <p:spPr>
            <a:xfrm>
              <a:off x="3206359" y="5175286"/>
              <a:ext cx="1877403" cy="307778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80963" y="502114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Double Brace 16"/>
          <p:cNvSpPr/>
          <p:nvPr/>
        </p:nvSpPr>
        <p:spPr>
          <a:xfrm>
            <a:off x="1696277" y="5584682"/>
            <a:ext cx="5777949" cy="448921"/>
          </a:xfrm>
          <a:prstGeom prst="bracePair">
            <a:avLst/>
          </a:prstGeom>
          <a:solidFill>
            <a:srgbClr val="FFC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1876" y="5604238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Label1, label2,……</a:t>
            </a:r>
            <a:r>
              <a:rPr lang="en-US" sz="1400" dirty="0" err="1"/>
              <a:t>labeln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77334" y="6315614"/>
            <a:ext cx="9777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http://docs.opencv.org/trunk/d1/d73/tutorial_introduction_to_svm.html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677" y="555975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4249" y="498509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51121" y="476974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number_of_feature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32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>
          <a:xfrm>
            <a:off x="1499650" y="451799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number_of_sample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number_of_class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30*10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38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8805" cy="1320800"/>
          </a:xfrm>
        </p:spPr>
        <p:txBody>
          <a:bodyPr/>
          <a:lstStyle/>
          <a:p>
            <a:r>
              <a:rPr lang="en-US" dirty="0"/>
              <a:t>3.1 Module – SVM Training/data,label get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399265"/>
            <a:ext cx="108388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folders.size(); ++i)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files = list_file(folders.at(i));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folder_path = folders.at(i);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label_folder = folder_path.substr(folder_path.length() - 1);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files.size(); ++j)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src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imread(files.at(j));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feature = calculate_feature(src);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= 0; t &lt; feature.size(); ++t)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{data.at&lt;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&gt;(index, t) = feature.at(t);}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label.at&lt;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&gt;(index, 0) =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index++;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SVM Train OpenCV 3.1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trainAuto(ml::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TrainData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::create(data, ml::</a:t>
            </a:r>
            <a:r>
              <a:rPr lang="it-IT" dirty="0">
                <a:solidFill>
                  <a:srgbClr val="2F4F4F"/>
                </a:solidFill>
                <a:latin typeface="Consolas" panose="020B0609020204030204" pitchFamily="49" charset="0"/>
              </a:rPr>
              <a:t>ROW_SAMPLE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label));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svm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save(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savepath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8295861" y="3220277"/>
            <a:ext cx="3405809" cy="718143"/>
          </a:xfrm>
          <a:prstGeom prst="wedgeRoundRectCallout">
            <a:avLst>
              <a:gd name="adj1" fmla="val -68834"/>
              <a:gd name="adj2" fmla="val 4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calculate feature for each sample to train</a:t>
            </a:r>
          </a:p>
        </p:txBody>
      </p:sp>
    </p:spTree>
    <p:extLst>
      <p:ext uri="{BB962C8B-B14F-4D97-AF65-F5344CB8AC3E}">
        <p14:creationId xmlns:p14="http://schemas.microsoft.com/office/powerpoint/2010/main" val="26314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8718" cy="1320800"/>
          </a:xfrm>
        </p:spPr>
        <p:txBody>
          <a:bodyPr/>
          <a:lstStyle/>
          <a:p>
            <a:r>
              <a:rPr lang="en-US" dirty="0"/>
              <a:t>3.2 Module – SVM Training/Feature calculation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82" t="4963"/>
          <a:stretch/>
        </p:blipFill>
        <p:spPr>
          <a:xfrm>
            <a:off x="6395279" y="1503539"/>
            <a:ext cx="5478325" cy="274285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974337" y="4028892"/>
            <a:ext cx="278295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4337" y="2200092"/>
            <a:ext cx="278295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70685" y="2861714"/>
            <a:ext cx="296479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9279" y="13802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 we have 2 character image 0 and 4</a:t>
            </a:r>
          </a:p>
          <a:p>
            <a:endParaRPr lang="en-US" dirty="0"/>
          </a:p>
          <a:p>
            <a:r>
              <a:rPr lang="en-US" dirty="0"/>
              <a:t>We need resize 2 image to same size and divide as 16 small area as picture</a:t>
            </a:r>
          </a:p>
          <a:p>
            <a:endParaRPr lang="en-US" dirty="0"/>
          </a:p>
          <a:p>
            <a:r>
              <a:rPr lang="en-US" dirty="0"/>
              <a:t>As you can see we can find difference between 2 image on cell(1,1)(1,4)(2,2)... on those cell total back pixel are difference.</a:t>
            </a:r>
          </a:p>
          <a:p>
            <a:endParaRPr lang="en-US" dirty="0"/>
          </a:p>
          <a:p>
            <a:r>
              <a:rPr lang="en-US" dirty="0"/>
              <a:t>This app </a:t>
            </a:r>
            <a:r>
              <a:rPr lang="en-US" dirty="0" err="1"/>
              <a:t>i</a:t>
            </a:r>
            <a:r>
              <a:rPr lang="en-US" dirty="0"/>
              <a:t> used 32 features, we can use more features for the  training to get more precision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8718" cy="1320800"/>
          </a:xfrm>
        </p:spPr>
        <p:txBody>
          <a:bodyPr/>
          <a:lstStyle/>
          <a:p>
            <a:r>
              <a:rPr lang="en-US" dirty="0"/>
              <a:t>3.2 Module – SVM Training/Feature calculation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844" y="1382989"/>
            <a:ext cx="120727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img;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threshold(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img, 100, 255,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CV_THRESH_BINARY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//vector&lt;int&gt; cell_pixel;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resize(img, img,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(40, 40));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 = img.rows/4;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 = img.cols/4;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count_pixel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img.cols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img.rows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img.rows; i += h)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img.cols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 += w)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cell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 , w)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count_pixel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(cell); // get black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pixcel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)s/S;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8718" cy="1320800"/>
          </a:xfrm>
        </p:spPr>
        <p:txBody>
          <a:bodyPr/>
          <a:lstStyle/>
          <a:p>
            <a:r>
              <a:rPr lang="en-US" dirty="0"/>
              <a:t>3.2 Module – SVM Training/Feature calculation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844" y="1382989"/>
            <a:ext cx="120727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16; i+= 4)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f =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i+1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i+2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i+3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++i)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f =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i+4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i+8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i+ 12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r.push_back(r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547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Module – Main/Load image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5" y="1402521"/>
            <a:ext cx="123377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 Load image by dialog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OpenFileDialog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dgOpen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gcnew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OpenFileDialog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dgOpen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-&gt;Filter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"Image(*.bmp; *.jpg)|*.bmp;*.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jpg|All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files (*.*)|*.*||"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dgOpen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System::Windows::Forms::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::Cancel)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 assign image to the picture box &amp;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srcImage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Bitmap^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bmpSrc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gcnew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Bitmap(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dgOpen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ptbSrc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-&gt;Image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bmpSrc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ptbSrc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-&gt;Refresh();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(stringTochar.ConvertString2Char(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dgOpen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563283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856</Words>
  <Application>Microsoft Office PowerPoint</Application>
  <PresentationFormat>Widescreen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License Plate Recognition</vt:lpstr>
      <vt:lpstr>1. Architect</vt:lpstr>
      <vt:lpstr>2. GUI &lt;User interface&gt;</vt:lpstr>
      <vt:lpstr>3. Module – SVM Training</vt:lpstr>
      <vt:lpstr>3.1 Module – SVM Training/data,label get data</vt:lpstr>
      <vt:lpstr>3.2 Module – SVM Training/Feature calculation</vt:lpstr>
      <vt:lpstr>3.2 Module – SVM Training/Feature calculation</vt:lpstr>
      <vt:lpstr>3.2 Module – SVM Training/Feature calculation</vt:lpstr>
      <vt:lpstr>4. Module – Main/Load image</vt:lpstr>
      <vt:lpstr>4.1 Module – Main/Pre-image process</vt:lpstr>
      <vt:lpstr>4.2 Module – Main/Find contours and detect the plate</vt:lpstr>
      <vt:lpstr>4.3 Module – Main/Recognize character inside ls plate detected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 Tran Trieu</dc:creator>
  <cp:lastModifiedBy>Jacky Le</cp:lastModifiedBy>
  <cp:revision>19</cp:revision>
  <dcterms:created xsi:type="dcterms:W3CDTF">2016-09-05T04:51:38Z</dcterms:created>
  <dcterms:modified xsi:type="dcterms:W3CDTF">2016-09-08T03:11:46Z</dcterms:modified>
</cp:coreProperties>
</file>