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Epilogue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Epilogue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5" Type="http://schemas.openxmlformats.org/officeDocument/2006/relationships/font" Target="fonts/Epilogue-italic.fntdata"/><Relationship Id="rId14" Type="http://schemas.openxmlformats.org/officeDocument/2006/relationships/font" Target="fonts/Epilogue-bold.fntdata"/><Relationship Id="rId16" Type="http://schemas.openxmlformats.org/officeDocument/2006/relationships/font" Target="fonts/Epilog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368ddacbf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7368ddacb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3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86" name="Google Shape;86;p13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87" name="Google Shape;87;p13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88" name="Google Shape;88;p13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89" name="Google Shape;89;p13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0" name="Google Shape;90;p13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1" name="Google Shape;91;p13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2" name="Google Shape;92;p13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3" name="Google Shape;93;p13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5" name="Google Shape;95;p13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96" name="Google Shape;96;p13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Dashboard</a:t>
            </a:r>
            <a:endParaRPr/>
          </a:p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265500" y="2768999"/>
            <a:ext cx="40452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Prepared by-</a:t>
            </a:r>
            <a:endParaRPr/>
          </a:p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Shohom Bhattacharjee</a:t>
            </a:r>
            <a:endParaRPr/>
          </a:p>
        </p:txBody>
      </p:sp>
      <p:grpSp>
        <p:nvGrpSpPr>
          <p:cNvPr id="99" name="Google Shape;99;p13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00" name="Google Shape;100;p13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01" name="Google Shape;101;p13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3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3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111" name="Google Shape;111;p13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12" name="Google Shape;112;p13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3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Epilogue"/>
                <a:ea typeface="Epilogue"/>
                <a:cs typeface="Epilogue"/>
                <a:sym typeface="Epilogue"/>
              </a:rPr>
              <a:t>Insights</a:t>
            </a:r>
            <a:endParaRPr b="1" sz="2900">
              <a:latin typeface="Epilogue"/>
              <a:ea typeface="Epilogue"/>
              <a:cs typeface="Epilogue"/>
              <a:sym typeface="Epilogue"/>
            </a:endParaRPr>
          </a:p>
        </p:txBody>
      </p:sp>
      <p:grpSp>
        <p:nvGrpSpPr>
          <p:cNvPr id="126" name="Google Shape;126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27" name="Google Shape;127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Epilogue"/>
                <a:ea typeface="Epilogue"/>
                <a:cs typeface="Epilogue"/>
                <a:sym typeface="Epilogue"/>
              </a:endParaRPr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Epilogue"/>
                <a:ea typeface="Epilogue"/>
                <a:cs typeface="Epilogue"/>
                <a:sym typeface="Epilogue"/>
              </a:endParaRPr>
            </a:p>
          </p:txBody>
        </p:sp>
      </p:grpSp>
      <p:sp>
        <p:nvSpPr>
          <p:cNvPr id="129" name="Google Shape;129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1. Financial Overview</a:t>
            </a:r>
            <a:endParaRPr sz="22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30" name="Google Shape;130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Total Sales:</a:t>
            </a:r>
            <a:r>
              <a:rPr lang="en" sz="1400">
                <a:solidFill>
                  <a:srgbClr val="000000"/>
                </a:solidFill>
                <a:latin typeface="Epilogue"/>
                <a:ea typeface="Epilogue"/>
                <a:cs typeface="Epilogue"/>
                <a:sym typeface="Epilogue"/>
              </a:rPr>
              <a:t> ₹118.73M</a:t>
            </a:r>
            <a:endParaRPr sz="1400">
              <a:solidFill>
                <a:srgbClr val="000000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Total Profit</a:t>
            </a:r>
            <a:r>
              <a:rPr b="1" lang="en" sz="1400">
                <a:solidFill>
                  <a:srgbClr val="000000"/>
                </a:solidFill>
                <a:latin typeface="Epilogue"/>
                <a:ea typeface="Epilogue"/>
                <a:cs typeface="Epilogue"/>
                <a:sym typeface="Epilogue"/>
              </a:rPr>
              <a:t>:</a:t>
            </a:r>
            <a:r>
              <a:rPr lang="en" sz="1400">
                <a:solidFill>
                  <a:srgbClr val="000000"/>
                </a:solidFill>
                <a:latin typeface="Epilogue"/>
                <a:ea typeface="Epilogue"/>
                <a:cs typeface="Epilogue"/>
                <a:sym typeface="Epilogue"/>
              </a:rPr>
              <a:t> ₹16.89M</a:t>
            </a:r>
            <a:endParaRPr sz="1400">
              <a:solidFill>
                <a:srgbClr val="000000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Total Quantity Sold</a:t>
            </a:r>
            <a:r>
              <a:rPr b="1" lang="en" sz="1400">
                <a:solidFill>
                  <a:srgbClr val="000000"/>
                </a:solidFill>
                <a:latin typeface="Epilogue"/>
                <a:ea typeface="Epilogue"/>
                <a:cs typeface="Epilogue"/>
                <a:sym typeface="Epilogue"/>
              </a:rPr>
              <a:t>:</a:t>
            </a:r>
            <a:r>
              <a:rPr lang="en" sz="1400">
                <a:solidFill>
                  <a:srgbClr val="000000"/>
                </a:solidFill>
                <a:latin typeface="Epilogue"/>
                <a:ea typeface="Epilogue"/>
                <a:cs typeface="Epilogue"/>
                <a:sym typeface="Epilogue"/>
              </a:rPr>
              <a:t> 1.13M Units</a:t>
            </a:r>
            <a:endParaRPr sz="1400">
              <a:solidFill>
                <a:srgbClr val="000000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Total Products</a:t>
            </a:r>
            <a:r>
              <a:rPr b="1" lang="en" sz="1400">
                <a:solidFill>
                  <a:srgbClr val="000000"/>
                </a:solidFill>
                <a:latin typeface="Epilogue"/>
                <a:ea typeface="Epilogue"/>
                <a:cs typeface="Epilogue"/>
                <a:sym typeface="Epilogue"/>
              </a:rPr>
              <a:t>:</a:t>
            </a:r>
            <a:r>
              <a:rPr lang="en" sz="1400">
                <a:solidFill>
                  <a:srgbClr val="000000"/>
                </a:solidFill>
                <a:latin typeface="Epilogue"/>
                <a:ea typeface="Epilogue"/>
                <a:cs typeface="Epilogue"/>
                <a:sym typeface="Epilogue"/>
              </a:rPr>
              <a:t> 700</a:t>
            </a:r>
            <a:endParaRPr sz="1400">
              <a:solidFill>
                <a:srgbClr val="000000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Total Cost of Goods Sold (COGS):</a:t>
            </a:r>
            <a:r>
              <a:rPr lang="en" sz="1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 </a:t>
            </a:r>
            <a:r>
              <a:rPr lang="en" sz="1400">
                <a:solidFill>
                  <a:srgbClr val="000000"/>
                </a:solidFill>
                <a:latin typeface="Epilogue"/>
                <a:ea typeface="Epilogue"/>
                <a:cs typeface="Epilogue"/>
                <a:sym typeface="Epilogue"/>
              </a:rPr>
              <a:t>₹101.83M</a:t>
            </a:r>
            <a:endParaRPr sz="1400">
              <a:solidFill>
                <a:srgbClr val="000000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latin typeface="Epilogue"/>
              <a:ea typeface="Epilogue"/>
              <a:cs typeface="Epilogue"/>
              <a:sym typeface="Epilogue"/>
            </a:endParaRPr>
          </a:p>
        </p:txBody>
      </p:sp>
      <p:grpSp>
        <p:nvGrpSpPr>
          <p:cNvPr id="131" name="Google Shape;131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32" name="Google Shape;132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Epilogue"/>
                <a:ea typeface="Epilogue"/>
                <a:cs typeface="Epilogue"/>
                <a:sym typeface="Epilogue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Epilogue"/>
                <a:ea typeface="Epilogue"/>
                <a:cs typeface="Epilogue"/>
                <a:sym typeface="Epilogue"/>
              </a:endParaRPr>
            </a:p>
          </p:txBody>
        </p:sp>
      </p:grpSp>
      <p:sp>
        <p:nvSpPr>
          <p:cNvPr id="134" name="Google Shape;134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2</a:t>
            </a:r>
            <a:r>
              <a:rPr b="1" lang="en" sz="17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. Product </a:t>
            </a:r>
            <a:endParaRPr b="1" sz="17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35" name="Google Shape;135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Top-Selling Product</a:t>
            </a:r>
            <a:r>
              <a:rPr b="1" lang="en" sz="1300">
                <a:solidFill>
                  <a:srgbClr val="000000"/>
                </a:solidFill>
                <a:latin typeface="Epilogue"/>
                <a:ea typeface="Epilogue"/>
                <a:cs typeface="Epilogue"/>
                <a:sym typeface="Epilogue"/>
              </a:rPr>
              <a:t>:</a:t>
            </a:r>
            <a:r>
              <a:rPr lang="en" sz="1300">
                <a:solidFill>
                  <a:srgbClr val="000000"/>
                </a:solidFill>
                <a:latin typeface="Epilogue"/>
                <a:ea typeface="Epilogue"/>
                <a:cs typeface="Epilogue"/>
                <a:sym typeface="Epilogue"/>
              </a:rPr>
              <a:t> </a:t>
            </a:r>
            <a:r>
              <a:rPr i="1" lang="en" sz="1300">
                <a:solidFill>
                  <a:srgbClr val="000000"/>
                </a:solidFill>
                <a:latin typeface="Epilogue"/>
                <a:ea typeface="Epilogue"/>
                <a:cs typeface="Epilogue"/>
                <a:sym typeface="Epilogue"/>
              </a:rPr>
              <a:t>Paseo</a:t>
            </a:r>
            <a:endParaRPr i="1" sz="1300">
              <a:solidFill>
                <a:srgbClr val="000000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Epilogue"/>
              <a:buChar char="●"/>
            </a:pPr>
            <a:r>
              <a:rPr lang="en" sz="1400">
                <a:solidFill>
                  <a:srgbClr val="000000"/>
                </a:solidFill>
                <a:latin typeface="Epilogue"/>
                <a:ea typeface="Epilogue"/>
                <a:cs typeface="Epilogue"/>
                <a:sym typeface="Epilogue"/>
              </a:rPr>
              <a:t>Sales: ₹33M</a:t>
            </a:r>
            <a:endParaRPr sz="1400">
              <a:solidFill>
                <a:srgbClr val="000000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Epilogue"/>
              <a:buChar char="●"/>
            </a:pPr>
            <a:r>
              <a:rPr lang="en" sz="1400">
                <a:solidFill>
                  <a:srgbClr val="000000"/>
                </a:solidFill>
                <a:latin typeface="Epilogue"/>
                <a:ea typeface="Epilogue"/>
                <a:cs typeface="Epilogue"/>
                <a:sym typeface="Epilogue"/>
              </a:rPr>
              <a:t>Profit: ₹4.8M</a:t>
            </a:r>
            <a:endParaRPr sz="1400">
              <a:solidFill>
                <a:srgbClr val="000000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Lowest Profit: </a:t>
            </a:r>
            <a:r>
              <a:rPr i="1" lang="en" sz="1400">
                <a:solidFill>
                  <a:srgbClr val="000000"/>
                </a:solidFill>
                <a:latin typeface="Epilogue"/>
                <a:ea typeface="Epilogue"/>
                <a:cs typeface="Epilogue"/>
                <a:sym typeface="Epilogue"/>
              </a:rPr>
              <a:t>Carretera</a:t>
            </a:r>
            <a:endParaRPr i="1" sz="1400">
              <a:solidFill>
                <a:srgbClr val="000000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Epilogue"/>
              <a:buChar char="●"/>
            </a:pPr>
            <a:r>
              <a:rPr lang="en" sz="1400">
                <a:solidFill>
                  <a:srgbClr val="000000"/>
                </a:solidFill>
                <a:latin typeface="Epilogue"/>
                <a:ea typeface="Epilogue"/>
                <a:cs typeface="Epilogue"/>
                <a:sym typeface="Epilogue"/>
              </a:rPr>
              <a:t>Sales: ₹15M</a:t>
            </a:r>
            <a:endParaRPr sz="1400">
              <a:solidFill>
                <a:srgbClr val="000000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pilogue"/>
              <a:buChar char="●"/>
            </a:pPr>
            <a:r>
              <a:rPr lang="en" sz="1400">
                <a:solidFill>
                  <a:srgbClr val="000000"/>
                </a:solidFill>
                <a:latin typeface="Epilogue"/>
                <a:ea typeface="Epilogue"/>
                <a:cs typeface="Epilogue"/>
                <a:sym typeface="Epilogue"/>
              </a:rPr>
              <a:t>Profit: ₹1.8M</a:t>
            </a:r>
            <a:br>
              <a:rPr lang="en" sz="1100">
                <a:solidFill>
                  <a:srgbClr val="000000"/>
                </a:solidFill>
                <a:latin typeface="Epilogue"/>
                <a:ea typeface="Epilogue"/>
                <a:cs typeface="Epilogue"/>
                <a:sym typeface="Epilogue"/>
              </a:rPr>
            </a:br>
            <a:endParaRPr sz="1600">
              <a:latin typeface="Epilogue"/>
              <a:ea typeface="Epilogue"/>
              <a:cs typeface="Epilogue"/>
              <a:sym typeface="Epilogue"/>
            </a:endParaRPr>
          </a:p>
        </p:txBody>
      </p:sp>
      <p:grpSp>
        <p:nvGrpSpPr>
          <p:cNvPr id="136" name="Google Shape;136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37" name="Google Shape;137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Epilogue"/>
                <a:ea typeface="Epilogue"/>
                <a:cs typeface="Epilogue"/>
                <a:sym typeface="Epilogue"/>
              </a:endParaRPr>
            </a:p>
          </p:txBody>
        </p:sp>
        <p:sp>
          <p:nvSpPr>
            <p:cNvPr id="138" name="Google Shape;138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Epilogue"/>
                <a:ea typeface="Epilogue"/>
                <a:cs typeface="Epilogue"/>
                <a:sym typeface="Epilogue"/>
              </a:endParaRPr>
            </a:p>
          </p:txBody>
        </p:sp>
      </p:grpSp>
      <p:sp>
        <p:nvSpPr>
          <p:cNvPr id="139" name="Google Shape;139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3. Segment-wise Sales</a:t>
            </a:r>
            <a:endParaRPr b="1" sz="22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40" name="Google Shape;140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Enterprise Segment</a:t>
            </a:r>
            <a:r>
              <a:rPr lang="en" sz="1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 </a:t>
            </a:r>
            <a:r>
              <a:rPr lang="en" sz="1400">
                <a:solidFill>
                  <a:srgbClr val="000000"/>
                </a:solidFill>
                <a:latin typeface="Epilogue"/>
                <a:ea typeface="Epilogue"/>
                <a:cs typeface="Epilogue"/>
                <a:sym typeface="Epilogue"/>
              </a:rPr>
              <a:t>leads with </a:t>
            </a:r>
            <a:r>
              <a:rPr b="1" lang="en" sz="1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44.22%</a:t>
            </a:r>
            <a:r>
              <a:rPr lang="en" sz="1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 </a:t>
            </a:r>
            <a:r>
              <a:rPr lang="en" sz="1400">
                <a:solidFill>
                  <a:srgbClr val="000000"/>
                </a:solidFill>
                <a:latin typeface="Epilogue"/>
                <a:ea typeface="Epilogue"/>
                <a:cs typeface="Epilogue"/>
                <a:sym typeface="Epilogue"/>
              </a:rPr>
              <a:t>of total sales</a:t>
            </a:r>
            <a:endParaRPr sz="1400">
              <a:solidFill>
                <a:srgbClr val="000000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Epilogue"/>
                <a:ea typeface="Epilogue"/>
                <a:cs typeface="Epilogue"/>
                <a:sym typeface="Epilogue"/>
              </a:rPr>
              <a:t>Followed by </a:t>
            </a:r>
            <a:r>
              <a:rPr b="1" lang="en" sz="1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Government (35.74%)</a:t>
            </a:r>
            <a:r>
              <a:rPr lang="en" sz="1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 </a:t>
            </a:r>
            <a:r>
              <a:rPr lang="en" sz="1400">
                <a:solidFill>
                  <a:srgbClr val="000000"/>
                </a:solidFill>
                <a:latin typeface="Epilogue"/>
                <a:ea typeface="Epilogue"/>
                <a:cs typeface="Epilogue"/>
                <a:sym typeface="Epilogue"/>
              </a:rPr>
              <a:t>and </a:t>
            </a:r>
            <a:r>
              <a:rPr b="1" lang="en" sz="1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Small Business (16.52%)</a:t>
            </a:r>
            <a:endParaRPr b="1" sz="1400">
              <a:solidFill>
                <a:srgbClr val="000000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Epilogue"/>
                <a:ea typeface="Epilogue"/>
                <a:cs typeface="Epilogue"/>
                <a:sym typeface="Epilogue"/>
              </a:rPr>
              <a:t>Least contribution by </a:t>
            </a:r>
            <a:r>
              <a:rPr b="1" lang="en" sz="1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Channel Partners</a:t>
            </a:r>
            <a:r>
              <a:rPr lang="en" sz="1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 and </a:t>
            </a:r>
            <a:r>
              <a:rPr b="1" lang="en" sz="1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Midmarket</a:t>
            </a:r>
            <a:endParaRPr sz="19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pilogue"/>
                <a:ea typeface="Epilogue"/>
                <a:cs typeface="Epilogue"/>
                <a:sym typeface="Epilogue"/>
              </a:rPr>
              <a:t>Insights</a:t>
            </a:r>
            <a:endParaRPr b="1">
              <a:latin typeface="Epilogue"/>
              <a:ea typeface="Epilogue"/>
              <a:cs typeface="Epilogue"/>
              <a:sym typeface="Epilogue"/>
            </a:endParaRPr>
          </a:p>
        </p:txBody>
      </p:sp>
      <p:grpSp>
        <p:nvGrpSpPr>
          <p:cNvPr id="146" name="Google Shape;146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47" name="Google Shape;147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Epilogue"/>
                <a:ea typeface="Epilogue"/>
                <a:cs typeface="Epilogue"/>
                <a:sym typeface="Epilogue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Epilogue"/>
                <a:ea typeface="Epilogue"/>
                <a:cs typeface="Epilogue"/>
                <a:sym typeface="Epilogue"/>
              </a:endParaRPr>
            </a:p>
          </p:txBody>
        </p:sp>
      </p:grpSp>
      <p:sp>
        <p:nvSpPr>
          <p:cNvPr id="149" name="Google Shape;149;p15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4. Country-wise Sales </a:t>
            </a:r>
            <a:endParaRPr sz="21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50" name="Google Shape;150;p15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United States</a:t>
            </a:r>
            <a:r>
              <a:rPr lang="en" sz="1300">
                <a:solidFill>
                  <a:srgbClr val="000000"/>
                </a:solidFill>
                <a:latin typeface="Epilogue"/>
                <a:ea typeface="Epilogue"/>
                <a:cs typeface="Epilogue"/>
                <a:sym typeface="Epilogue"/>
              </a:rPr>
              <a:t> ranks #1 in sales (₹25.03M, 21.08%)</a:t>
            </a:r>
            <a:br>
              <a:rPr lang="en" sz="1300">
                <a:solidFill>
                  <a:srgbClr val="000000"/>
                </a:solidFill>
                <a:latin typeface="Epilogue"/>
                <a:ea typeface="Epilogue"/>
                <a:cs typeface="Epilogue"/>
                <a:sym typeface="Epilogue"/>
              </a:rPr>
            </a:br>
            <a:endParaRPr sz="1300">
              <a:solidFill>
                <a:srgbClr val="000000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Epilogue"/>
                <a:ea typeface="Epilogue"/>
                <a:cs typeface="Epilogue"/>
                <a:sym typeface="Epilogue"/>
              </a:rPr>
              <a:t>Followed by </a:t>
            </a:r>
            <a:r>
              <a:rPr b="1" lang="en" sz="1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Germany</a:t>
            </a:r>
            <a:r>
              <a:rPr lang="en" sz="1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 </a:t>
            </a:r>
            <a:r>
              <a:rPr lang="en" sz="1300">
                <a:solidFill>
                  <a:srgbClr val="000000"/>
                </a:solidFill>
                <a:latin typeface="Epilogue"/>
                <a:ea typeface="Epilogue"/>
                <a:cs typeface="Epilogue"/>
                <a:sym typeface="Epilogue"/>
              </a:rPr>
              <a:t>(₹24.89M) and </a:t>
            </a:r>
            <a:r>
              <a:rPr b="1" lang="en" sz="1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Mexico</a:t>
            </a:r>
            <a:r>
              <a:rPr lang="en" sz="1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 </a:t>
            </a:r>
            <a:r>
              <a:rPr lang="en" sz="1300">
                <a:solidFill>
                  <a:srgbClr val="000000"/>
                </a:solidFill>
                <a:latin typeface="Epilogue"/>
                <a:ea typeface="Epilogue"/>
                <a:cs typeface="Epilogue"/>
                <a:sym typeface="Epilogue"/>
              </a:rPr>
              <a:t>(₹24.35M)</a:t>
            </a:r>
            <a:br>
              <a:rPr lang="en" sz="1300">
                <a:solidFill>
                  <a:srgbClr val="000000"/>
                </a:solidFill>
                <a:latin typeface="Epilogue"/>
                <a:ea typeface="Epilogue"/>
                <a:cs typeface="Epilogue"/>
                <a:sym typeface="Epilogue"/>
              </a:rPr>
            </a:br>
            <a:endParaRPr sz="1300">
              <a:solidFill>
                <a:srgbClr val="000000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France</a:t>
            </a:r>
            <a:r>
              <a:rPr lang="en" sz="1300">
                <a:solidFill>
                  <a:srgbClr val="000000"/>
                </a:solidFill>
                <a:latin typeface="Epilogue"/>
                <a:ea typeface="Epilogue"/>
                <a:cs typeface="Epilogue"/>
                <a:sym typeface="Epilogue"/>
              </a:rPr>
              <a:t> and </a:t>
            </a:r>
            <a:r>
              <a:rPr b="1" lang="en" sz="1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Canada</a:t>
            </a:r>
            <a:r>
              <a:rPr lang="en" sz="1300">
                <a:solidFill>
                  <a:srgbClr val="000000"/>
                </a:solidFill>
                <a:latin typeface="Epilogue"/>
                <a:ea typeface="Epilogue"/>
                <a:cs typeface="Epilogue"/>
                <a:sym typeface="Epilogue"/>
              </a:rPr>
              <a:t> also show strong participation</a:t>
            </a:r>
            <a:endParaRPr b="1" sz="1300">
              <a:solidFill>
                <a:srgbClr val="000000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Epilogue"/>
              <a:ea typeface="Epilogue"/>
              <a:cs typeface="Epilogue"/>
              <a:sym typeface="Epilogue"/>
            </a:endParaRPr>
          </a:p>
        </p:txBody>
      </p:sp>
      <p:grpSp>
        <p:nvGrpSpPr>
          <p:cNvPr id="151" name="Google Shape;151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52" name="Google Shape;152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Epilogue"/>
                <a:ea typeface="Epilogue"/>
                <a:cs typeface="Epilogue"/>
                <a:sym typeface="Epilogue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Epilogue"/>
                <a:ea typeface="Epilogue"/>
                <a:cs typeface="Epilogue"/>
                <a:sym typeface="Epilogue"/>
              </a:endParaRPr>
            </a:p>
          </p:txBody>
        </p:sp>
      </p:grpSp>
      <p:sp>
        <p:nvSpPr>
          <p:cNvPr id="154" name="Google Shape;154;p15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5. Monthly Trend</a:t>
            </a:r>
            <a:endParaRPr b="1" sz="14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55" name="Google Shape;155;p15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December</a:t>
            </a:r>
            <a:r>
              <a:rPr lang="en" sz="1400">
                <a:solidFill>
                  <a:srgbClr val="000000"/>
                </a:solidFill>
                <a:latin typeface="Epilogue"/>
                <a:ea typeface="Epilogue"/>
                <a:cs typeface="Epilogue"/>
                <a:sym typeface="Epilogue"/>
              </a:rPr>
              <a:t> recorded the </a:t>
            </a:r>
            <a:r>
              <a:rPr b="1" lang="en" sz="1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highest sales</a:t>
            </a:r>
            <a:r>
              <a:rPr lang="en" sz="1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 </a:t>
            </a:r>
            <a:r>
              <a:rPr lang="en" sz="1400">
                <a:solidFill>
                  <a:srgbClr val="000000"/>
                </a:solidFill>
                <a:latin typeface="Epilogue"/>
                <a:ea typeface="Epilogue"/>
                <a:cs typeface="Epilogue"/>
                <a:sym typeface="Epilogue"/>
              </a:rPr>
              <a:t>and </a:t>
            </a:r>
            <a:r>
              <a:rPr b="1" lang="en" sz="1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peak profit</a:t>
            </a:r>
            <a:r>
              <a:rPr lang="en" sz="1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 </a:t>
            </a:r>
            <a:r>
              <a:rPr lang="en" sz="1400">
                <a:solidFill>
                  <a:srgbClr val="000000"/>
                </a:solidFill>
                <a:latin typeface="Epilogue"/>
                <a:ea typeface="Epilogue"/>
                <a:cs typeface="Epilogue"/>
                <a:sym typeface="Epilogue"/>
              </a:rPr>
              <a:t>(₹2.7M profit)</a:t>
            </a:r>
            <a:br>
              <a:rPr lang="en" sz="1400">
                <a:solidFill>
                  <a:srgbClr val="000000"/>
                </a:solidFill>
                <a:latin typeface="Epilogue"/>
                <a:ea typeface="Epilogue"/>
                <a:cs typeface="Epilogue"/>
                <a:sym typeface="Epilogue"/>
              </a:rPr>
            </a:br>
            <a:endParaRPr sz="1400">
              <a:solidFill>
                <a:srgbClr val="000000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Epilogue"/>
                <a:ea typeface="Epilogue"/>
                <a:cs typeface="Epilogue"/>
                <a:sym typeface="Epilogue"/>
              </a:rPr>
              <a:t>Sales are </a:t>
            </a:r>
            <a:r>
              <a:rPr b="1" lang="en" sz="1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seasona</a:t>
            </a:r>
            <a:r>
              <a:rPr b="1" lang="en" sz="1400">
                <a:solidFill>
                  <a:srgbClr val="000000"/>
                </a:solidFill>
                <a:latin typeface="Epilogue"/>
                <a:ea typeface="Epilogue"/>
                <a:cs typeface="Epilogue"/>
                <a:sym typeface="Epilogue"/>
              </a:rPr>
              <a:t>l</a:t>
            </a:r>
            <a:r>
              <a:rPr lang="en" sz="1400">
                <a:solidFill>
                  <a:srgbClr val="000000"/>
                </a:solidFill>
                <a:latin typeface="Epilogue"/>
                <a:ea typeface="Epilogue"/>
                <a:cs typeface="Epilogue"/>
                <a:sym typeface="Epilogue"/>
              </a:rPr>
              <a:t>, peaking in </a:t>
            </a:r>
            <a:r>
              <a:rPr b="1" lang="en" sz="1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Q4</a:t>
            </a:r>
            <a:r>
              <a:rPr lang="en" sz="1400">
                <a:solidFill>
                  <a:srgbClr val="000000"/>
                </a:solidFill>
                <a:latin typeface="Epilogue"/>
                <a:ea typeface="Epilogue"/>
                <a:cs typeface="Epilogue"/>
                <a:sym typeface="Epilogue"/>
              </a:rPr>
              <a:t> and dipping in </a:t>
            </a:r>
            <a:r>
              <a:rPr b="1" lang="en" sz="1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Q1</a:t>
            </a:r>
            <a:endParaRPr b="1" sz="14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Epilogue"/>
              <a:ea typeface="Epilogue"/>
              <a:cs typeface="Epilogue"/>
              <a:sym typeface="Epilogue"/>
            </a:endParaRPr>
          </a:p>
        </p:txBody>
      </p:sp>
      <p:grpSp>
        <p:nvGrpSpPr>
          <p:cNvPr id="156" name="Google Shape;156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57" name="Google Shape;157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Epilogue"/>
                <a:ea typeface="Epilogue"/>
                <a:cs typeface="Epilogue"/>
                <a:sym typeface="Epilogue"/>
              </a:endParaRPr>
            </a:p>
          </p:txBody>
        </p:sp>
        <p:sp>
          <p:nvSpPr>
            <p:cNvPr id="158" name="Google Shape;158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Epilogue"/>
                <a:ea typeface="Epilogue"/>
                <a:cs typeface="Epilogue"/>
                <a:sym typeface="Epilogue"/>
              </a:endParaRPr>
            </a:p>
          </p:txBody>
        </p:sp>
      </p:grpSp>
      <p:sp>
        <p:nvSpPr>
          <p:cNvPr id="159" name="Google Shape;159;p15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6. Units Sold &amp; Profitability</a:t>
            </a:r>
            <a:endParaRPr b="1" sz="20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60" name="Google Shape;160;p15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Epilogue"/>
              <a:buChar char="●"/>
            </a:pPr>
            <a:r>
              <a:rPr i="1" lang="en" sz="1400">
                <a:solidFill>
                  <a:srgbClr val="000000"/>
                </a:solidFill>
                <a:latin typeface="Epilogue"/>
                <a:ea typeface="Epilogue"/>
                <a:cs typeface="Epilogue"/>
                <a:sym typeface="Epilogue"/>
              </a:rPr>
              <a:t>Paseo</a:t>
            </a:r>
            <a:r>
              <a:rPr lang="en" sz="1400">
                <a:solidFill>
                  <a:srgbClr val="000000"/>
                </a:solidFill>
                <a:latin typeface="Epilogue"/>
                <a:ea typeface="Epilogue"/>
                <a:cs typeface="Epilogue"/>
                <a:sym typeface="Epilogue"/>
              </a:rPr>
              <a:t> not only had the highest sales, but also the </a:t>
            </a:r>
            <a:r>
              <a:rPr b="1" lang="en" sz="1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most units sold (0.43M)</a:t>
            </a:r>
            <a:br>
              <a:rPr b="1" lang="en" sz="1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</a:br>
            <a:endParaRPr b="1" sz="14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Epilogue"/>
              <a:buChar char="●"/>
            </a:pPr>
            <a:r>
              <a:rPr lang="en" sz="1400">
                <a:solidFill>
                  <a:srgbClr val="000000"/>
                </a:solidFill>
                <a:latin typeface="Epilogue"/>
                <a:ea typeface="Epilogue"/>
                <a:cs typeface="Epilogue"/>
                <a:sym typeface="Epilogue"/>
              </a:rPr>
              <a:t>Overall sales volume and profitability are </a:t>
            </a:r>
            <a:r>
              <a:rPr b="1" lang="en" sz="1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positively correlated</a:t>
            </a:r>
            <a:endParaRPr b="1" sz="14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