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9" r:id="rId4"/>
    <p:sldId id="261" r:id="rId5"/>
    <p:sldId id="265" r:id="rId6"/>
    <p:sldId id="259" r:id="rId7"/>
    <p:sldId id="260" r:id="rId8"/>
    <p:sldId id="263" r:id="rId9"/>
    <p:sldId id="264" r:id="rId10"/>
    <p:sldId id="266" r:id="rId11"/>
    <p:sldId id="267" r:id="rId12"/>
    <p:sldId id="270" r:id="rId13"/>
    <p:sldId id="269" r:id="rId14"/>
    <p:sldId id="272" r:id="rId15"/>
    <p:sldId id="271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00"/>
    <a:srgbClr val="66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9" autoAdjust="0"/>
    <p:restoredTop sz="94660"/>
  </p:normalViewPr>
  <p:slideViewPr>
    <p:cSldViewPr>
      <p:cViewPr>
        <p:scale>
          <a:sx n="71" d="100"/>
          <a:sy n="71" d="100"/>
        </p:scale>
        <p:origin x="-522" y="10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53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10.01.2016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&#1051;&#1102;&#1076;&#1084;&#1080;&#1083;&#1072;\Downloads\Pchely_-_ZHuzhzhanie_(iPlayer.fm)_mp3cut.foxcom.su_.mp3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&#1051;&#1102;&#1076;&#1084;&#1080;&#1083;&#1072;\Downloads\Pchely_-_zhuzhzhanie_pchyol_(iPlayer.fm).mp3" TargetMode="Externa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slideLayout" Target="../slideLayouts/slideLayout6.xml"/><Relationship Id="rId1" Type="http://schemas.openxmlformats.org/officeDocument/2006/relationships/audio" Target="file:///C:\Users\&#1051;&#1102;&#1076;&#1084;&#1080;&#1083;&#1072;\Downloads\Zvuki_prirody_-_Stryokot_kuznechikov_(iPlayer.fm).mp3" TargetMode="External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2520279"/>
          </a:xfrm>
        </p:spPr>
        <p:txBody>
          <a:bodyPr/>
          <a:lstStyle/>
          <a:p>
            <a:r>
              <a:rPr lang="ru-RU" dirty="0" smtClean="0">
                <a:latin typeface="Georgia" pitchFamily="18" charset="0"/>
              </a:rPr>
              <a:t>Презентация на тему «НАСЕКОМЫЕ»</a:t>
            </a:r>
            <a:endParaRPr lang="ru-RU" dirty="0">
              <a:latin typeface="Georgia" pitchFamily="18" charset="0"/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332656"/>
            <a:ext cx="37444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Georgia" pitchFamily="18" charset="0"/>
              </a:rPr>
              <a:t>Самые прожорливые хищники планеты. Их добыча по весу    в несколько раз больше  самого насекомого. Очень быстро летают. У стрекоз  по тридцать тысяч глазков, слепленных вместе с каждой стороны. Верхние глазки различают только чёрные и белые цвета, а нижние - все остальные.</a:t>
            </a:r>
          </a:p>
          <a:p>
            <a:endParaRPr lang="ru-RU" dirty="0">
              <a:latin typeface="Georgia" pitchFamily="18" charset="0"/>
            </a:endParaRPr>
          </a:p>
        </p:txBody>
      </p:sp>
      <p:pic>
        <p:nvPicPr>
          <p:cNvPr id="22530" name="Picture 2" descr="http://im1-tub-ru.yandex.net/i?id=f24d2f0c9c66a1d3efac4d2462433a86-114-144&amp;n=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620688"/>
            <a:ext cx="4549935" cy="29523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2532" name="AutoShape 4" descr="http://s019.radikal.ru/i638/1207/ff/6ccc648c225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2534" name="AutoShape 6" descr="http://s019.radikal.ru/i638/1207/ff/6ccc648c225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2536" name="AutoShape 8" descr="http://s019.radikal.ru/i638/1207/ff/6ccc648c225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2538" name="AutoShape 10" descr="http://s019.radikal.ru/i638/1207/ff/6ccc648c225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2540" name="AutoShape 12" descr="http://s019.radikal.ru/i638/1207/ff/6ccc648c225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2542" name="AutoShape 14" descr="http://im0-tub-ru.yandex.net/i?id=0ef91a699b818f87149450ba58407497-30-144&amp;n=2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2543" name="Picture 15" descr="C:\Users\Людмила\Downloads\i (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429000"/>
            <a:ext cx="4589623" cy="305974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2545" name="AutoShape 17" descr="http://im1-tub-ru.yandex.net/i?id=eccbfd227038bf8605656dce0827cce1-04-144&amp;n=2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2546" name="Picture 18" descr="C:\Users\Людмила\Downloads\i (2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2080" y="4005064"/>
            <a:ext cx="3564396" cy="237626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03848" y="0"/>
            <a:ext cx="2736304" cy="836712"/>
          </a:xfrm>
        </p:spPr>
        <p:txBody>
          <a:bodyPr/>
          <a:lstStyle/>
          <a:p>
            <a:r>
              <a:rPr lang="ru-RU" dirty="0" smtClean="0">
                <a:latin typeface="Georgia" pitchFamily="18" charset="0"/>
              </a:rPr>
              <a:t>Пчела</a:t>
            </a:r>
            <a:endParaRPr lang="ru-RU" dirty="0">
              <a:latin typeface="Georgia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80728"/>
            <a:ext cx="3168352" cy="15121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800" dirty="0" smtClean="0">
                <a:latin typeface="Georgia" pitchFamily="18" charset="0"/>
              </a:rPr>
              <a:t>Домовитая хозяйка </a:t>
            </a:r>
          </a:p>
          <a:p>
            <a:pPr>
              <a:buNone/>
            </a:pPr>
            <a:r>
              <a:rPr lang="ru-RU" sz="1800" dirty="0" smtClean="0">
                <a:latin typeface="Georgia" pitchFamily="18" charset="0"/>
              </a:rPr>
              <a:t>Полетает над лужайкой, </a:t>
            </a:r>
          </a:p>
          <a:p>
            <a:pPr>
              <a:buNone/>
            </a:pPr>
            <a:r>
              <a:rPr lang="ru-RU" sz="1800" dirty="0" smtClean="0">
                <a:latin typeface="Georgia" pitchFamily="18" charset="0"/>
              </a:rPr>
              <a:t>Похлопочет над цветком — </a:t>
            </a:r>
          </a:p>
          <a:p>
            <a:pPr>
              <a:buNone/>
            </a:pPr>
            <a:r>
              <a:rPr lang="ru-RU" sz="1800" dirty="0" smtClean="0">
                <a:latin typeface="Georgia" pitchFamily="18" charset="0"/>
              </a:rPr>
              <a:t>Он поделится медком. </a:t>
            </a:r>
            <a:endParaRPr lang="ru-RU" sz="1800" dirty="0">
              <a:latin typeface="Georgia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5733256"/>
            <a:ext cx="878497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ru-RU" dirty="0" smtClean="0">
                <a:latin typeface="Georgia" pitchFamily="18" charset="0"/>
              </a:rPr>
              <a:t>Пчела проносит в улей нектар, из которого она делает мёд. А в качестве строительного материала использует воск, выделяемый железами на брюшке, и прополис  ( пчелиный клей), который насекомые добывают из почек растений.</a:t>
            </a:r>
            <a:endParaRPr lang="ru-RU" dirty="0">
              <a:latin typeface="Georgia" pitchFamily="18" charset="0"/>
            </a:endParaRPr>
          </a:p>
        </p:txBody>
      </p:sp>
      <p:sp>
        <p:nvSpPr>
          <p:cNvPr id="23554" name="AutoShape 2" descr="http://im2-tub-ru.yandex.net/i?id=387b5ee3fb69acb861efdb17cb8209ea-123-144&amp;n=2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3557" name="AutoShape 5" descr="http://im3-tub-ru.yandex.net/i?id=2cd845608a7b8195af98dd2660242547-42-144&amp;n=2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3560" name="AutoShape 8" descr="http://sinodsk.shem.pnzreg.ru/files/sinodsk_shem_pnzreg_ru/pchela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3561" name="Picture 9" descr="C:\Users\Людмила\Downloads\pchel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908720"/>
            <a:ext cx="5076056" cy="380704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3555" name="Picture 3" descr="C:\Users\Людмила\Downloads\i (3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492896"/>
            <a:ext cx="4392488" cy="304929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chely_-_ZHuzhzhanie_(iPlayer.fm)_mp3cut.foxcom.su_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8532440" y="630932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" dur="12136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>
                <p:cTn id="2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332656"/>
            <a:ext cx="83529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3200"/>
              </a:spcBef>
              <a:buClr>
                <a:srgbClr val="EBEBEB"/>
              </a:buClr>
              <a:buSzPct val="75000"/>
            </a:pPr>
            <a:r>
              <a:rPr lang="ru-RU" sz="2000" dirty="0" smtClean="0">
                <a:latin typeface="Georgia" pitchFamily="18" charset="0"/>
              </a:rPr>
              <a:t>Человек разводит пчел и пользуется результатом их труда - медом</a:t>
            </a:r>
            <a:endParaRPr lang="ru-RU" sz="2000" dirty="0">
              <a:latin typeface="Georgia" pitchFamily="18" charset="0"/>
            </a:endParaRPr>
          </a:p>
        </p:txBody>
      </p:sp>
      <p:sp>
        <p:nvSpPr>
          <p:cNvPr id="26626" name="AutoShape 2" descr="http://im1-tub-ru.yandex.net/i?id=60e0bcb7757f2bdf22e176e3487b3f8b-32-144&amp;n=2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629" name="AutoShape 5" descr="http://www.bashinform.ru/upload/iblock/0f1/_preview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6630" name="Picture 6" descr="C:\Users\Людмила\Downloads\_preview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052736"/>
            <a:ext cx="7318262" cy="534662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4294967295"/>
          </p:nvPr>
        </p:nvSpPr>
        <p:spPr>
          <a:xfrm>
            <a:off x="323528" y="692696"/>
            <a:ext cx="4320480" cy="791617"/>
          </a:xfrm>
        </p:spPr>
        <p:txBody>
          <a:bodyPr/>
          <a:lstStyle/>
          <a:p>
            <a:pPr>
              <a:buNone/>
            </a:pPr>
            <a:r>
              <a:rPr lang="ru-RU" sz="2000" b="0" dirty="0" smtClean="0">
                <a:latin typeface="Georgia" pitchFamily="18" charset="0"/>
              </a:rPr>
              <a:t>Домашние пчелы живут в ульях</a:t>
            </a:r>
          </a:p>
          <a:p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4294967295"/>
          </p:nvPr>
        </p:nvSpPr>
        <p:spPr>
          <a:xfrm>
            <a:off x="4932040" y="692697"/>
            <a:ext cx="4211960" cy="1008112"/>
          </a:xfrm>
        </p:spPr>
        <p:txBody>
          <a:bodyPr/>
          <a:lstStyle/>
          <a:p>
            <a:pPr>
              <a:buNone/>
            </a:pPr>
            <a:r>
              <a:rPr lang="ru-RU" sz="2000" b="0" dirty="0" smtClean="0">
                <a:latin typeface="Georgia" pitchFamily="18" charset="0"/>
              </a:rPr>
              <a:t>Дикие пчелы строят гнезда на деревьях</a:t>
            </a:r>
          </a:p>
          <a:p>
            <a:endParaRPr lang="ru-RU" dirty="0"/>
          </a:p>
        </p:txBody>
      </p:sp>
      <p:pic>
        <p:nvPicPr>
          <p:cNvPr id="25602" name="Picture 2" descr="C:\Users\Людмила\Downloads\i (5).jpg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700808"/>
            <a:ext cx="4122738" cy="432048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5604" name="AutoShape 4" descr="http://fotoohota.spb.ru/g2/main.php/d/2112-2/IMGP2002_1_2_z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5605" name="Picture 5" descr="C:\Users\Людмила\Downloads\IMGP2002_1_2_z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1700808"/>
            <a:ext cx="3818706" cy="432048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chely_-_zhuzhzhanie_pchyol_(iPlayer.fm)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8388424" y="630932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20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5589240"/>
            <a:ext cx="8820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 </a:t>
            </a:r>
            <a:r>
              <a:rPr lang="ru-RU" dirty="0" smtClean="0">
                <a:latin typeface="Georgia" pitchFamily="18" charset="0"/>
              </a:rPr>
              <a:t>Они «поют» при помощи крыльев и у всех  «уши» на передних ногах. Все кузнечики хорошо прыгают, отталкиваясь ногами, спускаются медленно с помощью крыльев.</a:t>
            </a:r>
            <a:endParaRPr lang="ru-RU" dirty="0">
              <a:latin typeface="Georgia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908720"/>
            <a:ext cx="26642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 ветки на тропинку,</a:t>
            </a:r>
            <a:br>
              <a:rPr lang="ru-RU" dirty="0" smtClean="0"/>
            </a:br>
            <a:r>
              <a:rPr lang="ru-RU" dirty="0" smtClean="0"/>
              <a:t>С травинки на травинку</a:t>
            </a:r>
            <a:br>
              <a:rPr lang="ru-RU" dirty="0" smtClean="0"/>
            </a:br>
            <a:r>
              <a:rPr lang="ru-RU" dirty="0" smtClean="0"/>
              <a:t>Прыгает пружинка —</a:t>
            </a:r>
            <a:br>
              <a:rPr lang="ru-RU" dirty="0" smtClean="0"/>
            </a:br>
            <a:r>
              <a:rPr lang="ru-RU" dirty="0" smtClean="0"/>
              <a:t>Зелёненькая спинка.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0"/>
            <a:ext cx="7859216" cy="836712"/>
          </a:xfrm>
        </p:spPr>
        <p:txBody>
          <a:bodyPr/>
          <a:lstStyle/>
          <a:p>
            <a:r>
              <a:rPr lang="ru-RU" dirty="0" smtClean="0">
                <a:latin typeface="Georgia" pitchFamily="18" charset="0"/>
              </a:rPr>
              <a:t>Кузнечик</a:t>
            </a:r>
            <a:endParaRPr lang="ru-RU" dirty="0">
              <a:latin typeface="Georgia" pitchFamily="18" charset="0"/>
            </a:endParaRPr>
          </a:p>
        </p:txBody>
      </p:sp>
      <p:sp>
        <p:nvSpPr>
          <p:cNvPr id="27650" name="AutoShape 2" descr="http://im2-tub-ru.yandex.net/i?id=c208d6ab1df77402b1b382f2e003d78d-61-144&amp;n=2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653" name="AutoShape 5" descr="http://im3-tub-ru.yandex.net/i?id=d2f2a89057a5f99c7a9ddd4031a49acd-87-144&amp;n=2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7651" name="Picture 3" descr="C:\Users\Людмила\Downloads\загруженное (3).jpg"/>
          <p:cNvPicPr>
            <a:picLocks noChangeAspect="1" noChangeArrowheads="1"/>
          </p:cNvPicPr>
          <p:nvPr/>
        </p:nvPicPr>
        <p:blipFill>
          <a:blip r:embed="rId3" cstate="print"/>
          <a:srcRect t="8364"/>
          <a:stretch>
            <a:fillRect/>
          </a:stretch>
        </p:blipFill>
        <p:spPr bwMode="auto">
          <a:xfrm>
            <a:off x="395536" y="2636912"/>
            <a:ext cx="3816424" cy="249956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7654" name="Picture 6" descr="C:\Users\Людмила\Downloads\i (7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980728"/>
            <a:ext cx="5400600" cy="3600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Zvuki_prirody_-_Stryokot_kuznechikov_(iPlayer.fm)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8532440" y="630932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" dur="68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>
                <p:cTn id="2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2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03848" y="260648"/>
            <a:ext cx="28358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latin typeface="Georgia" pitchFamily="18" charset="0"/>
              </a:rPr>
              <a:t>Муравьи</a:t>
            </a:r>
            <a:endParaRPr lang="ru-RU" sz="4400" dirty="0">
              <a:latin typeface="Georgia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124744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Georgia" pitchFamily="18" charset="0"/>
              </a:rPr>
              <a:t>В лесу у пня суетня, беготня:</a:t>
            </a:r>
            <a:br>
              <a:rPr lang="ru-RU" dirty="0" smtClean="0">
                <a:latin typeface="Georgia" pitchFamily="18" charset="0"/>
              </a:rPr>
            </a:br>
            <a:r>
              <a:rPr lang="ru-RU" dirty="0" smtClean="0">
                <a:latin typeface="Georgia" pitchFamily="18" charset="0"/>
              </a:rPr>
              <a:t>Народ рабочий целый день хлопочет</a:t>
            </a:r>
            <a:r>
              <a:rPr lang="ru-RU" dirty="0" smtClean="0"/>
              <a:t>. </a:t>
            </a:r>
            <a:endParaRPr lang="ru-RU" dirty="0"/>
          </a:p>
        </p:txBody>
      </p:sp>
      <p:sp>
        <p:nvSpPr>
          <p:cNvPr id="28674" name="AutoShape 2" descr="https://encrypted-tbn2.gstatic.com/images?q=tbn:ANd9GcRMjg_XYRgc9RIvc0FhCsCugNeofnn66R1hy0tXnPrt1K7CAIO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677" name="AutoShape 5" descr="http://shkolazhizni.ru/img/content/i70/70784_or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Picture 1" descr="Fire_ants02.jpg"/>
          <p:cNvPicPr>
            <a:picLocks noChangeAspect="1"/>
          </p:cNvPicPr>
          <p:nvPr/>
        </p:nvPicPr>
        <p:blipFill>
          <a:blip r:embed="rId2" cstate="print"/>
          <a:srcRect t="15930" b="9993"/>
          <a:stretch>
            <a:fillRect/>
          </a:stretch>
        </p:blipFill>
        <p:spPr bwMode="auto">
          <a:xfrm>
            <a:off x="4644008" y="1052736"/>
            <a:ext cx="3960440" cy="324036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8675" name="Picture 3" descr="C:\Users\Людмила\Downloads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204864"/>
            <a:ext cx="4297745" cy="30148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8678" name="Picture 6" descr="C:\Users\Людмила\Downloads\70784_or.jpg"/>
          <p:cNvPicPr>
            <a:picLocks noChangeAspect="1" noChangeArrowheads="1"/>
          </p:cNvPicPr>
          <p:nvPr/>
        </p:nvPicPr>
        <p:blipFill>
          <a:blip r:embed="rId4" cstate="print"/>
          <a:srcRect l="5716" t="21130" r="7298" b="10088"/>
          <a:stretch>
            <a:fillRect/>
          </a:stretch>
        </p:blipFill>
        <p:spPr bwMode="auto">
          <a:xfrm>
            <a:off x="4644008" y="4365104"/>
            <a:ext cx="3960440" cy="210958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251520" y="5445224"/>
            <a:ext cx="4104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1788" indent="-331788" defTabSz="565150">
              <a:spcBef>
                <a:spcPts val="3100"/>
              </a:spcBef>
              <a:buClr>
                <a:srgbClr val="EBEBEB"/>
              </a:buClr>
              <a:buSzPct val="75000"/>
            </a:pPr>
            <a:r>
              <a:rPr lang="ru-RU" dirty="0" smtClean="0"/>
              <a:t>      Муравьи живут везде, от городских квартир до Антарктиды.                        Муравьи практически всеядны.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_4cd7bc6224b01.jpg"/>
          <p:cNvPicPr>
            <a:picLocks noChangeAspect="1"/>
          </p:cNvPicPr>
          <p:nvPr/>
        </p:nvPicPr>
        <p:blipFill>
          <a:blip r:embed="rId2" cstate="print"/>
          <a:srcRect l="4376" t="156" r="4376" b="4594"/>
          <a:stretch>
            <a:fillRect/>
          </a:stretch>
        </p:blipFill>
        <p:spPr bwMode="auto">
          <a:xfrm>
            <a:off x="827584" y="980728"/>
            <a:ext cx="7488832" cy="55249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ru-RU" dirty="0" smtClean="0"/>
              <a:t>Устройство муравейника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Светлячок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64088" y="1628800"/>
            <a:ext cx="29523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 </a:t>
            </a:r>
            <a:r>
              <a:rPr lang="ru-RU" sz="2000" dirty="0" smtClean="0">
                <a:latin typeface="Georgia" pitchFamily="18" charset="0"/>
              </a:rPr>
              <a:t>Не солнце, не огонь, а светит.</a:t>
            </a:r>
            <a:endParaRPr lang="ru-RU" sz="2000" dirty="0">
              <a:latin typeface="Georgia" pitchFamily="18" charset="0"/>
            </a:endParaRPr>
          </a:p>
        </p:txBody>
      </p:sp>
      <p:sp>
        <p:nvSpPr>
          <p:cNvPr id="29698" name="AutoShape 2" descr="http://i.huffpost.com/gen/1154566/thumbs/o-WHY-DO-FIREFLIES-GLOW-facebook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700" name="AutoShape 4" descr="https://encrypted-tbn0.gstatic.com/images?q=tbn:ANd9GcQQ4oZUX_92B7cEYCon4fioyouZssceUhFeRnzs655_p0lbk1f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9701" name="Picture 5" descr="C:\Users\Людмила\Downloads\images (1).jpg"/>
          <p:cNvPicPr>
            <a:picLocks noChangeAspect="1" noChangeArrowheads="1"/>
          </p:cNvPicPr>
          <p:nvPr/>
        </p:nvPicPr>
        <p:blipFill>
          <a:blip r:embed="rId2" cstate="print"/>
          <a:srcRect l="4948"/>
          <a:stretch>
            <a:fillRect/>
          </a:stretch>
        </p:blipFill>
        <p:spPr bwMode="auto">
          <a:xfrm>
            <a:off x="467544" y="2060848"/>
            <a:ext cx="4149765" cy="273630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9702" name="Picture 6" descr="C:\Users\Людмила\Downloads\загруженное (4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3140968"/>
            <a:ext cx="4248472" cy="30460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08112"/>
          </a:xfrm>
        </p:spPr>
        <p:txBody>
          <a:bodyPr/>
          <a:lstStyle/>
          <a:p>
            <a:r>
              <a:rPr lang="ru-RU" dirty="0" smtClean="0">
                <a:latin typeface="Georgia" pitchFamily="18" charset="0"/>
              </a:rPr>
              <a:t>Оса</a:t>
            </a:r>
            <a:endParaRPr lang="ru-RU" dirty="0">
              <a:latin typeface="Georgia" pitchFamily="18" charset="0"/>
            </a:endParaRPr>
          </a:p>
        </p:txBody>
      </p:sp>
      <p:sp>
        <p:nvSpPr>
          <p:cNvPr id="31746" name="AutoShape 2" descr="https://encrypted-tbn2.gstatic.com/images?q=tbn:ANd9GcQuDs8NHt4_N1Jp4EIE3h4WKBY6abydpKS0rxjCEiIuxNSVXboxr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1747" name="Picture 3" descr="C:\Users\Людмила\Downloads\images (2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268760"/>
            <a:ext cx="5832648" cy="439610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611560" y="5877272"/>
            <a:ext cx="4248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3200"/>
              </a:spcBef>
              <a:buClr>
                <a:srgbClr val="EBEBEB"/>
              </a:buClr>
              <a:buSzPct val="75000"/>
            </a:pPr>
            <a:r>
              <a:rPr lang="ru-RU" dirty="0" smtClean="0"/>
              <a:t>  В отличие от пчел, осы не запасают мед. Часто осы строят гнезда в земле.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1772816"/>
            <a:ext cx="28083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Georgia" pitchFamily="18" charset="0"/>
              </a:rPr>
              <a:t>Как тигр: усата, полосата,</a:t>
            </a:r>
            <a:br>
              <a:rPr lang="ru-RU" dirty="0" smtClean="0">
                <a:latin typeface="Georgia" pitchFamily="18" charset="0"/>
              </a:rPr>
            </a:br>
            <a:r>
              <a:rPr lang="ru-RU" dirty="0" smtClean="0">
                <a:latin typeface="Georgia" pitchFamily="18" charset="0"/>
              </a:rPr>
              <a:t>А жало поострей кинжала.</a:t>
            </a:r>
            <a:br>
              <a:rPr lang="ru-RU" dirty="0" smtClean="0">
                <a:latin typeface="Georgia" pitchFamily="18" charset="0"/>
              </a:rPr>
            </a:br>
            <a:r>
              <a:rPr lang="ru-RU" dirty="0" smtClean="0">
                <a:latin typeface="Georgia" pitchFamily="18" charset="0"/>
              </a:rPr>
              <a:t>Жужжит, взлетела в небеса</a:t>
            </a:r>
            <a:br>
              <a:rPr lang="ru-RU" dirty="0" smtClean="0">
                <a:latin typeface="Georgia" pitchFamily="18" charset="0"/>
              </a:rPr>
            </a:br>
            <a:r>
              <a:rPr lang="ru-RU" dirty="0" smtClean="0">
                <a:latin typeface="Georgia" pitchFamily="18" charset="0"/>
              </a:rPr>
              <a:t>Любитель сладкого -…</a:t>
            </a:r>
            <a:endParaRPr lang="ru-RU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ru-RU" dirty="0" smtClean="0">
                <a:latin typeface="Georgia" pitchFamily="18" charset="0"/>
              </a:rPr>
              <a:t>Таракан</a:t>
            </a:r>
            <a:endParaRPr lang="ru-RU" dirty="0">
              <a:latin typeface="Georgia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5661248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Georgia" pitchFamily="18" charset="0"/>
              </a:rPr>
              <a:t>Тараканы едят практически всё. Обычную еду, книжки, кожаную одежду, даже домашние цветы. Удивительно выносливы и живучи. Целый месяц таракан может ничего не есть.</a:t>
            </a:r>
            <a:endParaRPr lang="ru-RU" dirty="0">
              <a:latin typeface="Georgia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196752"/>
            <a:ext cx="32403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Georgia" pitchFamily="18" charset="0"/>
              </a:rPr>
              <a:t>П</a:t>
            </a:r>
            <a:r>
              <a:rPr lang="ru-RU" dirty="0" smtClean="0">
                <a:latin typeface="Georgia" pitchFamily="18" charset="0"/>
              </a:rPr>
              <a:t>рячется по углам,</a:t>
            </a:r>
          </a:p>
          <a:p>
            <a:r>
              <a:rPr lang="ru-RU" dirty="0" smtClean="0">
                <a:latin typeface="Georgia" pitchFamily="18" charset="0"/>
              </a:rPr>
              <a:t>Спать мешает по ночам,</a:t>
            </a:r>
          </a:p>
          <a:p>
            <a:r>
              <a:rPr lang="ru-RU" dirty="0" smtClean="0">
                <a:latin typeface="Georgia" pitchFamily="18" charset="0"/>
              </a:rPr>
              <a:t>Неделями не питается,</a:t>
            </a:r>
          </a:p>
          <a:p>
            <a:r>
              <a:rPr lang="ru-RU" dirty="0" smtClean="0">
                <a:latin typeface="Georgia" pitchFamily="18" charset="0"/>
              </a:rPr>
              <a:t>Как вредитель называется?</a:t>
            </a:r>
          </a:p>
          <a:p>
            <a:r>
              <a:rPr lang="ru-RU" dirty="0" smtClean="0">
                <a:latin typeface="Georgia" pitchFamily="18" charset="0"/>
              </a:rPr>
              <a:t/>
            </a:r>
            <a:br>
              <a:rPr lang="ru-RU" dirty="0" smtClean="0">
                <a:latin typeface="Georgia" pitchFamily="18" charset="0"/>
              </a:rPr>
            </a:br>
            <a:endParaRPr lang="ru-RU" dirty="0">
              <a:latin typeface="Georgia" pitchFamily="18" charset="0"/>
            </a:endParaRPr>
          </a:p>
        </p:txBody>
      </p:sp>
      <p:sp>
        <p:nvSpPr>
          <p:cNvPr id="33794" name="AutoShape 2" descr="http://versii.com/photos_new/2009/bank_15901_img_200x230_7841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3795" name="Picture 3" descr="C:\Users\Людмила\Downloads\bank_15901_img_200x230_78413.jpg"/>
          <p:cNvPicPr>
            <a:picLocks noChangeAspect="1" noChangeArrowheads="1"/>
          </p:cNvPicPr>
          <p:nvPr/>
        </p:nvPicPr>
        <p:blipFill>
          <a:blip r:embed="rId2" cstate="print"/>
          <a:srcRect t="7380" r="5128" b="5664"/>
          <a:stretch>
            <a:fillRect/>
          </a:stretch>
        </p:blipFill>
        <p:spPr bwMode="auto">
          <a:xfrm>
            <a:off x="3779912" y="1052736"/>
            <a:ext cx="4824536" cy="446644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3797" name="AutoShape 5" descr="http://im0-tub-ru.yandex.net/i?id=b24449031a369dd731b55c17c20ff685-58-144&amp;n=2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3798" name="Picture 6" descr="C:\Users\Людмила\Downloads\i (8).jpg"/>
          <p:cNvPicPr>
            <a:picLocks noChangeAspect="1" noChangeArrowheads="1"/>
          </p:cNvPicPr>
          <p:nvPr/>
        </p:nvPicPr>
        <p:blipFill>
          <a:blip r:embed="rId3" cstate="print"/>
          <a:srcRect l="8850" r="4867"/>
          <a:stretch>
            <a:fillRect/>
          </a:stretch>
        </p:blipFill>
        <p:spPr bwMode="auto">
          <a:xfrm>
            <a:off x="251520" y="2852936"/>
            <a:ext cx="3182753" cy="244827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332657"/>
            <a:ext cx="8208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Georgia" pitchFamily="18" charset="0"/>
              </a:rPr>
              <a:t> </a:t>
            </a:r>
            <a:r>
              <a:rPr lang="ru-RU" sz="2000" dirty="0" smtClean="0">
                <a:latin typeface="Georgia" pitchFamily="18" charset="0"/>
              </a:rPr>
              <a:t>Насекомые обитают во всех средах - в воздухе, на земле и в воде</a:t>
            </a:r>
            <a:r>
              <a:rPr lang="ru-RU" dirty="0" smtClean="0">
                <a:latin typeface="Georgia" pitchFamily="18" charset="0"/>
              </a:rPr>
              <a:t>.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4572000" y="764704"/>
            <a:ext cx="0" cy="23762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4572000" y="764704"/>
            <a:ext cx="2088232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2699792" y="764704"/>
            <a:ext cx="1872208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ru-RU" dirty="0" smtClean="0">
                <a:latin typeface="Georgia" pitchFamily="18" charset="0"/>
              </a:rPr>
              <a:t>Водомерка</a:t>
            </a:r>
            <a:endParaRPr lang="ru-RU" dirty="0">
              <a:latin typeface="Georgia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772816"/>
            <a:ext cx="33123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Georgia" pitchFamily="18" charset="0"/>
              </a:rPr>
              <a:t>На поверхности воды </a:t>
            </a:r>
            <a:br>
              <a:rPr lang="ru-RU" dirty="0" smtClean="0">
                <a:latin typeface="Georgia" pitchFamily="18" charset="0"/>
              </a:rPr>
            </a:br>
            <a:r>
              <a:rPr lang="ru-RU" dirty="0" smtClean="0">
                <a:latin typeface="Georgia" pitchFamily="18" charset="0"/>
              </a:rPr>
              <a:t>летом обитает,</a:t>
            </a:r>
            <a:br>
              <a:rPr lang="ru-RU" dirty="0" smtClean="0">
                <a:latin typeface="Georgia" pitchFamily="18" charset="0"/>
              </a:rPr>
            </a:br>
            <a:r>
              <a:rPr lang="ru-RU" dirty="0" smtClean="0">
                <a:latin typeface="Georgia" pitchFamily="18" charset="0"/>
              </a:rPr>
              <a:t>Под корой, без суеты, </a:t>
            </a:r>
            <a:br>
              <a:rPr lang="ru-RU" dirty="0" smtClean="0">
                <a:latin typeface="Georgia" pitchFamily="18" charset="0"/>
              </a:rPr>
            </a:br>
            <a:r>
              <a:rPr lang="ru-RU" dirty="0" smtClean="0">
                <a:latin typeface="Georgia" pitchFamily="18" charset="0"/>
              </a:rPr>
              <a:t>зиму коротает.</a:t>
            </a:r>
            <a:br>
              <a:rPr lang="ru-RU" dirty="0" smtClean="0">
                <a:latin typeface="Georgia" pitchFamily="18" charset="0"/>
              </a:rPr>
            </a:br>
            <a:r>
              <a:rPr lang="ru-RU" dirty="0" smtClean="0">
                <a:latin typeface="Georgia" pitchFamily="18" charset="0"/>
              </a:rPr>
              <a:t>Ход её длиннющих ног – </a:t>
            </a:r>
            <a:br>
              <a:rPr lang="ru-RU" dirty="0" smtClean="0">
                <a:latin typeface="Georgia" pitchFamily="18" charset="0"/>
              </a:rPr>
            </a:br>
            <a:r>
              <a:rPr lang="ru-RU" dirty="0" smtClean="0">
                <a:latin typeface="Georgia" pitchFamily="18" charset="0"/>
              </a:rPr>
              <a:t>водной глади мерка.</a:t>
            </a:r>
            <a:br>
              <a:rPr lang="ru-RU" dirty="0" smtClean="0">
                <a:latin typeface="Georgia" pitchFamily="18" charset="0"/>
              </a:rPr>
            </a:br>
            <a:r>
              <a:rPr lang="ru-RU" dirty="0" smtClean="0">
                <a:latin typeface="Georgia" pitchFamily="18" charset="0"/>
              </a:rPr>
              <a:t>Кто б скользить ещё так мог? </a:t>
            </a:r>
            <a:br>
              <a:rPr lang="ru-RU" dirty="0" smtClean="0">
                <a:latin typeface="Georgia" pitchFamily="18" charset="0"/>
              </a:rPr>
            </a:br>
            <a:r>
              <a:rPr lang="ru-RU" dirty="0" smtClean="0">
                <a:latin typeface="Georgia" pitchFamily="18" charset="0"/>
              </a:rPr>
              <a:t>Только…</a:t>
            </a:r>
            <a:endParaRPr lang="ru-RU" dirty="0">
              <a:latin typeface="Georgia" pitchFamily="18" charset="0"/>
            </a:endParaRPr>
          </a:p>
        </p:txBody>
      </p:sp>
      <p:sp>
        <p:nvSpPr>
          <p:cNvPr id="32770" name="AutoShape 2" descr="http://im1-tub-ru.yandex.net/i?id=fc8c23b6675b3ecc755ccb3730ca1ffa-103-144&amp;n=2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2771" name="Picture 3" descr="C:\Users\Людмила\Downloads\i (9).jpg"/>
          <p:cNvPicPr>
            <a:picLocks noChangeAspect="1" noChangeArrowheads="1"/>
          </p:cNvPicPr>
          <p:nvPr/>
        </p:nvPicPr>
        <p:blipFill>
          <a:blip r:embed="rId2" cstate="print"/>
          <a:srcRect l="10535" b="8929"/>
          <a:stretch>
            <a:fillRect/>
          </a:stretch>
        </p:blipFill>
        <p:spPr bwMode="auto">
          <a:xfrm>
            <a:off x="3203848" y="1556792"/>
            <a:ext cx="5724127" cy="40324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86000" y="335846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t"/>
            <a:r>
              <a:rPr lang="ru-RU" sz="2000" b="1" dirty="0" smtClean="0"/>
              <a:t>ЦЕЛИ И ЗАДАЧИ</a:t>
            </a:r>
            <a:r>
              <a:rPr lang="ru-RU" b="1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обогащение словаря по теме «Насекомые»</a:t>
            </a:r>
            <a:br>
              <a:rPr lang="ru-RU" dirty="0" smtClean="0"/>
            </a:br>
            <a:r>
              <a:rPr lang="ru-RU" dirty="0" smtClean="0"/>
              <a:t>- развитие познавательных способностей детей</a:t>
            </a:r>
            <a:br>
              <a:rPr lang="ru-RU" dirty="0" smtClean="0"/>
            </a:br>
            <a:r>
              <a:rPr lang="ru-RU" dirty="0" smtClean="0"/>
              <a:t>- формирование представлений о нравственно- этических нормах поведения</a:t>
            </a:r>
            <a:br>
              <a:rPr lang="ru-RU" dirty="0" smtClean="0"/>
            </a:br>
            <a:r>
              <a:rPr lang="ru-RU" dirty="0" smtClean="0"/>
              <a:t>- воспитание экологической </a:t>
            </a:r>
            <a:r>
              <a:rPr lang="ru-RU" dirty="0" smtClean="0"/>
              <a:t>культуры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• обобщить представления детей о многообразии насекомых </a:t>
            </a:r>
            <a:br>
              <a:rPr lang="ru-RU" dirty="0" smtClean="0"/>
            </a:br>
            <a:r>
              <a:rPr lang="ru-RU" dirty="0" smtClean="0"/>
              <a:t>• закрепить знания об условиях их обитания (в лесу, в поле, вокруг озера); природных и построенных человеком жилищах</a:t>
            </a:r>
            <a:br>
              <a:rPr lang="ru-RU" dirty="0" smtClean="0"/>
            </a:br>
            <a:r>
              <a:rPr lang="ru-RU" dirty="0" smtClean="0"/>
              <a:t>• упражнять в различении и назывании часто встречающихся представителей групп насекомых по ярким признакам (величине, окраске, своеобразию отдельных частей тела);</a:t>
            </a:r>
            <a:br>
              <a:rPr lang="ru-RU" dirty="0" smtClean="0"/>
            </a:br>
            <a:r>
              <a:rPr lang="ru-RU" dirty="0" smtClean="0"/>
              <a:t>• уточнить представления о пользе насекомых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535781" y="142875"/>
            <a:ext cx="8071322" cy="1509117"/>
          </a:xfrm>
        </p:spPr>
        <p:txBody>
          <a:bodyPr>
            <a:normAutofit/>
          </a:bodyPr>
          <a:lstStyle/>
          <a:p>
            <a:r>
              <a:rPr lang="ru-RU" dirty="0">
                <a:latin typeface="Georgia" pitchFamily="18" charset="0"/>
              </a:rPr>
              <a:t>Основные признаки насекомого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2204864"/>
            <a:ext cx="3168352" cy="3096344"/>
          </a:xfrm>
        </p:spPr>
        <p:txBody>
          <a:bodyPr/>
          <a:lstStyle/>
          <a:p>
            <a:pPr marL="241093" indent="-241093">
              <a:spcBef>
                <a:spcPts val="2250"/>
              </a:spcBef>
              <a:buClr>
                <a:srgbClr val="EBEBEB"/>
              </a:buClr>
              <a:buSzPct val="75000"/>
              <a:buNone/>
            </a:pPr>
            <a:r>
              <a:rPr lang="ru-RU" sz="2000" dirty="0" smtClean="0"/>
              <a:t>    Шесть </a:t>
            </a:r>
            <a:r>
              <a:rPr lang="ru-RU" sz="2000" dirty="0"/>
              <a:t>ног</a:t>
            </a:r>
          </a:p>
          <a:p>
            <a:pPr marL="241093" indent="-241093">
              <a:spcBef>
                <a:spcPts val="2250"/>
              </a:spcBef>
              <a:buClr>
                <a:srgbClr val="EBEBEB"/>
              </a:buClr>
              <a:buSzPct val="75000"/>
              <a:buNone/>
            </a:pPr>
            <a:r>
              <a:rPr lang="ru-RU" sz="2000" dirty="0" smtClean="0"/>
              <a:t>    Три </a:t>
            </a:r>
            <a:r>
              <a:rPr lang="ru-RU" sz="2000" dirty="0"/>
              <a:t>части тела - </a:t>
            </a:r>
            <a:r>
              <a:rPr lang="ru-RU" sz="2000" dirty="0" smtClean="0"/>
              <a:t>голова, грудь, брюшко</a:t>
            </a:r>
            <a:endParaRPr lang="ru-RU" sz="2000" dirty="0"/>
          </a:p>
          <a:p>
            <a:pPr marL="241093" indent="-241093">
              <a:spcBef>
                <a:spcPts val="2250"/>
              </a:spcBef>
              <a:buClr>
                <a:srgbClr val="EBEBEB"/>
              </a:buClr>
              <a:buSzPct val="75000"/>
              <a:buNone/>
            </a:pPr>
            <a:r>
              <a:rPr lang="ru-RU" sz="2000" dirty="0" smtClean="0"/>
              <a:t>    В </a:t>
            </a:r>
            <a:r>
              <a:rPr lang="ru-RU" sz="2000" dirty="0"/>
              <a:t>большинстве случаев у насекомых есть крылья</a:t>
            </a:r>
            <a:endParaRPr lang="ru-RU" dirty="0"/>
          </a:p>
        </p:txBody>
      </p:sp>
      <p:pic>
        <p:nvPicPr>
          <p:cNvPr id="13316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5010671" y="3970363"/>
            <a:ext cx="1658689" cy="53578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13317" name="Picture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5483945" y="3970363"/>
            <a:ext cx="1658689" cy="53578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13319" name="AutoShape 7"/>
          <p:cNvSpPr>
            <a:spLocks/>
          </p:cNvSpPr>
          <p:nvPr/>
        </p:nvSpPr>
        <p:spPr bwMode="auto">
          <a:xfrm>
            <a:off x="7859242" y="5949280"/>
            <a:ext cx="1284758" cy="4721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35717" tIns="35717" rIns="35717" bIns="35717" anchor="ctr"/>
          <a:lstStyle/>
          <a:p>
            <a:r>
              <a:rPr lang="ru-RU" b="1" dirty="0">
                <a:solidFill>
                  <a:srgbClr val="D41D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Голова</a:t>
            </a:r>
            <a:endParaRPr lang="ru-RU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321" name="AutoShape 9"/>
          <p:cNvSpPr>
            <a:spLocks/>
          </p:cNvSpPr>
          <p:nvPr/>
        </p:nvSpPr>
        <p:spPr bwMode="auto">
          <a:xfrm>
            <a:off x="5148064" y="5877272"/>
            <a:ext cx="1055936" cy="4721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35717" tIns="35717" rIns="35717" bIns="35717" anchor="ctr"/>
          <a:lstStyle/>
          <a:p>
            <a:r>
              <a:rPr lang="ru-RU" b="1" dirty="0">
                <a:solidFill>
                  <a:srgbClr val="D41D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Грудь</a:t>
            </a:r>
            <a:endParaRPr lang="ru-RU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323" name="AutoShape 11"/>
          <p:cNvSpPr>
            <a:spLocks/>
          </p:cNvSpPr>
          <p:nvPr/>
        </p:nvSpPr>
        <p:spPr bwMode="auto">
          <a:xfrm>
            <a:off x="2843808" y="6093296"/>
            <a:ext cx="1489025" cy="4721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35717" tIns="35717" rIns="35717" bIns="35717" anchor="ctr"/>
          <a:lstStyle/>
          <a:p>
            <a:r>
              <a:rPr lang="ru-RU" b="1" dirty="0">
                <a:solidFill>
                  <a:srgbClr val="D41D0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Брюшко</a:t>
            </a:r>
            <a:endParaRPr lang="ru-RU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329" name="AutoShape 17"/>
          <p:cNvSpPr>
            <a:spLocks/>
          </p:cNvSpPr>
          <p:nvPr/>
        </p:nvSpPr>
        <p:spPr bwMode="auto">
          <a:xfrm>
            <a:off x="8502180" y="2269257"/>
            <a:ext cx="269006" cy="4721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35717" tIns="35717" rIns="35717" bIns="35717" anchor="ctr"/>
          <a:lstStyle/>
          <a:p>
            <a:endParaRPr lang="ru-RU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026" name="Picture 2" descr="C:\Users\Людмила\Downloads\жук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1844824"/>
            <a:ext cx="4704523" cy="3528392"/>
          </a:xfrm>
          <a:prstGeom prst="rect">
            <a:avLst/>
          </a:prstGeom>
          <a:noFill/>
        </p:spPr>
      </p:pic>
      <p:sp>
        <p:nvSpPr>
          <p:cNvPr id="13318" name="AutoShape 6"/>
          <p:cNvSpPr>
            <a:spLocks/>
          </p:cNvSpPr>
          <p:nvPr/>
        </p:nvSpPr>
        <p:spPr bwMode="auto">
          <a:xfrm rot="14032872">
            <a:off x="7206764" y="4651314"/>
            <a:ext cx="1626382" cy="753443"/>
          </a:xfrm>
          <a:prstGeom prst="rightArrow">
            <a:avLst>
              <a:gd name="adj1" fmla="val 32000"/>
              <a:gd name="adj2" fmla="val 64036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endParaRPr lang="ru-RU" sz="21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320" name="AutoShape 8"/>
          <p:cNvSpPr>
            <a:spLocks/>
          </p:cNvSpPr>
          <p:nvPr/>
        </p:nvSpPr>
        <p:spPr bwMode="auto">
          <a:xfrm rot="17969550">
            <a:off x="4772846" y="4546577"/>
            <a:ext cx="2015283" cy="754559"/>
          </a:xfrm>
          <a:prstGeom prst="rightArrow">
            <a:avLst>
              <a:gd name="adj1" fmla="val 32000"/>
              <a:gd name="adj2" fmla="val 63897"/>
            </a:avLst>
          </a:prstGeom>
          <a:gradFill rotWithShape="0">
            <a:gsLst>
              <a:gs pos="0">
                <a:srgbClr val="D03317"/>
              </a:gs>
              <a:gs pos="100000">
                <a:srgbClr val="A21415"/>
              </a:gs>
            </a:gsLst>
            <a:lin ang="5400000"/>
          </a:gradFill>
          <a:ln w="12700" cap="flat" cmpd="sng">
            <a:noFill/>
            <a:prstDash val="solid"/>
            <a:miter lim="0"/>
            <a:headEnd/>
            <a:tailEnd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endParaRPr lang="ru-RU" sz="21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322" name="AutoShape 10"/>
          <p:cNvSpPr>
            <a:spLocks/>
          </p:cNvSpPr>
          <p:nvPr/>
        </p:nvSpPr>
        <p:spPr bwMode="auto">
          <a:xfrm rot="18359254">
            <a:off x="2593356" y="4304439"/>
            <a:ext cx="3081820" cy="753442"/>
          </a:xfrm>
          <a:prstGeom prst="rightArrow">
            <a:avLst>
              <a:gd name="adj1" fmla="val 32000"/>
              <a:gd name="adj2" fmla="val 63992"/>
            </a:avLst>
          </a:prstGeom>
          <a:gradFill rotWithShape="0">
            <a:gsLst>
              <a:gs pos="0">
                <a:srgbClr val="D03317"/>
              </a:gs>
              <a:gs pos="100000">
                <a:srgbClr val="A21415"/>
              </a:gs>
            </a:gsLst>
            <a:lin ang="5400000"/>
          </a:gradFill>
          <a:ln w="12700" cap="flat" cmpd="sng">
            <a:noFill/>
            <a:prstDash val="solid"/>
            <a:miter lim="0"/>
            <a:headEnd/>
            <a:tailEnd/>
          </a:ln>
          <a:effectLst>
            <a:outerShdw dist="25400" dir="5400000" algn="ctr" rotWithShape="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endParaRPr lang="ru-RU" sz="21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333300"/>
                </a:solidFill>
                <a:latin typeface="Georgia" pitchFamily="18" charset="0"/>
              </a:rPr>
              <a:t>Какое из этих животных </a:t>
            </a:r>
            <a:r>
              <a:rPr lang="ru-RU" dirty="0" smtClean="0">
                <a:solidFill>
                  <a:srgbClr val="C00000"/>
                </a:solidFill>
                <a:latin typeface="Georgia" pitchFamily="18" charset="0"/>
              </a:rPr>
              <a:t>не насекомое</a:t>
            </a:r>
            <a:r>
              <a:rPr lang="ru-RU" dirty="0" smtClean="0">
                <a:solidFill>
                  <a:srgbClr val="333300"/>
                </a:solidFill>
                <a:latin typeface="Georgia" pitchFamily="18" charset="0"/>
              </a:rPr>
              <a:t>?</a:t>
            </a:r>
            <a:endParaRPr lang="ru-RU" dirty="0">
              <a:solidFill>
                <a:srgbClr val="333300"/>
              </a:solidFill>
              <a:latin typeface="Georgia" pitchFamily="18" charset="0"/>
            </a:endParaRPr>
          </a:p>
        </p:txBody>
      </p:sp>
      <p:pic>
        <p:nvPicPr>
          <p:cNvPr id="20484" name="Picture 4" descr="https://encrypted-tbn0.gstatic.com/images?q=tbn:ANd9GcT7oJJ7hASvn2iAw4kME_e5Lfb3_nh7IAFAnyYiwnFBH8ThM5MziA"/>
          <p:cNvPicPr>
            <a:picLocks noChangeAspect="1" noChangeArrowheads="1"/>
          </p:cNvPicPr>
          <p:nvPr/>
        </p:nvPicPr>
        <p:blipFill>
          <a:blip r:embed="rId2" cstate="print"/>
          <a:srcRect l="5755" t="5076" b="6088"/>
          <a:stretch>
            <a:fillRect/>
          </a:stretch>
        </p:blipFill>
        <p:spPr bwMode="auto">
          <a:xfrm>
            <a:off x="971600" y="1556792"/>
            <a:ext cx="3436497" cy="244827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0488" name="Picture 8" descr="http://im1-tub-ru.yandex.net/i?id=3327beb989859b23b881605781540c72-41-144&amp;n=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4149080"/>
            <a:ext cx="3428345" cy="246751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0490" name="Picture 10" descr="http://im3-tub-ru.yandex.net/i?id=9be0fba265b1c51f2400a3f7330315af-59-144&amp;n=21"/>
          <p:cNvPicPr>
            <a:picLocks noChangeAspect="1" noChangeArrowheads="1"/>
          </p:cNvPicPr>
          <p:nvPr/>
        </p:nvPicPr>
        <p:blipFill>
          <a:blip r:embed="rId4" cstate="print"/>
          <a:srcRect l="2083" t="5037" b="9333"/>
          <a:stretch>
            <a:fillRect/>
          </a:stretch>
        </p:blipFill>
        <p:spPr bwMode="auto">
          <a:xfrm>
            <a:off x="971600" y="4221088"/>
            <a:ext cx="3456384" cy="237626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0492" name="Picture 12" descr="https://encrypted-tbn0.gstatic.com/images?q=tbn:ANd9GcRcE9Ac5faUuh46eeey6LKSyfPhgQU4S4nakB0DlXPXHd-yrb_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1556792"/>
            <a:ext cx="3384376" cy="237626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13" name="Прямая соединительная линия 12"/>
          <p:cNvCxnSpPr/>
          <p:nvPr/>
        </p:nvCxnSpPr>
        <p:spPr>
          <a:xfrm>
            <a:off x="5148064" y="1556792"/>
            <a:ext cx="3312368" cy="230425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5148064" y="1628800"/>
            <a:ext cx="3312368" cy="230425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91680" y="188640"/>
            <a:ext cx="59766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latin typeface="Georgia" pitchFamily="18" charset="0"/>
              </a:rPr>
              <a:t>Питание насекомых</a:t>
            </a:r>
            <a:endParaRPr lang="ru-RU" sz="4400" dirty="0">
              <a:latin typeface="Georgia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5661248"/>
            <a:ext cx="8317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3200"/>
              </a:spcBef>
              <a:buClr>
                <a:srgbClr val="EBEBEB"/>
              </a:buClr>
              <a:buSzPct val="75000"/>
            </a:pPr>
            <a:r>
              <a:rPr lang="ru-RU" dirty="0" smtClean="0"/>
              <a:t>      </a:t>
            </a:r>
            <a:r>
              <a:rPr lang="ru-RU" dirty="0" smtClean="0">
                <a:latin typeface="Georgia" pitchFamily="18" charset="0"/>
              </a:rPr>
              <a:t>Чем только не питаются насекомые! Бабочки - нектаром цветов, тараканы - хлебом, мухи - мясом, комары – кровью.</a:t>
            </a:r>
          </a:p>
        </p:txBody>
      </p:sp>
      <p:pic>
        <p:nvPicPr>
          <p:cNvPr id="16386" name="Picture 2" descr="http://www.infoniac.ru/upload/medialibrary/442/442d03b5163a67da6610104642c471b6.jpg"/>
          <p:cNvPicPr>
            <a:picLocks noChangeAspect="1" noChangeArrowheads="1"/>
          </p:cNvPicPr>
          <p:nvPr/>
        </p:nvPicPr>
        <p:blipFill>
          <a:blip r:embed="rId2" cstate="print"/>
          <a:srcRect l="6314" t="19720" r="24501"/>
          <a:stretch>
            <a:fillRect/>
          </a:stretch>
        </p:blipFill>
        <p:spPr bwMode="auto">
          <a:xfrm>
            <a:off x="3419872" y="1196752"/>
            <a:ext cx="2655298" cy="20556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1" descr="42.jpg"/>
          <p:cNvPicPr>
            <a:picLocks noChangeAspect="1"/>
          </p:cNvPicPr>
          <p:nvPr/>
        </p:nvPicPr>
        <p:blipFill>
          <a:blip r:embed="rId3" cstate="print"/>
          <a:srcRect l="9840" t="-1854" r="28590" b="-120"/>
          <a:stretch>
            <a:fillRect/>
          </a:stretch>
        </p:blipFill>
        <p:spPr bwMode="auto">
          <a:xfrm>
            <a:off x="6300192" y="1412776"/>
            <a:ext cx="2664296" cy="40324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6388" name="Picture 4" descr="http://im3-tub-ru.yandex.net/i?id=847c796d9cbb2ee097d2de47b7b1b682-20-144&amp;n=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3573016"/>
            <a:ext cx="2664296" cy="19442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6390" name="Picture 6" descr="http://portal.azertag.az/sites/default/files/bab6.jpg"/>
          <p:cNvPicPr>
            <a:picLocks noChangeAspect="1" noChangeArrowheads="1"/>
          </p:cNvPicPr>
          <p:nvPr/>
        </p:nvPicPr>
        <p:blipFill>
          <a:blip r:embed="rId5" cstate="print"/>
          <a:srcRect l="11551" r="32138"/>
          <a:stretch>
            <a:fillRect/>
          </a:stretch>
        </p:blipFill>
        <p:spPr bwMode="auto">
          <a:xfrm>
            <a:off x="395536" y="1340768"/>
            <a:ext cx="2789370" cy="40324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5373216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Georgia" pitchFamily="18" charset="0"/>
              </a:rPr>
              <a:t> Тип питания зависит от жизненной стадии. Например, гусеница-личинка питается листьями, а бабочка – нектаром</a:t>
            </a:r>
            <a:endParaRPr lang="ru-RU" dirty="0"/>
          </a:p>
        </p:txBody>
      </p:sp>
      <p:pic>
        <p:nvPicPr>
          <p:cNvPr id="17410" name="Picture 2" descr="http://kartinki-cvetov.ru/images/nasekom/nasekomye-23.jpg"/>
          <p:cNvPicPr>
            <a:picLocks noChangeAspect="1" noChangeArrowheads="1"/>
          </p:cNvPicPr>
          <p:nvPr/>
        </p:nvPicPr>
        <p:blipFill>
          <a:blip r:embed="rId2" cstate="print"/>
          <a:srcRect l="29744" r="13803"/>
          <a:stretch>
            <a:fillRect/>
          </a:stretch>
        </p:blipFill>
        <p:spPr bwMode="auto">
          <a:xfrm>
            <a:off x="4860032" y="476672"/>
            <a:ext cx="3960440" cy="439248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7412" name="Picture 4" descr="https://encrypted-tbn1.gstatic.com/images?q=tbn:ANd9GcRFxhCr3fKL6anPBj7ScEpmmTAlKqywqyXwDniBc0gLqg8Uf_4H"/>
          <p:cNvPicPr>
            <a:picLocks noChangeAspect="1" noChangeArrowheads="1"/>
          </p:cNvPicPr>
          <p:nvPr/>
        </p:nvPicPr>
        <p:blipFill>
          <a:blip r:embed="rId3" cstate="print"/>
          <a:srcRect l="21521" r="6450"/>
          <a:stretch>
            <a:fillRect/>
          </a:stretch>
        </p:blipFill>
        <p:spPr bwMode="auto">
          <a:xfrm>
            <a:off x="395536" y="476672"/>
            <a:ext cx="4032448" cy="439248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15616" y="188640"/>
            <a:ext cx="69127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>
                <a:latin typeface="Georgia" pitchFamily="18" charset="0"/>
              </a:rPr>
              <a:t>Насекомые защищаются</a:t>
            </a:r>
            <a:endParaRPr lang="ru-RU" sz="4400" dirty="0">
              <a:latin typeface="Georgia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908720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3200"/>
              </a:spcBef>
              <a:buClr>
                <a:srgbClr val="EBEBEB"/>
              </a:buClr>
              <a:buSzPct val="75000"/>
            </a:pPr>
            <a:r>
              <a:rPr lang="ru-RU" dirty="0" smtClean="0">
                <a:latin typeface="Georgia" pitchFamily="18" charset="0"/>
              </a:rPr>
              <a:t>Чтобы спастись от врагов, у насекомых выработались защитные механизмы</a:t>
            </a:r>
            <a:endParaRPr lang="ru-RU" dirty="0">
              <a:latin typeface="Georgia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6381328"/>
            <a:ext cx="2952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3200"/>
              </a:spcBef>
              <a:buClr>
                <a:srgbClr val="EBEBEB"/>
              </a:buClr>
              <a:buSzPct val="75000"/>
            </a:pPr>
            <a:r>
              <a:rPr lang="ru-RU" dirty="0" smtClean="0">
                <a:latin typeface="Georgia" pitchFamily="18" charset="0"/>
              </a:rPr>
              <a:t>Маскировочная окраска</a:t>
            </a:r>
            <a:endParaRPr lang="ru-RU" dirty="0">
              <a:latin typeface="Georgia" pitchFamily="18" charset="0"/>
            </a:endParaRPr>
          </a:p>
        </p:txBody>
      </p:sp>
      <p:pic>
        <p:nvPicPr>
          <p:cNvPr id="5" name="Picture 1" descr="Gastropacha_quercifolia_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3672408" cy="226825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1" descr="Locust_mimicry.jpg"/>
          <p:cNvPicPr>
            <a:picLocks noChangeAspect="1"/>
          </p:cNvPicPr>
          <p:nvPr/>
        </p:nvPicPr>
        <p:blipFill>
          <a:blip r:embed="rId3" cstate="print"/>
          <a:srcRect t="26398"/>
          <a:stretch>
            <a:fillRect/>
          </a:stretch>
        </p:blipFill>
        <p:spPr bwMode="auto">
          <a:xfrm>
            <a:off x="683568" y="4149080"/>
            <a:ext cx="3672408" cy="22322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1" descr="butterfly-0055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1412776"/>
            <a:ext cx="3456384" cy="230929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Прямоугольник 7"/>
          <p:cNvSpPr/>
          <p:nvPr/>
        </p:nvSpPr>
        <p:spPr>
          <a:xfrm>
            <a:off x="5436096" y="3789040"/>
            <a:ext cx="33843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3200"/>
              </a:spcBef>
              <a:buClr>
                <a:srgbClr val="EBEBEB"/>
              </a:buClr>
              <a:buSzPct val="75000"/>
            </a:pPr>
            <a:r>
              <a:rPr lang="ru-RU" dirty="0" smtClean="0">
                <a:latin typeface="Georgia" pitchFamily="18" charset="0"/>
              </a:rPr>
              <a:t>Отпугивающая окраска</a:t>
            </a:r>
            <a:endParaRPr lang="ru-RU" dirty="0">
              <a:latin typeface="Georgia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83568" y="3717032"/>
            <a:ext cx="53242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3200"/>
              </a:spcBef>
              <a:buClr>
                <a:srgbClr val="EBEBEB"/>
              </a:buClr>
              <a:buSzPct val="75000"/>
            </a:pPr>
            <a:r>
              <a:rPr lang="ru-RU" dirty="0" smtClean="0">
                <a:latin typeface="Georgia" pitchFamily="18" charset="0"/>
              </a:rPr>
              <a:t>Маскировочная форма</a:t>
            </a:r>
            <a:endParaRPr lang="ru-RU" dirty="0">
              <a:latin typeface="Georgia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796136" y="6381328"/>
            <a:ext cx="3672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3200"/>
              </a:spcBef>
              <a:buClr>
                <a:srgbClr val="EBEBEB"/>
              </a:buClr>
              <a:buSzPct val="75000"/>
            </a:pPr>
            <a:r>
              <a:rPr lang="ru-RU" dirty="0" smtClean="0">
                <a:latin typeface="Georgia" pitchFamily="18" charset="0"/>
              </a:rPr>
              <a:t>Использование яда</a:t>
            </a:r>
            <a:endParaRPr lang="ru-RU" dirty="0">
              <a:latin typeface="Georgia" pitchFamily="18" charset="0"/>
            </a:endParaRPr>
          </a:p>
        </p:txBody>
      </p:sp>
      <p:pic>
        <p:nvPicPr>
          <p:cNvPr id="19458" name="Picture 2" descr="http://im2-tub-ru.yandex.net/i?id=20cdd2753871256751e6ed88966fe4e1-120-144&amp;n=2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4221088"/>
            <a:ext cx="3384376" cy="216787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Georgia" pitchFamily="18" charset="0"/>
              </a:rPr>
              <a:t>Стрекоза</a:t>
            </a:r>
            <a:endParaRPr lang="ru-RU" dirty="0">
              <a:latin typeface="Georgia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600201"/>
            <a:ext cx="4824536" cy="11087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Голубой </a:t>
            </a:r>
            <a:r>
              <a:rPr lang="ru-RU" dirty="0" err="1" smtClean="0"/>
              <a:t>аэропланчик</a:t>
            </a:r>
            <a:r>
              <a:rPr lang="ru-RU" dirty="0" smtClean="0"/>
              <a:t> сел на жёлтый одуванчик?</a:t>
            </a:r>
            <a:endParaRPr lang="ru-RU" dirty="0"/>
          </a:p>
        </p:txBody>
      </p:sp>
      <p:pic>
        <p:nvPicPr>
          <p:cNvPr id="1026" name="Picture 2" descr="http://im1-tub-ru.yandex.net/i?id=d22dc1c5c5a3fdd20cb8de17e50299a3-10-144&amp;n=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996952"/>
            <a:ext cx="4320480" cy="324036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268760"/>
            <a:ext cx="3454921" cy="498012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Insects</Template>
  <TotalTime>647</TotalTime>
  <Words>376</Words>
  <Application>Microsoft Office PowerPoint</Application>
  <PresentationFormat>Экран (4:3)</PresentationFormat>
  <Paragraphs>54</Paragraphs>
  <Slides>21</Slides>
  <Notes>0</Notes>
  <HiddenSlides>0</HiddenSlides>
  <MMClips>3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Презентация на тему «НАСЕКОМЫЕ»</vt:lpstr>
      <vt:lpstr>Слайд 2</vt:lpstr>
      <vt:lpstr>Слайд 3</vt:lpstr>
      <vt:lpstr>Основные признаки насекомого</vt:lpstr>
      <vt:lpstr>Какое из этих животных не насекомое?</vt:lpstr>
      <vt:lpstr>Слайд 6</vt:lpstr>
      <vt:lpstr>Слайд 7</vt:lpstr>
      <vt:lpstr>Слайд 8</vt:lpstr>
      <vt:lpstr>Стрекоза</vt:lpstr>
      <vt:lpstr>Слайд 10</vt:lpstr>
      <vt:lpstr>Пчела</vt:lpstr>
      <vt:lpstr>Слайд 12</vt:lpstr>
      <vt:lpstr>Слайд 13</vt:lpstr>
      <vt:lpstr>Кузнечик</vt:lpstr>
      <vt:lpstr>Слайд 15</vt:lpstr>
      <vt:lpstr>Устройство муравейника</vt:lpstr>
      <vt:lpstr>Светлячок</vt:lpstr>
      <vt:lpstr>Оса</vt:lpstr>
      <vt:lpstr>Таракан</vt:lpstr>
      <vt:lpstr>Водомерка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Людмила</dc:creator>
  <cp:lastModifiedBy>мария</cp:lastModifiedBy>
  <cp:revision>81</cp:revision>
  <dcterms:created xsi:type="dcterms:W3CDTF">2015-02-05T17:30:43Z</dcterms:created>
  <dcterms:modified xsi:type="dcterms:W3CDTF">2016-01-10T16:38:43Z</dcterms:modified>
</cp:coreProperties>
</file>