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3"/>
    <p:sldId id="256"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2" autoAdjust="0"/>
  </p:normalViewPr>
  <p:slideViewPr>
    <p:cSldViewPr snapToGrid="0">
      <p:cViewPr varScale="1">
        <p:scale>
          <a:sx n="82" d="100"/>
          <a:sy n="82" d="100"/>
        </p:scale>
        <p:origin x="691"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82EDFC5-7ACE-4730-A197-B98A7D5A79F5}" type="datetimeFigureOut">
              <a:rPr lang="ru-RU" smtClean="0"/>
            </a:fld>
            <a:endParaRPr lang="ru-RU"/>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ru-RU"/>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41D87C4-AD55-4C56-81B6-6DFC82CDB707}" type="slidenum">
              <a:rPr lang="ru-RU" smtClean="0"/>
            </a:fld>
            <a:endParaRPr lang="ru-RU"/>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fld id="{182EDFC5-7ACE-4730-A197-B98A7D5A79F5}" type="datetimeFigureOut">
              <a:rPr lang="ru-RU" smtClean="0"/>
            </a:fld>
            <a:endParaRPr lang="ru-RU"/>
          </a:p>
        </p:txBody>
      </p:sp>
      <p:sp>
        <p:nvSpPr>
          <p:cNvPr id="5" name="Замещающий нижний колонтитул 4"/>
          <p:cNvSpPr>
            <a:spLocks noGrp="1"/>
          </p:cNvSpPr>
          <p:nvPr>
            <p:ph type="ftr" sz="quarter" idx="11"/>
          </p:nvPr>
        </p:nvSpPr>
        <p:spPr/>
        <p:txBody>
          <a:bodyPr/>
          <a:p>
            <a:endParaRPr lang="ru-RU"/>
          </a:p>
        </p:txBody>
      </p:sp>
      <p:sp>
        <p:nvSpPr>
          <p:cNvPr id="6" name="Замещающий номер слайда 5"/>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fld id="{182EDFC5-7ACE-4730-A197-B98A7D5A79F5}" type="datetimeFigureOut">
              <a:rPr lang="ru-RU" smtClean="0"/>
            </a:fld>
            <a:endParaRPr lang="ru-RU"/>
          </a:p>
        </p:txBody>
      </p:sp>
      <p:sp>
        <p:nvSpPr>
          <p:cNvPr id="5" name="Замещающий нижний колонтитул 4"/>
          <p:cNvSpPr>
            <a:spLocks noGrp="1"/>
          </p:cNvSpPr>
          <p:nvPr>
            <p:ph type="ftr" sz="quarter" idx="11"/>
          </p:nvPr>
        </p:nvSpPr>
        <p:spPr/>
        <p:txBody>
          <a:bodyPr/>
          <a:p>
            <a:endParaRPr lang="ru-RU"/>
          </a:p>
        </p:txBody>
      </p:sp>
      <p:sp>
        <p:nvSpPr>
          <p:cNvPr id="6" name="Замещающий номер слайда 5"/>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fld id="{182EDFC5-7ACE-4730-A197-B98A7D5A79F5}" type="datetimeFigureOut">
              <a:rPr lang="ru-RU" smtClean="0"/>
            </a:fld>
            <a:endParaRPr lang="ru-RU"/>
          </a:p>
        </p:txBody>
      </p:sp>
      <p:sp>
        <p:nvSpPr>
          <p:cNvPr id="5" name="Замещающий нижний колонтитул 4"/>
          <p:cNvSpPr>
            <a:spLocks noGrp="1"/>
          </p:cNvSpPr>
          <p:nvPr>
            <p:ph type="ftr" sz="quarter" idx="11"/>
          </p:nvPr>
        </p:nvSpPr>
        <p:spPr/>
        <p:txBody>
          <a:bodyPr/>
          <a:p>
            <a:endParaRPr lang="ru-RU"/>
          </a:p>
        </p:txBody>
      </p:sp>
      <p:sp>
        <p:nvSpPr>
          <p:cNvPr id="6" name="Замещающий номер слайда 5"/>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Замещающая дата 3"/>
          <p:cNvSpPr>
            <a:spLocks noGrp="1"/>
          </p:cNvSpPr>
          <p:nvPr>
            <p:ph type="dt" sz="half" idx="10"/>
          </p:nvPr>
        </p:nvSpPr>
        <p:spPr/>
        <p:txBody>
          <a:bodyPr/>
          <a:p>
            <a:fld id="{182EDFC5-7ACE-4730-A197-B98A7D5A79F5}" type="datetimeFigureOut">
              <a:rPr lang="ru-RU" smtClean="0"/>
            </a:fld>
            <a:endParaRPr lang="ru-RU"/>
          </a:p>
        </p:txBody>
      </p:sp>
      <p:sp>
        <p:nvSpPr>
          <p:cNvPr id="5" name="Замещающий нижний колонтитул 4"/>
          <p:cNvSpPr>
            <a:spLocks noGrp="1"/>
          </p:cNvSpPr>
          <p:nvPr>
            <p:ph type="ftr" sz="quarter" idx="11"/>
          </p:nvPr>
        </p:nvSpPr>
        <p:spPr/>
        <p:txBody>
          <a:bodyPr/>
          <a:p>
            <a:endParaRPr lang="ru-RU"/>
          </a:p>
        </p:txBody>
      </p:sp>
      <p:sp>
        <p:nvSpPr>
          <p:cNvPr id="6" name="Замещающий номер слайда 5"/>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Замещающая дата 4"/>
          <p:cNvSpPr>
            <a:spLocks noGrp="1"/>
          </p:cNvSpPr>
          <p:nvPr>
            <p:ph type="dt" sz="half" idx="10"/>
          </p:nvPr>
        </p:nvSpPr>
        <p:spPr/>
        <p:txBody>
          <a:bodyPr/>
          <a:p>
            <a:fld id="{182EDFC5-7ACE-4730-A197-B98A7D5A79F5}" type="datetimeFigureOut">
              <a:rPr lang="ru-RU" smtClean="0"/>
            </a:fld>
            <a:endParaRPr lang="ru-RU"/>
          </a:p>
        </p:txBody>
      </p:sp>
      <p:sp>
        <p:nvSpPr>
          <p:cNvPr id="6" name="Замещающий нижний колонтитул 5"/>
          <p:cNvSpPr>
            <a:spLocks noGrp="1"/>
          </p:cNvSpPr>
          <p:nvPr>
            <p:ph type="ftr" sz="quarter" idx="11"/>
          </p:nvPr>
        </p:nvSpPr>
        <p:spPr/>
        <p:txBody>
          <a:bodyPr/>
          <a:p>
            <a:endParaRPr lang="ru-RU"/>
          </a:p>
        </p:txBody>
      </p:sp>
      <p:sp>
        <p:nvSpPr>
          <p:cNvPr id="7" name="Замещающий номер слайда 6"/>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Замещающая дата 6"/>
          <p:cNvSpPr>
            <a:spLocks noGrp="1"/>
          </p:cNvSpPr>
          <p:nvPr>
            <p:ph type="dt" sz="half" idx="10"/>
          </p:nvPr>
        </p:nvSpPr>
        <p:spPr/>
        <p:txBody>
          <a:bodyPr/>
          <a:p>
            <a:fld id="{182EDFC5-7ACE-4730-A197-B98A7D5A79F5}" type="datetimeFigureOut">
              <a:rPr lang="ru-RU" smtClean="0"/>
            </a:fld>
            <a:endParaRPr lang="ru-RU"/>
          </a:p>
        </p:txBody>
      </p:sp>
      <p:sp>
        <p:nvSpPr>
          <p:cNvPr id="8" name="Замещающий нижний колонтитул 7"/>
          <p:cNvSpPr>
            <a:spLocks noGrp="1"/>
          </p:cNvSpPr>
          <p:nvPr>
            <p:ph type="ftr" sz="quarter" idx="11"/>
          </p:nvPr>
        </p:nvSpPr>
        <p:spPr/>
        <p:txBody>
          <a:bodyPr/>
          <a:p>
            <a:endParaRPr lang="ru-RU"/>
          </a:p>
        </p:txBody>
      </p:sp>
      <p:sp>
        <p:nvSpPr>
          <p:cNvPr id="9" name="Замещающий номер слайда 8"/>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Замещающая дата 2"/>
          <p:cNvSpPr>
            <a:spLocks noGrp="1"/>
          </p:cNvSpPr>
          <p:nvPr>
            <p:ph type="dt" sz="half" idx="10"/>
          </p:nvPr>
        </p:nvSpPr>
        <p:spPr/>
        <p:txBody>
          <a:bodyPr/>
          <a:p>
            <a:fld id="{182EDFC5-7ACE-4730-A197-B98A7D5A79F5}" type="datetimeFigureOut">
              <a:rPr lang="ru-RU" smtClean="0"/>
            </a:fld>
            <a:endParaRPr lang="ru-RU"/>
          </a:p>
        </p:txBody>
      </p:sp>
      <p:sp>
        <p:nvSpPr>
          <p:cNvPr id="4" name="Замещающий нижний колонтитул 3"/>
          <p:cNvSpPr>
            <a:spLocks noGrp="1"/>
          </p:cNvSpPr>
          <p:nvPr>
            <p:ph type="ftr" sz="quarter" idx="11"/>
          </p:nvPr>
        </p:nvSpPr>
        <p:spPr/>
        <p:txBody>
          <a:bodyPr/>
          <a:p>
            <a:endParaRPr lang="ru-RU"/>
          </a:p>
        </p:txBody>
      </p:sp>
      <p:sp>
        <p:nvSpPr>
          <p:cNvPr id="5" name="Замещающий номер слайда 4"/>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Замещающая дата 1"/>
          <p:cNvSpPr>
            <a:spLocks noGrp="1"/>
          </p:cNvSpPr>
          <p:nvPr>
            <p:ph type="dt" sz="half" idx="10"/>
          </p:nvPr>
        </p:nvSpPr>
        <p:spPr/>
        <p:txBody>
          <a:bodyPr/>
          <a:p>
            <a:fld id="{182EDFC5-7ACE-4730-A197-B98A7D5A79F5}" type="datetimeFigureOut">
              <a:rPr lang="ru-RU" smtClean="0"/>
            </a:fld>
            <a:endParaRPr lang="ru-RU"/>
          </a:p>
        </p:txBody>
      </p:sp>
      <p:sp>
        <p:nvSpPr>
          <p:cNvPr id="3" name="Замещающий нижний колонтитул 2"/>
          <p:cNvSpPr>
            <a:spLocks noGrp="1"/>
          </p:cNvSpPr>
          <p:nvPr>
            <p:ph type="ftr" sz="quarter" idx="11"/>
          </p:nvPr>
        </p:nvSpPr>
        <p:spPr/>
        <p:txBody>
          <a:bodyPr/>
          <a:p>
            <a:endParaRPr lang="ru-RU"/>
          </a:p>
        </p:txBody>
      </p:sp>
      <p:sp>
        <p:nvSpPr>
          <p:cNvPr id="4" name="Замещающий номер слайда 3"/>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fld id="{182EDFC5-7ACE-4730-A197-B98A7D5A79F5}" type="datetimeFigureOut">
              <a:rPr lang="ru-RU" smtClean="0"/>
            </a:fld>
            <a:endParaRPr lang="ru-RU"/>
          </a:p>
        </p:txBody>
      </p:sp>
      <p:sp>
        <p:nvSpPr>
          <p:cNvPr id="6" name="Замещающий нижний колонтитул 5"/>
          <p:cNvSpPr>
            <a:spLocks noGrp="1"/>
          </p:cNvSpPr>
          <p:nvPr>
            <p:ph type="ftr" sz="quarter" idx="11"/>
          </p:nvPr>
        </p:nvSpPr>
        <p:spPr/>
        <p:txBody>
          <a:bodyPr/>
          <a:p>
            <a:endParaRPr lang="ru-RU"/>
          </a:p>
        </p:txBody>
      </p:sp>
      <p:sp>
        <p:nvSpPr>
          <p:cNvPr id="7" name="Замещающий номер слайда 6"/>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fld id="{182EDFC5-7ACE-4730-A197-B98A7D5A79F5}" type="datetimeFigureOut">
              <a:rPr lang="ru-RU" smtClean="0"/>
            </a:fld>
            <a:endParaRPr lang="ru-RU"/>
          </a:p>
        </p:txBody>
      </p:sp>
      <p:sp>
        <p:nvSpPr>
          <p:cNvPr id="6" name="Замещающий нижний колонтитул 5"/>
          <p:cNvSpPr>
            <a:spLocks noGrp="1"/>
          </p:cNvSpPr>
          <p:nvPr>
            <p:ph type="ftr" sz="quarter" idx="11"/>
          </p:nvPr>
        </p:nvSpPr>
        <p:spPr/>
        <p:txBody>
          <a:bodyPr/>
          <a:p>
            <a:endParaRPr lang="ru-RU"/>
          </a:p>
        </p:txBody>
      </p:sp>
      <p:sp>
        <p:nvSpPr>
          <p:cNvPr id="7" name="Замещающий номер слайда 6"/>
          <p:cNvSpPr>
            <a:spLocks noGrp="1"/>
          </p:cNvSpPr>
          <p:nvPr>
            <p:ph type="sldNum" sz="quarter" idx="12"/>
          </p:nvPr>
        </p:nvSpPr>
        <p:spPr/>
        <p:txBody>
          <a:bodyPr/>
          <a:p>
            <a:fld id="{441D87C4-AD55-4C56-81B6-6DFC82CDB707}" type="slidenum">
              <a:rPr lang="ru-RU" smtClean="0"/>
            </a:fld>
            <a:endParaRPr lang="ru-RU"/>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82EDFC5-7ACE-4730-A197-B98A7D5A79F5}" type="datetimeFigureOut">
              <a:rPr lang="ru-RU" smtClean="0"/>
            </a:fld>
            <a:endParaRPr lang="ru-RU"/>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ru-RU"/>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41D87C4-AD55-4C56-81B6-6DFC82CDB707}"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ое поле 3"/>
          <p:cNvSpPr txBox="1"/>
          <p:nvPr/>
        </p:nvSpPr>
        <p:spPr>
          <a:xfrm>
            <a:off x="1082887" y="506413"/>
            <a:ext cx="10366375" cy="5619115"/>
          </a:xfrm>
          <a:prstGeom prst="rect">
            <a:avLst/>
          </a:prstGeom>
          <a:noFill/>
        </p:spPr>
        <p:txBody>
          <a:bodyPr wrap="square" rtlCol="0" anchor="t">
            <a:noAutofit/>
          </a:bodyPr>
          <a:lstStyle/>
          <a:p>
            <a:pPr algn="ctr"/>
            <a:r>
              <a:rPr lang="en-US" altLang="zh-CN" sz="2800" dirty="0">
                <a:latin typeface="Arial" panose="020B0604020202020204" pitchFamily="34" charset="0"/>
                <a:cs typeface="Arial" panose="020B0604020202020204" pitchFamily="34" charset="0"/>
                <a:sym typeface="+mn-ea"/>
              </a:rPr>
              <a:t>O’Z</a:t>
            </a:r>
            <a:r>
              <a:rPr lang="zh-CN" altLang="en-US" sz="2800" dirty="0">
                <a:latin typeface="Arial" panose="020B0604020202020204" pitchFamily="34" charset="0"/>
                <a:cs typeface="Arial" panose="020B0604020202020204" pitchFamily="34" charset="0"/>
                <a:sym typeface="+mn-ea"/>
              </a:rPr>
              <a:t>BEKISTON RESPUBLIKASI RAQAMLI TEXNOLOGIYALAR VAZIRLIGI</a:t>
            </a:r>
            <a:endParaRPr lang="zh-CN" altLang="en-US" sz="2800" dirty="0">
              <a:latin typeface="Arial" panose="020B0604020202020204" pitchFamily="34" charset="0"/>
              <a:cs typeface="Arial" panose="020B0604020202020204" pitchFamily="34" charset="0"/>
            </a:endParaRPr>
          </a:p>
          <a:p>
            <a:pPr algn="ctr"/>
            <a:r>
              <a:rPr lang="zh-CN" altLang="en-US" sz="2800" dirty="0">
                <a:latin typeface="Arial" panose="020B0604020202020204" pitchFamily="34" charset="0"/>
                <a:cs typeface="Arial" panose="020B0604020202020204" pitchFamily="34" charset="0"/>
                <a:sym typeface="+mn-ea"/>
              </a:rPr>
              <a:t>MUHAMMAD AL-XORAZMIY NOMIDAGI TOSHKENT AXBOROT</a:t>
            </a:r>
            <a:endParaRPr lang="zh-CN" altLang="en-US" sz="2800" dirty="0">
              <a:latin typeface="Arial" panose="020B0604020202020204" pitchFamily="34" charset="0"/>
              <a:cs typeface="Arial" panose="020B0604020202020204" pitchFamily="34" charset="0"/>
            </a:endParaRPr>
          </a:p>
          <a:p>
            <a:pPr algn="ctr"/>
            <a:r>
              <a:rPr lang="zh-CN" altLang="en-US" sz="2800" dirty="0">
                <a:latin typeface="Arial" panose="020B0604020202020204" pitchFamily="34" charset="0"/>
                <a:cs typeface="Arial" panose="020B0604020202020204" pitchFamily="34" charset="0"/>
                <a:sym typeface="+mn-ea"/>
              </a:rPr>
              <a:t>TEXNOLOGIYALAR UNVERSITETI QARSHI FILIALI </a:t>
            </a:r>
            <a:r>
              <a:rPr lang="en-US" altLang="zh-CN" sz="2800" dirty="0">
                <a:latin typeface="Arial" panose="020B0604020202020204" pitchFamily="34" charset="0"/>
                <a:cs typeface="Arial" panose="020B0604020202020204" pitchFamily="34" charset="0"/>
                <a:sym typeface="+mn-ea"/>
              </a:rPr>
              <a:t>“</a:t>
            </a:r>
            <a:r>
              <a:rPr lang="zh-CN" altLang="en-US" sz="2800" dirty="0">
                <a:latin typeface="Arial" panose="020B0604020202020204" pitchFamily="34" charset="0"/>
                <a:cs typeface="Arial" panose="020B0604020202020204" pitchFamily="34" charset="0"/>
                <a:sym typeface="+mn-ea"/>
              </a:rPr>
              <a:t>TT-11-21</a:t>
            </a:r>
            <a:r>
              <a:rPr lang="en-US" altLang="zh-CN" sz="2800" dirty="0">
                <a:latin typeface="Arial" panose="020B0604020202020204" pitchFamily="34" charset="0"/>
                <a:cs typeface="Arial" panose="020B0604020202020204" pitchFamily="34" charset="0"/>
                <a:sym typeface="+mn-ea"/>
              </a:rPr>
              <a:t>”</a:t>
            </a:r>
            <a:r>
              <a:rPr lang="zh-CN" altLang="en-US" sz="2800" dirty="0">
                <a:latin typeface="Arial" panose="020B0604020202020204" pitchFamily="34" charset="0"/>
                <a:cs typeface="Arial" panose="020B0604020202020204" pitchFamily="34" charset="0"/>
                <a:sym typeface="+mn-ea"/>
              </a:rPr>
              <a:t> GURUH TALABASINING</a:t>
            </a:r>
            <a:endParaRPr lang="zh-CN" altLang="en-US" sz="2800" dirty="0">
              <a:latin typeface="Arial" panose="020B0604020202020204" pitchFamily="34" charset="0"/>
              <a:cs typeface="Arial" panose="020B0604020202020204" pitchFamily="34" charset="0"/>
            </a:endParaRPr>
          </a:p>
          <a:p>
            <a:pPr algn="ctr" fontAlgn="t"/>
            <a:r>
              <a:rPr lang="en-US" sz="2800" dirty="0" smtClean="0">
                <a:latin typeface="Arial" panose="020B0604020202020204" pitchFamily="34" charset="0"/>
                <a:cs typeface="Arial" panose="020B0604020202020204" pitchFamily="34" charset="0"/>
              </a:rPr>
              <a:t>TELEKOMMUNIKATSIYA TARMOQLARINI BOSHQARISH </a:t>
            </a:r>
            <a:r>
              <a:rPr lang="zh-CN" altLang="en-US" sz="2800" dirty="0" smtClean="0">
                <a:latin typeface="Arial" panose="020B0604020202020204" pitchFamily="34" charset="0"/>
                <a:cs typeface="Arial" panose="020B0604020202020204" pitchFamily="34" charset="0"/>
                <a:sym typeface="+mn-ea"/>
              </a:rPr>
              <a:t>F</a:t>
            </a:r>
            <a:r>
              <a:rPr lang="zh-CN" altLang="en-US" sz="2800" dirty="0">
                <a:latin typeface="Arial" panose="020B0604020202020204" pitchFamily="34" charset="0"/>
                <a:cs typeface="Arial" panose="020B0604020202020204" pitchFamily="34" charset="0"/>
                <a:sym typeface="+mn-ea"/>
              </a:rPr>
              <a:t>ANIDAN</a:t>
            </a:r>
            <a:r>
              <a:rPr lang="zh-CN" altLang="en-US" sz="2800" dirty="0">
                <a:latin typeface="Arial" panose="020B0604020202020204" pitchFamily="34" charset="0"/>
                <a:ea typeface="Calibri" panose="020F0502020204030204" charset="0"/>
                <a:cs typeface="Arial" panose="020B0604020202020204" pitchFamily="34" charset="0"/>
                <a:sym typeface="+mn-ea"/>
              </a:rPr>
              <a:t> </a:t>
            </a:r>
            <a:endParaRPr lang="zh-CN" altLang="en-US" sz="2800" dirty="0">
              <a:latin typeface="Arial" panose="020B0604020202020204" pitchFamily="34" charset="0"/>
              <a:ea typeface="Calibri" panose="020F0502020204030204" charset="0"/>
              <a:cs typeface="Arial" panose="020B0604020202020204" pitchFamily="34" charset="0"/>
            </a:endParaRPr>
          </a:p>
          <a:p>
            <a:pPr algn="ctr"/>
            <a:endParaRPr lang="en-US" altLang="zh-CN" sz="2800" dirty="0">
              <a:latin typeface="Times New Roman" panose="02020603050405020304" pitchFamily="18" charset="0"/>
              <a:ea typeface="Calibri" panose="020F0502020204030204" charset="0"/>
              <a:cs typeface="Times New Roman" panose="02020603050405020304" pitchFamily="18" charset="0"/>
              <a:sym typeface="+mn-ea"/>
            </a:endParaRPr>
          </a:p>
          <a:p>
            <a:pPr algn="ctr"/>
            <a:r>
              <a:rPr lang="en-US" altLang="zh-CN" sz="2800" dirty="0" smtClean="0">
                <a:latin typeface="Arial" panose="020B0604020202020204" pitchFamily="34" charset="0"/>
                <a:ea typeface="Calibri" panose="020F0502020204030204" charset="0"/>
                <a:cs typeface="Arial" panose="020B0604020202020204" pitchFamily="34" charset="0"/>
                <a:sym typeface="+mn-ea"/>
              </a:rPr>
              <a:t>MUSTAQIL </a:t>
            </a:r>
            <a:r>
              <a:rPr lang="en-US" altLang="zh-CN" sz="2800" dirty="0">
                <a:latin typeface="Arial" panose="020B0604020202020204" pitchFamily="34" charset="0"/>
                <a:ea typeface="Calibri" panose="020F0502020204030204" charset="0"/>
                <a:cs typeface="Arial" panose="020B0604020202020204" pitchFamily="34" charset="0"/>
                <a:sym typeface="+mn-ea"/>
              </a:rPr>
              <a:t>ISHI - 2</a:t>
            </a:r>
            <a:endParaRPr lang="en-US" altLang="zh-CN" sz="2800" dirty="0">
              <a:latin typeface="Arial" panose="020B0604020202020204" pitchFamily="34" charset="0"/>
              <a:ea typeface="Calibri" panose="020F0502020204030204" charset="0"/>
              <a:cs typeface="Arial" panose="020B0604020202020204" pitchFamily="34" charset="0"/>
              <a:sym typeface="+mn-ea"/>
            </a:endParaRPr>
          </a:p>
          <a:p>
            <a:pPr algn="ctr"/>
            <a:endParaRPr lang="en-US" altLang="zh-CN" sz="2800" dirty="0">
              <a:latin typeface="Arial" panose="020B0604020202020204" pitchFamily="34" charset="0"/>
              <a:ea typeface="Calibri" panose="020F0502020204030204" charset="0"/>
              <a:cs typeface="Arial" panose="020B0604020202020204" pitchFamily="34" charset="0"/>
              <a:sym typeface="+mn-ea"/>
            </a:endParaRPr>
          </a:p>
          <a:p>
            <a:pPr algn="l"/>
            <a:r>
              <a:rPr lang="en-US" altLang="zh-CN" sz="2800" dirty="0">
                <a:latin typeface="Arial" panose="020B0604020202020204" pitchFamily="34" charset="0"/>
                <a:ea typeface="Calibri" panose="020F0502020204030204" charset="0"/>
                <a:cs typeface="Arial" panose="020B0604020202020204" pitchFamily="34" charset="0"/>
                <a:sym typeface="+mn-ea"/>
              </a:rPr>
              <a:t>BAJARDI: 				</a:t>
            </a:r>
            <a:r>
              <a:rPr lang="en-US" altLang="zh-CN" sz="2800" dirty="0" smtClean="0">
                <a:latin typeface="Arial" panose="020B0604020202020204" pitchFamily="34" charset="0"/>
                <a:ea typeface="Calibri" panose="020F0502020204030204" charset="0"/>
                <a:cs typeface="Arial" panose="020B0604020202020204" pitchFamily="34" charset="0"/>
                <a:sym typeface="+mn-ea"/>
              </a:rPr>
              <a:t>	</a:t>
            </a:r>
            <a:r>
              <a:rPr lang="en-US" altLang="zh-CN" sz="2800" dirty="0">
                <a:latin typeface="Arial" panose="020B0604020202020204" pitchFamily="34" charset="0"/>
                <a:ea typeface="Calibri" panose="020F0502020204030204" charset="0"/>
                <a:cs typeface="Arial" panose="020B0604020202020204" pitchFamily="34" charset="0"/>
                <a:sym typeface="+mn-ea"/>
              </a:rPr>
              <a:t>	</a:t>
            </a:r>
            <a:r>
              <a:rPr lang="en-US" altLang="zh-CN" sz="2800" dirty="0" smtClean="0">
                <a:latin typeface="Arial" panose="020B0604020202020204" pitchFamily="34" charset="0"/>
                <a:ea typeface="Calibri" panose="020F0502020204030204" charset="0"/>
                <a:cs typeface="Arial" panose="020B0604020202020204" pitchFamily="34" charset="0"/>
                <a:sym typeface="+mn-ea"/>
              </a:rPr>
              <a:t>					</a:t>
            </a:r>
            <a:r>
              <a:rPr lang="en-US" altLang="zh-CN" sz="2800" dirty="0">
                <a:latin typeface="Arial" panose="020B0604020202020204" pitchFamily="34" charset="0"/>
                <a:ea typeface="Calibri" panose="020F0502020204030204" charset="0"/>
                <a:cs typeface="Arial" panose="020B0604020202020204" pitchFamily="34" charset="0"/>
                <a:sym typeface="+mn-ea"/>
              </a:rPr>
              <a:t>	 </a:t>
            </a:r>
            <a:r>
              <a:rPr lang="en-US" altLang="zh-CN" sz="2800" dirty="0" smtClean="0">
                <a:latin typeface="Arial" panose="020B0604020202020204" pitchFamily="34" charset="0"/>
                <a:ea typeface="Calibri" panose="020F0502020204030204" charset="0"/>
                <a:cs typeface="Arial" panose="020B0604020202020204" pitchFamily="34" charset="0"/>
                <a:sym typeface="+mn-ea"/>
              </a:rPr>
              <a:t>TUROBOV.SH</a:t>
            </a:r>
            <a:endParaRPr lang="en-US" altLang="zh-CN" sz="2800" dirty="0">
              <a:latin typeface="Arial" panose="020B0604020202020204" pitchFamily="34" charset="0"/>
              <a:ea typeface="Calibri" panose="020F0502020204030204" charset="0"/>
              <a:cs typeface="Arial" panose="020B0604020202020204" pitchFamily="34" charset="0"/>
              <a:sym typeface="+mn-ea"/>
            </a:endParaRPr>
          </a:p>
          <a:p>
            <a:pPr algn="l"/>
            <a:r>
              <a:rPr lang="en-US" sz="2800" dirty="0">
                <a:latin typeface="Arial" panose="020B0604020202020204" pitchFamily="34" charset="0"/>
                <a:cs typeface="Arial" panose="020B0604020202020204" pitchFamily="34" charset="0"/>
                <a:sym typeface="+mn-ea"/>
              </a:rPr>
              <a:t>TEKSHIRDI: 					</a:t>
            </a:r>
            <a:r>
              <a:rPr lang="en-US" sz="2800" dirty="0" smtClean="0">
                <a:latin typeface="Arial" panose="020B0604020202020204" pitchFamily="34" charset="0"/>
                <a:cs typeface="Arial" panose="020B0604020202020204" pitchFamily="34" charset="0"/>
                <a:sym typeface="+mn-ea"/>
              </a:rPr>
              <a:t>					</a:t>
            </a:r>
            <a:r>
              <a:rPr lang="en-US" sz="2800" dirty="0">
                <a:latin typeface="Arial" panose="020B0604020202020204" pitchFamily="34" charset="0"/>
                <a:cs typeface="Arial" panose="020B0604020202020204" pitchFamily="34" charset="0"/>
                <a:sym typeface="+mn-ea"/>
              </a:rPr>
              <a:t>	</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TUYCHIYEV. B</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turlarini optimallashtirish: Ovozli qo‘ng‘iroqlar, video oqim, ma’lumot uzatish kabi xizmatlarning samaradorligini oshirish.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Tarmoq resurslarini oqilona taqsimlash: Trafikni nazorat qilish va yukni teng taqsimlash.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Texnologik yangiliklarni qo‘llash: Ilg‘or texnologiyalar yordamida xizmat ko‘rsatish sifatini yaxshilash.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 Sifatni boshqarishning asosiy ko‘rsatkichlari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sifatini baholash uchun asosiy texnik va foydalanuvchi tajribasi ko‘rsatkichlari mavjud:</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2.1. Texnik ko‘rsatkichlar (QoS):</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Kechikish (Latency): Ma'lumot uzatishning kechikish vaqti.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Ma’lumot yo‘qolishi (Packet Loss): Ma'lumot paketlarining uzatish vaqtida yo‘qolishi.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Tarmoqli kenglik (Bandwidth): Bir vaqtning o‘zida uzatiladigan ma'lumot hajmi.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Ovoz sifati: Ovozli qo‘ng‘iroqlar uchun MOS (Mean Opinion Score) kabi ko‘rsatkichlar.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Tarmoq ishlashi barqarorligi: Uskunalarning nosozliksiz ishlash ko‘rsatkichi.</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2.2. Foydalanuvchi tajribasi (QoE):</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tezligi: Videoni yuklab olish va ochish tezligi.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Foydalanuvchi qoniqishi: Subyektiv tajriba asosida foydalanuvchilar tomonidan baholanadigan sifat.</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Doimiy aloqa: Xizmatdan foydalanishda tarmoq uzilishlarining mavjud emasligi.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 Telekommunikatsiya xizmatlari sifatini boshqarish usullari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sifatini boshqarish uchun bir nechta strategiya va usul qo‘llaniladi: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3.1. Monitoring va diagnostika: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Tarmoqning ishlashini real vaqtda kuzatish.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Maxsus dasturiy ta’minot orqali xizmat ko‘rsatish ko‘rsatkichlarini tahlil qilish.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Anomaliyalar va muammolarni aniqlash uchun avtomatlashtirilgan vositalardan foydalanish.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3.2. Resurslarni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Trafik muvozanatini ta'minlash: Yuk ko‘paygan hududlarda qo‘shimcha resurslarni taqdim etish.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Prioritetlarni o‘rnatish: Muhim xizmatlar uchun resurslarni birinchi o‘rinda taqdim etish (masalan, tibbiy favqulodda xizmatlar).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3.3. Optimizatsiya: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QoS optimallashtirish: Kechikish, yo‘qolgan ma'lumotlar va o‘tkazuvchanlikni yaxshilash.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Algoritmik boshqaruv: Sun’iy intellekt va mashinani o‘rganish texnologiyalari yordamida tarmoqni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3.4. Foydalanuvchi tajribasi tahlili: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Mijozlar fikrlarini yig‘ish va tahlil qilish.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Tajribani o‘lchash uchun maxsus dasturiy vositalardan foydalanish.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3.5. Xavfsizlikni ta'minlash: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Xizmatlar xavfsizligini oshirish orqali foydalanishdagi uzilishlarni oldini olish.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Shifrlash va autentifikatsiya tizimlari yordamida ma'lumot xavfsizligini ta'minlash.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4. Zamonaviy texnologiyalar va xizmat sifatini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5G tarmoqlari: Yuqori tezlik va kam kechikish bilan xizmat sifati yangi bosqichga ko‘tariladi.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Bulutli texnologiyalar: Bulutli boshqaruv yordamida xizmatlarni taqdim etish va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Big Data va sun'iy intellekt: Yirik hajmdagi ma'lumotlarni tahlil qilish va xizmat sifatini avtomatik yaxshilash.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SDN (Software-Defined Networking): Tarmoq boshqaruvini dasturiy ta’minot orqali amalga oshirish.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Boshqaruv tizimlarning zamonaviy avlodi va istiqbolli konseptsiyalar - bu korxona, tarmoqlar va texnologiyalarni samarali boshqarishga qaratilgan ilg‘or texnologik yondashuvlar va tizimlarning rivojlanishi bilan bog‘liq mavzu. Zamonaviy boshqaruv tizimlari avtomatlashtirish, sun’iy intellekt (AI), katta ma’lumotlar (Big Data), va IoT (Internet of Things) kabi texnologiyalarga asoslanadi. Ushbu yondashuvlar yanada ko‘proq moslashuvchanlik, samaradorlik va xavfsizlikni ta’minlaydi.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1. Zamonaviy boshqaruv tizimlari nima?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Zamonaviy boshqaruv tizimlari – bu murakkab infratuzilma va operatsiyalarni boshqarish uchun ishlatiladigan texnologiya va jarayonlar majmuasi. Ular quyidagi xususiyatlar bilan ajralib turadi: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Avtomatlashtirilgan boshqaruv: Qo‘l mehnatini minimal darajada kamaytirish.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Sun’iy intellekt va algoritmlar: O‘z-o‘zidan qaror qabul qiluvchi tizimlar.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Bulutli texnologiyalar: Ma’lumotlarga masofadan ulanish va boshqaruv.</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IoT integratsiyasi: Qurilmalar o‘rtasida aloqa va ma’lumot almashish.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 Asosiy komponentlar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2.1. Avtomatlashtirish va AI asosidagi tizimlar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Proaktiv boshqaruv: Muammolar yuzaga kelishidan oldin ularni oldini olish.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Mashina o‘rganishi: Tizimni vaqt o‘tishi bilan ma’lumotlar asosida yaxshilash.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Avtonom boshqaruv tizimlari: O‘z-o‘zini diagnostika qilish va moslashish.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2.2. IoT va sensor tizimlari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Ma'lumot yig‘ish: IoT qurilmalari yordamida real vaqtda ma’lumot yig‘iladi.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Foydalanish jarayonini boshqarish: Sensorlardan olingan ma’lumotlar asosida tezkor qarorlar qabul qilish.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2.3. Bulutli texnologiyalar va edge computing</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Bulutli boshqaruv: Tarmoq va resurslarni masofadan boshqarish.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Edge computing: Ma’lumotlarni markazlashtirilgan serverlar o‘rniga chekka qurilmalarda qayta ishlash.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987425"/>
            <a:ext cx="10133965" cy="516890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2.4. Katta ma’lumotlar (Big Data) va tahlil</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Predictive Analytics: Katta ma’lumotlar asosida kelajakdagi ehtiyojlarni prognoz qilish.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Real vaqt tahlili: Tizimning real vaqtda ishlashini kuzatish va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 Zamonaviy boshqaruv tizimlarining konsepsiyalari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3.1. Avtonom tizimlar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Self-healing: Tizimlar o‘z-o‘zini diagnostika va nosozliklarni tuzatish qobiliyatiga ega.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Self-optimizing: O‘z-o‘zidan resurslarni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3.2. Digital Twin (Raqamli egizak)</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Raqamli model yaratish: Fizik tizimlarning virtual versiyasini yaratib, ularning ishlashini tahlil qilish va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Eksperiment va simulyatsiya: Turli strategiyalarni raqamli modelda sinab ko‘rish.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748665"/>
            <a:ext cx="10133965" cy="540766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3.3. Smart tizimlar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IoT va AI bilan uyg‘unlik: Aql-idrokka ega qurilma va tizimlar.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Foydalanuvchi talablari bilan moslashuv: Real vaqt rejimida xizmatlarni moslashtirish.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3.4. Blockchain asosidagi boshqaruv</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Shaffoflik va xavfsizlik: Ma’lumotlarning ishonchliligi va shaffofligini ta’minlash.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Markazlashmagan boshqaruv: Tizimning bir nechta ishtirokchilar o‘rtasida boshqarilishi.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4. Istiqbolli yo‘nalishlar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4.1. Sun’iy intellekt va mashina o‘rganishi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Tizimlarning o‘z-o‘zini boshqarish va qaror qabul qilish qobiliyatini yanada rivojlantirish.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O‘z-o‘zidan ishlab chiqadigan algoritmlar.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4.2. 6G va yuqori tezlikdagi ulanishlar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Telekommunikatsiya infratuzilmasida yangi avlod texnologiyalari uchun moslashtirilgan boshqaruv tizimlari.</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748665"/>
            <a:ext cx="10133965" cy="5407660"/>
          </a:xfrm>
          <a:prstGeom prst="rect">
            <a:avLst/>
          </a:prstGeom>
          <a:noFill/>
        </p:spPr>
        <p:txBody>
          <a:bodyPr wrap="square">
            <a:noAutofit/>
          </a:bodyPr>
          <a:lstStyle/>
          <a:p>
            <a:pPr indent="0" algn="ctr">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XULOSA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Telekommunikatsiya tarmoqlari va boshqaruv tizimlari zamonaviy texnologik rivojlanishning muhim yo‘nalishlaridan biri bo‘lib, ular infratuzilma, xizmatlar va tarmoqlarni samarali boshqarishga qaratilgan. Telekommunikatsiya xizmatlarini boshqarish tizimlari resurslardan oqilona foydalanish, xizmat sifatini oshirish, xavfsizlikni ta’minlash va foydalanuvchi qoniqishini yaxshilash uchun muhim ahamiyatga ega.</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Bugungi kunda zamonaviy boshqaruv tizimlari avtomatlashtirish, sun’iy intellekt, IoT va katta ma’lumotlar kabi ilg‘or texnologiyalarga asoslanadi. Ular xizmat sifatini real vaqtda nazorat qilish, tahlil qilish va optimallashtirish imkonini beradi. Digital Twin, blockchain, va avtonom tizimlar kabi istiqbolli konsepsiyalar esa kelajakda boshqaruv tizimlarini yanada ishonchli, samarali va xavfsiz qiladi.</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182370"/>
            <a:ext cx="10133965" cy="5407660"/>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Istiqbollar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Telekommunikatsiya tarmoqlari va boshqaruv tizimlarining kelajagi texnologik yangiliklar bilan chambarchas bog‘liq. 5G, 6G, kvant hisoblash va sun’iy intellekt asosidagi tizimlar yanada ilg‘or, moslashuvchan va foydalanuvchiga yo‘naltirilgan boshqaruv imkoniyatlarini taqdim etadi. Tizimlarning xavfsizlik, tezkorlik va ishonchliligini oshirish orqali ular nafaqat biznes va texnologik sohalarda, balki kundalik hayotda ham katta o‘rin egallaydi.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Umuman olganda, zamonaviy boshqaruv tizimlari texnologik imkoniyatlar va foydalanuvchi talablari o‘rtasidagi muvozanatni saqlashga qaratilgan bo‘lib, ular iqtisodiy samaradorlik va barqaror rivojlanish uchun muhim poydevor yaratadi.</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1105" y="1261110"/>
            <a:ext cx="9877425" cy="3707765"/>
          </a:xfrm>
          <a:prstGeom prst="rect">
            <a:avLst/>
          </a:prstGeom>
          <a:noFill/>
        </p:spPr>
        <p:txBody>
          <a:bodyPr wrap="square">
            <a:spAutoFit/>
          </a:bodyPr>
          <a:lstStyle/>
          <a:p>
            <a:pPr algn="just">
              <a:lnSpc>
                <a:spcPct val="150000"/>
              </a:lnSpc>
              <a:spcAft>
                <a:spcPts val="1000"/>
              </a:spcAft>
            </a:pPr>
            <a:r>
              <a:rPr lang="en-US" sz="2800" dirty="0">
                <a:effectLst/>
                <a:latin typeface="Times New Roman" panose="02020603050405020304" pitchFamily="18" charset="0"/>
                <a:ea typeface="Calibri" panose="020F0502020204030204" charset="0"/>
                <a:cs typeface="Times New Roman" panose="02020603050405020304" pitchFamily="18" charset="0"/>
              </a:rPr>
              <a:t>                                 </a:t>
            </a:r>
            <a:r>
              <a:rPr lang="en-US" sz="2800" dirty="0" err="1">
                <a:effectLst/>
                <a:latin typeface="Times New Roman" panose="02020603050405020304" pitchFamily="18" charset="0"/>
                <a:ea typeface="Calibri" panose="020F0502020204030204" charset="0"/>
                <a:cs typeface="Times New Roman" panose="02020603050405020304" pitchFamily="18" charset="0"/>
              </a:rPr>
              <a:t>Mavzu</a:t>
            </a:r>
            <a:r>
              <a:rPr lang="en-US" sz="2800" dirty="0">
                <a:effectLst/>
                <a:latin typeface="Times New Roman" panose="02020603050405020304" pitchFamily="18" charset="0"/>
                <a:ea typeface="Calibri" panose="020F0502020204030204" charset="0"/>
                <a:cs typeface="Times New Roman" panose="02020603050405020304" pitchFamily="18" charset="0"/>
              </a:rPr>
              <a:t>:</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1000"/>
              </a:spcAft>
            </a:pPr>
            <a:r>
              <a:rPr lang="en-US" sz="2800" dirty="0">
                <a:latin typeface="Times New Roman" panose="02020603050405020304" pitchFamily="18" charset="0"/>
                <a:ea typeface="Calibri" panose="020F0502020204030204" charset="0"/>
                <a:cs typeface="Times New Roman" panose="02020603050405020304" pitchFamily="18" charset="0"/>
              </a:rPr>
              <a:t>1-</a:t>
            </a:r>
            <a:r>
              <a:rPr lang="en-US" altLang="ru-RU" sz="2800" dirty="0">
                <a:effectLst/>
                <a:latin typeface="Times New Roman" panose="02020603050405020304" pitchFamily="18" charset="0"/>
                <a:ea typeface="Calibri" panose="020F0502020204030204" charset="0"/>
                <a:cs typeface="Times New Roman" panose="02020603050405020304" pitchFamily="18" charset="0"/>
              </a:rPr>
              <a:t>Telekommunikatsiya tarmoqlarini boshqarish tizimi</a:t>
            </a:r>
            <a:r>
              <a:rPr lang="en-US" sz="2800" dirty="0">
                <a:effectLst/>
                <a:latin typeface="Times New Roman" panose="02020603050405020304" pitchFamily="18" charset="0"/>
                <a:ea typeface="Calibri" panose="020F0502020204030204" charset="0"/>
                <a:cs typeface="Times New Roman" panose="02020603050405020304" pitchFamily="18" charset="0"/>
              </a:rPr>
              <a:t>.</a:t>
            </a:r>
            <a:endParaRPr lang="ru-RU" sz="2800"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1000"/>
              </a:spcAft>
            </a:pPr>
            <a:r>
              <a:rPr lang="en-US" sz="2800" dirty="0">
                <a:effectLst/>
                <a:latin typeface="Times New Roman" panose="02020603050405020304" pitchFamily="18" charset="0"/>
                <a:ea typeface="Calibri" panose="020F0502020204030204" charset="0"/>
                <a:cs typeface="Times New Roman" panose="02020603050405020304" pitchFamily="18" charset="0"/>
              </a:rPr>
              <a:t>2-</a:t>
            </a:r>
            <a:r>
              <a:rPr lang="en-US" altLang="ru-RU" sz="2800" dirty="0">
                <a:effectLst/>
                <a:latin typeface="Times New Roman" panose="02020603050405020304" pitchFamily="18" charset="0"/>
                <a:ea typeface="Calibri" panose="020F0502020204030204" charset="0"/>
                <a:cs typeface="Times New Roman" panose="02020603050405020304" pitchFamily="18" charset="0"/>
              </a:rPr>
              <a:t>Telekommunikatsiya xizmatlari sifatini boshqarish</a:t>
            </a:r>
            <a:r>
              <a:rPr lang="en-US" sz="2800" dirty="0">
                <a:effectLst/>
                <a:latin typeface="Times New Roman" panose="02020603050405020304" pitchFamily="18" charset="0"/>
                <a:ea typeface="Calibri" panose="020F0502020204030204" charset="0"/>
                <a:cs typeface="Times New Roman" panose="02020603050405020304" pitchFamily="18" charset="0"/>
              </a:rPr>
              <a:t>.</a:t>
            </a:r>
            <a:endParaRPr lang="ru-RU" sz="2800"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pPr>
            <a:r>
              <a:rPr lang="en-US" sz="2800" kern="0" dirty="0">
                <a:effectLst/>
                <a:latin typeface="Times New Roman" panose="02020603050405020304" pitchFamily="18" charset="0"/>
                <a:ea typeface="Calibri" panose="020F0502020204030204" charset="0"/>
                <a:cs typeface="Times New Roman" panose="02020603050405020304" pitchFamily="18" charset="0"/>
              </a:rPr>
              <a:t>3-</a:t>
            </a:r>
            <a:r>
              <a:rPr lang="en-US" altLang="ru-RU" sz="2800" kern="0" dirty="0">
                <a:effectLst/>
                <a:latin typeface="Times New Roman" panose="02020603050405020304" pitchFamily="18" charset="0"/>
                <a:ea typeface="Calibri" panose="020F0502020204030204" charset="0"/>
                <a:cs typeface="Times New Roman" panose="02020603050405020304" pitchFamily="18" charset="0"/>
              </a:rPr>
              <a:t>Boshqaruv tizimlarning zamonaviy avlodi va istiqbolli konseptsiyalar</a:t>
            </a:r>
            <a:r>
              <a:rPr lang="en-US" sz="2800" kern="0" dirty="0">
                <a:effectLst/>
                <a:latin typeface="Times New Roman" panose="02020603050405020304" pitchFamily="18" charset="0"/>
                <a:ea typeface="Calibri" panose="020F0502020204030204"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659755" y="208823"/>
            <a:ext cx="11185003" cy="644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ru-RU"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ru-RU"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Foydalanilgan</a:t>
            </a:r>
            <a:r>
              <a:rPr kumimoji="0" lang="en-US" altLang="ru-RU"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ru-RU"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Adabiyotlar</a:t>
            </a:r>
            <a:endParaRPr kumimoji="0" lang="en-US" altLang="ru-RU"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endParaRPr lang="en-US" altLang="ru-RU" sz="25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Management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Fundamentals</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Alexander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Clemm</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Cisco Press, 2006.</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Defined</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Networking</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(SDN):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Anatomy</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OpenFlow</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Amin</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Vahdat</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Research, 2011.</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Function</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Virtualization</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(NFV):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Architectural</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 ETSI White Paper, 2012.</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Security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Essentials</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Applications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Standards," William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Stallings</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Pearson</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2016.</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Fundamentals</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Network Management," Richard L.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Panko</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Pearson</a:t>
            </a:r>
            <a:r>
              <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https://chatgpt.com</a:t>
            </a:r>
            <a:endParaRPr kumimoji="0" lang="ru-RU" altLang="ru-RU"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algn="just">
              <a:lnSpc>
                <a:spcPct val="150000"/>
              </a:lnSpc>
              <a:spcAft>
                <a:spcPts val="1000"/>
              </a:spcAft>
            </a:pPr>
            <a:r>
              <a:rPr lang="en-US" altLang="ru-RU" sz="2800" dirty="0">
                <a:latin typeface="Times New Roman" panose="02020603050405020304" pitchFamily="18" charset="0"/>
                <a:cs typeface="Times New Roman" panose="02020603050405020304" pitchFamily="18" charset="0"/>
              </a:rPr>
              <a:t>Telekommunikatsiya tarmoqlarini boshqarish tizimi (TTBT) telekommunikatsiya infratuzilmasi va xizmatlarini samarali boshqarish uchun ishlab chiqilgan texnologik va tashkilot choralari majmuasi hisoblanadi. Bu tizim operatorlar va xizmat ko‘rsatuvchilarga tarmoqlarni monitoring qilish, optimallashtirish, texnik xizmat ko‘rsatish va muammolarni aniqlash imkonini beradi. Quyida bu mavzu haqida to‘liq ma’lumot keltirilgan:</a:t>
            </a:r>
            <a:endParaRPr lang="en-US" alt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1. TTBT maqsadlari:</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Tarmoq ishonchliligi va uzluksizligini ta'minlash: Xizmatlar foydalanuvchilarga uzluksiz yetib borishini nazorat qilish.</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Operatsion samaradorlikni oshirish: Resurslardan oqilona foydalanish va texnik xizmat ko‘rsatish jarayonlarini avtomatlashtirish.</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Tizim xavfsizligini ta'minlash: Xavfsizlik tahdidlarini aniqlash va ularga javob qaytarish.</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Talablarni qondirish: Foydalanuvchilarning turli ehtiyojlariga moslashuvchan xizmat ko‘rsatish.</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altLang="ru-RU" sz="2000" dirty="0">
                <a:latin typeface="Times New Roman" panose="02020603050405020304" pitchFamily="18" charset="0"/>
                <a:cs typeface="Times New Roman" panose="02020603050405020304" pitchFamily="18" charset="0"/>
              </a:rPr>
              <a:t>Tarmoqning kengaytirilishini boshqarish: Yangi texnologiyalarni joriy etish va mavjud infratuzilmani kengaytirish jarayonlarini optimallashtirish.</a:t>
            </a:r>
            <a:endParaRPr lang="en-US" altLang="ru-RU" sz="2000" dirty="0">
              <a:latin typeface="Times New Roman" panose="02020603050405020304" pitchFamily="18" charset="0"/>
              <a:cs typeface="Times New Roman" panose="02020603050405020304" pitchFamily="18" charset="0"/>
            </a:endParaRPr>
          </a:p>
          <a:p>
            <a:pPr algn="just">
              <a:lnSpc>
                <a:spcPct val="150000"/>
              </a:lnSpc>
              <a:spcAft>
                <a:spcPts val="1000"/>
              </a:spcAft>
            </a:pP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 Asosiy komponentlar: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TTBT bir nechta asosiy komponentlardan tashkil topadi: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2.1. Tarmoq boshqaruv modullari: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Tarmoq monitoringi: Tizimning holatini real vaqtda kuzatish (trafik, uskunalar, ulanishlar).</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Nosozliklarni aniqlash va bartaraf etish: Avtomatik xabarlar va hisobotlar orqali muammolarni tezkor aniqlash.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Resurslarni boshqarish: Kanal va server resurslarini samarali taqsimlash.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2.2. Xizmatlarni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sifatini nazorat qilish (QoS): Foydalanuvchilarga taqdim etilayotgan xizmatlar sifati va ishlashini kuzatish.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Foydalanuvchi ma'lumotlarini boshqarish: Mijozlar profillari va talablariga mos xizmat ko‘rsatishni ta'minlash.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2.3. Xavfsizlik boshqaruvi:</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DDoS hujumlardan himoya qilish.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Kirish huquqlarini boshqarish: Tizim foydalanuvchilari va administratorlar uchun autentifikatsiya mexanizmlari.</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Ma'lumotlarni shifrlash: Maxfiylikni saqlash.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2.4. Avtomatlashtirish va sun'iy intellekt:</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Avtomatlashtirilgan tahlil: Tarmoqdagi anomaliyalarni avtomatik aniqlash.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Proaktiv boshqaruv: Muammolar yuzaga kelishidan oldin ularga qarshi chora ko‘rish.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3. TTBTning texnologik asoslari:</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TTBT zamonaviy texnologiyalar yordamida ishlaydi:</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SDN (Software-Defined Networking): Tarmoqni dasturiy ta’minot orqali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NFV (Network Function Virtualization): Fizik apparatlar o‘rniga virtual resurslar bilan ishlash.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IoT integratsiyasi: Turli qurilmalarning tarmoqqa ulanishini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50000"/>
              </a:lnSpc>
              <a:spcAft>
                <a:spcPts val="1000"/>
              </a:spcAft>
              <a:buNone/>
            </a:pPr>
            <a:r>
              <a:rPr lang="en-US" altLang="ru-RU" sz="2000" dirty="0">
                <a:latin typeface="Times New Roman" panose="02020603050405020304" pitchFamily="18" charset="0"/>
                <a:cs typeface="Times New Roman" panose="02020603050405020304" pitchFamily="18" charset="0"/>
              </a:rPr>
              <a:t>Big Data va AI: Ma'lumotlarni tahlil qilish va qaror qabul qilishni avtomatlashtirish.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4. Foydalanish sohalari: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Mobil aloqa operatorlari: Mobil tarmoqlarni monitoring qilish va xizmat ko‘rsatish.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Internet provayderlar: Internet xizmatlarini boshqarish va optimallashtirish.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Korxonalar: Ichki tarmoqlarni xavfsiz va samarali boshqarish.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Davlat tashkilotlari: Favqulodda vaziyatlarda tezkor aloqa tizimini ta'minlash.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5. TTBTning afzalliklari: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Samaradorlik: Qo‘l mehnati talabini kamaytirib, operatsion xarajatlarni qisqartiradi.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Moslashuvchanlik: Tezkor o‘zgarishlarga moslashish imkonini beradi.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Ishonchlilik: Xizmat sifatini oshirish orqali foydalanuvchi qoniqishini ta'minlaydi.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Tahliliy imkoniyatlar: Statistik ma'lumotlarni yig‘ish va tahlil qilish orqali yaxshiroq qaror qabul qilishni ta'minlaydi.</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0" y="1261110"/>
            <a:ext cx="10133965" cy="4895215"/>
          </a:xfrm>
          <a:prstGeom prst="rect">
            <a:avLst/>
          </a:prstGeom>
          <a:noFill/>
        </p:spPr>
        <p:txBody>
          <a:bodyPr wrap="square">
            <a:noAutofit/>
          </a:bodyPr>
          <a:lstStyle/>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Telekommunikatsiya xizmatlari sifatini boshqarish – bu tarmoq orqali taqdim etilayotgan xizmatlarning foydalanuvchilarga yetib borish jarayonidagi sifat ko‘rsatkichlarini nazorat qilish va yaxshilash jarayonidir. Sifatni boshqarish telekommunikatsiya operatorlari va provayderlar uchun xizmat sifati (QoS - Quality of Service) va foydalanuvchi tajribasi (QoE - Quality of Experience) darajasini oshirishga qaratilgan.</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Quyida mavzu haqida batafsil ma'lumot keltirilgan.</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1. Telekommunikatsiya xizmatlari sifatini boshqarish maqsadlari</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Xizmat uzluksizligini ta'minlash: Tarmoqdagi uzilishlarni kamaytirish yoki oldini olish.</a:t>
            </a:r>
            <a:endParaRPr lang="en-US" altLang="ru-RU" sz="2000" dirty="0">
              <a:latin typeface="Times New Roman" panose="02020603050405020304" pitchFamily="18" charset="0"/>
              <a:cs typeface="Times New Roman" panose="02020603050405020304" pitchFamily="18" charset="0"/>
            </a:endParaRPr>
          </a:p>
          <a:p>
            <a:pPr indent="0" algn="l">
              <a:lnSpc>
                <a:spcPct val="100000"/>
              </a:lnSpc>
              <a:spcAft>
                <a:spcPts val="1000"/>
              </a:spcAft>
              <a:buNone/>
            </a:pPr>
            <a:r>
              <a:rPr lang="en-US" altLang="ru-RU" sz="2000" dirty="0">
                <a:latin typeface="Times New Roman" panose="02020603050405020304" pitchFamily="18" charset="0"/>
                <a:cs typeface="Times New Roman" panose="02020603050405020304" pitchFamily="18" charset="0"/>
              </a:rPr>
              <a:t>Foydalanuvchi qoniqishini oshirish: Xizmat sifati orqali mijozlarning talablari va kutgan natijalarini qondirish.</a:t>
            </a:r>
            <a:endParaRPr lang="en-US"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12373</Words>
  <Application>WPS Presentation</Application>
  <PresentationFormat>Широкоэкранный</PresentationFormat>
  <Paragraphs>176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vt:lpstr>
      <vt:lpstr>Times New Roman</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alish</cp:lastModifiedBy>
  <cp:revision>6</cp:revision>
  <dcterms:created xsi:type="dcterms:W3CDTF">2024-12-16T17:37:00Z</dcterms:created>
  <dcterms:modified xsi:type="dcterms:W3CDTF">2025-01-12T07:44:37Z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C6E32AF06C784111B67A3206D3FE275C_13</vt:lpwstr>
  </property>
  <property fmtid="{D5CDD505-2E9C-101B-9397-08002B2CF9AE}" pid="3" name="KSOProductBuildVer">
    <vt:lpwstr>1049-12.2.0.19307</vt:lpwstr>
  </property>
</Properties>
</file>