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34"/>
  </p:notesMasterIdLst>
  <p:sldIdLst>
    <p:sldId id="256" r:id="rId2"/>
    <p:sldId id="283" r:id="rId3"/>
    <p:sldId id="282" r:id="rId4"/>
    <p:sldId id="259" r:id="rId5"/>
    <p:sldId id="284" r:id="rId6"/>
    <p:sldId id="257" r:id="rId7"/>
    <p:sldId id="258" r:id="rId8"/>
    <p:sldId id="273" r:id="rId9"/>
    <p:sldId id="261" r:id="rId10"/>
    <p:sldId id="260" r:id="rId11"/>
    <p:sldId id="262" r:id="rId12"/>
    <p:sldId id="275" r:id="rId13"/>
    <p:sldId id="274" r:id="rId14"/>
    <p:sldId id="276" r:id="rId15"/>
    <p:sldId id="263" r:id="rId16"/>
    <p:sldId id="264" r:id="rId17"/>
    <p:sldId id="271" r:id="rId18"/>
    <p:sldId id="265" r:id="rId19"/>
    <p:sldId id="277" r:id="rId20"/>
    <p:sldId id="267" r:id="rId21"/>
    <p:sldId id="278" r:id="rId22"/>
    <p:sldId id="279" r:id="rId23"/>
    <p:sldId id="266" r:id="rId24"/>
    <p:sldId id="285" r:id="rId25"/>
    <p:sldId id="268" r:id="rId26"/>
    <p:sldId id="287" r:id="rId27"/>
    <p:sldId id="286" r:id="rId28"/>
    <p:sldId id="288" r:id="rId29"/>
    <p:sldId id="269" r:id="rId30"/>
    <p:sldId id="280" r:id="rId31"/>
    <p:sldId id="281" r:id="rId32"/>
    <p:sldId id="270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03C43C-9678-4C54-9603-D42620EDC6A9}">
          <p14:sldIdLst>
            <p14:sldId id="256"/>
            <p14:sldId id="283"/>
            <p14:sldId id="282"/>
            <p14:sldId id="259"/>
            <p14:sldId id="284"/>
            <p14:sldId id="257"/>
            <p14:sldId id="258"/>
            <p14:sldId id="273"/>
            <p14:sldId id="261"/>
            <p14:sldId id="260"/>
            <p14:sldId id="262"/>
            <p14:sldId id="275"/>
            <p14:sldId id="274"/>
            <p14:sldId id="276"/>
            <p14:sldId id="263"/>
            <p14:sldId id="264"/>
            <p14:sldId id="271"/>
            <p14:sldId id="265"/>
            <p14:sldId id="277"/>
            <p14:sldId id="267"/>
            <p14:sldId id="278"/>
            <p14:sldId id="279"/>
            <p14:sldId id="266"/>
            <p14:sldId id="285"/>
            <p14:sldId id="268"/>
            <p14:sldId id="287"/>
            <p14:sldId id="286"/>
            <p14:sldId id="288"/>
            <p14:sldId id="269"/>
            <p14:sldId id="280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74" d="100"/>
          <a:sy n="74" d="100"/>
        </p:scale>
        <p:origin x="151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9459A-73FD-4618-8D50-BE417A3DC833}" type="datetimeFigureOut">
              <a:rPr lang="en-ID" smtClean="0"/>
              <a:t>09/01/2020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A4A7-B37F-4393-98DF-EDCCF53A7B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249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A4A7-B37F-4393-98DF-EDCCF53A7B52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08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107168-8A0E-4E76-A05C-29DFBBD8B549}" type="datetimeFigureOut">
              <a:rPr lang="id-ID" smtClean="0"/>
              <a:t>09/01/2020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7AC80E3-ED74-4C27-A158-65704383DE5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antuan.hutangcat.dx.a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utangcat.dx.am/" TargetMode="External"/><Relationship Id="rId5" Type="http://schemas.openxmlformats.org/officeDocument/2006/relationships/hyperlink" Target="http://localhost/DM_bantuan/" TargetMode="External"/><Relationship Id="rId4" Type="http://schemas.openxmlformats.org/officeDocument/2006/relationships/hyperlink" Target="http://localhost/DM_bantuan/admin0065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99184" y="3549687"/>
            <a:ext cx="73448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662" y="3535617"/>
            <a:ext cx="5040560" cy="14070"/>
          </a:xfrm>
          <a:prstGeom prst="line">
            <a:avLst/>
          </a:prstGeom>
          <a:ln>
            <a:solidFill>
              <a:srgbClr val="DEA22A"/>
            </a:solidFill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-396552" y="1628800"/>
            <a:ext cx="9721080" cy="20882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45720" rIns="45720" anchor="t"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 ALGORITMA </a:t>
            </a:r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 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 PENENTUAN BANTUAN BEDAH RUMAH (RTLH)</a:t>
            </a:r>
          </a:p>
          <a:p>
            <a:pPr algn="ctr"/>
            <a:r>
              <a:rPr lang="en-US" sz="3200" i="1" cap="none" dirty="0">
                <a:ln w="11430"/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KELURAHAN KRAPYAK</a:t>
            </a:r>
            <a:endParaRPr lang="id-ID" sz="3200" i="1" cap="none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3"/>
          <p:cNvSpPr txBox="1"/>
          <p:nvPr/>
        </p:nvSpPr>
        <p:spPr>
          <a:xfrm>
            <a:off x="3425094" y="5782961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PEMBIMBING :</a:t>
            </a:r>
            <a:b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Agusta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Praba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Ristadi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P.,</a:t>
            </a:r>
            <a:r>
              <a:rPr lang="en-US" sz="2000" b="0" cap="none" spc="150" dirty="0" err="1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000" b="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-2453683" y="339689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SIDANG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TUGAS AKHIR</a:t>
            </a:r>
            <a:endParaRPr lang="id-ID" sz="24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3419872" y="5013176"/>
            <a:ext cx="5612401" cy="936104"/>
          </a:xfrm>
          <a:prstGeom prst="rect">
            <a:avLst/>
          </a:prstGeom>
        </p:spPr>
        <p:txBody>
          <a:bodyPr vert="horz" lIns="45720" rIns="4572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OLEH :</a:t>
            </a:r>
          </a:p>
          <a:p>
            <a:r>
              <a:rPr lang="en-US" sz="2000" b="0" cap="none" spc="150" dirty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Agus Supriyanto</a:t>
            </a:r>
            <a:endParaRPr lang="id-ID" sz="2000" cap="none" spc="150" dirty="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246"/>
            <a:ext cx="7467600" cy="58092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Tugas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Akhir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15488"/>
            <a:ext cx="7467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“</a:t>
            </a:r>
            <a:r>
              <a:rPr lang="en-US" dirty="0" err="1"/>
              <a:t>Dapat</a:t>
            </a:r>
            <a:r>
              <a:rPr lang="en-US" dirty="0"/>
              <a:t>” dan “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”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sebelumnya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i="1" dirty="0"/>
              <a:t>Naïve Bayes.</a:t>
            </a:r>
          </a:p>
          <a:p>
            <a:pPr marL="0" indent="0" algn="just">
              <a:buNone/>
            </a:pPr>
            <a:endParaRPr lang="en-US" i="1" dirty="0"/>
          </a:p>
          <a:p>
            <a:pPr algn="just"/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67668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71600" y="2132856"/>
            <a:ext cx="7467600" cy="4797152"/>
          </a:xfrm>
        </p:spPr>
        <p:txBody>
          <a:bodyPr>
            <a:normAutofit/>
          </a:bodyPr>
          <a:lstStyle/>
          <a:p>
            <a:pPr marL="338138" indent="0" algn="just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data </a:t>
            </a:r>
          </a:p>
          <a:p>
            <a:pPr marL="576263" indent="-273050" algn="just"/>
            <a:r>
              <a:rPr lang="en-US" sz="2800" dirty="0"/>
              <a:t>Data Primer, </a:t>
            </a:r>
            <a:r>
              <a:rPr lang="en-US" sz="2800" dirty="0" err="1"/>
              <a:t>suatu</a:t>
            </a:r>
            <a:r>
              <a:rPr lang="en-US" sz="2800" dirty="0"/>
              <a:t>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institusi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, </a:t>
            </a:r>
            <a:r>
              <a:rPr lang="en-US" sz="2800" dirty="0" err="1"/>
              <a:t>yakni</a:t>
            </a:r>
            <a:r>
              <a:rPr lang="en-US" sz="2800" dirty="0"/>
              <a:t> di </a:t>
            </a:r>
            <a:r>
              <a:rPr lang="en-US" sz="2800" dirty="0" err="1"/>
              <a:t>pusat</a:t>
            </a:r>
            <a:r>
              <a:rPr lang="en-US" sz="2800" dirty="0"/>
              <a:t> data </a:t>
            </a:r>
            <a:r>
              <a:rPr lang="en-US" sz="2800" dirty="0" err="1"/>
              <a:t>terpadu</a:t>
            </a:r>
            <a:r>
              <a:rPr lang="en-US" sz="2800" dirty="0"/>
              <a:t> </a:t>
            </a:r>
            <a:r>
              <a:rPr lang="en-US" sz="2800" dirty="0" err="1"/>
              <a:t>warga</a:t>
            </a:r>
            <a:r>
              <a:rPr lang="en-US" sz="2800" dirty="0"/>
              <a:t> miskin </a:t>
            </a:r>
            <a:r>
              <a:rPr lang="en-US" sz="2800" dirty="0" err="1"/>
              <a:t>dinas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Kelurahan </a:t>
            </a:r>
            <a:r>
              <a:rPr lang="en-US" sz="2800" dirty="0" err="1"/>
              <a:t>Krapyak</a:t>
            </a:r>
            <a:r>
              <a:rPr lang="en-US" sz="2800" dirty="0"/>
              <a:t> </a:t>
            </a:r>
            <a:r>
              <a:rPr lang="en-US" sz="2800" dirty="0" err="1"/>
              <a:t>Kecamatan</a:t>
            </a:r>
            <a:r>
              <a:rPr lang="en-US" sz="2800" dirty="0"/>
              <a:t> Semarang Barat </a:t>
            </a:r>
            <a:r>
              <a:rPr lang="en-US" sz="2800" dirty="0" err="1"/>
              <a:t>berupa</a:t>
            </a:r>
            <a:r>
              <a:rPr lang="en-US" sz="2800" dirty="0"/>
              <a:t> data </a:t>
            </a:r>
            <a:r>
              <a:rPr lang="en-US" sz="2800" dirty="0" err="1"/>
              <a:t>induk</a:t>
            </a:r>
            <a:r>
              <a:rPr lang="en-US" sz="2800" dirty="0"/>
              <a:t> dan data </a:t>
            </a:r>
            <a:r>
              <a:rPr lang="en-US" sz="2800" dirty="0" err="1"/>
              <a:t>warga</a:t>
            </a:r>
            <a:r>
              <a:rPr lang="en-US" sz="2800" dirty="0"/>
              <a:t> miskin yang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 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F753F4-FE55-4B48-88A6-9D118B294B63}"/>
              </a:ext>
            </a:extLst>
          </p:cNvPr>
          <p:cNvSpPr txBox="1">
            <a:spLocks/>
          </p:cNvSpPr>
          <p:nvPr/>
        </p:nvSpPr>
        <p:spPr>
          <a:xfrm>
            <a:off x="500260" y="404664"/>
            <a:ext cx="7992888" cy="23762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en-US" dirty="0"/>
          </a:p>
          <a:p>
            <a:pPr marL="627063" indent="-288925" algn="just"/>
            <a:r>
              <a:rPr lang="id-ID" dirty="0"/>
              <a:t>Dalam</a:t>
            </a:r>
            <a:r>
              <a:rPr lang="en-US" dirty="0"/>
              <a:t> </a:t>
            </a:r>
            <a:r>
              <a:rPr lang="id-ID" dirty="0"/>
              <a:t>penelitian ini penulis menggunakan beberapa metode penelitian, meliputi jenis dan sumber data, pengumpulan data, dan metode pengembangan perangkat lunak.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83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Metodologi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2404" y="572534"/>
            <a:ext cx="7467600" cy="1920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576263" indent="-273050" algn="just"/>
            <a:r>
              <a:rPr lang="en-US" sz="2800" dirty="0"/>
              <a:t>Data </a:t>
            </a:r>
            <a:r>
              <a:rPr lang="en-US" sz="2800" dirty="0" err="1"/>
              <a:t>Sekunder</a:t>
            </a:r>
            <a:r>
              <a:rPr lang="en-US" sz="2800" dirty="0"/>
              <a:t>, data yang </a:t>
            </a:r>
            <a:r>
              <a:rPr lang="en-US" sz="2800" dirty="0" err="1"/>
              <a:t>diperoleh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buku-buku</a:t>
            </a:r>
            <a:r>
              <a:rPr lang="en-US" sz="2800" dirty="0"/>
              <a:t> </a:t>
            </a:r>
            <a:r>
              <a:rPr lang="en-US" sz="2800" dirty="0" err="1"/>
              <a:t>penunjang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keterangan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.</a:t>
            </a:r>
            <a:endParaRPr lang="en-ID" sz="2800" dirty="0"/>
          </a:p>
          <a:p>
            <a:pPr marL="576263" indent="-27305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3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1. </a:t>
            </a:r>
            <a:r>
              <a:rPr lang="id-ID" dirty="0"/>
              <a:t>Wawancara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Lurah</a:t>
            </a:r>
            <a:r>
              <a:rPr lang="en-US" dirty="0"/>
              <a:t> Kelurahan </a:t>
            </a:r>
            <a:r>
              <a:rPr lang="en-US" dirty="0" err="1"/>
              <a:t>krapyak</a:t>
            </a:r>
            <a:r>
              <a:rPr lang="en-US" dirty="0"/>
              <a:t>, </a:t>
            </a:r>
            <a:r>
              <a:rPr lang="en-US" dirty="0" err="1"/>
              <a:t>Sekertaris</a:t>
            </a:r>
            <a:r>
              <a:rPr lang="en-US" dirty="0"/>
              <a:t> dan IT </a:t>
            </a:r>
            <a:r>
              <a:rPr lang="en-US" dirty="0" err="1"/>
              <a:t>kelurahan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data-data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penelitian</a:t>
            </a:r>
            <a:endParaRPr lang="en-US" dirty="0"/>
          </a:p>
          <a:p>
            <a:pPr lvl="0"/>
            <a:r>
              <a:rPr lang="en-US" dirty="0"/>
              <a:t>2. </a:t>
            </a:r>
            <a:r>
              <a:rPr lang="id-ID" dirty="0"/>
              <a:t>Observasi</a:t>
            </a:r>
            <a:endParaRPr lang="en-US" dirty="0"/>
          </a:p>
          <a:p>
            <a:pPr marL="576263" indent="-273050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dan data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format .xlsx dan file form </a:t>
            </a:r>
            <a:r>
              <a:rPr lang="en-US" dirty="0" err="1"/>
              <a:t>kriteria-kriteria</a:t>
            </a:r>
            <a:r>
              <a:rPr lang="en-US" dirty="0"/>
              <a:t> yang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data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 yang </a:t>
            </a:r>
            <a:r>
              <a:rPr lang="en-US" dirty="0" err="1"/>
              <a:t>diberikan</a:t>
            </a:r>
            <a:r>
              <a:rPr lang="en-US" dirty="0"/>
              <a:t> oleh IT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Dari </a:t>
            </a:r>
            <a:r>
              <a:rPr lang="en-US" dirty="0" err="1"/>
              <a:t>Lurah</a:t>
            </a:r>
            <a:r>
              <a:rPr lang="en-US" dirty="0"/>
              <a:t> </a:t>
            </a:r>
            <a:r>
              <a:rPr lang="en-US" dirty="0" err="1"/>
              <a:t>Krapyak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577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Pengumpulan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3883" y="975866"/>
            <a:ext cx="7467600" cy="56214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3.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US" dirty="0"/>
          </a:p>
          <a:p>
            <a:pPr marL="627063" indent="-288925" algn="just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teori-teori</a:t>
            </a:r>
            <a:r>
              <a:rPr lang="en-US" dirty="0"/>
              <a:t> dan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internet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84048"/>
            <a:ext cx="7467600" cy="580926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07E96F0-456B-4BB1-94CA-D2ACFBC6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649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A4DC5E63-EDCB-4AFD-A3A9-20BCB54E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05CD3185-B32F-4182-B185-BB8502C0B573}"/>
              </a:ext>
            </a:extLst>
          </p:cNvPr>
          <p:cNvSpPr txBox="1">
            <a:spLocks/>
          </p:cNvSpPr>
          <p:nvPr/>
        </p:nvSpPr>
        <p:spPr>
          <a:xfrm>
            <a:off x="602312" y="5493733"/>
            <a:ext cx="7498080" cy="383539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>
                <a:solidFill>
                  <a:schemeClr val="tx1"/>
                </a:solidFill>
              </a:rPr>
              <a:t>Metode Pengembangan Sistem Model Prototype </a:t>
            </a:r>
            <a:r>
              <a:rPr lang="en-US" dirty="0">
                <a:solidFill>
                  <a:schemeClr val="tx1"/>
                </a:solidFill>
              </a:rPr>
              <a:t>(Pressman, 2012).</a:t>
            </a: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3992A3-56C4-4375-9503-EA3BA3E30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53" y="1069719"/>
            <a:ext cx="4828503" cy="4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C6C10-DB71-452F-A17A-7F4F0AD45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902723"/>
            <a:ext cx="7956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40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Activity Diagram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Banyak data dan </a:t>
            </a:r>
            <a:r>
              <a:rPr lang="en-US" dirty="0" err="1"/>
              <a:t>Individu</a:t>
            </a:r>
            <a:r>
              <a:rPr lang="en-US" i="1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8729F-8A77-4834-B5CC-4251A7417E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9833" y="841574"/>
            <a:ext cx="5544334" cy="61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/>
              <a:t>Approve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CCADB-BCDC-464C-A750-40BC58A0A3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748012"/>
            <a:ext cx="3257897" cy="58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8253" y="116632"/>
            <a:ext cx="7467600" cy="604664"/>
          </a:xfrm>
        </p:spPr>
        <p:txBody>
          <a:bodyPr>
            <a:normAutofit/>
          </a:bodyPr>
          <a:lstStyle/>
          <a:p>
            <a:pPr algn="ctr"/>
            <a:r>
              <a:rPr lang="en-US" sz="2600" i="1" dirty="0"/>
              <a:t>Activity Diagram</a:t>
            </a:r>
            <a:r>
              <a:rPr lang="en-US" sz="2600" dirty="0"/>
              <a:t> </a:t>
            </a:r>
            <a:r>
              <a:rPr lang="en-US" sz="2600" i="1" dirty="0" err="1"/>
              <a:t>Cek</a:t>
            </a:r>
            <a:r>
              <a:rPr lang="en-US" sz="2600" i="1" dirty="0"/>
              <a:t> Status </a:t>
            </a:r>
            <a:r>
              <a:rPr lang="en-US" sz="2600" i="1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9C1A-7840-4F35-88F6-55ACC967C9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7157" y="633972"/>
            <a:ext cx="5609139" cy="61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bambu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atap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, status </a:t>
            </a:r>
            <a:r>
              <a:rPr lang="en-US" dirty="0" err="1"/>
              <a:t>penguasaan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sumber</a:t>
            </a:r>
            <a:r>
              <a:rPr lang="en-US" dirty="0"/>
              <a:t> air,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</a:t>
            </a:r>
            <a:endParaRPr lang="en-US" sz="2000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melatar</a:t>
            </a:r>
            <a:r>
              <a:rPr lang="en-US" dirty="0"/>
              <a:t> </a:t>
            </a:r>
            <a:r>
              <a:rPr lang="en-US" dirty="0" err="1"/>
              <a:t>belakangi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penilaian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Seperti</a:t>
            </a:r>
            <a:r>
              <a:rPr lang="en-US" dirty="0"/>
              <a:t> proses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78498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936104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sz="2600" dirty="0" err="1"/>
              <a:t>Penentuan</a:t>
            </a:r>
            <a:r>
              <a:rPr lang="en-US" sz="2600" dirty="0"/>
              <a:t> </a:t>
            </a:r>
            <a:r>
              <a:rPr lang="en-US" sz="2600" dirty="0" err="1"/>
              <a:t>Bantuan</a:t>
            </a:r>
            <a:r>
              <a:rPr lang="en-US" sz="2600" dirty="0"/>
              <a:t> Banyak data dan </a:t>
            </a:r>
            <a:r>
              <a:rPr lang="en-US" sz="2600" dirty="0" err="1"/>
              <a:t>Individu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2730-1CAF-4D03-800E-3154DA1F23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792" y="692696"/>
            <a:ext cx="7467600" cy="60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64807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i="1" dirty="0"/>
              <a:t>Approve</a:t>
            </a:r>
            <a:r>
              <a:rPr lang="en-US" dirty="0"/>
              <a:t> </a:t>
            </a:r>
            <a:r>
              <a:rPr lang="en-US" dirty="0" err="1"/>
              <a:t>Bantuan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6496-3B0E-406C-8C7D-FB819FF8D3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476672"/>
            <a:ext cx="6696744" cy="57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-99392"/>
            <a:ext cx="8352928" cy="864096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/>
              <a:t>Sequence Diagram</a:t>
            </a:r>
            <a:r>
              <a:rPr lang="en-US" sz="2600" dirty="0"/>
              <a:t> </a:t>
            </a:r>
            <a:r>
              <a:rPr lang="en-US" dirty="0" err="1"/>
              <a:t>Cek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dan </a:t>
            </a:r>
            <a:r>
              <a:rPr lang="en-US" dirty="0" err="1"/>
              <a:t>Cetak</a:t>
            </a:r>
            <a:r>
              <a:rPr lang="en-US" dirty="0"/>
              <a:t> Detail </a:t>
            </a:r>
            <a:r>
              <a:rPr lang="en-US" dirty="0" err="1"/>
              <a:t>pengajuan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13266-4618-4551-AF79-93B789379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764704"/>
            <a:ext cx="6696744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85"/>
            <a:ext cx="7467600" cy="5809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4582-6951-4063-81E4-A09D0C1B8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4511"/>
            <a:ext cx="7467599" cy="5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143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naïve </a:t>
            </a:r>
            <a:r>
              <a:rPr lang="en-US" dirty="0" err="1">
                <a:solidFill>
                  <a:schemeClr val="tx1"/>
                </a:solidFill>
              </a:rPr>
              <a:t>bayes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6C5797-F162-41B1-B4B2-1171E8D14DF2}"/>
              </a:ext>
            </a:extLst>
          </p:cNvPr>
          <p:cNvSpPr txBox="1">
            <a:spLocks/>
          </p:cNvSpPr>
          <p:nvPr/>
        </p:nvSpPr>
        <p:spPr>
          <a:xfrm>
            <a:off x="539552" y="2888432"/>
            <a:ext cx="8424936" cy="38529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     = Data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ketahui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P(H|E)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bersyaratsuatu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   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(evidence) 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P(H)	    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(priori)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apapun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P(E|H)   =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 sebuah bukti E terjadi akan pengaruh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hipotesis H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P(E)      =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Probabilitas awal (Priori) bukti E terjadi tanpa memandang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id-ID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hipotesis/bukti yang lain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177BC9-EB14-4A4E-BF05-6CAB49235175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1475656" y="1287016"/>
                <a:ext cx="6686128" cy="9178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4000" smtClean="0"/>
                        <m:t>P</m:t>
                      </m:r>
                      <m:d>
                        <m:dPr>
                          <m:ctrlPr>
                            <a:rPr lang="en-ID" sz="40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d-ID" sz="4000"/>
                            <m:t>H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id-ID" sz="4000"/>
                            <m:t>E</m:t>
                          </m:r>
                        </m:e>
                      </m:d>
                      <m:r>
                        <a:rPr lang="id-ID" sz="4000"/>
                        <m:t>=</m:t>
                      </m:r>
                      <m:f>
                        <m:fPr>
                          <m:ctrlPr>
                            <a:rPr lang="en-ID" sz="4000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d-ID" sz="40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ID" sz="40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sz="4000"/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id-ID" sz="4000"/>
                                <m:t>H</m:t>
                              </m:r>
                            </m:e>
                          </m:d>
                          <m:r>
                            <a:rPr lang="id-ID" sz="4000" i="1"/>
                            <m:t>𝑥</m:t>
                          </m:r>
                          <m:r>
                            <m:rPr>
                              <m:sty m:val="p"/>
                            </m:rPr>
                            <a:rPr lang="id-ID" sz="4000"/>
                            <m:t>P</m:t>
                          </m:r>
                          <m:d>
                            <m:dPr>
                              <m:ctrlPr>
                                <a:rPr lang="en-ID" sz="40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sz="4000"/>
                                <m:t>H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id-ID" sz="4000"/>
                            <m:t>P</m:t>
                          </m:r>
                          <m:d>
                            <m:dPr>
                              <m:ctrlPr>
                                <a:rPr lang="en-ID" sz="40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d-ID" sz="4000"/>
                                <m:t>E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4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177BC9-EB14-4A4E-BF05-6CAB49235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1475656" y="1287016"/>
                <a:ext cx="6686128" cy="917848"/>
              </a:xfrm>
              <a:blipFill>
                <a:blip r:embed="rId4"/>
                <a:stretch>
                  <a:fillRect b="-437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584" y="4725144"/>
            <a:ext cx="7467600" cy="892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Admin</a:t>
            </a:r>
          </a:p>
          <a:p>
            <a:r>
              <a:rPr lang="en-ID" dirty="0">
                <a:hlinkClick r:id="rId3"/>
              </a:rPr>
              <a:t>http://bantuan.hutangcat.dx.am/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968352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Administrator</a:t>
            </a:r>
          </a:p>
          <a:p>
            <a:r>
              <a:rPr lang="en-ID" dirty="0">
                <a:hlinkClick r:id="rId4"/>
              </a:rPr>
              <a:t>http://localhost/DM_bantuan/admin0065/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0DC63-BEE8-4694-A64E-CB70FFA77128}"/>
              </a:ext>
            </a:extLst>
          </p:cNvPr>
          <p:cNvSpPr txBox="1">
            <a:spLocks/>
          </p:cNvSpPr>
          <p:nvPr/>
        </p:nvSpPr>
        <p:spPr>
          <a:xfrm>
            <a:off x="848816" y="2156048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Warga</a:t>
            </a:r>
            <a:endParaRPr lang="en-US" dirty="0"/>
          </a:p>
          <a:p>
            <a:r>
              <a:rPr lang="en-ID" dirty="0">
                <a:hlinkClick r:id="rId5"/>
              </a:rPr>
              <a:t>http://localhost/DM_bantuan/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7FC78E-F21B-40E8-BE65-C027AF697CD8}"/>
              </a:ext>
            </a:extLst>
          </p:cNvPr>
          <p:cNvSpPr txBox="1">
            <a:spLocks/>
          </p:cNvSpPr>
          <p:nvPr/>
        </p:nvSpPr>
        <p:spPr>
          <a:xfrm>
            <a:off x="3644280" y="1471548"/>
            <a:ext cx="1656184" cy="5566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Offline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61EBEA-17C7-444D-B2C6-F7867D9A3FA8}"/>
              </a:ext>
            </a:extLst>
          </p:cNvPr>
          <p:cNvSpPr txBox="1">
            <a:spLocks/>
          </p:cNvSpPr>
          <p:nvPr/>
        </p:nvSpPr>
        <p:spPr>
          <a:xfrm>
            <a:off x="3644280" y="4277439"/>
            <a:ext cx="1656184" cy="5566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Online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DB5030-B37E-4812-9070-A9FE114CA357}"/>
              </a:ext>
            </a:extLst>
          </p:cNvPr>
          <p:cNvSpPr txBox="1">
            <a:spLocks/>
          </p:cNvSpPr>
          <p:nvPr/>
        </p:nvSpPr>
        <p:spPr>
          <a:xfrm>
            <a:off x="824270" y="5549552"/>
            <a:ext cx="7467600" cy="8926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Warga</a:t>
            </a:r>
            <a:endParaRPr lang="en-US" dirty="0"/>
          </a:p>
          <a:p>
            <a:r>
              <a:rPr lang="en-ID">
                <a:hlinkClick r:id="rId6"/>
              </a:rPr>
              <a:t>http://hutangcat.dx.am/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manual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29399-AE30-4666-82B3-4C56270EFB08}"/>
              </a:ext>
            </a:extLst>
          </p:cNvPr>
          <p:cNvGraphicFramePr>
            <a:graphicFrameLocks noGrp="1"/>
          </p:cNvGraphicFramePr>
          <p:nvPr/>
        </p:nvGraphicFramePr>
        <p:xfrm>
          <a:off x="935595" y="1988840"/>
          <a:ext cx="7272809" cy="37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675">
                  <a:extLst>
                    <a:ext uri="{9D8B030D-6E8A-4147-A177-3AD203B41FA5}">
                      <a16:colId xmlns:a16="http://schemas.microsoft.com/office/drawing/2014/main" val="1383858926"/>
                    </a:ext>
                  </a:extLst>
                </a:gridCol>
                <a:gridCol w="1672847">
                  <a:extLst>
                    <a:ext uri="{9D8B030D-6E8A-4147-A177-3AD203B41FA5}">
                      <a16:colId xmlns:a16="http://schemas.microsoft.com/office/drawing/2014/main" val="4074496309"/>
                    </a:ext>
                  </a:extLst>
                </a:gridCol>
                <a:gridCol w="2020118">
                  <a:extLst>
                    <a:ext uri="{9D8B030D-6E8A-4147-A177-3AD203B41FA5}">
                      <a16:colId xmlns:a16="http://schemas.microsoft.com/office/drawing/2014/main" val="2078960953"/>
                    </a:ext>
                  </a:extLst>
                </a:gridCol>
                <a:gridCol w="700631">
                  <a:extLst>
                    <a:ext uri="{9D8B030D-6E8A-4147-A177-3AD203B41FA5}">
                      <a16:colId xmlns:a16="http://schemas.microsoft.com/office/drawing/2014/main" val="2194615989"/>
                    </a:ext>
                  </a:extLst>
                </a:gridCol>
                <a:gridCol w="1077536">
                  <a:extLst>
                    <a:ext uri="{9D8B030D-6E8A-4147-A177-3AD203B41FA5}">
                      <a16:colId xmlns:a16="http://schemas.microsoft.com/office/drawing/2014/main" val="1862902499"/>
                    </a:ext>
                  </a:extLst>
                </a:gridCol>
                <a:gridCol w="1210002">
                  <a:extLst>
                    <a:ext uri="{9D8B030D-6E8A-4147-A177-3AD203B41FA5}">
                      <a16:colId xmlns:a16="http://schemas.microsoft.com/office/drawing/2014/main" val="4196587921"/>
                    </a:ext>
                  </a:extLst>
                </a:gridCol>
              </a:tblGrid>
              <a:tr h="31251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KK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Probabilitas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Kesimpulan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339039"/>
                  </a:ext>
                </a:extLst>
              </a:tr>
              <a:tr h="31230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2932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BAMBANG PRAYITNO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0,00368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0,00155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7864139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3374131312053980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ZAINAL ABIDIN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0,00130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5294934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3374131212057300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REKNO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0,00034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0,00278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3753237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3374131412057300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BASIR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0,00065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4739353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3374131512057890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RASMIDJAN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0,00246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5536250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3374131412050750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SOEDADI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0,00142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8713271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3374131612055320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AKHMAD USMAN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0,00843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0,00129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359696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3374022109645360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ACHMAD BARATA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0,00028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198847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3374131412052490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DELTA VIRGONITA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0.00317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Dapat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3034882"/>
                  </a:ext>
                </a:extLst>
              </a:tr>
              <a:tr h="3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3374131512050550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WASTODI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0,00607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0,00002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Dapat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528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892696"/>
          </a:xfrm>
        </p:spPr>
        <p:txBody>
          <a:bodyPr>
            <a:norm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298379-547F-4489-B9BC-E8A302A4FEB5}"/>
              </a:ext>
            </a:extLst>
          </p:cNvPr>
          <p:cNvSpPr txBox="1">
            <a:spLocks/>
          </p:cNvSpPr>
          <p:nvPr/>
        </p:nvSpPr>
        <p:spPr>
          <a:xfrm>
            <a:off x="838200" y="2824336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F249-F63F-494F-9E4A-AD7F43AB3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984776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68" y="188640"/>
            <a:ext cx="8291264" cy="1143000"/>
          </a:xfrm>
        </p:spPr>
        <p:txBody>
          <a:bodyPr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56184"/>
            <a:ext cx="7467600" cy="3917032"/>
          </a:xfrm>
        </p:spPr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Akurasi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Akurasi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98379-547F-4489-B9BC-E8A302A4F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695835"/>
                <a:ext cx="7467600" cy="892696"/>
              </a:xfrm>
              <a:prstGeom prst="rect">
                <a:avLst/>
              </a:prstGeom>
              <a:blipFill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F02643D3-5D80-462E-B9AB-BF54D07F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19547"/>
              </p:ext>
            </p:extLst>
          </p:nvPr>
        </p:nvGraphicFramePr>
        <p:xfrm>
          <a:off x="1208086" y="2184417"/>
          <a:ext cx="7097712" cy="232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428">
                  <a:extLst>
                    <a:ext uri="{9D8B030D-6E8A-4147-A177-3AD203B41FA5}">
                      <a16:colId xmlns:a16="http://schemas.microsoft.com/office/drawing/2014/main" val="1648382495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87611703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3179158020"/>
                    </a:ext>
                  </a:extLst>
                </a:gridCol>
                <a:gridCol w="1774428">
                  <a:extLst>
                    <a:ext uri="{9D8B030D-6E8A-4147-A177-3AD203B41FA5}">
                      <a16:colId xmlns:a16="http://schemas.microsoft.com/office/drawing/2014/main" val="1539416216"/>
                    </a:ext>
                  </a:extLst>
                </a:gridCol>
              </a:tblGrid>
              <a:tr h="575184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</a:t>
                      </a:r>
                    </a:p>
                    <a:p>
                      <a:pPr algn="ctr"/>
                      <a:r>
                        <a:rPr lang="en-US" dirty="0" err="1"/>
                        <a:t>Aktual</a:t>
                      </a:r>
                      <a:endParaRPr lang="en-ID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 </a:t>
                      </a:r>
                      <a:r>
                        <a:rPr lang="en-US" dirty="0" err="1"/>
                        <a:t>Klasifikasi</a:t>
                      </a:r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78631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27162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15499"/>
                  </a:ext>
                </a:extLst>
              </a:tr>
              <a:tr h="583173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233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3AE7CD2-FC04-491D-8E96-96358B243B8B}"/>
              </a:ext>
            </a:extLst>
          </p:cNvPr>
          <p:cNvSpPr txBox="1"/>
          <p:nvPr/>
        </p:nvSpPr>
        <p:spPr>
          <a:xfrm>
            <a:off x="6084168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TP</a:t>
            </a:r>
            <a:endParaRPr lang="en-ID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554B2-E938-46AA-A55A-388F238AEBF1}"/>
              </a:ext>
            </a:extLst>
          </p:cNvPr>
          <p:cNvSpPr txBox="1"/>
          <p:nvPr/>
        </p:nvSpPr>
        <p:spPr>
          <a:xfrm>
            <a:off x="7812360" y="327569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FN</a:t>
            </a:r>
            <a:endParaRPr lang="en-ID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55ECC-6462-410F-B720-D50FF6D46730}"/>
              </a:ext>
            </a:extLst>
          </p:cNvPr>
          <p:cNvSpPr txBox="1"/>
          <p:nvPr/>
        </p:nvSpPr>
        <p:spPr>
          <a:xfrm>
            <a:off x="6084168" y="3892406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FP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D47063-CB04-4693-B640-5C5F65542F84}"/>
              </a:ext>
            </a:extLst>
          </p:cNvPr>
          <p:cNvSpPr txBox="1"/>
          <p:nvPr/>
        </p:nvSpPr>
        <p:spPr>
          <a:xfrm>
            <a:off x="7812360" y="386104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TN</a:t>
            </a:r>
            <a:endParaRPr lang="en-ID" sz="14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B937E8C-F71E-4D45-AB49-4F5EDB61B150}"/>
              </a:ext>
            </a:extLst>
          </p:cNvPr>
          <p:cNvSpPr txBox="1">
            <a:spLocks/>
          </p:cNvSpPr>
          <p:nvPr/>
        </p:nvSpPr>
        <p:spPr>
          <a:xfrm>
            <a:off x="838198" y="5682153"/>
            <a:ext cx="7467600" cy="8926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100%</a:t>
            </a:r>
          </a:p>
          <a:p>
            <a:endParaRPr lang="en-US" dirty="0"/>
          </a:p>
        </p:txBody>
      </p:sp>
      <p:pic>
        <p:nvPicPr>
          <p:cNvPr id="2053" name="Picture 64">
            <a:extLst>
              <a:ext uri="{FF2B5EF4-FFF2-40B4-BE49-F238E27FC236}">
                <a16:creationId xmlns:a16="http://schemas.microsoft.com/office/drawing/2014/main" id="{310DAAF8-C938-4092-B45D-0DD9AE7E3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14">
            <a:extLst>
              <a:ext uri="{FF2B5EF4-FFF2-40B4-BE49-F238E27FC236}">
                <a16:creationId xmlns:a16="http://schemas.microsoft.com/office/drawing/2014/main" id="{7F7F9DFA-FF26-4792-ACD9-B4C7398D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15">
            <a:extLst>
              <a:ext uri="{FF2B5EF4-FFF2-40B4-BE49-F238E27FC236}">
                <a16:creationId xmlns:a16="http://schemas.microsoft.com/office/drawing/2014/main" id="{FD011204-7504-4EFA-A4CF-7A1A5C5B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53188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/>
                <a:r>
                  <a:rPr lang="en-US" dirty="0" err="1"/>
                  <a:t>Mampu</a:t>
                </a:r>
                <a:r>
                  <a:rPr lang="en-US" dirty="0"/>
                  <a:t> </a:t>
                </a:r>
                <a:r>
                  <a:rPr lang="en-US" dirty="0" err="1"/>
                  <a:t>mengklasifikasikan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kategori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dan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algoritma</a:t>
                </a:r>
                <a:r>
                  <a:rPr lang="en-US" dirty="0"/>
                  <a:t> Naïve Bayes </a:t>
                </a:r>
                <a:r>
                  <a:rPr lang="en-US" dirty="0" err="1"/>
                  <a:t>berdasarkan</a:t>
                </a:r>
                <a:r>
                  <a:rPr lang="en-US" dirty="0"/>
                  <a:t> data </a:t>
                </a:r>
                <a:r>
                  <a:rPr lang="en-US" dirty="0" err="1"/>
                  <a:t>warga</a:t>
                </a:r>
                <a:r>
                  <a:rPr lang="en-US" dirty="0"/>
                  <a:t> yang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dan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</a:t>
                </a:r>
                <a:r>
                  <a:rPr lang="en-US" dirty="0" err="1"/>
                  <a:t>peritungan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3+0</m:t>
                        </m:r>
                      </m:den>
                    </m:f>
                  </m:oMath>
                </a14:m>
                <a:r>
                  <a:rPr lang="en-US" dirty="0"/>
                  <a:t> = 1  = 100 %.</a:t>
                </a:r>
                <a:endParaRPr lang="en-US" sz="1600" dirty="0"/>
              </a:p>
              <a:p>
                <a:pPr lvl="0"/>
                <a:r>
                  <a:rPr lang="en-US" dirty="0" err="1"/>
                  <a:t>Pembuatan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</a:t>
                </a:r>
                <a:r>
                  <a:rPr lang="en-US" dirty="0" err="1"/>
                  <a:t>bedah</a:t>
                </a:r>
                <a:r>
                  <a:rPr lang="en-US" dirty="0"/>
                  <a:t> </a:t>
                </a:r>
                <a:r>
                  <a:rPr lang="en-US" dirty="0" err="1"/>
                  <a:t>rumah</a:t>
                </a:r>
                <a:r>
                  <a:rPr lang="en-US" dirty="0"/>
                  <a:t> (RTLH)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didasari</a:t>
                </a:r>
                <a:r>
                  <a:rPr lang="en-US" dirty="0"/>
                  <a:t> pada </a:t>
                </a:r>
                <a:r>
                  <a:rPr lang="en-US" dirty="0" err="1"/>
                  <a:t>latar</a:t>
                </a:r>
                <a:r>
                  <a:rPr lang="en-US" dirty="0"/>
                  <a:t> </a:t>
                </a:r>
                <a:r>
                  <a:rPr lang="en-US" dirty="0" err="1"/>
                  <a:t>belakang</a:t>
                </a:r>
                <a:r>
                  <a:rPr lang="en-US" dirty="0"/>
                  <a:t> </a:t>
                </a:r>
                <a:r>
                  <a:rPr lang="en-US" dirty="0" err="1"/>
                  <a:t>tempat</a:t>
                </a:r>
                <a:r>
                  <a:rPr lang="en-US" dirty="0"/>
                  <a:t> yang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sistem</a:t>
                </a:r>
                <a:r>
                  <a:rPr lang="en-US" dirty="0"/>
                  <a:t> di </a:t>
                </a:r>
                <a:r>
                  <a:rPr lang="en-US" dirty="0" err="1"/>
                  <a:t>penentuan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, </a:t>
                </a:r>
                <a:r>
                  <a:rPr lang="en-US" dirty="0" err="1"/>
                  <a:t>keluh</a:t>
                </a:r>
                <a:r>
                  <a:rPr lang="en-US" dirty="0"/>
                  <a:t> </a:t>
                </a:r>
                <a:r>
                  <a:rPr lang="en-US" dirty="0" err="1"/>
                  <a:t>kesah</a:t>
                </a:r>
                <a:r>
                  <a:rPr lang="en-US" dirty="0"/>
                  <a:t>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tentang</a:t>
                </a:r>
                <a:r>
                  <a:rPr lang="en-US" dirty="0"/>
                  <a:t> </a:t>
                </a:r>
                <a:r>
                  <a:rPr lang="en-US" dirty="0" err="1"/>
                  <a:t>lamanya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approve dan </a:t>
                </a:r>
                <a:r>
                  <a:rPr lang="en-US" dirty="0" err="1"/>
                  <a:t>masyarakat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perkembangan</a:t>
                </a:r>
                <a:r>
                  <a:rPr lang="en-US" dirty="0"/>
                  <a:t> </a:t>
                </a:r>
                <a:r>
                  <a:rPr lang="en-US" dirty="0" err="1"/>
                  <a:t>permohonan</a:t>
                </a:r>
                <a:r>
                  <a:rPr lang="en-US" dirty="0"/>
                  <a:t> </a:t>
                </a:r>
                <a:r>
                  <a:rPr lang="en-US" dirty="0" err="1"/>
                  <a:t>bantuan</a:t>
                </a:r>
                <a:r>
                  <a:rPr lang="en-US" dirty="0"/>
                  <a:t> yang di </a:t>
                </a:r>
                <a:r>
                  <a:rPr lang="en-US" dirty="0" err="1"/>
                  <a:t>ajukan</a:t>
                </a:r>
                <a:r>
                  <a:rPr lang="en-US" dirty="0"/>
                  <a:t>.</a:t>
                </a:r>
                <a:endParaRPr lang="en-ID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01BD0FA-70C5-40EB-88E6-58E96F3F6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56792"/>
                <a:ext cx="7971656" cy="5688632"/>
              </a:xfrm>
              <a:prstGeom prst="rect">
                <a:avLst/>
              </a:prstGeom>
              <a:blipFill>
                <a:blip r:embed="rId3"/>
                <a:stretch>
                  <a:fillRect l="-306" t="-857" r="-12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1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biasana</a:t>
            </a:r>
            <a:r>
              <a:rPr lang="en-US" dirty="0"/>
              <a:t> </a:t>
            </a:r>
            <a:r>
              <a:rPr lang="en-US" dirty="0" err="1"/>
              <a:t>diberitahu</a:t>
            </a:r>
            <a:r>
              <a:rPr lang="en-US" dirty="0"/>
              <a:t> oleh </a:t>
            </a:r>
            <a:r>
              <a:rPr lang="en-US" dirty="0" err="1"/>
              <a:t>Ketua</a:t>
            </a:r>
            <a:r>
              <a:rPr lang="en-US" dirty="0"/>
              <a:t> RT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dana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salurkan</a:t>
            </a:r>
            <a:r>
              <a:rPr lang="en-US" dirty="0"/>
              <a:t>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di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renovasinya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DINSOS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kepastianya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B56F5-A6E5-41AA-B513-D51394A83DDB}"/>
              </a:ext>
            </a:extLst>
          </p:cNvPr>
          <p:cNvSpPr txBox="1">
            <a:spLocks/>
          </p:cNvSpPr>
          <p:nvPr/>
        </p:nvSpPr>
        <p:spPr>
          <a:xfrm>
            <a:off x="838200" y="4090029"/>
            <a:ext cx="7467600" cy="22912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menyelesaikannya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67511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759842"/>
            <a:ext cx="7467600" cy="508918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BD0FA-70C5-40EB-88E6-58E96F3F6B0E}"/>
              </a:ext>
            </a:extLst>
          </p:cNvPr>
          <p:cNvSpPr txBox="1">
            <a:spLocks/>
          </p:cNvSpPr>
          <p:nvPr/>
        </p:nvSpPr>
        <p:spPr>
          <a:xfrm>
            <a:off x="539552" y="1412776"/>
            <a:ext cx="7971656" cy="52958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system yang di </a:t>
            </a:r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.</a:t>
            </a:r>
          </a:p>
          <a:p>
            <a:pPr lvl="0" algn="just"/>
            <a:endParaRPr lang="en-US" sz="1600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67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sz="2800" dirty="0">
                <a:solidFill>
                  <a:schemeClr val="tx1"/>
                </a:solidFill>
              </a:rPr>
              <a:t>Kesimpulan &amp; Saran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07463F-B9C4-451E-B9BB-C31CA7B00767}"/>
              </a:ext>
            </a:extLst>
          </p:cNvPr>
          <p:cNvSpPr txBox="1">
            <a:spLocks/>
          </p:cNvSpPr>
          <p:nvPr/>
        </p:nvSpPr>
        <p:spPr>
          <a:xfrm>
            <a:off x="838200" y="836712"/>
            <a:ext cx="7467600" cy="4320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Saran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4B3379-6CCD-4FE6-AEA4-50A0EADC5949}"/>
              </a:ext>
            </a:extLst>
          </p:cNvPr>
          <p:cNvSpPr txBox="1">
            <a:spLocks/>
          </p:cNvSpPr>
          <p:nvPr/>
        </p:nvSpPr>
        <p:spPr>
          <a:xfrm>
            <a:off x="838200" y="1266982"/>
            <a:ext cx="8054280" cy="55910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Kelurahan </a:t>
            </a:r>
            <a:r>
              <a:rPr lang="en-US" dirty="0" err="1"/>
              <a:t>Krapyak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  <a:endParaRPr lang="en-US" sz="1700" dirty="0"/>
          </a:p>
          <a:p>
            <a:pPr lvl="0" algn="just"/>
            <a:endParaRPr lang="en-US" sz="1700" dirty="0"/>
          </a:p>
          <a:p>
            <a:pPr lvl="0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data mining.</a:t>
            </a:r>
            <a:endParaRPr lang="en-ID" dirty="0"/>
          </a:p>
          <a:p>
            <a:pPr lvl="0" algn="just"/>
            <a:endParaRPr lang="en-US" sz="1700" dirty="0"/>
          </a:p>
          <a:p>
            <a:pPr lvl="0"/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client/</a:t>
            </a:r>
            <a:r>
              <a:rPr lang="en-US" dirty="0" err="1"/>
              <a:t>warga</a:t>
            </a:r>
            <a:r>
              <a:rPr lang="en-US" dirty="0"/>
              <a:t> di </a:t>
            </a:r>
            <a:r>
              <a:rPr lang="en-US" dirty="0" err="1"/>
              <a:t>tambahi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pengaduan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yang di </a:t>
            </a:r>
            <a:r>
              <a:rPr lang="en-US"/>
              <a:t>belanjakan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07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082"/>
            <a:ext cx="7467600" cy="508918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>
                <a:solidFill>
                  <a:schemeClr val="tx1"/>
                </a:solidFill>
              </a:rPr>
              <a:t>Terima</a:t>
            </a:r>
            <a:r>
              <a:rPr lang="en-US" sz="6600" dirty="0">
                <a:solidFill>
                  <a:schemeClr val="tx1"/>
                </a:solidFill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54644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992124"/>
            <a:ext cx="7467600" cy="567723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penyeleksian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pehak</a:t>
            </a:r>
            <a:r>
              <a:rPr lang="en-US" dirty="0"/>
              <a:t> Kelurahan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warga</a:t>
            </a:r>
            <a:r>
              <a:rPr lang="en-US" dirty="0"/>
              <a:t> miskin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yang salah </a:t>
            </a:r>
            <a:r>
              <a:rPr lang="en-US" dirty="0" err="1"/>
              <a:t>sasaran</a:t>
            </a:r>
            <a:r>
              <a:rPr lang="en-US" dirty="0"/>
              <a:t> dan </a:t>
            </a:r>
            <a:r>
              <a:rPr lang="en-US" dirty="0" err="1"/>
              <a:t>korupsi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Kelurahan, </a:t>
            </a:r>
            <a:r>
              <a:rPr lang="en-US" dirty="0" err="1"/>
              <a:t>warga</a:t>
            </a:r>
            <a:r>
              <a:rPr lang="en-US" dirty="0"/>
              <a:t> yang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Kelurahan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RT.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status </a:t>
            </a:r>
            <a:r>
              <a:rPr lang="en-US" dirty="0" err="1"/>
              <a:t>bantuan</a:t>
            </a:r>
            <a:r>
              <a:rPr lang="en-US" dirty="0"/>
              <a:t> di </a:t>
            </a:r>
            <a:r>
              <a:rPr lang="en-US" i="1" dirty="0"/>
              <a:t>system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i="1" dirty="0"/>
              <a:t> real time </a:t>
            </a:r>
            <a:r>
              <a:rPr lang="en-US" dirty="0"/>
              <a:t>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i="1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135909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81"/>
            <a:ext cx="7467600" cy="6529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710515"/>
            <a:ext cx="7467600" cy="35105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D" dirty="0"/>
          </a:p>
          <a:p>
            <a:pPr algn="just"/>
            <a:r>
              <a:rPr lang="en-US" dirty="0"/>
              <a:t>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60381-BF6F-4A97-A594-1E07C7A22457}"/>
              </a:ext>
            </a:extLst>
          </p:cNvPr>
          <p:cNvSpPr txBox="1">
            <a:spLocks/>
          </p:cNvSpPr>
          <p:nvPr/>
        </p:nvSpPr>
        <p:spPr>
          <a:xfrm>
            <a:off x="683568" y="710515"/>
            <a:ext cx="7467600" cy="47347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/>
              <a:buNone/>
            </a:pPr>
            <a:endParaRPr lang="en-ID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i="1" dirty="0"/>
              <a:t>client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status dan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, dan 2 </a:t>
            </a:r>
            <a:r>
              <a:rPr lang="en-US" dirty="0" err="1"/>
              <a:t>akses</a:t>
            </a:r>
            <a:r>
              <a:rPr lang="en-US" dirty="0"/>
              <a:t> admin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dan approved </a:t>
            </a:r>
            <a:r>
              <a:rPr lang="en-US" dirty="0" err="1"/>
              <a:t>kapan</a:t>
            </a:r>
            <a:r>
              <a:rPr lang="en-US" dirty="0"/>
              <a:t> dana </a:t>
            </a:r>
            <a:r>
              <a:rPr lang="en-US" dirty="0" err="1"/>
              <a:t>diberikan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renovasi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88509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70B4-4644-4A76-B2C8-3690D0EB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7581"/>
            <a:ext cx="7467600" cy="652934"/>
          </a:xfrm>
        </p:spPr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Kelurahan </a:t>
            </a:r>
            <a:r>
              <a:rPr lang="en-US"/>
              <a:t>Krapyak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F68-4B1C-433E-8982-98261B4211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176" y="730648"/>
            <a:ext cx="7467600" cy="3525094"/>
          </a:xfrm>
        </p:spPr>
        <p:txBody>
          <a:bodyPr>
            <a:normAutofit/>
          </a:bodyPr>
          <a:lstStyle/>
          <a:p>
            <a:r>
              <a:rPr lang="en-US" sz="2000" dirty="0"/>
              <a:t>Alamat		: </a:t>
            </a:r>
            <a:r>
              <a:rPr lang="en-US" sz="2000" dirty="0" err="1"/>
              <a:t>Jl.Subali</a:t>
            </a:r>
            <a:r>
              <a:rPr lang="en-US" sz="2000" dirty="0"/>
              <a:t> Raya </a:t>
            </a:r>
          </a:p>
          <a:p>
            <a:r>
              <a:rPr lang="en-US" sz="2000" dirty="0"/>
              <a:t>Luas Wilayah	: 119 Ha. ( 9 RW dan 48 RT)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Penduduk</a:t>
            </a:r>
            <a:r>
              <a:rPr lang="en-US" sz="2000" dirty="0"/>
              <a:t>	: 6550 / </a:t>
            </a:r>
            <a:r>
              <a:rPr lang="en-US" sz="2000" dirty="0" err="1"/>
              <a:t>Agustus</a:t>
            </a:r>
            <a:r>
              <a:rPr lang="en-US" sz="2000" dirty="0"/>
              <a:t> 2018</a:t>
            </a:r>
          </a:p>
          <a:p>
            <a:endParaRPr lang="en-US" sz="2000" dirty="0"/>
          </a:p>
          <a:p>
            <a:r>
              <a:rPr lang="en-US" sz="2000" dirty="0"/>
              <a:t>Batas Wilayah	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Sebelah</a:t>
            </a:r>
            <a:r>
              <a:rPr lang="en-US" sz="2000" dirty="0"/>
              <a:t> Utara	: Kelurahan </a:t>
            </a:r>
            <a:r>
              <a:rPr lang="en-US" sz="2000" dirty="0" err="1"/>
              <a:t>Tambakharjo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Sebelah</a:t>
            </a:r>
            <a:r>
              <a:rPr lang="en-US" sz="2000" dirty="0"/>
              <a:t> Selatan	: Kelurahan </a:t>
            </a:r>
            <a:r>
              <a:rPr lang="en-US" sz="2000" dirty="0" err="1"/>
              <a:t>Kembang</a:t>
            </a:r>
            <a:r>
              <a:rPr lang="en-US" sz="2000" dirty="0"/>
              <a:t> Arum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Sebelah</a:t>
            </a:r>
            <a:r>
              <a:rPr lang="en-US" sz="2000" dirty="0"/>
              <a:t> Barat	: Kelurahan </a:t>
            </a:r>
            <a:r>
              <a:rPr lang="en-US" sz="2000" dirty="0" err="1"/>
              <a:t>Jrakah</a:t>
            </a:r>
            <a:r>
              <a:rPr lang="en-US" sz="2000" dirty="0"/>
              <a:t> </a:t>
            </a:r>
            <a:r>
              <a:rPr lang="en-US" sz="2000" dirty="0" err="1"/>
              <a:t>Kecamatan</a:t>
            </a:r>
            <a:r>
              <a:rPr lang="en-US" sz="2000" dirty="0"/>
              <a:t> </a:t>
            </a:r>
            <a:r>
              <a:rPr lang="en-US" sz="2000" dirty="0" err="1"/>
              <a:t>Tugu</a:t>
            </a:r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dirty="0" err="1"/>
              <a:t>Sebelah</a:t>
            </a:r>
            <a:r>
              <a:rPr lang="en-US" sz="2000" dirty="0"/>
              <a:t> Timur	: Kelurahan </a:t>
            </a:r>
            <a:r>
              <a:rPr lang="en-US" sz="2000" dirty="0" err="1"/>
              <a:t>Kalibanteng</a:t>
            </a:r>
            <a:r>
              <a:rPr lang="en-US" sz="2000" dirty="0"/>
              <a:t> </a:t>
            </a:r>
            <a:r>
              <a:rPr lang="en-US" sz="2000" dirty="0" err="1"/>
              <a:t>Kulon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7B51B-FC2B-4E7C-805D-E35097EDEB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312" y="4255742"/>
            <a:ext cx="337737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5EF-1F08-4AAC-8B0A-599C057E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52934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716EC-EDBF-47FC-A01E-20C485532A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97144"/>
            <a:ext cx="8509000" cy="4752528"/>
          </a:xfrm>
        </p:spPr>
      </p:pic>
    </p:spTree>
    <p:extLst>
      <p:ext uri="{BB962C8B-B14F-4D97-AF65-F5344CB8AC3E}">
        <p14:creationId xmlns:p14="http://schemas.microsoft.com/office/powerpoint/2010/main" val="326864411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65544"/>
            <a:ext cx="7467600" cy="652934"/>
          </a:xfrm>
        </p:spPr>
        <p:txBody>
          <a:bodyPr/>
          <a:lstStyle/>
          <a:p>
            <a:r>
              <a:rPr lang="en-US" sz="3200" dirty="0" err="1"/>
              <a:t>Perumusan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196752"/>
            <a:ext cx="7992888" cy="4873752"/>
          </a:xfrm>
        </p:spPr>
        <p:txBody>
          <a:bodyPr/>
          <a:lstStyle/>
          <a:p>
            <a:pPr lvl="0" algn="just"/>
            <a:r>
              <a:rPr lang="id-ID" dirty="0"/>
              <a:t>Berdasarkan latar belakang yang telah diuraikan, maka perumusan masalah yang dapat diambil dalam penelitian ini adalah “Bagaimana menerapkan Algoritma Naïve Bayes 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(RTLH) di KELURAHAN KRAPYAK</a:t>
            </a:r>
            <a:r>
              <a:rPr lang="id-ID" dirty="0"/>
              <a:t> berdasarkan data induk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miskin</a:t>
            </a:r>
            <a:r>
              <a:rPr lang="id-ID" dirty="0"/>
              <a:t> dan data </a:t>
            </a:r>
            <a:r>
              <a:rPr lang="en-US" dirty="0" err="1"/>
              <a:t>sebelumnya</a:t>
            </a:r>
            <a:r>
              <a:rPr lang="id-ID" dirty="0"/>
              <a:t>?”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buatkan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1957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63C-2AB2-43E2-81C7-98E9A901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-32246"/>
            <a:ext cx="7467600" cy="6529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0CF-3E1D-4937-A06C-C4802EC6E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8064896" cy="61206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warga</a:t>
            </a:r>
            <a:r>
              <a:rPr lang="en-US" dirty="0"/>
              <a:t> miskin di Kelurahan </a:t>
            </a:r>
            <a:r>
              <a:rPr lang="en-US" dirty="0" err="1"/>
              <a:t>Krapyak</a:t>
            </a:r>
            <a:r>
              <a:rPr lang="en-US" dirty="0"/>
              <a:t> Semarang Barat.</a:t>
            </a:r>
            <a:endParaRPr lang="en-ID" dirty="0"/>
          </a:p>
          <a:p>
            <a:pPr algn="just"/>
            <a:r>
              <a:rPr lang="en-US" dirty="0"/>
              <a:t>Status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lang="en-ID" dirty="0"/>
          </a:p>
          <a:p>
            <a:pPr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Naïve Bayes.</a:t>
            </a:r>
            <a:endParaRPr lang="en-ID" dirty="0"/>
          </a:p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bedah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label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approved </a:t>
            </a:r>
            <a:r>
              <a:rPr lang="en-US" dirty="0" err="1"/>
              <a:t>dari</a:t>
            </a:r>
            <a:r>
              <a:rPr lang="en-US" dirty="0"/>
              <a:t> DINSOS dan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disalurkan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.</a:t>
            </a:r>
          </a:p>
          <a:p>
            <a:pPr algn="just"/>
            <a:r>
              <a:rPr lang="id-ID" dirty="0"/>
              <a:t>S</a:t>
            </a:r>
            <a:r>
              <a:rPr lang="en-US" dirty="0"/>
              <a:t>y</a:t>
            </a:r>
            <a:r>
              <a:rPr lang="id-ID" dirty="0"/>
              <a:t>stem akan diimplementasi dan dikembangkan menggunakan </a:t>
            </a:r>
            <a:r>
              <a:rPr lang="id-ID" i="1" dirty="0"/>
              <a:t>Framework Codeigniter </a:t>
            </a:r>
            <a:r>
              <a:rPr lang="id-ID" dirty="0"/>
              <a:t>dan MySql sebagai database penyimpanannya.</a:t>
            </a:r>
            <a:endParaRPr lang="en-ID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4208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847</TotalTime>
  <Words>1344</Words>
  <Application>Microsoft Office PowerPoint</Application>
  <PresentationFormat>On-screen Show (4:3)</PresentationFormat>
  <Paragraphs>214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Century Schoolbook</vt:lpstr>
      <vt:lpstr>Times New Roman</vt:lpstr>
      <vt:lpstr>Wingdings</vt:lpstr>
      <vt:lpstr>Wingdings 2</vt:lpstr>
      <vt:lpstr>Oriel</vt:lpstr>
      <vt:lpstr>PowerPoint Presentation</vt:lpstr>
      <vt:lpstr>Latar Belakang Masalah</vt:lpstr>
      <vt:lpstr>Latar Belakang Masalah</vt:lpstr>
      <vt:lpstr>Latar Belakang Masalah</vt:lpstr>
      <vt:lpstr>Latar Belakang Masalah</vt:lpstr>
      <vt:lpstr>Profil Kelurahan Krapyak</vt:lpstr>
      <vt:lpstr>Struktur Organisasi</vt:lpstr>
      <vt:lpstr>Perumusan Masalah</vt:lpstr>
      <vt:lpstr>Batasan Masalah</vt:lpstr>
      <vt:lpstr>Tujuan Tugas Akhir</vt:lpstr>
      <vt:lpstr>Metodologi Penelitian</vt:lpstr>
      <vt:lpstr>Metodologi Penelitian</vt:lpstr>
      <vt:lpstr>Metode Pengumpulan Data</vt:lpstr>
      <vt:lpstr>Metode Pengumpulan Data</vt:lpstr>
      <vt:lpstr>Metode Pengembangan Sistem</vt:lpstr>
      <vt:lpstr>Use Case Diagram</vt:lpstr>
      <vt:lpstr>Activity Diagram Penentuan Bantuan Banyak data dan Individu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Perhitungan naïve bayes</vt:lpstr>
      <vt:lpstr>Aplikasi Penentuan Bantuan Bedah rumah (RTLH)</vt:lpstr>
      <vt:lpstr>Perhitungan akurasi perbandingan sistem dan manual</vt:lpstr>
      <vt:lpstr>Perhitungan akurasi perbandingan sistem dan manual</vt:lpstr>
      <vt:lpstr>Perhitungan akurasi perbandingan sistem dan manual</vt:lpstr>
      <vt:lpstr>Kesimpulan &amp; Saran</vt:lpstr>
      <vt:lpstr>Kesimpulan &amp; Saran</vt:lpstr>
      <vt:lpstr>Kesimpulan &amp;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KERJA PRAKTEK</dc:title>
  <dc:creator>Agus Supriyanto</dc:creator>
  <cp:lastModifiedBy>agus supriyanto</cp:lastModifiedBy>
  <cp:revision>126</cp:revision>
  <dcterms:created xsi:type="dcterms:W3CDTF">2018-01-06T06:36:00Z</dcterms:created>
  <dcterms:modified xsi:type="dcterms:W3CDTF">2020-01-09T06:55:10Z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