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0" r:id="rId1"/>
  </p:sldMasterIdLst>
  <p:notesMasterIdLst>
    <p:notesMasterId r:id="rId34"/>
  </p:notesMasterIdLst>
  <p:sldIdLst>
    <p:sldId id="256" r:id="rId2"/>
    <p:sldId id="283" r:id="rId3"/>
    <p:sldId id="282" r:id="rId4"/>
    <p:sldId id="259" r:id="rId5"/>
    <p:sldId id="284" r:id="rId6"/>
    <p:sldId id="257" r:id="rId7"/>
    <p:sldId id="258" r:id="rId8"/>
    <p:sldId id="273" r:id="rId9"/>
    <p:sldId id="261" r:id="rId10"/>
    <p:sldId id="260" r:id="rId11"/>
    <p:sldId id="262" r:id="rId12"/>
    <p:sldId id="275" r:id="rId13"/>
    <p:sldId id="274" r:id="rId14"/>
    <p:sldId id="276" r:id="rId15"/>
    <p:sldId id="263" r:id="rId16"/>
    <p:sldId id="264" r:id="rId17"/>
    <p:sldId id="271" r:id="rId18"/>
    <p:sldId id="265" r:id="rId19"/>
    <p:sldId id="277" r:id="rId20"/>
    <p:sldId id="267" r:id="rId21"/>
    <p:sldId id="278" r:id="rId22"/>
    <p:sldId id="279" r:id="rId23"/>
    <p:sldId id="266" r:id="rId24"/>
    <p:sldId id="285" r:id="rId25"/>
    <p:sldId id="268" r:id="rId26"/>
    <p:sldId id="287" r:id="rId27"/>
    <p:sldId id="286" r:id="rId28"/>
    <p:sldId id="288" r:id="rId29"/>
    <p:sldId id="269" r:id="rId30"/>
    <p:sldId id="280" r:id="rId31"/>
    <p:sldId id="281" r:id="rId32"/>
    <p:sldId id="270" r:id="rId33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A03C43C-9678-4C54-9603-D42620EDC6A9}">
          <p14:sldIdLst>
            <p14:sldId id="256"/>
            <p14:sldId id="283"/>
            <p14:sldId id="282"/>
            <p14:sldId id="259"/>
            <p14:sldId id="284"/>
            <p14:sldId id="257"/>
            <p14:sldId id="258"/>
            <p14:sldId id="273"/>
            <p14:sldId id="261"/>
            <p14:sldId id="260"/>
            <p14:sldId id="262"/>
            <p14:sldId id="275"/>
            <p14:sldId id="274"/>
            <p14:sldId id="276"/>
            <p14:sldId id="263"/>
            <p14:sldId id="264"/>
            <p14:sldId id="271"/>
            <p14:sldId id="265"/>
            <p14:sldId id="277"/>
            <p14:sldId id="267"/>
            <p14:sldId id="278"/>
            <p14:sldId id="279"/>
            <p14:sldId id="266"/>
            <p14:sldId id="285"/>
            <p14:sldId id="268"/>
            <p14:sldId id="287"/>
            <p14:sldId id="286"/>
            <p14:sldId id="288"/>
            <p14:sldId id="269"/>
            <p14:sldId id="280"/>
            <p14:sldId id="281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A2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85" autoAdjust="0"/>
    <p:restoredTop sz="94660"/>
  </p:normalViewPr>
  <p:slideViewPr>
    <p:cSldViewPr>
      <p:cViewPr varScale="1">
        <p:scale>
          <a:sx n="74" d="100"/>
          <a:sy n="74" d="100"/>
        </p:scale>
        <p:origin x="1512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A9459A-73FD-4618-8D50-BE417A3DC833}" type="datetimeFigureOut">
              <a:rPr lang="en-ID" smtClean="0"/>
              <a:t>07/12/2019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3A4A7-B37F-4393-98DF-EDCCF53A7B5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12494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A4A7-B37F-4393-98DF-EDCCF53A7B52}" type="slidenum">
              <a:rPr lang="en-ID" smtClean="0"/>
              <a:t>24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63089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B107168-8A0E-4E76-A05C-29DFBBD8B549}" type="datetimeFigureOut">
              <a:rPr lang="id-ID" smtClean="0"/>
              <a:t>07/12/2019</a:t>
            </a:fld>
            <a:endParaRPr lang="id-ID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7AC80E3-ED74-4C27-A158-65704383DE57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7168-8A0E-4E76-A05C-29DFBBD8B549}" type="datetimeFigureOut">
              <a:rPr lang="id-ID" smtClean="0"/>
              <a:t>07/12/2019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80E3-ED74-4C27-A158-65704383DE5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7168-8A0E-4E76-A05C-29DFBBD8B549}" type="datetimeFigureOut">
              <a:rPr lang="id-ID" smtClean="0"/>
              <a:t>07/12/2019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80E3-ED74-4C27-A158-65704383DE5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B107168-8A0E-4E76-A05C-29DFBBD8B549}" type="datetimeFigureOut">
              <a:rPr lang="id-ID" smtClean="0"/>
              <a:t>07/12/2019</a:t>
            </a:fld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7AC80E3-ED74-4C27-A158-65704383DE57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B107168-8A0E-4E76-A05C-29DFBBD8B549}" type="datetimeFigureOut">
              <a:rPr lang="id-ID" smtClean="0"/>
              <a:t>07/12/2019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id-ID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7AC80E3-ED74-4C27-A158-65704383DE57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7168-8A0E-4E76-A05C-29DFBBD8B549}" type="datetimeFigureOut">
              <a:rPr lang="id-ID" smtClean="0"/>
              <a:t>07/12/2019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80E3-ED74-4C27-A158-65704383DE57}" type="slidenum">
              <a:rPr lang="id-ID" smtClean="0"/>
              <a:t>‹#›</a:t>
            </a:fld>
            <a:endParaRPr lang="id-ID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7168-8A0E-4E76-A05C-29DFBBD8B549}" type="datetimeFigureOut">
              <a:rPr lang="id-ID" smtClean="0"/>
              <a:t>07/12/2019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80E3-ED74-4C27-A158-65704383DE57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B107168-8A0E-4E76-A05C-29DFBBD8B549}" type="datetimeFigureOut">
              <a:rPr lang="id-ID" smtClean="0"/>
              <a:t>07/12/2019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7AC80E3-ED74-4C27-A158-65704383DE57}" type="slidenum">
              <a:rPr lang="id-ID" smtClean="0"/>
              <a:t>‹#›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7168-8A0E-4E76-A05C-29DFBBD8B549}" type="datetimeFigureOut">
              <a:rPr lang="id-ID" smtClean="0"/>
              <a:t>07/12/2019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80E3-ED74-4C27-A158-65704383DE5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B107168-8A0E-4E76-A05C-29DFBBD8B549}" type="datetimeFigureOut">
              <a:rPr lang="id-ID" smtClean="0"/>
              <a:t>07/12/2019</a:t>
            </a:fld>
            <a:endParaRPr lang="id-ID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7AC80E3-ED74-4C27-A158-65704383DE57}" type="slidenum">
              <a:rPr lang="id-ID" smtClean="0"/>
              <a:t>‹#›</a:t>
            </a:fld>
            <a:endParaRPr lang="id-ID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B107168-8A0E-4E76-A05C-29DFBBD8B549}" type="datetimeFigureOut">
              <a:rPr lang="id-ID" smtClean="0"/>
              <a:t>07/12/2019</a:t>
            </a:fld>
            <a:endParaRPr lang="id-ID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7AC80E3-ED74-4C27-A158-65704383DE57}" type="slidenum">
              <a:rPr lang="id-ID" smtClean="0"/>
              <a:t>‹#›</a:t>
            </a:fld>
            <a:endParaRPr lang="id-ID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B107168-8A0E-4E76-A05C-29DFBBD8B549}" type="datetimeFigureOut">
              <a:rPr lang="id-ID" smtClean="0"/>
              <a:t>07/12/2019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7AC80E3-ED74-4C27-A158-65704383DE57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DM_bantuan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/DM_bantuan/admin0065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799184" y="3549687"/>
            <a:ext cx="7344816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9662" y="3535617"/>
            <a:ext cx="5040560" cy="14070"/>
          </a:xfrm>
          <a:prstGeom prst="line">
            <a:avLst/>
          </a:prstGeom>
          <a:ln>
            <a:solidFill>
              <a:srgbClr val="DEA22A"/>
            </a:solidFill>
          </a:ln>
          <a:effectLst>
            <a:glow rad="101600">
              <a:schemeClr val="accent5">
                <a:lumMod val="20000"/>
                <a:lumOff val="80000"/>
                <a:alpha val="60000"/>
              </a:schemeClr>
            </a:glow>
            <a:outerShdw blurRad="63500" dist="25400" dir="5400000" rotWithShape="0">
              <a:srgbClr val="000000">
                <a:alpha val="43137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Title 1"/>
          <p:cNvSpPr txBox="1"/>
          <p:nvPr/>
        </p:nvSpPr>
        <p:spPr>
          <a:xfrm>
            <a:off x="-396552" y="1628800"/>
            <a:ext cx="9721080" cy="208823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vert="horz" lIns="45720" rIns="45720" anchor="t">
            <a:normAutofit fontScale="92500" lnSpcReduction="20000"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lang="en-US" sz="4600" b="1" kern="1200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cap="none" dirty="0">
                <a:ln w="11430"/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PENERAPAN ALGORITMA </a:t>
            </a:r>
            <a:r>
              <a:rPr lang="en-US" sz="3200" i="1" cap="none" dirty="0">
                <a:ln w="11430"/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NAÏVE BAYES CLASSIFIER </a:t>
            </a:r>
          </a:p>
          <a:p>
            <a:pPr algn="ctr"/>
            <a:r>
              <a:rPr lang="en-US" sz="3200" i="1" cap="none" dirty="0">
                <a:ln w="11430"/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 PENENTUAN BANTUAN BEDAH RUMAH (RTLH)</a:t>
            </a:r>
          </a:p>
          <a:p>
            <a:pPr algn="ctr"/>
            <a:r>
              <a:rPr lang="en-US" sz="3200" i="1" cap="none" dirty="0">
                <a:ln w="11430"/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 KELURAHAN KRAPYAK</a:t>
            </a:r>
            <a:endParaRPr lang="id-ID" sz="3200" i="1" cap="none" dirty="0">
              <a:ln w="11430"/>
              <a:solidFill>
                <a:schemeClr val="accent3">
                  <a:lumMod val="75000"/>
                </a:schemeClr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itle 13"/>
          <p:cNvSpPr txBox="1"/>
          <p:nvPr/>
        </p:nvSpPr>
        <p:spPr>
          <a:xfrm>
            <a:off x="3425094" y="5782961"/>
            <a:ext cx="5612401" cy="936104"/>
          </a:xfrm>
          <a:prstGeom prst="rect">
            <a:avLst/>
          </a:prstGeom>
        </p:spPr>
        <p:txBody>
          <a:bodyPr vert="horz" lIns="45720" rIns="45720" anchor="t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lang="en-US" sz="4600" b="1" kern="1200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id-ID" sz="2000" cap="none" spc="150" dirty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PEMBIMBING :</a:t>
            </a:r>
            <a:br>
              <a:rPr lang="id-ID" sz="2000" cap="none" spc="150" dirty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0" cap="none" spc="150" dirty="0" err="1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Agusta</a:t>
            </a:r>
            <a:r>
              <a:rPr lang="en-US" sz="2000" b="0" cap="none" spc="150" dirty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cap="none" spc="150" dirty="0" err="1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Praba</a:t>
            </a:r>
            <a:r>
              <a:rPr lang="en-US" sz="2000" b="0" cap="none" spc="150" dirty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cap="none" spc="150" dirty="0" err="1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Ristadi</a:t>
            </a:r>
            <a:r>
              <a:rPr lang="en-US" sz="2000" b="0" cap="none" spc="150" dirty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P.,</a:t>
            </a:r>
            <a:r>
              <a:rPr lang="en-US" sz="2000" b="0" cap="none" spc="150" dirty="0" err="1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M.Kom</a:t>
            </a:r>
            <a:r>
              <a:rPr lang="en-US" sz="2000" b="0" cap="none" spc="150" dirty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id-ID" sz="2000" b="0" cap="none" spc="150" dirty="0">
              <a:ln w="11430"/>
              <a:solidFill>
                <a:schemeClr val="tx1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 txBox="1"/>
          <p:nvPr/>
        </p:nvSpPr>
        <p:spPr>
          <a:xfrm>
            <a:off x="-2453683" y="339689"/>
            <a:ext cx="5612401" cy="936104"/>
          </a:xfrm>
          <a:prstGeom prst="rect">
            <a:avLst/>
          </a:prstGeom>
        </p:spPr>
        <p:txBody>
          <a:bodyPr vert="horz" lIns="45720" rIns="45720" anchor="t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lang="en-US" sz="4600" b="1" kern="1200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cap="none" spc="150" dirty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SIDANG</a:t>
            </a:r>
            <a:endParaRPr lang="id-ID" sz="2400" cap="none" spc="150" dirty="0">
              <a:ln w="11430"/>
              <a:solidFill>
                <a:schemeClr val="tx1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cap="none" spc="150" dirty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TUGAS AKHIR</a:t>
            </a:r>
            <a:endParaRPr lang="id-ID" sz="2400" cap="none" spc="150" dirty="0">
              <a:ln w="11430"/>
              <a:solidFill>
                <a:schemeClr val="tx1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itle 13"/>
          <p:cNvSpPr txBox="1"/>
          <p:nvPr/>
        </p:nvSpPr>
        <p:spPr>
          <a:xfrm>
            <a:off x="3419872" y="5013176"/>
            <a:ext cx="5612401" cy="936104"/>
          </a:xfrm>
          <a:prstGeom prst="rect">
            <a:avLst/>
          </a:prstGeom>
        </p:spPr>
        <p:txBody>
          <a:bodyPr vert="horz" lIns="45720" rIns="45720" anchor="t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lang="en-US" sz="4600" b="1" kern="1200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id-ID" sz="2000" cap="none" spc="150" dirty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OLEH :</a:t>
            </a:r>
          </a:p>
          <a:p>
            <a:r>
              <a:rPr lang="en-US" sz="2000" b="0" cap="none" spc="150" dirty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Agus Supriyanto</a:t>
            </a:r>
            <a:endParaRPr lang="id-ID" sz="2000" cap="none" spc="150" dirty="0">
              <a:ln w="11430"/>
              <a:solidFill>
                <a:schemeClr val="tx1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2246"/>
            <a:ext cx="7467600" cy="580926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Tujuan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Tugas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Akhir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38200" y="715488"/>
            <a:ext cx="7467600" cy="487375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siapa</a:t>
            </a:r>
            <a:r>
              <a:rPr lang="en-US" dirty="0"/>
              <a:t> yang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bedah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(RTLH) di Kelurahan </a:t>
            </a:r>
            <a:r>
              <a:rPr lang="en-US" dirty="0" err="1"/>
              <a:t>Krapyak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mengklasifikasikan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“</a:t>
            </a:r>
            <a:r>
              <a:rPr lang="en-US" dirty="0" err="1"/>
              <a:t>Dapat</a:t>
            </a:r>
            <a:r>
              <a:rPr lang="en-US" dirty="0"/>
              <a:t>” dan “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” </a:t>
            </a:r>
            <a:r>
              <a:rPr lang="en-US" dirty="0" err="1"/>
              <a:t>menggunakan</a:t>
            </a:r>
            <a:r>
              <a:rPr lang="en-US" dirty="0"/>
              <a:t> data </a:t>
            </a:r>
            <a:r>
              <a:rPr lang="en-US" dirty="0" err="1"/>
              <a:t>sebelumnya</a:t>
            </a:r>
            <a:r>
              <a:rPr lang="en-US" dirty="0"/>
              <a:t> di Kelurahan </a:t>
            </a:r>
            <a:r>
              <a:rPr lang="en-US" dirty="0" err="1"/>
              <a:t>Krapyak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warga</a:t>
            </a:r>
            <a:r>
              <a:rPr lang="en-US" dirty="0"/>
              <a:t> yang </a:t>
            </a:r>
            <a:r>
              <a:rPr lang="en-US" dirty="0" err="1"/>
              <a:t>berhak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dan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sasaran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i="1" dirty="0"/>
              <a:t>Naïve Bayes.</a:t>
            </a:r>
          </a:p>
          <a:p>
            <a:pPr marL="0" indent="0" algn="just">
              <a:buNone/>
            </a:pPr>
            <a:endParaRPr lang="en-US" i="1" dirty="0"/>
          </a:p>
          <a:p>
            <a:pPr algn="just"/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warga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memantau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diajukan</a:t>
            </a:r>
            <a:r>
              <a:rPr lang="en-US" dirty="0"/>
              <a:t> dan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1676686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260648"/>
            <a:ext cx="7467600" cy="580926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Metodologi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Penelitian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71600" y="2132856"/>
            <a:ext cx="7467600" cy="4797152"/>
          </a:xfrm>
        </p:spPr>
        <p:txBody>
          <a:bodyPr>
            <a:normAutofit/>
          </a:bodyPr>
          <a:lstStyle/>
          <a:p>
            <a:pPr marL="338138" indent="0" algn="just">
              <a:buNone/>
            </a:pPr>
            <a:endParaRPr lang="en-US" dirty="0"/>
          </a:p>
          <a:p>
            <a:pPr lvl="0"/>
            <a:r>
              <a:rPr lang="en-US" dirty="0"/>
              <a:t>1. </a:t>
            </a:r>
            <a:r>
              <a:rPr lang="en-US" dirty="0" err="1"/>
              <a:t>Jenis</a:t>
            </a:r>
            <a:r>
              <a:rPr lang="en-US" dirty="0"/>
              <a:t> dan </a:t>
            </a:r>
            <a:r>
              <a:rPr lang="en-US" dirty="0" err="1"/>
              <a:t>sumber</a:t>
            </a:r>
            <a:r>
              <a:rPr lang="en-US" dirty="0"/>
              <a:t> data </a:t>
            </a:r>
          </a:p>
          <a:p>
            <a:pPr marL="576263" indent="-273050" algn="just"/>
            <a:r>
              <a:rPr lang="en-US" sz="2800" dirty="0"/>
              <a:t>Data Primer, </a:t>
            </a:r>
            <a:r>
              <a:rPr lang="en-US" sz="2800" dirty="0" err="1"/>
              <a:t>suatu</a:t>
            </a:r>
            <a:r>
              <a:rPr lang="en-US" sz="2800" dirty="0"/>
              <a:t> data yang </a:t>
            </a:r>
            <a:r>
              <a:rPr lang="en-US" sz="2800" dirty="0" err="1"/>
              <a:t>diperoleh</a:t>
            </a:r>
            <a:r>
              <a:rPr lang="en-US" sz="2800" dirty="0"/>
              <a:t> </a:t>
            </a:r>
            <a:r>
              <a:rPr lang="en-US" sz="2800" dirty="0" err="1"/>
              <a:t>langsung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pihak</a:t>
            </a:r>
            <a:r>
              <a:rPr lang="en-US" sz="2800" dirty="0"/>
              <a:t> </a:t>
            </a:r>
            <a:r>
              <a:rPr lang="en-US" sz="2800" dirty="0" err="1"/>
              <a:t>institusi</a:t>
            </a:r>
            <a:r>
              <a:rPr lang="en-US" sz="2800" dirty="0"/>
              <a:t> yang </a:t>
            </a:r>
            <a:r>
              <a:rPr lang="en-US" sz="2800" dirty="0" err="1"/>
              <a:t>bersangkutan</a:t>
            </a:r>
            <a:r>
              <a:rPr lang="en-US" sz="2800" dirty="0"/>
              <a:t>, </a:t>
            </a:r>
            <a:r>
              <a:rPr lang="en-US" sz="2800" dirty="0" err="1"/>
              <a:t>yakni</a:t>
            </a:r>
            <a:r>
              <a:rPr lang="en-US" sz="2800" dirty="0"/>
              <a:t> di </a:t>
            </a:r>
            <a:r>
              <a:rPr lang="en-US" sz="2800" dirty="0" err="1"/>
              <a:t>pusat</a:t>
            </a:r>
            <a:r>
              <a:rPr lang="en-US" sz="2800" dirty="0"/>
              <a:t> data </a:t>
            </a:r>
            <a:r>
              <a:rPr lang="en-US" sz="2800" dirty="0" err="1"/>
              <a:t>terpadu</a:t>
            </a:r>
            <a:r>
              <a:rPr lang="en-US" sz="2800" dirty="0"/>
              <a:t> </a:t>
            </a:r>
            <a:r>
              <a:rPr lang="en-US" sz="2800" dirty="0" err="1"/>
              <a:t>warga</a:t>
            </a:r>
            <a:r>
              <a:rPr lang="en-US" sz="2800" dirty="0"/>
              <a:t> miskin </a:t>
            </a:r>
            <a:r>
              <a:rPr lang="en-US" sz="2800" dirty="0" err="1"/>
              <a:t>dinas</a:t>
            </a:r>
            <a:r>
              <a:rPr lang="en-US" sz="2800" dirty="0"/>
              <a:t> </a:t>
            </a:r>
            <a:r>
              <a:rPr lang="en-US" sz="2800" dirty="0" err="1"/>
              <a:t>sosial</a:t>
            </a:r>
            <a:r>
              <a:rPr lang="en-US" sz="2800" dirty="0"/>
              <a:t> Kelurahan </a:t>
            </a:r>
            <a:r>
              <a:rPr lang="en-US" sz="2800" dirty="0" err="1"/>
              <a:t>Krapyak</a:t>
            </a:r>
            <a:r>
              <a:rPr lang="en-US" sz="2800" dirty="0"/>
              <a:t> </a:t>
            </a:r>
            <a:r>
              <a:rPr lang="en-US" sz="2800" dirty="0" err="1"/>
              <a:t>Kecamatan</a:t>
            </a:r>
            <a:r>
              <a:rPr lang="en-US" sz="2800" dirty="0"/>
              <a:t> Semarang Barat </a:t>
            </a:r>
            <a:r>
              <a:rPr lang="en-US" sz="2800" dirty="0" err="1"/>
              <a:t>berupa</a:t>
            </a:r>
            <a:r>
              <a:rPr lang="en-US" sz="2800" dirty="0"/>
              <a:t> data </a:t>
            </a:r>
            <a:r>
              <a:rPr lang="en-US" sz="2800" dirty="0" err="1"/>
              <a:t>induk</a:t>
            </a:r>
            <a:r>
              <a:rPr lang="en-US" sz="2800" dirty="0"/>
              <a:t> dan data </a:t>
            </a:r>
            <a:r>
              <a:rPr lang="en-US" sz="2800" dirty="0" err="1"/>
              <a:t>warga</a:t>
            </a:r>
            <a:r>
              <a:rPr lang="en-US" sz="2800" dirty="0"/>
              <a:t> miskin yang </a:t>
            </a:r>
            <a:r>
              <a:rPr lang="en-US" sz="2800" dirty="0" err="1"/>
              <a:t>mendapatkan</a:t>
            </a:r>
            <a:r>
              <a:rPr lang="en-US" sz="2800" dirty="0"/>
              <a:t> </a:t>
            </a:r>
            <a:r>
              <a:rPr lang="en-US" sz="2800" dirty="0" err="1"/>
              <a:t>bantuan</a:t>
            </a:r>
            <a:r>
              <a:rPr lang="en-US" sz="2800" dirty="0"/>
              <a:t> .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BF753F4-FE55-4B48-88A6-9D118B294B63}"/>
              </a:ext>
            </a:extLst>
          </p:cNvPr>
          <p:cNvSpPr txBox="1">
            <a:spLocks/>
          </p:cNvSpPr>
          <p:nvPr/>
        </p:nvSpPr>
        <p:spPr>
          <a:xfrm>
            <a:off x="500260" y="404664"/>
            <a:ext cx="7992888" cy="237626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endParaRPr lang="en-US" dirty="0"/>
          </a:p>
          <a:p>
            <a:pPr marL="627063" indent="-288925" algn="just"/>
            <a:r>
              <a:rPr lang="id-ID" dirty="0"/>
              <a:t>Dalam</a:t>
            </a:r>
            <a:r>
              <a:rPr lang="en-US" dirty="0"/>
              <a:t> </a:t>
            </a:r>
            <a:r>
              <a:rPr lang="id-ID" dirty="0"/>
              <a:t>penelitian ini penulis menggunakan beberapa metode penelitian, meliputi jenis dan sumber data, pengumpulan data, dan metode pengembangan perangkat lunak.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982830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260648"/>
            <a:ext cx="7467600" cy="580926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Metodologi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Penelitian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92404" y="572534"/>
            <a:ext cx="7467600" cy="192036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en-US" dirty="0"/>
          </a:p>
          <a:p>
            <a:pPr marL="576263" indent="-273050" algn="just"/>
            <a:r>
              <a:rPr lang="en-US" sz="2800" dirty="0"/>
              <a:t>Data </a:t>
            </a:r>
            <a:r>
              <a:rPr lang="en-US" sz="2800" dirty="0" err="1"/>
              <a:t>Sekunder</a:t>
            </a:r>
            <a:r>
              <a:rPr lang="en-US" sz="2800" dirty="0"/>
              <a:t>, data yang </a:t>
            </a:r>
            <a:r>
              <a:rPr lang="en-US" sz="2800" dirty="0" err="1"/>
              <a:t>diperoleh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buku-buku</a:t>
            </a:r>
            <a:r>
              <a:rPr lang="en-US" sz="2800" dirty="0"/>
              <a:t> </a:t>
            </a:r>
            <a:r>
              <a:rPr lang="en-US" sz="2800" dirty="0" err="1"/>
              <a:t>penunjang</a:t>
            </a:r>
            <a:r>
              <a:rPr lang="en-US" sz="2800" dirty="0"/>
              <a:t> </a:t>
            </a:r>
            <a:r>
              <a:rPr lang="en-US" sz="2800" dirty="0" err="1"/>
              <a:t>maupun</a:t>
            </a:r>
            <a:r>
              <a:rPr lang="en-US" sz="2800" dirty="0"/>
              <a:t> </a:t>
            </a:r>
            <a:r>
              <a:rPr lang="en-US" sz="2800" dirty="0" err="1"/>
              <a:t>keterangan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berbagai</a:t>
            </a:r>
            <a:r>
              <a:rPr lang="en-US" sz="2800" dirty="0"/>
              <a:t> </a:t>
            </a:r>
            <a:r>
              <a:rPr lang="en-US" sz="2800" dirty="0" err="1"/>
              <a:t>pihak</a:t>
            </a:r>
            <a:r>
              <a:rPr lang="en-US" sz="2800" dirty="0"/>
              <a:t>.</a:t>
            </a:r>
            <a:endParaRPr lang="en-ID" sz="2800" dirty="0"/>
          </a:p>
          <a:p>
            <a:pPr marL="576263" indent="-273050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31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260648"/>
            <a:ext cx="7467600" cy="580926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Metode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Pengumpulan</a:t>
            </a:r>
            <a:r>
              <a:rPr lang="en-US" dirty="0">
                <a:solidFill>
                  <a:schemeClr val="tx1"/>
                </a:solidFill>
              </a:rPr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93883" y="975866"/>
            <a:ext cx="7467600" cy="562148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lvl="0"/>
            <a:r>
              <a:rPr lang="en-US" dirty="0"/>
              <a:t>1. </a:t>
            </a:r>
            <a:r>
              <a:rPr lang="id-ID" dirty="0"/>
              <a:t>Wawancara</a:t>
            </a:r>
            <a:endParaRPr lang="en-US" dirty="0"/>
          </a:p>
          <a:p>
            <a:pPr marL="627063" indent="-288925" algn="just"/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pengumpulan</a:t>
            </a:r>
            <a:r>
              <a:rPr lang="en-US" dirty="0"/>
              <a:t> data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wawancara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Lurah</a:t>
            </a:r>
            <a:r>
              <a:rPr lang="en-US" dirty="0"/>
              <a:t> Kelurahan </a:t>
            </a:r>
            <a:r>
              <a:rPr lang="en-US" dirty="0" err="1"/>
              <a:t>krapyak</a:t>
            </a:r>
            <a:r>
              <a:rPr lang="en-US" dirty="0"/>
              <a:t>, </a:t>
            </a:r>
            <a:r>
              <a:rPr lang="en-US" dirty="0" err="1"/>
              <a:t>Sekertaris</a:t>
            </a:r>
            <a:r>
              <a:rPr lang="en-US" dirty="0"/>
              <a:t> dan IT </a:t>
            </a:r>
            <a:r>
              <a:rPr lang="en-US" dirty="0" err="1"/>
              <a:t>kelurahan</a:t>
            </a:r>
            <a:r>
              <a:rPr lang="en-US" dirty="0"/>
              <a:t> </a:t>
            </a:r>
            <a:r>
              <a:rPr lang="en-US" dirty="0" err="1"/>
              <a:t>Krapyak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data-data yang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proses </a:t>
            </a:r>
            <a:r>
              <a:rPr lang="en-US" dirty="0" err="1"/>
              <a:t>penelitian</a:t>
            </a:r>
            <a:endParaRPr lang="en-US" dirty="0"/>
          </a:p>
          <a:p>
            <a:pPr lvl="0"/>
            <a:r>
              <a:rPr lang="en-US" dirty="0"/>
              <a:t>2. </a:t>
            </a:r>
            <a:r>
              <a:rPr lang="id-ID" dirty="0"/>
              <a:t>Observasi</a:t>
            </a:r>
            <a:endParaRPr lang="en-US" dirty="0"/>
          </a:p>
          <a:p>
            <a:pPr marL="576263" indent="-273050" algn="just"/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memperoleh</a:t>
            </a:r>
            <a:r>
              <a:rPr lang="en-US" dirty="0"/>
              <a:t> data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pengamatan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data </a:t>
            </a:r>
            <a:r>
              <a:rPr lang="en-US" dirty="0" err="1"/>
              <a:t>induk</a:t>
            </a:r>
            <a:r>
              <a:rPr lang="en-US" dirty="0"/>
              <a:t> dan data </a:t>
            </a:r>
            <a:r>
              <a:rPr lang="en-US" dirty="0" err="1"/>
              <a:t>warga</a:t>
            </a:r>
            <a:r>
              <a:rPr lang="en-US" dirty="0"/>
              <a:t> miskin yang </a:t>
            </a:r>
            <a:r>
              <a:rPr lang="en-US" dirty="0" err="1"/>
              <a:t>mendapat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 </a:t>
            </a:r>
            <a:r>
              <a:rPr lang="en-US" dirty="0" err="1"/>
              <a:t>berupa</a:t>
            </a:r>
            <a:r>
              <a:rPr lang="en-US" dirty="0"/>
              <a:t> file </a:t>
            </a:r>
            <a:r>
              <a:rPr lang="en-US" dirty="0" err="1"/>
              <a:t>dengan</a:t>
            </a:r>
            <a:r>
              <a:rPr lang="en-US" dirty="0"/>
              <a:t> format .xlsx dan file form </a:t>
            </a:r>
            <a:r>
              <a:rPr lang="en-US" dirty="0" err="1"/>
              <a:t>kriteria-kriteria</a:t>
            </a:r>
            <a:r>
              <a:rPr lang="en-US" dirty="0"/>
              <a:t> yang </a:t>
            </a:r>
            <a:r>
              <a:rPr lang="en-US" dirty="0" err="1"/>
              <a:t>memperoleh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data </a:t>
            </a:r>
            <a:r>
              <a:rPr lang="en-US" dirty="0" err="1"/>
              <a:t>induk</a:t>
            </a:r>
            <a:r>
              <a:rPr lang="en-US" dirty="0"/>
              <a:t> </a:t>
            </a:r>
            <a:r>
              <a:rPr lang="en-US" dirty="0" err="1"/>
              <a:t>warga</a:t>
            </a:r>
            <a:r>
              <a:rPr lang="en-US" dirty="0"/>
              <a:t> miskin yang </a:t>
            </a:r>
            <a:r>
              <a:rPr lang="en-US" dirty="0" err="1"/>
              <a:t>diberikan</a:t>
            </a:r>
            <a:r>
              <a:rPr lang="en-US" dirty="0"/>
              <a:t> oleh IT Kelurahan </a:t>
            </a:r>
            <a:r>
              <a:rPr lang="en-US" dirty="0" err="1"/>
              <a:t>Krapyak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mendapat</a:t>
            </a:r>
            <a:r>
              <a:rPr lang="en-US" dirty="0"/>
              <a:t> </a:t>
            </a:r>
            <a:r>
              <a:rPr lang="en-US" dirty="0" err="1"/>
              <a:t>persetujuan</a:t>
            </a:r>
            <a:r>
              <a:rPr lang="en-US" dirty="0"/>
              <a:t> Dari </a:t>
            </a:r>
            <a:r>
              <a:rPr lang="en-US" dirty="0" err="1"/>
              <a:t>Lurah</a:t>
            </a:r>
            <a:r>
              <a:rPr lang="en-US" dirty="0"/>
              <a:t> </a:t>
            </a:r>
            <a:r>
              <a:rPr lang="en-US" dirty="0" err="1"/>
              <a:t>Krapyak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305774"/>
      </p:ext>
    </p:extLst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260648"/>
            <a:ext cx="7467600" cy="580926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Metode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Pengumpulan</a:t>
            </a:r>
            <a:r>
              <a:rPr lang="en-US" dirty="0">
                <a:solidFill>
                  <a:schemeClr val="tx1"/>
                </a:solidFill>
              </a:rPr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93883" y="975866"/>
            <a:ext cx="7467600" cy="56214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lvl="0"/>
            <a:r>
              <a:rPr lang="en-US" dirty="0"/>
              <a:t>3. </a:t>
            </a:r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Pustaka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Literatur</a:t>
            </a:r>
            <a:endParaRPr lang="en-US" dirty="0"/>
          </a:p>
          <a:p>
            <a:pPr marL="627063" indent="-288925" algn="just"/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data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teori-teori</a:t>
            </a:r>
            <a:r>
              <a:rPr lang="en-US" dirty="0"/>
              <a:t> dan </a:t>
            </a:r>
            <a:r>
              <a:rPr lang="en-US" dirty="0" err="1"/>
              <a:t>literatur</a:t>
            </a:r>
            <a:r>
              <a:rPr lang="en-US" dirty="0"/>
              <a:t> yang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pembahasan</a:t>
            </a:r>
            <a:r>
              <a:rPr lang="en-US" dirty="0"/>
              <a:t>.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internet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literatur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69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384048"/>
            <a:ext cx="7467600" cy="580926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Metode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Pengembangan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F07E96F0-456B-4BB1-94CA-D2ACFBC68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96497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Rectangle 45">
            <a:extLst>
              <a:ext uri="{FF2B5EF4-FFF2-40B4-BE49-F238E27FC236}">
                <a16:creationId xmlns:a16="http://schemas.microsoft.com/office/drawing/2014/main" id="{A4DC5E63-EDCB-4AFD-A3A9-20BCB54E4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05CD3185-B32F-4182-B185-BB8502C0B573}"/>
              </a:ext>
            </a:extLst>
          </p:cNvPr>
          <p:cNvSpPr txBox="1">
            <a:spLocks/>
          </p:cNvSpPr>
          <p:nvPr/>
        </p:nvSpPr>
        <p:spPr>
          <a:xfrm>
            <a:off x="602312" y="5493733"/>
            <a:ext cx="7498080" cy="383539"/>
          </a:xfrm>
          <a:prstGeom prst="rect">
            <a:avLst/>
          </a:prstGeom>
        </p:spPr>
        <p:txBody>
          <a:bodyPr vert="horz" anchor="b">
            <a:normAutofit fontScale="5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d-ID" dirty="0">
                <a:solidFill>
                  <a:schemeClr val="tx1"/>
                </a:solidFill>
              </a:rPr>
              <a:t>Metode Pengembangan Sistem Model Prototype </a:t>
            </a:r>
            <a:r>
              <a:rPr lang="en-US" dirty="0">
                <a:solidFill>
                  <a:schemeClr val="tx1"/>
                </a:solidFill>
              </a:rPr>
              <a:t>(Pressman, 2012).</a:t>
            </a:r>
            <a:endParaRPr lang="id-ID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F3992A3-56C4-4375-9503-EA3BA3E30E3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753" y="1069719"/>
            <a:ext cx="4828503" cy="442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1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640"/>
            <a:ext cx="7467600" cy="652934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 Case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5C6C10-DB71-452F-A17A-7F4F0AD45E0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55576" y="902723"/>
            <a:ext cx="7956136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87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640"/>
            <a:ext cx="7467600" cy="652934"/>
          </a:xfrm>
        </p:spPr>
        <p:txBody>
          <a:bodyPr>
            <a:normAutofit fontScale="90000"/>
          </a:bodyPr>
          <a:lstStyle/>
          <a:p>
            <a:pPr algn="ctr"/>
            <a:r>
              <a:rPr lang="en-US" i="1" dirty="0"/>
              <a:t>Activity Diagram </a:t>
            </a: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Banyak data dan </a:t>
            </a:r>
            <a:r>
              <a:rPr lang="en-US" dirty="0" err="1"/>
              <a:t>Individu</a:t>
            </a:r>
            <a:r>
              <a:rPr lang="en-US" i="1" dirty="0"/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58729F-8A77-4834-B5CC-4251A7417E2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99833" y="841574"/>
            <a:ext cx="5544334" cy="618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62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48253" y="116632"/>
            <a:ext cx="7467600" cy="604664"/>
          </a:xfrm>
        </p:spPr>
        <p:txBody>
          <a:bodyPr>
            <a:normAutofit/>
          </a:bodyPr>
          <a:lstStyle/>
          <a:p>
            <a:pPr algn="ctr"/>
            <a:r>
              <a:rPr lang="en-US" sz="2600" i="1" dirty="0"/>
              <a:t>Activity Diagram</a:t>
            </a:r>
            <a:r>
              <a:rPr lang="en-US" sz="2600" dirty="0"/>
              <a:t> </a:t>
            </a:r>
            <a:r>
              <a:rPr lang="en-US" sz="2600" i="1" dirty="0"/>
              <a:t>Approve</a:t>
            </a:r>
            <a:r>
              <a:rPr lang="en-US" sz="2600" dirty="0"/>
              <a:t> </a:t>
            </a:r>
            <a:r>
              <a:rPr lang="en-US" sz="2600" dirty="0" err="1"/>
              <a:t>Bantuan</a:t>
            </a:r>
            <a:endParaRPr lang="en-US" sz="2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2CCADB-BCDC-464C-A750-40BC58A0A32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491880" y="748012"/>
            <a:ext cx="3257897" cy="584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88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48253" y="116632"/>
            <a:ext cx="7467600" cy="604664"/>
          </a:xfrm>
        </p:spPr>
        <p:txBody>
          <a:bodyPr>
            <a:normAutofit/>
          </a:bodyPr>
          <a:lstStyle/>
          <a:p>
            <a:pPr algn="ctr"/>
            <a:r>
              <a:rPr lang="en-US" sz="2600" i="1" dirty="0"/>
              <a:t>Activity Diagram</a:t>
            </a:r>
            <a:r>
              <a:rPr lang="en-US" sz="2600" dirty="0"/>
              <a:t> </a:t>
            </a:r>
            <a:r>
              <a:rPr lang="en-US" sz="2600" i="1" dirty="0"/>
              <a:t>Approve</a:t>
            </a:r>
            <a:r>
              <a:rPr lang="en-US" sz="2600" dirty="0"/>
              <a:t> </a:t>
            </a:r>
            <a:r>
              <a:rPr lang="en-US" sz="2600" dirty="0" err="1"/>
              <a:t>Bantuan</a:t>
            </a:r>
            <a:endParaRPr lang="en-US" sz="2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519C1A-7840-4F35-88F6-55ACC967C9C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27157" y="633972"/>
            <a:ext cx="5609139" cy="617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53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57581"/>
            <a:ext cx="7467600" cy="652934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Latar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Belakang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83568" y="992124"/>
            <a:ext cx="7467600" cy="567723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Di Kelurahan </a:t>
            </a:r>
            <a:r>
              <a:rPr lang="en-US" dirty="0" err="1"/>
              <a:t>Krapyak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calon</a:t>
            </a:r>
            <a:r>
              <a:rPr lang="en-US" dirty="0"/>
              <a:t> </a:t>
            </a:r>
            <a:r>
              <a:rPr lang="en-US" dirty="0" err="1"/>
              <a:t>penerima</a:t>
            </a:r>
            <a:r>
              <a:rPr lang="en-US" dirty="0"/>
              <a:t> </a:t>
            </a:r>
            <a:r>
              <a:rPr lang="en-US" dirty="0" err="1"/>
              <a:t>dinilai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syarat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 yang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: </a:t>
            </a:r>
            <a:r>
              <a:rPr lang="en-US" dirty="0" err="1"/>
              <a:t>lantai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tanah</a:t>
            </a:r>
            <a:r>
              <a:rPr lang="en-US" dirty="0"/>
              <a:t>, </a:t>
            </a:r>
            <a:r>
              <a:rPr lang="en-US" dirty="0" err="1"/>
              <a:t>dinding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bambu</a:t>
            </a:r>
            <a:r>
              <a:rPr lang="en-US" dirty="0"/>
              <a:t>,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atap</a:t>
            </a:r>
            <a:r>
              <a:rPr lang="en-US" dirty="0"/>
              <a:t> </a:t>
            </a:r>
            <a:r>
              <a:rPr lang="en-US" dirty="0" err="1"/>
              <a:t>membahayakan</a:t>
            </a:r>
            <a:r>
              <a:rPr lang="en-US" dirty="0"/>
              <a:t>, status </a:t>
            </a:r>
            <a:r>
              <a:rPr lang="en-US" dirty="0" err="1"/>
              <a:t>penguasaan</a:t>
            </a:r>
            <a:r>
              <a:rPr lang="en-US" dirty="0"/>
              <a:t> </a:t>
            </a:r>
            <a:r>
              <a:rPr lang="en-US" dirty="0" err="1"/>
              <a:t>bangunan</a:t>
            </a:r>
            <a:r>
              <a:rPr lang="en-US" dirty="0"/>
              <a:t>, </a:t>
            </a:r>
            <a:r>
              <a:rPr lang="en-US" dirty="0" err="1"/>
              <a:t>sumber</a:t>
            </a:r>
            <a:r>
              <a:rPr lang="en-US" dirty="0"/>
              <a:t> air,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listrik</a:t>
            </a:r>
            <a:r>
              <a:rPr lang="en-US" dirty="0"/>
              <a:t>.</a:t>
            </a:r>
            <a:endParaRPr lang="en-US" sz="2000" dirty="0"/>
          </a:p>
          <a:p>
            <a:pPr algn="just"/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melatar</a:t>
            </a:r>
            <a:r>
              <a:rPr lang="en-US" dirty="0"/>
              <a:t> </a:t>
            </a:r>
            <a:r>
              <a:rPr lang="en-US" dirty="0" err="1"/>
              <a:t>belakangi</a:t>
            </a:r>
            <a:r>
              <a:rPr lang="en-US" dirty="0"/>
              <a:t> </a:t>
            </a:r>
            <a:r>
              <a:rPr lang="en-US" dirty="0" err="1"/>
              <a:t>banyaknya</a:t>
            </a:r>
            <a:r>
              <a:rPr lang="en-US" dirty="0"/>
              <a:t> </a:t>
            </a:r>
            <a:r>
              <a:rPr lang="en-US" dirty="0" err="1"/>
              <a:t>kelemahan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proses </a:t>
            </a:r>
            <a:r>
              <a:rPr lang="en-US" dirty="0" err="1"/>
              <a:t>penilaian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. </a:t>
            </a:r>
          </a:p>
          <a:p>
            <a:pPr algn="just"/>
            <a:r>
              <a:rPr lang="en-US" dirty="0" err="1"/>
              <a:t>Seperti</a:t>
            </a:r>
            <a:r>
              <a:rPr lang="en-US" dirty="0"/>
              <a:t> proses </a:t>
            </a:r>
            <a:r>
              <a:rPr lang="en-US" dirty="0" err="1"/>
              <a:t>penyeleksian</a:t>
            </a:r>
            <a:r>
              <a:rPr lang="en-US" dirty="0"/>
              <a:t> </a:t>
            </a:r>
            <a:r>
              <a:rPr lang="en-US" dirty="0" err="1"/>
              <a:t>kadang</a:t>
            </a:r>
            <a:r>
              <a:rPr lang="en-US" dirty="0"/>
              <a:t> </a:t>
            </a:r>
            <a:r>
              <a:rPr lang="en-US" dirty="0" err="1"/>
              <a:t>didak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sasaran</a:t>
            </a:r>
            <a:r>
              <a:rPr lang="en-US" dirty="0"/>
              <a:t>,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warga</a:t>
            </a:r>
            <a:r>
              <a:rPr lang="en-US" dirty="0"/>
              <a:t> </a:t>
            </a:r>
            <a:r>
              <a:rPr lang="en-US" dirty="0" err="1"/>
              <a:t>dinyatakan</a:t>
            </a:r>
            <a:r>
              <a:rPr lang="en-US" dirty="0"/>
              <a:t> </a:t>
            </a:r>
            <a:r>
              <a:rPr lang="en-US" dirty="0" err="1"/>
              <a:t>lolos</a:t>
            </a:r>
            <a:r>
              <a:rPr lang="en-US" dirty="0"/>
              <a:t> </a:t>
            </a:r>
            <a:r>
              <a:rPr lang="en-US" dirty="0" err="1"/>
              <a:t>seleksi</a:t>
            </a:r>
            <a:r>
              <a:rPr lang="en-US" dirty="0"/>
              <a:t> </a:t>
            </a:r>
            <a:r>
              <a:rPr lang="en-US" dirty="0" err="1"/>
              <a:t>warga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menunggu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4784985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39552" y="-99392"/>
            <a:ext cx="8352928" cy="936104"/>
          </a:xfrm>
        </p:spPr>
        <p:txBody>
          <a:bodyPr>
            <a:noAutofit/>
          </a:bodyPr>
          <a:lstStyle/>
          <a:p>
            <a:pPr algn="ctr"/>
            <a:r>
              <a:rPr lang="en-US" sz="2600" i="1" dirty="0"/>
              <a:t>Sequence Diagram</a:t>
            </a:r>
            <a:r>
              <a:rPr lang="en-US" sz="2600" dirty="0"/>
              <a:t> </a:t>
            </a:r>
            <a:r>
              <a:rPr lang="en-US" sz="2600" dirty="0" err="1"/>
              <a:t>Penentuan</a:t>
            </a:r>
            <a:r>
              <a:rPr lang="en-US" sz="2600" dirty="0"/>
              <a:t> </a:t>
            </a:r>
            <a:r>
              <a:rPr lang="en-US" sz="2600" dirty="0" err="1"/>
              <a:t>Bantuan</a:t>
            </a:r>
            <a:r>
              <a:rPr lang="en-US" sz="2600" dirty="0"/>
              <a:t> Banyak data dan </a:t>
            </a:r>
            <a:r>
              <a:rPr lang="en-US" sz="2600" dirty="0" err="1"/>
              <a:t>Individu</a:t>
            </a:r>
            <a:endParaRPr lang="en-US" sz="2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C42730-1CAF-4D03-800E-3154DA1F23F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2792" y="692696"/>
            <a:ext cx="7467600" cy="604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8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39552" y="-99392"/>
            <a:ext cx="8352928" cy="648072"/>
          </a:xfrm>
        </p:spPr>
        <p:txBody>
          <a:bodyPr>
            <a:noAutofit/>
          </a:bodyPr>
          <a:lstStyle/>
          <a:p>
            <a:pPr algn="ctr"/>
            <a:r>
              <a:rPr lang="en-US" sz="2600" i="1" dirty="0"/>
              <a:t>Sequence Diagram</a:t>
            </a:r>
            <a:r>
              <a:rPr lang="en-US" sz="2600" dirty="0"/>
              <a:t> </a:t>
            </a:r>
            <a:r>
              <a:rPr lang="en-US" i="1" dirty="0"/>
              <a:t>Approve</a:t>
            </a:r>
            <a:r>
              <a:rPr lang="en-US" dirty="0"/>
              <a:t> </a:t>
            </a:r>
            <a:r>
              <a:rPr lang="en-US" dirty="0" err="1"/>
              <a:t>Bantuan</a:t>
            </a:r>
            <a:endParaRPr lang="en-US" sz="2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C76496-3B0E-406C-8C7D-FB819FF8D36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83568" y="476672"/>
            <a:ext cx="6696744" cy="574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94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39552" y="-99392"/>
            <a:ext cx="8352928" cy="864096"/>
          </a:xfrm>
        </p:spPr>
        <p:txBody>
          <a:bodyPr>
            <a:noAutofit/>
          </a:bodyPr>
          <a:lstStyle/>
          <a:p>
            <a:pPr algn="ctr"/>
            <a:r>
              <a:rPr lang="en-US" sz="2600" i="1" dirty="0"/>
              <a:t>Sequence Diagram</a:t>
            </a:r>
            <a:r>
              <a:rPr lang="en-US" sz="2600" dirty="0"/>
              <a:t> </a:t>
            </a:r>
            <a:r>
              <a:rPr lang="en-US" dirty="0" err="1"/>
              <a:t>Cek</a:t>
            </a:r>
            <a:r>
              <a:rPr lang="en-US" dirty="0"/>
              <a:t> Status </a:t>
            </a:r>
            <a:r>
              <a:rPr lang="en-US" dirty="0" err="1"/>
              <a:t>Bantuan</a:t>
            </a:r>
            <a:r>
              <a:rPr lang="en-US" dirty="0"/>
              <a:t> dan </a:t>
            </a:r>
            <a:r>
              <a:rPr lang="en-US" dirty="0" err="1"/>
              <a:t>Cetak</a:t>
            </a:r>
            <a:r>
              <a:rPr lang="en-US" dirty="0"/>
              <a:t> Detail </a:t>
            </a:r>
            <a:r>
              <a:rPr lang="en-US" dirty="0" err="1"/>
              <a:t>pengajuan</a:t>
            </a:r>
            <a:endParaRPr lang="en-US" sz="2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913266-4618-4551-AF79-93B789379E0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55576" y="764704"/>
            <a:ext cx="6696744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79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585"/>
            <a:ext cx="7467600" cy="580926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7A4582-6951-4063-81E4-A09D0C1B83C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74511"/>
            <a:ext cx="7467599" cy="556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32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7543800" cy="1143000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Perhitungan</a:t>
            </a:r>
            <a:r>
              <a:rPr lang="en-US" dirty="0">
                <a:solidFill>
                  <a:schemeClr val="tx1"/>
                </a:solidFill>
              </a:rPr>
              <a:t> naïve </a:t>
            </a:r>
            <a:r>
              <a:rPr lang="en-US" dirty="0" err="1">
                <a:solidFill>
                  <a:schemeClr val="tx1"/>
                </a:solidFill>
              </a:rPr>
              <a:t>bayes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841FB6D-811E-4CEF-8638-C906CEC91EB7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4"/>
          <a:stretch>
            <a:fillRect/>
          </a:stretch>
        </p:blipFill>
        <p:spPr>
          <a:xfrm>
            <a:off x="683568" y="1680477"/>
            <a:ext cx="8064896" cy="1316475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C6C5797-F162-41B1-B4B2-1171E8D14DF2}"/>
              </a:ext>
            </a:extLst>
          </p:cNvPr>
          <p:cNvSpPr txBox="1">
            <a:spLocks/>
          </p:cNvSpPr>
          <p:nvPr/>
        </p:nvSpPr>
        <p:spPr>
          <a:xfrm>
            <a:off x="548072" y="3536184"/>
            <a:ext cx="8290050" cy="320518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	     = Data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belum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ketahui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	     =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Hipotesis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x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spesifik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P(H|X    =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Probabilitas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hipotesis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kondisi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P(H)	     =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Probabilitas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hipotesis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P(X|H    =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Probabilitas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hipotesis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kondisi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P(X)      =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Probabilitas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</a:p>
        </p:txBody>
      </p:sp>
    </p:spTree>
    <p:extLst>
      <p:ext uri="{BB962C8B-B14F-4D97-AF65-F5344CB8AC3E}">
        <p14:creationId xmlns:p14="http://schemas.microsoft.com/office/powerpoint/2010/main" val="144769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368" y="188640"/>
            <a:ext cx="8291264" cy="1143000"/>
          </a:xfrm>
        </p:spPr>
        <p:txBody>
          <a:bodyPr/>
          <a:lstStyle/>
          <a:p>
            <a:pPr algn="ctr"/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Bedah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(RTLH)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38200" y="1456184"/>
            <a:ext cx="7467600" cy="8926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Administrator</a:t>
            </a:r>
          </a:p>
          <a:p>
            <a:r>
              <a:rPr lang="en-ID" dirty="0">
                <a:hlinkClick r:id="rId3"/>
              </a:rPr>
              <a:t>http://localhost/DM_bantuan/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E298379-547F-4489-B9BC-E8A302A4FEB5}"/>
              </a:ext>
            </a:extLst>
          </p:cNvPr>
          <p:cNvSpPr txBox="1">
            <a:spLocks/>
          </p:cNvSpPr>
          <p:nvPr/>
        </p:nvSpPr>
        <p:spPr>
          <a:xfrm>
            <a:off x="838200" y="2824336"/>
            <a:ext cx="7467600" cy="892696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Client</a:t>
            </a:r>
          </a:p>
          <a:p>
            <a:r>
              <a:rPr lang="en-ID" dirty="0">
                <a:hlinkClick r:id="rId4"/>
              </a:rPr>
              <a:t>http://localhost/DM_bantuan/admin0065/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42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368" y="188640"/>
            <a:ext cx="8291264" cy="1143000"/>
          </a:xfrm>
        </p:spPr>
        <p:txBody>
          <a:bodyPr/>
          <a:lstStyle/>
          <a:p>
            <a:pPr algn="ctr"/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perbandingan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dan manual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38200" y="1456184"/>
            <a:ext cx="7467600" cy="892696"/>
          </a:xfrm>
        </p:spPr>
        <p:txBody>
          <a:bodyPr>
            <a:normAutofit/>
          </a:bodyPr>
          <a:lstStyle/>
          <a:p>
            <a:r>
              <a:rPr lang="en-US" dirty="0"/>
              <a:t>Hasil </a:t>
            </a:r>
            <a:r>
              <a:rPr lang="en-US" dirty="0" err="1"/>
              <a:t>perhitungan</a:t>
            </a:r>
            <a:r>
              <a:rPr lang="en-US" dirty="0"/>
              <a:t> manual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E298379-547F-4489-B9BC-E8A302A4FEB5}"/>
              </a:ext>
            </a:extLst>
          </p:cNvPr>
          <p:cNvSpPr txBox="1">
            <a:spLocks/>
          </p:cNvSpPr>
          <p:nvPr/>
        </p:nvSpPr>
        <p:spPr>
          <a:xfrm>
            <a:off x="838200" y="2824336"/>
            <a:ext cx="7467600" cy="89269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CF29399-AE30-4666-82B3-4C56270EFB08}"/>
              </a:ext>
            </a:extLst>
          </p:cNvPr>
          <p:cNvGraphicFramePr>
            <a:graphicFrameLocks noGrp="1"/>
          </p:cNvGraphicFramePr>
          <p:nvPr/>
        </p:nvGraphicFramePr>
        <p:xfrm>
          <a:off x="935595" y="1988840"/>
          <a:ext cx="7272809" cy="37499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1675">
                  <a:extLst>
                    <a:ext uri="{9D8B030D-6E8A-4147-A177-3AD203B41FA5}">
                      <a16:colId xmlns:a16="http://schemas.microsoft.com/office/drawing/2014/main" val="1383858926"/>
                    </a:ext>
                  </a:extLst>
                </a:gridCol>
                <a:gridCol w="1672847">
                  <a:extLst>
                    <a:ext uri="{9D8B030D-6E8A-4147-A177-3AD203B41FA5}">
                      <a16:colId xmlns:a16="http://schemas.microsoft.com/office/drawing/2014/main" val="4074496309"/>
                    </a:ext>
                  </a:extLst>
                </a:gridCol>
                <a:gridCol w="2020118">
                  <a:extLst>
                    <a:ext uri="{9D8B030D-6E8A-4147-A177-3AD203B41FA5}">
                      <a16:colId xmlns:a16="http://schemas.microsoft.com/office/drawing/2014/main" val="2078960953"/>
                    </a:ext>
                  </a:extLst>
                </a:gridCol>
                <a:gridCol w="700631">
                  <a:extLst>
                    <a:ext uri="{9D8B030D-6E8A-4147-A177-3AD203B41FA5}">
                      <a16:colId xmlns:a16="http://schemas.microsoft.com/office/drawing/2014/main" val="2194615989"/>
                    </a:ext>
                  </a:extLst>
                </a:gridCol>
                <a:gridCol w="1077536">
                  <a:extLst>
                    <a:ext uri="{9D8B030D-6E8A-4147-A177-3AD203B41FA5}">
                      <a16:colId xmlns:a16="http://schemas.microsoft.com/office/drawing/2014/main" val="1862902499"/>
                    </a:ext>
                  </a:extLst>
                </a:gridCol>
                <a:gridCol w="1210002">
                  <a:extLst>
                    <a:ext uri="{9D8B030D-6E8A-4147-A177-3AD203B41FA5}">
                      <a16:colId xmlns:a16="http://schemas.microsoft.com/office/drawing/2014/main" val="4196587921"/>
                    </a:ext>
                  </a:extLst>
                </a:gridCol>
              </a:tblGrid>
              <a:tr h="312510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No. KK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Nama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Nilai Probabilitas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Kesimpulan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39339039"/>
                  </a:ext>
                </a:extLst>
              </a:tr>
              <a:tr h="31230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Dapat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Tidak Dapat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929321"/>
                  </a:ext>
                </a:extLst>
              </a:tr>
              <a:tr h="3125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3374131412052490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BAMBANG PRAYITNO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0,00368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0,00155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Dapat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78641390"/>
                  </a:ext>
                </a:extLst>
              </a:tr>
              <a:tr h="3125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3374131312053980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ZAINAL ABIDIN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0,00000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0,00130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Tidak Dapat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52949343"/>
                  </a:ext>
                </a:extLst>
              </a:tr>
              <a:tr h="3125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3374131212057300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REKNO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0,00034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0,00278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Tidak Dapat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23753237"/>
                  </a:ext>
                </a:extLst>
              </a:tr>
              <a:tr h="3125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3374131412057300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BASIR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0,00000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0,00065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Tidak Dapat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64739353"/>
                  </a:ext>
                </a:extLst>
              </a:tr>
              <a:tr h="3125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3374131512057890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RASMIDJAN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0,00000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0,00246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Tidak Dapat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25536250"/>
                  </a:ext>
                </a:extLst>
              </a:tr>
              <a:tr h="3125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3374131412050750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SOEDADI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0,00000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0,00142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Tidak Dapat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48713271"/>
                  </a:ext>
                </a:extLst>
              </a:tr>
              <a:tr h="3125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3374131612055320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AKHMAD USMAN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0,00843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0,00129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Dapat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55359696"/>
                  </a:ext>
                </a:extLst>
              </a:tr>
              <a:tr h="3125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3374022109645360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ACHMAD BARATA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0,00000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0,00028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Tidak Dapat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41988472"/>
                  </a:ext>
                </a:extLst>
              </a:tr>
              <a:tr h="3125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3374131412052490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DELTA VIRGONITA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0,00000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0.00317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Tidak Dapat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33034882"/>
                  </a:ext>
                </a:extLst>
              </a:tr>
              <a:tr h="3125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3374131512050550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WASTODI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0,00607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0,00002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Dapat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35286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368" y="188640"/>
            <a:ext cx="8291264" cy="1143000"/>
          </a:xfrm>
        </p:spPr>
        <p:txBody>
          <a:bodyPr/>
          <a:lstStyle/>
          <a:p>
            <a:pPr algn="ctr"/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perbandingan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dan manual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38200" y="1456184"/>
            <a:ext cx="7467600" cy="892696"/>
          </a:xfrm>
        </p:spPr>
        <p:txBody>
          <a:bodyPr>
            <a:normAutofit/>
          </a:bodyPr>
          <a:lstStyle/>
          <a:p>
            <a:r>
              <a:rPr lang="en-US" dirty="0"/>
              <a:t>Hasil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E298379-547F-4489-B9BC-E8A302A4FEB5}"/>
              </a:ext>
            </a:extLst>
          </p:cNvPr>
          <p:cNvSpPr txBox="1">
            <a:spLocks/>
          </p:cNvSpPr>
          <p:nvPr/>
        </p:nvSpPr>
        <p:spPr>
          <a:xfrm>
            <a:off x="838200" y="2824336"/>
            <a:ext cx="7467600" cy="89269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22F249-F63F-494F-9E4A-AD7F43AB399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88840"/>
            <a:ext cx="6984776" cy="46805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8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368" y="188640"/>
            <a:ext cx="8291264" cy="1143000"/>
          </a:xfrm>
        </p:spPr>
        <p:txBody>
          <a:bodyPr/>
          <a:lstStyle/>
          <a:p>
            <a:pPr algn="ctr"/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perbandingan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dan manual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38200" y="1456184"/>
            <a:ext cx="7467600" cy="3917032"/>
          </a:xfrm>
        </p:spPr>
        <p:txBody>
          <a:bodyPr>
            <a:normAutofit/>
          </a:bodyPr>
          <a:lstStyle/>
          <a:p>
            <a:r>
              <a:rPr lang="en-US" dirty="0"/>
              <a:t>Matrix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Akurasi</a:t>
            </a: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E298379-547F-4489-B9BC-E8A302A4FE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8" y="4695835"/>
                <a:ext cx="7467600" cy="892696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/>
                  <a:buChar char="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shade val="75000"/>
                    </a:schemeClr>
                  </a:buClr>
                  <a:buSzPct val="60000"/>
                  <a:buFont typeface="Wingdings"/>
                  <a:buChar char="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8872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tint val="60000"/>
                    </a:schemeClr>
                  </a:buClr>
                  <a:buSzPct val="60000"/>
                  <a:buFont typeface="Wingdings"/>
                  <a:buChar char="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182880" algn="l" rtl="0" eaLnBrk="1" latinLnBrk="0" hangingPunct="1">
                  <a:spcBef>
                    <a:spcPct val="20000"/>
                  </a:spcBef>
                  <a:buClr>
                    <a:schemeClr val="accent2">
                      <a:tint val="60000"/>
                    </a:schemeClr>
                  </a:buClr>
                  <a:buSzPct val="68000"/>
                  <a:buFont typeface="Wingdings 2"/>
                  <a:buChar char="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18288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0"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01168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tint val="60000"/>
                    </a:schemeClr>
                  </a:buClr>
                  <a:buSzPct val="60000"/>
                  <a:buFont typeface="Wingdings"/>
                  <a:buChar char=""/>
                  <a:defRPr kumimoji="0"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286000" indent="-18288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0" sz="1400" kern="1200" cap="small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56032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shade val="75000"/>
                    </a:schemeClr>
                  </a:buClr>
                  <a:buChar char="•"/>
                  <a:defRPr kumimoji="0"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/>
                  <a:t>Akurasi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D" i="1"/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/>
                          <m:t>TP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/>
                          <m:t>TP</m:t>
                        </m:r>
                        <m:r>
                          <a:rPr lang="en-US"/>
                          <m:t>+</m:t>
                        </m:r>
                        <m:r>
                          <m:rPr>
                            <m:sty m:val="p"/>
                          </m:rPr>
                          <a:rPr lang="en-US"/>
                          <m:t>FP</m:t>
                        </m:r>
                      </m:den>
                    </m:f>
                  </m:oMath>
                </a14:m>
                <a:r>
                  <a:rPr lang="en-US" dirty="0"/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D" i="1"/>
                        </m:ctrlPr>
                      </m:fPr>
                      <m:num>
                        <m:r>
                          <a:rPr lang="en-US"/>
                          <m:t>3</m:t>
                        </m:r>
                      </m:num>
                      <m:den>
                        <m:r>
                          <a:rPr lang="en-US"/>
                          <m:t>3+0</m:t>
                        </m:r>
                      </m:den>
                    </m:f>
                  </m:oMath>
                </a14:m>
                <a:r>
                  <a:rPr lang="en-US" dirty="0"/>
                  <a:t> = 1  = 100 %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E298379-547F-4489-B9BC-E8A302A4F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4695835"/>
                <a:ext cx="7467600" cy="892696"/>
              </a:xfrm>
              <a:prstGeom prst="rect">
                <a:avLst/>
              </a:prstGeom>
              <a:blipFill>
                <a:blip r:embed="rId4"/>
                <a:stretch>
                  <a:fillRect l="-32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12">
            <a:extLst>
              <a:ext uri="{FF2B5EF4-FFF2-40B4-BE49-F238E27FC236}">
                <a16:creationId xmlns:a16="http://schemas.microsoft.com/office/drawing/2014/main" id="{F02643D3-5D80-462E-B9AB-BF54D07F1A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919547"/>
              </p:ext>
            </p:extLst>
          </p:nvPr>
        </p:nvGraphicFramePr>
        <p:xfrm>
          <a:off x="1208086" y="2184417"/>
          <a:ext cx="7097712" cy="2324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4428">
                  <a:extLst>
                    <a:ext uri="{9D8B030D-6E8A-4147-A177-3AD203B41FA5}">
                      <a16:colId xmlns:a16="http://schemas.microsoft.com/office/drawing/2014/main" val="1648382495"/>
                    </a:ext>
                  </a:extLst>
                </a:gridCol>
                <a:gridCol w="1774428">
                  <a:extLst>
                    <a:ext uri="{9D8B030D-6E8A-4147-A177-3AD203B41FA5}">
                      <a16:colId xmlns:a16="http://schemas.microsoft.com/office/drawing/2014/main" val="1876117030"/>
                    </a:ext>
                  </a:extLst>
                </a:gridCol>
                <a:gridCol w="1774428">
                  <a:extLst>
                    <a:ext uri="{9D8B030D-6E8A-4147-A177-3AD203B41FA5}">
                      <a16:colId xmlns:a16="http://schemas.microsoft.com/office/drawing/2014/main" val="3179158020"/>
                    </a:ext>
                  </a:extLst>
                </a:gridCol>
                <a:gridCol w="1774428">
                  <a:extLst>
                    <a:ext uri="{9D8B030D-6E8A-4147-A177-3AD203B41FA5}">
                      <a16:colId xmlns:a16="http://schemas.microsoft.com/office/drawing/2014/main" val="1539416216"/>
                    </a:ext>
                  </a:extLst>
                </a:gridCol>
              </a:tblGrid>
              <a:tr h="575184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Hasil</a:t>
                      </a:r>
                    </a:p>
                    <a:p>
                      <a:pPr algn="ctr"/>
                      <a:r>
                        <a:rPr lang="en-US" dirty="0" err="1"/>
                        <a:t>Aktual</a:t>
                      </a:r>
                      <a:endParaRPr lang="en-ID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Hasil </a:t>
                      </a:r>
                      <a:r>
                        <a:rPr lang="en-US" dirty="0" err="1"/>
                        <a:t>Klasifikasi</a:t>
                      </a:r>
                      <a:endParaRPr lang="en-ID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378631"/>
                  </a:ext>
                </a:extLst>
              </a:tr>
              <a:tr h="58317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Dapat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Tidak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Dapat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727162"/>
                  </a:ext>
                </a:extLst>
              </a:tr>
              <a:tr h="583173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Dapat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915499"/>
                  </a:ext>
                </a:extLst>
              </a:tr>
              <a:tr h="583173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Tidak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Dapat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02337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3AE7CD2-FC04-491D-8E96-96358B243B8B}"/>
              </a:ext>
            </a:extLst>
          </p:cNvPr>
          <p:cNvSpPr txBox="1"/>
          <p:nvPr/>
        </p:nvSpPr>
        <p:spPr>
          <a:xfrm>
            <a:off x="6084168" y="3275692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TP</a:t>
            </a:r>
            <a:endParaRPr lang="en-ID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C554B2-E938-46AA-A55A-388F238AEBF1}"/>
              </a:ext>
            </a:extLst>
          </p:cNvPr>
          <p:cNvSpPr txBox="1"/>
          <p:nvPr/>
        </p:nvSpPr>
        <p:spPr>
          <a:xfrm>
            <a:off x="7812360" y="3275692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FN</a:t>
            </a:r>
            <a:endParaRPr lang="en-ID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D855ECC-6462-410F-B720-D50FF6D46730}"/>
              </a:ext>
            </a:extLst>
          </p:cNvPr>
          <p:cNvSpPr txBox="1"/>
          <p:nvPr/>
        </p:nvSpPr>
        <p:spPr>
          <a:xfrm>
            <a:off x="6084168" y="3892406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FP</a:t>
            </a:r>
            <a:endParaRPr lang="en-ID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D47063-CB04-4693-B640-5C5F65542F84}"/>
              </a:ext>
            </a:extLst>
          </p:cNvPr>
          <p:cNvSpPr txBox="1"/>
          <p:nvPr/>
        </p:nvSpPr>
        <p:spPr>
          <a:xfrm>
            <a:off x="7812360" y="3861048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TN</a:t>
            </a:r>
            <a:endParaRPr lang="en-ID" sz="1400" dirty="0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1B937E8C-F71E-4D45-AB49-4F5EDB61B150}"/>
              </a:ext>
            </a:extLst>
          </p:cNvPr>
          <p:cNvSpPr txBox="1">
            <a:spLocks/>
          </p:cNvSpPr>
          <p:nvPr/>
        </p:nvSpPr>
        <p:spPr>
          <a:xfrm>
            <a:off x="838198" y="5682153"/>
            <a:ext cx="7467600" cy="89269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yang di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100%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41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467"/>
            <a:ext cx="7467600" cy="508918"/>
          </a:xfrm>
        </p:spPr>
        <p:txBody>
          <a:bodyPr>
            <a:normAutofit fontScale="90000"/>
          </a:bodyPr>
          <a:lstStyle/>
          <a:p>
            <a:pPr algn="ctr"/>
            <a:r>
              <a:rPr lang="id-ID" sz="2800" dirty="0">
                <a:solidFill>
                  <a:schemeClr val="tx1"/>
                </a:solidFill>
              </a:rPr>
              <a:t>Kesimpulan &amp; Saran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38200" y="1053188"/>
            <a:ext cx="7467600" cy="508918"/>
          </a:xfrm>
        </p:spPr>
        <p:txBody>
          <a:bodyPr/>
          <a:lstStyle/>
          <a:p>
            <a:pPr algn="ctr"/>
            <a:r>
              <a:rPr lang="en-US" dirty="0"/>
              <a:t>Kesimpulan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01BD0FA-70C5-40EB-88E6-58E96F3F6B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3568" y="1556792"/>
                <a:ext cx="7971656" cy="5688632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/>
                  <a:buChar char="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shade val="75000"/>
                    </a:schemeClr>
                  </a:buClr>
                  <a:buSzPct val="60000"/>
                  <a:buFont typeface="Wingdings"/>
                  <a:buChar char="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8872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tint val="60000"/>
                    </a:schemeClr>
                  </a:buClr>
                  <a:buSzPct val="60000"/>
                  <a:buFont typeface="Wingdings"/>
                  <a:buChar char="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182880" algn="l" rtl="0" eaLnBrk="1" latinLnBrk="0" hangingPunct="1">
                  <a:spcBef>
                    <a:spcPct val="20000"/>
                  </a:spcBef>
                  <a:buClr>
                    <a:schemeClr val="accent2">
                      <a:tint val="60000"/>
                    </a:schemeClr>
                  </a:buClr>
                  <a:buSzPct val="68000"/>
                  <a:buFont typeface="Wingdings 2"/>
                  <a:buChar char="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18288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0"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01168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tint val="60000"/>
                    </a:schemeClr>
                  </a:buClr>
                  <a:buSzPct val="60000"/>
                  <a:buFont typeface="Wingdings"/>
                  <a:buChar char=""/>
                  <a:defRPr kumimoji="0"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286000" indent="-18288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0" sz="1400" kern="1200" cap="small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56032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shade val="75000"/>
                    </a:schemeClr>
                  </a:buClr>
                  <a:buChar char="•"/>
                  <a:defRPr kumimoji="0"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just"/>
                <a:r>
                  <a:rPr lang="en-US" dirty="0" err="1"/>
                  <a:t>Mampu</a:t>
                </a:r>
                <a:r>
                  <a:rPr lang="en-US" dirty="0"/>
                  <a:t> </a:t>
                </a:r>
                <a:r>
                  <a:rPr lang="en-US" dirty="0" err="1"/>
                  <a:t>mengklasifikasikan</a:t>
                </a:r>
                <a:r>
                  <a:rPr lang="en-US" dirty="0"/>
                  <a:t> data </a:t>
                </a:r>
                <a:r>
                  <a:rPr lang="en-US" dirty="0" err="1"/>
                  <a:t>warga</a:t>
                </a:r>
                <a:r>
                  <a:rPr lang="en-US" dirty="0"/>
                  <a:t> </a:t>
                </a:r>
                <a:r>
                  <a:rPr lang="en-US" dirty="0" err="1"/>
                  <a:t>ke</a:t>
                </a:r>
                <a:r>
                  <a:rPr lang="en-US" dirty="0"/>
                  <a:t> </a:t>
                </a:r>
                <a:r>
                  <a:rPr lang="en-US" dirty="0" err="1"/>
                  <a:t>dalam</a:t>
                </a:r>
                <a:r>
                  <a:rPr lang="en-US" dirty="0"/>
                  <a:t> </a:t>
                </a:r>
                <a:r>
                  <a:rPr lang="en-US" dirty="0" err="1"/>
                  <a:t>kategori</a:t>
                </a:r>
                <a:r>
                  <a:rPr lang="en-US" dirty="0"/>
                  <a:t> </a:t>
                </a:r>
                <a:r>
                  <a:rPr lang="en-US" dirty="0" err="1"/>
                  <a:t>dapat</a:t>
                </a:r>
                <a:r>
                  <a:rPr lang="en-US" dirty="0"/>
                  <a:t> dan </a:t>
                </a:r>
                <a:r>
                  <a:rPr lang="en-US" dirty="0" err="1"/>
                  <a:t>tidak</a:t>
                </a:r>
                <a:r>
                  <a:rPr lang="en-US" dirty="0"/>
                  <a:t> </a:t>
                </a:r>
                <a:r>
                  <a:rPr lang="en-US" dirty="0" err="1"/>
                  <a:t>dapat</a:t>
                </a:r>
                <a:r>
                  <a:rPr lang="en-US" dirty="0"/>
                  <a:t> </a:t>
                </a:r>
                <a:r>
                  <a:rPr lang="en-US" dirty="0" err="1"/>
                  <a:t>menggunakan</a:t>
                </a:r>
                <a:r>
                  <a:rPr lang="en-US" dirty="0"/>
                  <a:t> </a:t>
                </a:r>
                <a:r>
                  <a:rPr lang="en-US" dirty="0" err="1"/>
                  <a:t>algoritma</a:t>
                </a:r>
                <a:r>
                  <a:rPr lang="en-US" dirty="0"/>
                  <a:t> Naïve Bayes </a:t>
                </a:r>
                <a:r>
                  <a:rPr lang="en-US" dirty="0" err="1"/>
                  <a:t>berdasarkan</a:t>
                </a:r>
                <a:r>
                  <a:rPr lang="en-US" dirty="0"/>
                  <a:t> data </a:t>
                </a:r>
                <a:r>
                  <a:rPr lang="en-US" dirty="0" err="1"/>
                  <a:t>warga</a:t>
                </a:r>
                <a:r>
                  <a:rPr lang="en-US" dirty="0"/>
                  <a:t> yang </a:t>
                </a:r>
                <a:r>
                  <a:rPr lang="en-US" dirty="0" err="1"/>
                  <a:t>sudah</a:t>
                </a:r>
                <a:r>
                  <a:rPr lang="en-US" dirty="0"/>
                  <a:t> </a:t>
                </a:r>
                <a:r>
                  <a:rPr lang="en-US" dirty="0" err="1"/>
                  <a:t>ada</a:t>
                </a:r>
                <a:r>
                  <a:rPr lang="en-US" dirty="0"/>
                  <a:t> dan </a:t>
                </a:r>
                <a:r>
                  <a:rPr lang="en-US" dirty="0" err="1"/>
                  <a:t>diperoleh</a:t>
                </a:r>
                <a:r>
                  <a:rPr lang="en-US" dirty="0"/>
                  <a:t> </a:t>
                </a:r>
                <a:r>
                  <a:rPr lang="en-US" dirty="0" err="1"/>
                  <a:t>akurasi</a:t>
                </a:r>
                <a:r>
                  <a:rPr lang="en-US" dirty="0"/>
                  <a:t> </a:t>
                </a:r>
                <a:r>
                  <a:rPr lang="en-US" dirty="0" err="1"/>
                  <a:t>peritungan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TP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TP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FP</m:t>
                        </m:r>
                      </m:den>
                    </m:f>
                  </m:oMath>
                </a14:m>
                <a:r>
                  <a:rPr lang="en-US" dirty="0"/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3+0</m:t>
                        </m:r>
                      </m:den>
                    </m:f>
                  </m:oMath>
                </a14:m>
                <a:r>
                  <a:rPr lang="en-US" dirty="0"/>
                  <a:t> = 1  = 100 %.</a:t>
                </a:r>
                <a:endParaRPr lang="en-US" sz="1600" dirty="0"/>
              </a:p>
              <a:p>
                <a:pPr lvl="0"/>
                <a:r>
                  <a:rPr lang="en-US" dirty="0" err="1"/>
                  <a:t>Pembuatan</a:t>
                </a:r>
                <a:r>
                  <a:rPr lang="en-US" dirty="0"/>
                  <a:t> </a:t>
                </a:r>
                <a:r>
                  <a:rPr lang="en-US" dirty="0" err="1"/>
                  <a:t>sistem</a:t>
                </a:r>
                <a:r>
                  <a:rPr lang="en-US" dirty="0"/>
                  <a:t> </a:t>
                </a:r>
                <a:r>
                  <a:rPr lang="en-US" dirty="0" err="1"/>
                  <a:t>penentuan</a:t>
                </a:r>
                <a:r>
                  <a:rPr lang="en-US" dirty="0"/>
                  <a:t> </a:t>
                </a:r>
                <a:r>
                  <a:rPr lang="en-US" dirty="0" err="1"/>
                  <a:t>bantuan</a:t>
                </a:r>
                <a:r>
                  <a:rPr lang="en-US" dirty="0"/>
                  <a:t> </a:t>
                </a:r>
                <a:r>
                  <a:rPr lang="en-US" dirty="0" err="1"/>
                  <a:t>bedah</a:t>
                </a:r>
                <a:r>
                  <a:rPr lang="en-US" dirty="0"/>
                  <a:t> </a:t>
                </a:r>
                <a:r>
                  <a:rPr lang="en-US" dirty="0" err="1"/>
                  <a:t>rumah</a:t>
                </a:r>
                <a:r>
                  <a:rPr lang="en-US" dirty="0"/>
                  <a:t> (RTLH) </a:t>
                </a:r>
                <a:r>
                  <a:rPr lang="en-US" dirty="0" err="1"/>
                  <a:t>ini</a:t>
                </a:r>
                <a:r>
                  <a:rPr lang="en-US" dirty="0"/>
                  <a:t> </a:t>
                </a:r>
                <a:r>
                  <a:rPr lang="en-US" dirty="0" err="1"/>
                  <a:t>dibuat</a:t>
                </a:r>
                <a:r>
                  <a:rPr lang="en-US" dirty="0"/>
                  <a:t> </a:t>
                </a:r>
                <a:r>
                  <a:rPr lang="en-US" dirty="0" err="1"/>
                  <a:t>karena</a:t>
                </a:r>
                <a:r>
                  <a:rPr lang="en-US" dirty="0"/>
                  <a:t> </a:t>
                </a:r>
                <a:r>
                  <a:rPr lang="en-US" dirty="0" err="1"/>
                  <a:t>didasari</a:t>
                </a:r>
                <a:r>
                  <a:rPr lang="en-US" dirty="0"/>
                  <a:t> pada </a:t>
                </a:r>
                <a:r>
                  <a:rPr lang="en-US" dirty="0" err="1"/>
                  <a:t>latar</a:t>
                </a:r>
                <a:r>
                  <a:rPr lang="en-US" dirty="0"/>
                  <a:t> </a:t>
                </a:r>
                <a:r>
                  <a:rPr lang="en-US" dirty="0" err="1"/>
                  <a:t>belakang</a:t>
                </a:r>
                <a:r>
                  <a:rPr lang="en-US" dirty="0"/>
                  <a:t> </a:t>
                </a:r>
                <a:r>
                  <a:rPr lang="en-US" dirty="0" err="1"/>
                  <a:t>tempat</a:t>
                </a:r>
                <a:r>
                  <a:rPr lang="en-US" dirty="0"/>
                  <a:t> yang </a:t>
                </a:r>
                <a:r>
                  <a:rPr lang="en-US" dirty="0" err="1"/>
                  <a:t>belum</a:t>
                </a:r>
                <a:r>
                  <a:rPr lang="en-US" dirty="0"/>
                  <a:t> </a:t>
                </a:r>
                <a:r>
                  <a:rPr lang="en-US" dirty="0" err="1"/>
                  <a:t>memiliki</a:t>
                </a:r>
                <a:r>
                  <a:rPr lang="en-US" dirty="0"/>
                  <a:t> </a:t>
                </a:r>
                <a:r>
                  <a:rPr lang="en-US" dirty="0" err="1"/>
                  <a:t>sistem</a:t>
                </a:r>
                <a:r>
                  <a:rPr lang="en-US" dirty="0"/>
                  <a:t> di </a:t>
                </a:r>
                <a:r>
                  <a:rPr lang="en-US" dirty="0" err="1"/>
                  <a:t>penentuan</a:t>
                </a:r>
                <a:r>
                  <a:rPr lang="en-US" dirty="0"/>
                  <a:t> </a:t>
                </a:r>
                <a:r>
                  <a:rPr lang="en-US" dirty="0" err="1"/>
                  <a:t>bantuan</a:t>
                </a:r>
                <a:r>
                  <a:rPr lang="en-US" dirty="0"/>
                  <a:t>, </a:t>
                </a:r>
                <a:r>
                  <a:rPr lang="en-US" dirty="0" err="1"/>
                  <a:t>keluh</a:t>
                </a:r>
                <a:r>
                  <a:rPr lang="en-US" dirty="0"/>
                  <a:t> </a:t>
                </a:r>
                <a:r>
                  <a:rPr lang="en-US" dirty="0" err="1"/>
                  <a:t>kesah</a:t>
                </a:r>
                <a:r>
                  <a:rPr lang="en-US" dirty="0"/>
                  <a:t> </a:t>
                </a:r>
                <a:r>
                  <a:rPr lang="en-US" dirty="0" err="1"/>
                  <a:t>masyarakat</a:t>
                </a:r>
                <a:r>
                  <a:rPr lang="en-US" dirty="0"/>
                  <a:t> </a:t>
                </a:r>
                <a:r>
                  <a:rPr lang="en-US" dirty="0" err="1"/>
                  <a:t>tentang</a:t>
                </a:r>
                <a:r>
                  <a:rPr lang="en-US" dirty="0"/>
                  <a:t> </a:t>
                </a:r>
                <a:r>
                  <a:rPr lang="en-US" dirty="0" err="1"/>
                  <a:t>lamanya</a:t>
                </a:r>
                <a:r>
                  <a:rPr lang="en-US" dirty="0"/>
                  <a:t> </a:t>
                </a:r>
                <a:r>
                  <a:rPr lang="en-US" dirty="0" err="1"/>
                  <a:t>waktu</a:t>
                </a:r>
                <a:r>
                  <a:rPr lang="en-US" dirty="0"/>
                  <a:t> approve dan </a:t>
                </a:r>
                <a:r>
                  <a:rPr lang="en-US" dirty="0" err="1"/>
                  <a:t>masyarakat</a:t>
                </a:r>
                <a:r>
                  <a:rPr lang="en-US" dirty="0"/>
                  <a:t> </a:t>
                </a:r>
                <a:r>
                  <a:rPr lang="en-US" dirty="0" err="1"/>
                  <a:t>tidak</a:t>
                </a:r>
                <a:r>
                  <a:rPr lang="en-US" dirty="0"/>
                  <a:t> </a:t>
                </a:r>
                <a:r>
                  <a:rPr lang="en-US" dirty="0" err="1"/>
                  <a:t>mengetahui</a:t>
                </a:r>
                <a:r>
                  <a:rPr lang="en-US" dirty="0"/>
                  <a:t> </a:t>
                </a:r>
                <a:r>
                  <a:rPr lang="en-US" dirty="0" err="1"/>
                  <a:t>perkembangan</a:t>
                </a:r>
                <a:r>
                  <a:rPr lang="en-US" dirty="0"/>
                  <a:t> </a:t>
                </a:r>
                <a:r>
                  <a:rPr lang="en-US" dirty="0" err="1"/>
                  <a:t>permohonan</a:t>
                </a:r>
                <a:r>
                  <a:rPr lang="en-US" dirty="0"/>
                  <a:t> </a:t>
                </a:r>
                <a:r>
                  <a:rPr lang="en-US" dirty="0" err="1"/>
                  <a:t>bantuan</a:t>
                </a:r>
                <a:r>
                  <a:rPr lang="en-US" dirty="0"/>
                  <a:t> yang di </a:t>
                </a:r>
                <a:r>
                  <a:rPr lang="en-US" dirty="0" err="1"/>
                  <a:t>ajukan</a:t>
                </a:r>
                <a:r>
                  <a:rPr lang="en-US" dirty="0"/>
                  <a:t>.</a:t>
                </a:r>
                <a:endParaRPr lang="en-ID" dirty="0"/>
              </a:p>
              <a:p>
                <a:pPr algn="just"/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01BD0FA-70C5-40EB-88E6-58E96F3F6B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556792"/>
                <a:ext cx="7971656" cy="5688632"/>
              </a:xfrm>
              <a:prstGeom prst="rect">
                <a:avLst/>
              </a:prstGeom>
              <a:blipFill>
                <a:blip r:embed="rId3"/>
                <a:stretch>
                  <a:fillRect l="-306" t="-857" r="-122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516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57581"/>
            <a:ext cx="7467600" cy="652934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Latar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Belakang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83568" y="710515"/>
            <a:ext cx="7467600" cy="351057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ID" dirty="0"/>
          </a:p>
          <a:p>
            <a:pPr algn="just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warga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bedah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</a:t>
            </a:r>
            <a:r>
              <a:rPr lang="en-US" dirty="0" err="1"/>
              <a:t>biasana</a:t>
            </a:r>
            <a:r>
              <a:rPr lang="en-US" dirty="0"/>
              <a:t> </a:t>
            </a:r>
            <a:r>
              <a:rPr lang="en-US" dirty="0" err="1"/>
              <a:t>diberitahu</a:t>
            </a:r>
            <a:r>
              <a:rPr lang="en-US" dirty="0"/>
              <a:t> oleh </a:t>
            </a:r>
            <a:r>
              <a:rPr lang="en-US" dirty="0" err="1"/>
              <a:t>Ketua</a:t>
            </a:r>
            <a:r>
              <a:rPr lang="en-US" dirty="0"/>
              <a:t> RT dan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kejelasan</a:t>
            </a:r>
            <a:r>
              <a:rPr lang="en-US" dirty="0"/>
              <a:t> dana </a:t>
            </a:r>
            <a:r>
              <a:rPr lang="en-US" dirty="0" err="1"/>
              <a:t>akan</a:t>
            </a:r>
            <a:r>
              <a:rPr lang="en-US" dirty="0"/>
              <a:t> di </a:t>
            </a:r>
            <a:r>
              <a:rPr lang="en-US" dirty="0" err="1"/>
              <a:t>salurkan</a:t>
            </a:r>
            <a:r>
              <a:rPr lang="en-US" dirty="0"/>
              <a:t> dan </a:t>
            </a:r>
            <a:r>
              <a:rPr lang="en-US" dirty="0" err="1"/>
              <a:t>kapan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di </a:t>
            </a:r>
            <a:r>
              <a:rPr lang="en-US" dirty="0" err="1"/>
              <a:t>kerjakan</a:t>
            </a:r>
            <a:r>
              <a:rPr lang="en-US" dirty="0"/>
              <a:t> </a:t>
            </a:r>
            <a:r>
              <a:rPr lang="en-US" dirty="0" err="1"/>
              <a:t>renovasinya</a:t>
            </a:r>
            <a:r>
              <a:rPr lang="en-US" dirty="0"/>
              <a:t> </a:t>
            </a:r>
            <a:r>
              <a:rPr lang="en-US" dirty="0" err="1"/>
              <a:t>warga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menunggu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DINSOS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tahu</a:t>
            </a:r>
            <a:r>
              <a:rPr lang="en-US" dirty="0"/>
              <a:t> </a:t>
            </a:r>
            <a:r>
              <a:rPr lang="en-US" dirty="0" err="1"/>
              <a:t>kapan</a:t>
            </a:r>
            <a:r>
              <a:rPr lang="en-US" dirty="0"/>
              <a:t> </a:t>
            </a:r>
            <a:r>
              <a:rPr lang="en-US" dirty="0" err="1"/>
              <a:t>kepastianya</a:t>
            </a:r>
            <a:r>
              <a:rPr lang="en-US" dirty="0"/>
              <a:t>. </a:t>
            </a:r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di </a:t>
            </a:r>
            <a:r>
              <a:rPr lang="en-US" dirty="0" err="1"/>
              <a:t>lapangan</a:t>
            </a:r>
            <a:r>
              <a:rPr lang="en-US" dirty="0"/>
              <a:t> </a:t>
            </a:r>
            <a:r>
              <a:rPr lang="en-US" dirty="0" err="1"/>
              <a:t>warga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menunggu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bulan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juga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1 </a:t>
            </a:r>
            <a:r>
              <a:rPr lang="en-US" dirty="0" err="1"/>
              <a:t>tahun</a:t>
            </a:r>
            <a:r>
              <a:rPr lang="en-US" dirty="0"/>
              <a:t>.</a:t>
            </a: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260381-BF6F-4A97-A594-1E07C7A22457}"/>
              </a:ext>
            </a:extLst>
          </p:cNvPr>
          <p:cNvSpPr txBox="1">
            <a:spLocks/>
          </p:cNvSpPr>
          <p:nvPr/>
        </p:nvSpPr>
        <p:spPr>
          <a:xfrm>
            <a:off x="683568" y="710515"/>
            <a:ext cx="7467600" cy="473470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"/>
              <a:buNone/>
            </a:pPr>
            <a:endParaRPr lang="en-ID" dirty="0"/>
          </a:p>
          <a:p>
            <a:pPr algn="just"/>
            <a:r>
              <a:rPr lang="en-US" dirty="0"/>
              <a:t>.</a:t>
            </a: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E8B56F5-A6E5-41AA-B513-D51394A83DDB}"/>
              </a:ext>
            </a:extLst>
          </p:cNvPr>
          <p:cNvSpPr txBox="1">
            <a:spLocks/>
          </p:cNvSpPr>
          <p:nvPr/>
        </p:nvSpPr>
        <p:spPr>
          <a:xfrm>
            <a:off x="838200" y="4090029"/>
            <a:ext cx="7467600" cy="229129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"/>
              <a:buNone/>
            </a:pPr>
            <a:endParaRPr lang="en-ID" dirty="0"/>
          </a:p>
          <a:p>
            <a:pPr algn="just"/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dibuatlah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menyelesaikannya</a:t>
            </a:r>
            <a:r>
              <a:rPr lang="en-US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49675119"/>
      </p:ext>
    </p:extLst>
  </p:cSld>
  <p:clrMapOvr>
    <a:masterClrMapping/>
  </p:clrMapOvr>
  <p:transition spd="med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467"/>
            <a:ext cx="7467600" cy="508918"/>
          </a:xfrm>
        </p:spPr>
        <p:txBody>
          <a:bodyPr>
            <a:normAutofit fontScale="90000"/>
          </a:bodyPr>
          <a:lstStyle/>
          <a:p>
            <a:pPr algn="ctr"/>
            <a:r>
              <a:rPr lang="id-ID" sz="2800" dirty="0">
                <a:solidFill>
                  <a:schemeClr val="tx1"/>
                </a:solidFill>
              </a:rPr>
              <a:t>Kesimpulan &amp; Saran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38200" y="759842"/>
            <a:ext cx="7467600" cy="508918"/>
          </a:xfrm>
        </p:spPr>
        <p:txBody>
          <a:bodyPr/>
          <a:lstStyle/>
          <a:p>
            <a:pPr algn="ctr"/>
            <a:r>
              <a:rPr lang="en-US" dirty="0"/>
              <a:t>Kesimpulan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01BD0FA-70C5-40EB-88E6-58E96F3F6B0E}"/>
              </a:ext>
            </a:extLst>
          </p:cNvPr>
          <p:cNvSpPr txBox="1">
            <a:spLocks/>
          </p:cNvSpPr>
          <p:nvPr/>
        </p:nvSpPr>
        <p:spPr>
          <a:xfrm>
            <a:off x="539552" y="1412776"/>
            <a:ext cx="7971656" cy="52958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/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warga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di </a:t>
            </a:r>
            <a:r>
              <a:rPr lang="en-US" dirty="0" err="1"/>
              <a:t>pastikan</a:t>
            </a:r>
            <a:r>
              <a:rPr lang="en-US" dirty="0"/>
              <a:t> </a:t>
            </a:r>
            <a:r>
              <a:rPr lang="en-US" dirty="0" err="1"/>
              <a:t>mendapat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memantau</a:t>
            </a:r>
            <a:r>
              <a:rPr lang="en-US" dirty="0"/>
              <a:t> </a:t>
            </a:r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lewat</a:t>
            </a:r>
            <a:r>
              <a:rPr lang="en-US" dirty="0"/>
              <a:t> system yang di </a:t>
            </a:r>
            <a:r>
              <a:rPr lang="en-US" dirty="0" err="1"/>
              <a:t>sediakan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warga</a:t>
            </a:r>
            <a:r>
              <a:rPr lang="en-US" dirty="0"/>
              <a:t>.</a:t>
            </a:r>
          </a:p>
          <a:p>
            <a:pPr lvl="0" algn="just"/>
            <a:endParaRPr lang="en-US" sz="1600" dirty="0"/>
          </a:p>
          <a:p>
            <a:pPr algn="just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bedah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(RTLH)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diharapkan</a:t>
            </a:r>
            <a:r>
              <a:rPr lang="en-US" dirty="0"/>
              <a:t> </a:t>
            </a:r>
            <a:r>
              <a:rPr lang="en-US" dirty="0" err="1"/>
              <a:t>penulis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yang </a:t>
            </a:r>
            <a:r>
              <a:rPr lang="en-US" dirty="0" err="1"/>
              <a:t>diusulkan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493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467"/>
            <a:ext cx="7467600" cy="508918"/>
          </a:xfrm>
        </p:spPr>
        <p:txBody>
          <a:bodyPr>
            <a:normAutofit fontScale="90000"/>
          </a:bodyPr>
          <a:lstStyle/>
          <a:p>
            <a:pPr algn="ctr"/>
            <a:r>
              <a:rPr lang="id-ID" sz="2800" dirty="0">
                <a:solidFill>
                  <a:schemeClr val="tx1"/>
                </a:solidFill>
              </a:rPr>
              <a:t>Kesimpulan &amp; Saran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07463F-B9C4-451E-B9BB-C31CA7B00767}"/>
              </a:ext>
            </a:extLst>
          </p:cNvPr>
          <p:cNvSpPr txBox="1">
            <a:spLocks/>
          </p:cNvSpPr>
          <p:nvPr/>
        </p:nvSpPr>
        <p:spPr>
          <a:xfrm>
            <a:off x="838200" y="836712"/>
            <a:ext cx="7467600" cy="432048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Saran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F4B3379-6CCD-4FE6-AEA4-50A0EADC5949}"/>
              </a:ext>
            </a:extLst>
          </p:cNvPr>
          <p:cNvSpPr txBox="1">
            <a:spLocks/>
          </p:cNvSpPr>
          <p:nvPr/>
        </p:nvSpPr>
        <p:spPr>
          <a:xfrm>
            <a:off x="838200" y="1266982"/>
            <a:ext cx="8054280" cy="559101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/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bedah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(RTLH) </a:t>
            </a:r>
            <a:r>
              <a:rPr lang="en-US" dirty="0" err="1"/>
              <a:t>diharapkan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di Kelurahan </a:t>
            </a:r>
            <a:r>
              <a:rPr lang="en-US" dirty="0" err="1"/>
              <a:t>Krapyak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di </a:t>
            </a:r>
            <a:r>
              <a:rPr lang="en-US" dirty="0" err="1"/>
              <a:t>seluruh</a:t>
            </a:r>
            <a:r>
              <a:rPr lang="en-US" dirty="0"/>
              <a:t> Indonesia.</a:t>
            </a:r>
            <a:endParaRPr lang="en-US" sz="1700" dirty="0"/>
          </a:p>
          <a:p>
            <a:pPr lvl="0" algn="just"/>
            <a:endParaRPr lang="en-US" sz="1700" dirty="0"/>
          </a:p>
          <a:p>
            <a:pPr lvl="0"/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menerapkan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lain </a:t>
            </a:r>
            <a:r>
              <a:rPr lang="en-US" dirty="0" err="1"/>
              <a:t>dalam</a:t>
            </a:r>
            <a:r>
              <a:rPr lang="en-US" dirty="0"/>
              <a:t> data mining.</a:t>
            </a:r>
            <a:endParaRPr lang="en-ID" dirty="0"/>
          </a:p>
          <a:p>
            <a:pPr lvl="0" algn="just"/>
            <a:endParaRPr lang="en-US" sz="1700" dirty="0"/>
          </a:p>
          <a:p>
            <a:pPr lvl="0"/>
            <a:r>
              <a:rPr lang="en-US" dirty="0"/>
              <a:t>Pada </a:t>
            </a:r>
            <a:r>
              <a:rPr lang="en-US" dirty="0" err="1"/>
              <a:t>halaman</a:t>
            </a:r>
            <a:r>
              <a:rPr lang="en-US" dirty="0"/>
              <a:t> client/</a:t>
            </a:r>
            <a:r>
              <a:rPr lang="en-US" dirty="0" err="1"/>
              <a:t>warga</a:t>
            </a:r>
            <a:r>
              <a:rPr lang="en-US" dirty="0"/>
              <a:t> di </a:t>
            </a:r>
            <a:r>
              <a:rPr lang="en-US" dirty="0" err="1"/>
              <a:t>tambahi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pengaduan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rincian</a:t>
            </a:r>
            <a:r>
              <a:rPr lang="en-US" dirty="0"/>
              <a:t> </a:t>
            </a:r>
            <a:r>
              <a:rPr lang="en-US" dirty="0" err="1"/>
              <a:t>anggaran</a:t>
            </a:r>
            <a:r>
              <a:rPr lang="en-US" dirty="0"/>
              <a:t> yang di </a:t>
            </a:r>
            <a:r>
              <a:rPr lang="en-US"/>
              <a:t>belanjakan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6076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20082"/>
            <a:ext cx="7467600" cy="508918"/>
          </a:xfrm>
        </p:spPr>
        <p:txBody>
          <a:bodyPr>
            <a:noAutofit/>
          </a:bodyPr>
          <a:lstStyle/>
          <a:p>
            <a:pPr algn="ctr"/>
            <a:r>
              <a:rPr lang="en-US" sz="6600" dirty="0" err="1">
                <a:solidFill>
                  <a:schemeClr val="tx1"/>
                </a:solidFill>
              </a:rPr>
              <a:t>Terima</a:t>
            </a:r>
            <a:r>
              <a:rPr lang="en-US" sz="6600" dirty="0">
                <a:solidFill>
                  <a:schemeClr val="tx1"/>
                </a:solidFill>
              </a:rPr>
              <a:t> Kasih</a:t>
            </a:r>
          </a:p>
        </p:txBody>
      </p:sp>
    </p:spTree>
    <p:extLst>
      <p:ext uri="{BB962C8B-B14F-4D97-AF65-F5344CB8AC3E}">
        <p14:creationId xmlns:p14="http://schemas.microsoft.com/office/powerpoint/2010/main" val="1546440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57581"/>
            <a:ext cx="7467600" cy="652934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Latar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Belakang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83568" y="992124"/>
            <a:ext cx="7467600" cy="5677236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nantinya</a:t>
            </a:r>
            <a:r>
              <a:rPr lang="en-US" dirty="0"/>
              <a:t> </a:t>
            </a:r>
            <a:r>
              <a:rPr lang="en-US" dirty="0" err="1"/>
              <a:t>penyeleksian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oleh </a:t>
            </a:r>
            <a:r>
              <a:rPr lang="en-US" dirty="0" err="1"/>
              <a:t>pehak</a:t>
            </a:r>
            <a:r>
              <a:rPr lang="en-US" dirty="0"/>
              <a:t> Kelurahan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data </a:t>
            </a:r>
            <a:r>
              <a:rPr lang="en-US" dirty="0" err="1"/>
              <a:t>warga</a:t>
            </a:r>
            <a:r>
              <a:rPr lang="en-US" dirty="0"/>
              <a:t> miskin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yang salah </a:t>
            </a:r>
            <a:r>
              <a:rPr lang="en-US" dirty="0" err="1"/>
              <a:t>sasaran</a:t>
            </a:r>
            <a:r>
              <a:rPr lang="en-US" dirty="0"/>
              <a:t> dan </a:t>
            </a:r>
            <a:r>
              <a:rPr lang="en-US" dirty="0" err="1"/>
              <a:t>korupsi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warga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lolos</a:t>
            </a:r>
            <a:r>
              <a:rPr lang="en-US" dirty="0"/>
              <a:t> </a:t>
            </a:r>
            <a:r>
              <a:rPr lang="en-US" dirty="0" err="1"/>
              <a:t>seleksi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 Kelurahan, </a:t>
            </a:r>
            <a:r>
              <a:rPr lang="en-US" dirty="0" err="1"/>
              <a:t>warga</a:t>
            </a:r>
            <a:r>
              <a:rPr lang="en-US" dirty="0"/>
              <a:t> yang </a:t>
            </a:r>
            <a:r>
              <a:rPr lang="en-US" dirty="0" err="1"/>
              <a:t>dirasa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layak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mengajukan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Kelurahan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lewat</a:t>
            </a:r>
            <a:r>
              <a:rPr lang="en-US" dirty="0"/>
              <a:t> </a:t>
            </a:r>
            <a:r>
              <a:rPr lang="en-US" dirty="0" err="1"/>
              <a:t>Ketua</a:t>
            </a:r>
            <a:r>
              <a:rPr lang="en-US" dirty="0"/>
              <a:t> RT.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warga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mengecek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status </a:t>
            </a:r>
            <a:r>
              <a:rPr lang="en-US" dirty="0" err="1"/>
              <a:t>bantuan</a:t>
            </a:r>
            <a:r>
              <a:rPr lang="en-US" dirty="0"/>
              <a:t> di </a:t>
            </a:r>
            <a:r>
              <a:rPr lang="en-US" i="1" dirty="0"/>
              <a:t>system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i="1" dirty="0"/>
              <a:t> real time </a:t>
            </a:r>
            <a:r>
              <a:rPr lang="en-US" dirty="0"/>
              <a:t>dan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kabar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i="1" dirty="0"/>
              <a:t>.</a:t>
            </a:r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31359095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57581"/>
            <a:ext cx="7467600" cy="652934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Latar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Belakang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83568" y="710515"/>
            <a:ext cx="7467600" cy="351057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ID" dirty="0"/>
          </a:p>
          <a:p>
            <a:pPr algn="just"/>
            <a:r>
              <a:rPr lang="en-US" dirty="0"/>
              <a:t>.</a:t>
            </a: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260381-BF6F-4A97-A594-1E07C7A22457}"/>
              </a:ext>
            </a:extLst>
          </p:cNvPr>
          <p:cNvSpPr txBox="1">
            <a:spLocks/>
          </p:cNvSpPr>
          <p:nvPr/>
        </p:nvSpPr>
        <p:spPr>
          <a:xfrm>
            <a:off x="683568" y="710515"/>
            <a:ext cx="7467600" cy="473470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"/>
              <a:buNone/>
            </a:pPr>
            <a:endParaRPr lang="en-ID" dirty="0"/>
          </a:p>
          <a:p>
            <a:pPr algn="just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1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i="1" dirty="0"/>
              <a:t>client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warga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status dan </a:t>
            </a:r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, dan 2 </a:t>
            </a:r>
            <a:r>
              <a:rPr lang="en-US" dirty="0" err="1"/>
              <a:t>akses</a:t>
            </a:r>
            <a:r>
              <a:rPr lang="en-US" dirty="0"/>
              <a:t> admin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proses </a:t>
            </a:r>
            <a:r>
              <a:rPr lang="en-US" dirty="0" err="1"/>
              <a:t>seleksi</a:t>
            </a:r>
            <a:r>
              <a:rPr lang="en-US" dirty="0"/>
              <a:t> </a:t>
            </a:r>
            <a:r>
              <a:rPr lang="en-US" dirty="0" err="1"/>
              <a:t>penerimaan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bedah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dan approved </a:t>
            </a:r>
            <a:r>
              <a:rPr lang="en-US" dirty="0" err="1"/>
              <a:t>kapan</a:t>
            </a:r>
            <a:r>
              <a:rPr lang="en-US" dirty="0"/>
              <a:t> dana </a:t>
            </a:r>
            <a:r>
              <a:rPr lang="en-US" dirty="0" err="1"/>
              <a:t>diberikan</a:t>
            </a:r>
            <a:r>
              <a:rPr lang="en-US" dirty="0"/>
              <a:t> dan </a:t>
            </a:r>
            <a:r>
              <a:rPr lang="en-US" dirty="0" err="1"/>
              <a:t>tanggal</a:t>
            </a:r>
            <a:r>
              <a:rPr lang="en-US" dirty="0"/>
              <a:t> </a:t>
            </a:r>
            <a:r>
              <a:rPr lang="en-US" dirty="0" err="1"/>
              <a:t>eksekusi</a:t>
            </a:r>
            <a:r>
              <a:rPr lang="en-US" dirty="0"/>
              <a:t> </a:t>
            </a:r>
            <a:r>
              <a:rPr lang="en-US" dirty="0" err="1"/>
              <a:t>renovasi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,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65885090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C70B4-4644-4A76-B2C8-3690D0EBD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57581"/>
            <a:ext cx="7467600" cy="652934"/>
          </a:xfrm>
        </p:spPr>
        <p:txBody>
          <a:bodyPr/>
          <a:lstStyle/>
          <a:p>
            <a:r>
              <a:rPr lang="en-US" dirty="0" err="1"/>
              <a:t>Profil</a:t>
            </a:r>
            <a:r>
              <a:rPr lang="en-US" dirty="0"/>
              <a:t> Kelurahan </a:t>
            </a:r>
            <a:r>
              <a:rPr lang="en-US"/>
              <a:t>Krapyak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9DF68-4B1C-433E-8982-98261B42110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3176" y="730648"/>
            <a:ext cx="7467600" cy="3525094"/>
          </a:xfrm>
        </p:spPr>
        <p:txBody>
          <a:bodyPr>
            <a:normAutofit/>
          </a:bodyPr>
          <a:lstStyle/>
          <a:p>
            <a:r>
              <a:rPr lang="en-US" sz="2000" dirty="0"/>
              <a:t>Alamat		: </a:t>
            </a:r>
            <a:r>
              <a:rPr lang="en-US" sz="2000" dirty="0" err="1"/>
              <a:t>Jl.Subali</a:t>
            </a:r>
            <a:r>
              <a:rPr lang="en-US" sz="2000" dirty="0"/>
              <a:t> Raya </a:t>
            </a:r>
          </a:p>
          <a:p>
            <a:r>
              <a:rPr lang="en-US" sz="2000" dirty="0"/>
              <a:t>Luas Wilayah	: 119 Ha. ( 9 RW dan 48 RT)</a:t>
            </a:r>
          </a:p>
          <a:p>
            <a:r>
              <a:rPr lang="en-US" sz="2000" dirty="0" err="1"/>
              <a:t>Jumlah</a:t>
            </a:r>
            <a:r>
              <a:rPr lang="en-US" sz="2000" dirty="0"/>
              <a:t> </a:t>
            </a:r>
            <a:r>
              <a:rPr lang="en-US" sz="2000" dirty="0" err="1"/>
              <a:t>Penduduk</a:t>
            </a:r>
            <a:r>
              <a:rPr lang="en-US" sz="2000" dirty="0"/>
              <a:t>	: 6550 / </a:t>
            </a:r>
            <a:r>
              <a:rPr lang="en-US" sz="2000" dirty="0" err="1"/>
              <a:t>Agustus</a:t>
            </a:r>
            <a:r>
              <a:rPr lang="en-US" sz="2000" dirty="0"/>
              <a:t> 2018</a:t>
            </a:r>
          </a:p>
          <a:p>
            <a:endParaRPr lang="en-US" sz="2000" dirty="0"/>
          </a:p>
          <a:p>
            <a:r>
              <a:rPr lang="en-US" sz="2000" dirty="0"/>
              <a:t>Batas Wilayah	:</a:t>
            </a:r>
          </a:p>
          <a:p>
            <a:r>
              <a:rPr lang="en-US" sz="2000" dirty="0"/>
              <a:t>1. </a:t>
            </a:r>
            <a:r>
              <a:rPr lang="en-US" sz="2000" dirty="0" err="1"/>
              <a:t>Sebelah</a:t>
            </a:r>
            <a:r>
              <a:rPr lang="en-US" sz="2000" dirty="0"/>
              <a:t> Utara	: Kelurahan </a:t>
            </a:r>
            <a:r>
              <a:rPr lang="en-US" sz="2000" dirty="0" err="1"/>
              <a:t>Tambakharjo</a:t>
            </a:r>
            <a:endParaRPr lang="en-US" sz="2000" dirty="0"/>
          </a:p>
          <a:p>
            <a:r>
              <a:rPr lang="en-US" sz="2000" dirty="0"/>
              <a:t>2. </a:t>
            </a:r>
            <a:r>
              <a:rPr lang="en-US" sz="2000" dirty="0" err="1"/>
              <a:t>Sebelah</a:t>
            </a:r>
            <a:r>
              <a:rPr lang="en-US" sz="2000" dirty="0"/>
              <a:t> Selatan	: Kelurahan </a:t>
            </a:r>
            <a:r>
              <a:rPr lang="en-US" sz="2000" dirty="0" err="1"/>
              <a:t>Kembang</a:t>
            </a:r>
            <a:r>
              <a:rPr lang="en-US" sz="2000" dirty="0"/>
              <a:t> Arum</a:t>
            </a:r>
          </a:p>
          <a:p>
            <a:r>
              <a:rPr lang="en-US" sz="2000" dirty="0"/>
              <a:t>3. </a:t>
            </a:r>
            <a:r>
              <a:rPr lang="en-US" sz="2000" dirty="0" err="1"/>
              <a:t>Sebelah</a:t>
            </a:r>
            <a:r>
              <a:rPr lang="en-US" sz="2000" dirty="0"/>
              <a:t> Barat	: Kelurahan </a:t>
            </a:r>
            <a:r>
              <a:rPr lang="en-US" sz="2000" dirty="0" err="1"/>
              <a:t>Jrakah</a:t>
            </a:r>
            <a:r>
              <a:rPr lang="en-US" sz="2000" dirty="0"/>
              <a:t> </a:t>
            </a:r>
            <a:r>
              <a:rPr lang="en-US" sz="2000" dirty="0" err="1"/>
              <a:t>Kecamatan</a:t>
            </a:r>
            <a:r>
              <a:rPr lang="en-US" sz="2000" dirty="0"/>
              <a:t> </a:t>
            </a:r>
            <a:r>
              <a:rPr lang="en-US" sz="2000" dirty="0" err="1"/>
              <a:t>Tugu</a:t>
            </a:r>
            <a:endParaRPr lang="en-US" sz="2000" dirty="0"/>
          </a:p>
          <a:p>
            <a:r>
              <a:rPr lang="en-US" sz="2000" dirty="0"/>
              <a:t>4. </a:t>
            </a:r>
            <a:r>
              <a:rPr lang="en-US" sz="2000" dirty="0" err="1"/>
              <a:t>Sebelah</a:t>
            </a:r>
            <a:r>
              <a:rPr lang="en-US" sz="2000" dirty="0"/>
              <a:t> Timur	: Kelurahan </a:t>
            </a:r>
            <a:r>
              <a:rPr lang="en-US" sz="2000" dirty="0" err="1"/>
              <a:t>Kalibanteng</a:t>
            </a:r>
            <a:r>
              <a:rPr lang="en-US" sz="2000" dirty="0"/>
              <a:t> </a:t>
            </a:r>
            <a:r>
              <a:rPr lang="en-US" sz="2000" dirty="0" err="1"/>
              <a:t>Kulon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57B51B-FC2B-4E7C-805D-E35097EDEBC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312" y="4255742"/>
            <a:ext cx="3377375" cy="253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05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185EF-1F08-4AAC-8B0A-599C057E2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7384"/>
            <a:ext cx="7467600" cy="652934"/>
          </a:xfrm>
        </p:spPr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Organisasi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B716EC-EDBF-47FC-A01E-20C485532A0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97144"/>
            <a:ext cx="8509000" cy="4752528"/>
          </a:xfrm>
        </p:spPr>
      </p:pic>
    </p:spTree>
    <p:extLst>
      <p:ext uri="{BB962C8B-B14F-4D97-AF65-F5344CB8AC3E}">
        <p14:creationId xmlns:p14="http://schemas.microsoft.com/office/powerpoint/2010/main" val="3268644119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365544"/>
            <a:ext cx="7467600" cy="652934"/>
          </a:xfrm>
        </p:spPr>
        <p:txBody>
          <a:bodyPr/>
          <a:lstStyle/>
          <a:p>
            <a:r>
              <a:rPr lang="en-US" sz="3200" dirty="0" err="1"/>
              <a:t>Perumusan</a:t>
            </a:r>
            <a:r>
              <a:rPr lang="en-US" sz="3200" dirty="0"/>
              <a:t> </a:t>
            </a:r>
            <a:r>
              <a:rPr lang="en-US" sz="3200" dirty="0" err="1"/>
              <a:t>Masalah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83568" y="1196752"/>
            <a:ext cx="7992888" cy="4873752"/>
          </a:xfrm>
        </p:spPr>
        <p:txBody>
          <a:bodyPr/>
          <a:lstStyle/>
          <a:p>
            <a:pPr lvl="0" algn="just"/>
            <a:r>
              <a:rPr lang="id-ID" dirty="0"/>
              <a:t>Berdasarkan latar belakang yang telah diuraikan, maka perumusan masalah yang dapat diambil dalam penelitian ini adalah “Bagaimana menerapkan Algoritma Naïve Bayes untuk</a:t>
            </a:r>
            <a:r>
              <a:rPr lang="en-US" dirty="0"/>
              <a:t> </a:t>
            </a: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bedah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(RTLH) di KELURAHAN KRAPYAK</a:t>
            </a:r>
            <a:r>
              <a:rPr lang="id-ID" dirty="0"/>
              <a:t> berdasarkan data induk</a:t>
            </a:r>
            <a:r>
              <a:rPr lang="en-US" dirty="0"/>
              <a:t> </a:t>
            </a:r>
            <a:r>
              <a:rPr lang="en-US" dirty="0" err="1"/>
              <a:t>warga</a:t>
            </a:r>
            <a:r>
              <a:rPr lang="en-US" dirty="0"/>
              <a:t> miskin</a:t>
            </a:r>
            <a:r>
              <a:rPr lang="id-ID" dirty="0"/>
              <a:t> dan data </a:t>
            </a:r>
            <a:r>
              <a:rPr lang="en-US" dirty="0" err="1"/>
              <a:t>sebelumnya</a:t>
            </a:r>
            <a:r>
              <a:rPr lang="id-ID" dirty="0"/>
              <a:t>?”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di </a:t>
            </a:r>
            <a:r>
              <a:rPr lang="en-US" dirty="0" err="1"/>
              <a:t>buatkan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agar </a:t>
            </a:r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bedah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id-ID" dirty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719572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-32246"/>
            <a:ext cx="7467600" cy="65293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Batasan </a:t>
            </a:r>
            <a:r>
              <a:rPr lang="en-US" dirty="0" err="1">
                <a:solidFill>
                  <a:schemeClr val="tx1"/>
                </a:solidFill>
              </a:rPr>
              <a:t>Masalah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39552" y="620688"/>
            <a:ext cx="8064896" cy="612068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Data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data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dan </a:t>
            </a:r>
            <a:r>
              <a:rPr lang="en-US" dirty="0" err="1"/>
              <a:t>warga</a:t>
            </a:r>
            <a:r>
              <a:rPr lang="en-US" dirty="0"/>
              <a:t> miskin di Kelurahan </a:t>
            </a:r>
            <a:r>
              <a:rPr lang="en-US" dirty="0" err="1"/>
              <a:t>Krapyak</a:t>
            </a:r>
            <a:r>
              <a:rPr lang="en-US" dirty="0"/>
              <a:t> Semarang Barat.</a:t>
            </a:r>
            <a:endParaRPr lang="en-ID" dirty="0"/>
          </a:p>
          <a:p>
            <a:pPr algn="just"/>
            <a:r>
              <a:rPr lang="en-US" dirty="0"/>
              <a:t>Status </a:t>
            </a:r>
            <a:r>
              <a:rPr lang="en-US" dirty="0" err="1"/>
              <a:t>rumah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bedah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milik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.</a:t>
            </a:r>
            <a:endParaRPr lang="en-ID" dirty="0"/>
          </a:p>
          <a:p>
            <a:pPr algn="just"/>
            <a:r>
              <a:rPr lang="en-US" dirty="0" err="1"/>
              <a:t>Metode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Naïve Bayes.</a:t>
            </a:r>
            <a:endParaRPr lang="en-ID" dirty="0"/>
          </a:p>
          <a:p>
            <a:pPr algn="just"/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mengklasifikasikan</a:t>
            </a:r>
            <a:r>
              <a:rPr lang="en-US" dirty="0"/>
              <a:t> </a:t>
            </a: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bedah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yang </a:t>
            </a:r>
            <a:r>
              <a:rPr lang="en-US" dirty="0" err="1"/>
              <a:t>menghasilkan</a:t>
            </a:r>
            <a:r>
              <a:rPr lang="en-US" dirty="0"/>
              <a:t> label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dan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approved </a:t>
            </a:r>
            <a:r>
              <a:rPr lang="en-US" dirty="0" err="1"/>
              <a:t>dari</a:t>
            </a:r>
            <a:r>
              <a:rPr lang="en-US" dirty="0"/>
              <a:t> DINSOS dan </a:t>
            </a:r>
            <a:r>
              <a:rPr lang="en-US" dirty="0" err="1"/>
              <a:t>kapan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disalurkan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yang </a:t>
            </a:r>
            <a:r>
              <a:rPr lang="en-US" dirty="0" err="1"/>
              <a:t>mendapat</a:t>
            </a:r>
            <a:r>
              <a:rPr lang="en-US" dirty="0"/>
              <a:t>.</a:t>
            </a:r>
          </a:p>
          <a:p>
            <a:pPr algn="just"/>
            <a:r>
              <a:rPr lang="id-ID" dirty="0"/>
              <a:t>S</a:t>
            </a:r>
            <a:r>
              <a:rPr lang="en-US" dirty="0"/>
              <a:t>y</a:t>
            </a:r>
            <a:r>
              <a:rPr lang="id-ID" dirty="0"/>
              <a:t>stem akan diimplementasi dan dikembangkan menggunakan </a:t>
            </a:r>
            <a:r>
              <a:rPr lang="id-ID" i="1" dirty="0"/>
              <a:t>Framework Codeigniter </a:t>
            </a:r>
            <a:r>
              <a:rPr lang="id-ID" dirty="0"/>
              <a:t>dan MySql sebagai database penyimpanannya.</a:t>
            </a:r>
            <a:endParaRPr lang="en-ID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442085"/>
      </p:ext>
    </p:extLst>
  </p:cSld>
  <p:clrMapOvr>
    <a:masterClrMapping/>
  </p:clrMapOvr>
  <p:transition spd="slow">
    <p:randomBar dir="vert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793</TotalTime>
  <Words>1278</Words>
  <Application>Microsoft Office PowerPoint</Application>
  <PresentationFormat>On-screen Show (4:3)</PresentationFormat>
  <Paragraphs>203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Cambria Math</vt:lpstr>
      <vt:lpstr>Century Schoolbook</vt:lpstr>
      <vt:lpstr>Times New Roman</vt:lpstr>
      <vt:lpstr>Wingdings</vt:lpstr>
      <vt:lpstr>Wingdings 2</vt:lpstr>
      <vt:lpstr>Oriel</vt:lpstr>
      <vt:lpstr>PowerPoint Presentation</vt:lpstr>
      <vt:lpstr>Latar Belakang Masalah</vt:lpstr>
      <vt:lpstr>Latar Belakang Masalah</vt:lpstr>
      <vt:lpstr>Latar Belakang Masalah</vt:lpstr>
      <vt:lpstr>Latar Belakang Masalah</vt:lpstr>
      <vt:lpstr>Profil Kelurahan Krapyak</vt:lpstr>
      <vt:lpstr>Struktur Organisasi</vt:lpstr>
      <vt:lpstr>Perumusan Masalah</vt:lpstr>
      <vt:lpstr>Batasan Masalah</vt:lpstr>
      <vt:lpstr>Tujuan Tugas Akhir</vt:lpstr>
      <vt:lpstr>Metodologi Penelitian</vt:lpstr>
      <vt:lpstr>Metodologi Penelitian</vt:lpstr>
      <vt:lpstr>Metode Pengumpulan Data</vt:lpstr>
      <vt:lpstr>Metode Pengumpulan Data</vt:lpstr>
      <vt:lpstr>Metode Pengembangan Sistem</vt:lpstr>
      <vt:lpstr>Use Case Diagram</vt:lpstr>
      <vt:lpstr>Activity Diagram Penentuan Bantuan Banyak data dan Individu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 Diagram</vt:lpstr>
      <vt:lpstr>Perhitungan naïve bayes</vt:lpstr>
      <vt:lpstr>Aplikasi Penentuan Bantuan Bedah rumah (RTLH)</vt:lpstr>
      <vt:lpstr>Perhitungan akurasi perbandingan sistem dan manual</vt:lpstr>
      <vt:lpstr>Perhitungan akurasi perbandingan sistem dan manual</vt:lpstr>
      <vt:lpstr>Perhitungan akurasi perbandingan sistem dan manual</vt:lpstr>
      <vt:lpstr>Kesimpulan &amp; Saran</vt:lpstr>
      <vt:lpstr>Kesimpulan &amp; Saran</vt:lpstr>
      <vt:lpstr>Kesimpulan &amp; Saran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KERJA PRAKTEK</dc:title>
  <dc:creator>Agus Supriyanto</dc:creator>
  <cp:lastModifiedBy>agus supriyanto</cp:lastModifiedBy>
  <cp:revision>118</cp:revision>
  <dcterms:created xsi:type="dcterms:W3CDTF">2018-01-06T06:36:00Z</dcterms:created>
  <dcterms:modified xsi:type="dcterms:W3CDTF">2019-12-06T19:38:21Z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1033-10.2.0.5978</vt:lpwstr>
  </property>
</Properties>
</file>