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8288000" cy="10287000"/>
  <p:notesSz cx="6858000" cy="9144000"/>
  <p:embeddedFontLst>
    <p:embeddedFont>
      <p:font typeface="Alatsi" charset="1" panose="00000500000000000000"/>
      <p:regular r:id="rId43"/>
    </p:embeddedFont>
    <p:embeddedFont>
      <p:font typeface="Open Sans Bold" charset="1" panose="020B0806030504020204"/>
      <p:regular r:id="rId44"/>
    </p:embeddedFont>
    <p:embeddedFont>
      <p:font typeface="Glacial Indifference Bold" charset="1" panose="00000800000000000000"/>
      <p:regular r:id="rId45"/>
    </p:embeddedFont>
    <p:embeddedFont>
      <p:font typeface="Alata" charset="1" panose="000005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720062" y="5377905"/>
            <a:ext cx="11584436" cy="1357017"/>
          </a:xfrm>
          <a:prstGeom prst="rect">
            <a:avLst/>
          </a:prstGeom>
        </p:spPr>
        <p:txBody>
          <a:bodyPr anchor="t" rtlCol="false" tIns="0" lIns="0" bIns="0" rIns="0">
            <a:spAutoFit/>
          </a:bodyPr>
          <a:lstStyle/>
          <a:p>
            <a:pPr algn="ctr">
              <a:lnSpc>
                <a:spcPts val="5184"/>
              </a:lnSpc>
            </a:pPr>
            <a:r>
              <a:rPr lang="en-US" sz="5344">
                <a:solidFill>
                  <a:srgbClr val="000000"/>
                </a:solidFill>
                <a:latin typeface="Alatsi"/>
              </a:rPr>
              <a:t>ALGORITHMS FOR MASSIVE DATA COURSE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410927" y="7557474"/>
            <a:ext cx="12625348" cy="704593"/>
          </a:xfrm>
          <a:prstGeom prst="rect">
            <a:avLst/>
          </a:prstGeom>
        </p:spPr>
        <p:txBody>
          <a:bodyPr anchor="t" rtlCol="false" tIns="0" lIns="0" bIns="0" rIns="0">
            <a:spAutoFit/>
          </a:bodyPr>
          <a:lstStyle/>
          <a:p>
            <a:pPr algn="ctr">
              <a:lnSpc>
                <a:spcPts val="5789"/>
              </a:lnSpc>
            </a:pPr>
            <a:r>
              <a:rPr lang="en-US" sz="4135">
                <a:solidFill>
                  <a:srgbClr val="000000"/>
                </a:solidFill>
                <a:latin typeface="Alatsi"/>
              </a:rPr>
              <a:t>Presented By : Shojaat Joodi Bigdilo</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rPr>
              <a:t>University Of Milan | June 2024</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4716476" y="2410467"/>
            <a:ext cx="11584436" cy="1541568"/>
          </a:xfrm>
          <a:prstGeom prst="rect">
            <a:avLst/>
          </a:prstGeom>
        </p:spPr>
        <p:txBody>
          <a:bodyPr anchor="t" rtlCol="false" tIns="0" lIns="0" bIns="0" rIns="0">
            <a:spAutoFit/>
          </a:bodyPr>
          <a:lstStyle/>
          <a:p>
            <a:pPr algn="ctr">
              <a:lnSpc>
                <a:spcPts val="5960"/>
              </a:lnSpc>
            </a:pPr>
            <a:r>
              <a:rPr lang="en-US" sz="6144">
                <a:solidFill>
                  <a:srgbClr val="5E17EB"/>
                </a:solidFill>
                <a:latin typeface="Alatsi"/>
              </a:rPr>
              <a:t>FINDING SIMILAR ITEMS IN JOB DESCRIPTIONS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9896619" y="3230023"/>
            <a:ext cx="7362681" cy="4421131"/>
            <a:chOff x="0" y="0"/>
            <a:chExt cx="1939142" cy="1164413"/>
          </a:xfrm>
        </p:grpSpPr>
        <p:sp>
          <p:nvSpPr>
            <p:cNvPr name="Freeform 3" id="3"/>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4" id="4"/>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504042" y="4588743"/>
            <a:ext cx="5499127" cy="2159635"/>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 Splitting sentences into sequences of words using the “Tokenizer” method from PySpark MLlib.</a:t>
            </a:r>
          </a:p>
        </p:txBody>
      </p:sp>
      <p:sp>
        <p:nvSpPr>
          <p:cNvPr name="TextBox 6" id="6"/>
          <p:cNvSpPr txBox="true"/>
          <p:nvPr/>
        </p:nvSpPr>
        <p:spPr>
          <a:xfrm rot="0">
            <a:off x="11115897" y="3407890"/>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Tokenization:</a:t>
            </a:r>
          </a:p>
        </p:txBody>
      </p:sp>
      <p:grpSp>
        <p:nvGrpSpPr>
          <p:cNvPr name="Group 7" id="7"/>
          <p:cNvGrpSpPr/>
          <p:nvPr/>
        </p:nvGrpSpPr>
        <p:grpSpPr>
          <a:xfrm rot="0">
            <a:off x="10245562" y="3570380"/>
            <a:ext cx="516960" cy="51696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0" id="1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1" id="11"/>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7" id="17"/>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PREPROCESSING TECHNIQUES</a:t>
            </a:r>
          </a:p>
        </p:txBody>
      </p:sp>
      <p:grpSp>
        <p:nvGrpSpPr>
          <p:cNvPr name="Group 19" id="19"/>
          <p:cNvGrpSpPr/>
          <p:nvPr/>
        </p:nvGrpSpPr>
        <p:grpSpPr>
          <a:xfrm rot="0">
            <a:off x="1190013" y="3230023"/>
            <a:ext cx="7362681" cy="4421131"/>
            <a:chOff x="0" y="0"/>
            <a:chExt cx="1939142" cy="1164413"/>
          </a:xfrm>
        </p:grpSpPr>
        <p:sp>
          <p:nvSpPr>
            <p:cNvPr name="Freeform 20" id="20"/>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21" id="21"/>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506472" y="4419294"/>
            <a:ext cx="6729763" cy="2508058"/>
          </a:xfrm>
          <a:prstGeom prst="rect">
            <a:avLst/>
          </a:prstGeom>
        </p:spPr>
        <p:txBody>
          <a:bodyPr anchor="t" rtlCol="false" tIns="0" lIns="0" bIns="0" rIns="0">
            <a:spAutoFit/>
          </a:bodyPr>
          <a:lstStyle/>
          <a:p>
            <a:pPr algn="l" marL="622341" indent="-311170" lvl="1">
              <a:lnSpc>
                <a:spcPts val="4035"/>
              </a:lnSpc>
              <a:buFont typeface="Arial"/>
              <a:buChar char="•"/>
            </a:pPr>
            <a:r>
              <a:rPr lang="en-US" sz="2882">
                <a:solidFill>
                  <a:srgbClr val="000000"/>
                </a:solidFill>
                <a:latin typeface="Alatsi"/>
              </a:rPr>
              <a:t>Removing numbers from tokens to retain only words. </a:t>
            </a:r>
          </a:p>
          <a:p>
            <a:pPr algn="l" marL="622341" indent="-311170" lvl="1">
              <a:lnSpc>
                <a:spcPts val="4035"/>
              </a:lnSpc>
              <a:buFont typeface="Arial"/>
              <a:buChar char="•"/>
            </a:pPr>
            <a:r>
              <a:rPr lang="en-US" sz="2882">
                <a:solidFill>
                  <a:srgbClr val="000000"/>
                </a:solidFill>
                <a:latin typeface="Alatsi"/>
              </a:rPr>
              <a:t>For example, a document with id = 160 has 42 different numbers inside itself, so these numbers must be deleted</a:t>
            </a:r>
          </a:p>
        </p:txBody>
      </p:sp>
      <p:sp>
        <p:nvSpPr>
          <p:cNvPr name="TextBox 23" id="23"/>
          <p:cNvSpPr txBox="true"/>
          <p:nvPr/>
        </p:nvSpPr>
        <p:spPr>
          <a:xfrm rot="0">
            <a:off x="2517544" y="3623225"/>
            <a:ext cx="5402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Removing numbers :</a:t>
            </a:r>
          </a:p>
        </p:txBody>
      </p:sp>
      <p:grpSp>
        <p:nvGrpSpPr>
          <p:cNvPr name="Group 24" id="24"/>
          <p:cNvGrpSpPr/>
          <p:nvPr/>
        </p:nvGrpSpPr>
        <p:grpSpPr>
          <a:xfrm rot="0">
            <a:off x="1822931" y="3742570"/>
            <a:ext cx="516960" cy="51696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5357" y="2433736"/>
            <a:ext cx="8770221" cy="5985120"/>
            <a:chOff x="0" y="0"/>
            <a:chExt cx="2554516" cy="1743295"/>
          </a:xfrm>
        </p:grpSpPr>
        <p:sp>
          <p:nvSpPr>
            <p:cNvPr name="Freeform 4" id="4"/>
            <p:cNvSpPr/>
            <p:nvPr/>
          </p:nvSpPr>
          <p:spPr>
            <a:xfrm flipH="false" flipV="false" rot="0">
              <a:off x="0" y="0"/>
              <a:ext cx="2554516" cy="1743295"/>
            </a:xfrm>
            <a:custGeom>
              <a:avLst/>
              <a:gdLst/>
              <a:ahLst/>
              <a:cxnLst/>
              <a:rect r="r" b="b" t="t" l="l"/>
              <a:pathLst>
                <a:path h="1743295" w="2554516">
                  <a:moveTo>
                    <a:pt x="45020" y="0"/>
                  </a:moveTo>
                  <a:lnTo>
                    <a:pt x="2509495" y="0"/>
                  </a:lnTo>
                  <a:cubicBezTo>
                    <a:pt x="2521436" y="0"/>
                    <a:pt x="2532887" y="4743"/>
                    <a:pt x="2541330" y="13186"/>
                  </a:cubicBezTo>
                  <a:cubicBezTo>
                    <a:pt x="2549773" y="21629"/>
                    <a:pt x="2554516" y="33080"/>
                    <a:pt x="2554516" y="45020"/>
                  </a:cubicBezTo>
                  <a:lnTo>
                    <a:pt x="2554516" y="1698275"/>
                  </a:lnTo>
                  <a:cubicBezTo>
                    <a:pt x="2554516" y="1710215"/>
                    <a:pt x="2549773" y="1721666"/>
                    <a:pt x="2541330" y="1730109"/>
                  </a:cubicBezTo>
                  <a:cubicBezTo>
                    <a:pt x="2532887" y="1738552"/>
                    <a:pt x="2521436" y="1743295"/>
                    <a:pt x="2509495" y="1743295"/>
                  </a:cubicBezTo>
                  <a:lnTo>
                    <a:pt x="45020" y="1743295"/>
                  </a:lnTo>
                  <a:cubicBezTo>
                    <a:pt x="33080" y="1743295"/>
                    <a:pt x="21629" y="1738552"/>
                    <a:pt x="13186" y="1730109"/>
                  </a:cubicBezTo>
                  <a:cubicBezTo>
                    <a:pt x="4743" y="1721666"/>
                    <a:pt x="0" y="1710215"/>
                    <a:pt x="0" y="1698275"/>
                  </a:cubicBezTo>
                  <a:lnTo>
                    <a:pt x="0" y="45020"/>
                  </a:lnTo>
                  <a:cubicBezTo>
                    <a:pt x="0" y="33080"/>
                    <a:pt x="4743" y="21629"/>
                    <a:pt x="13186" y="13186"/>
                  </a:cubicBezTo>
                  <a:cubicBezTo>
                    <a:pt x="21629" y="4743"/>
                    <a:pt x="33080" y="0"/>
                    <a:pt x="45020" y="0"/>
                  </a:cubicBezTo>
                  <a:close/>
                </a:path>
              </a:pathLst>
            </a:custGeom>
            <a:solidFill>
              <a:srgbClr val="E9C7C6"/>
            </a:solidFill>
          </p:spPr>
        </p:sp>
        <p:sp>
          <p:nvSpPr>
            <p:cNvPr name="TextBox 5" id="5"/>
            <p:cNvSpPr txBox="true"/>
            <p:nvPr/>
          </p:nvSpPr>
          <p:spPr>
            <a:xfrm>
              <a:off x="0" y="-38100"/>
              <a:ext cx="2554516" cy="17813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92455" y="2954850"/>
            <a:ext cx="290269" cy="467447"/>
            <a:chOff x="0" y="0"/>
            <a:chExt cx="504722" cy="812800"/>
          </a:xfrm>
        </p:grpSpPr>
        <p:sp>
          <p:nvSpPr>
            <p:cNvPr name="Freeform 7" id="7"/>
            <p:cNvSpPr/>
            <p:nvPr/>
          </p:nvSpPr>
          <p:spPr>
            <a:xfrm flipH="false" flipV="false" rot="0">
              <a:off x="0" y="0"/>
              <a:ext cx="504722" cy="812800"/>
            </a:xfrm>
            <a:custGeom>
              <a:avLst/>
              <a:gdLst/>
              <a:ahLst/>
              <a:cxnLst/>
              <a:rect r="r" b="b" t="t" l="l"/>
              <a:pathLst>
                <a:path h="812800" w="504722">
                  <a:moveTo>
                    <a:pt x="252361" y="0"/>
                  </a:moveTo>
                  <a:cubicBezTo>
                    <a:pt x="112986" y="0"/>
                    <a:pt x="0" y="181951"/>
                    <a:pt x="0" y="406400"/>
                  </a:cubicBezTo>
                  <a:cubicBezTo>
                    <a:pt x="0" y="630849"/>
                    <a:pt x="112986" y="812800"/>
                    <a:pt x="252361" y="812800"/>
                  </a:cubicBezTo>
                  <a:cubicBezTo>
                    <a:pt x="391736" y="812800"/>
                    <a:pt x="504722" y="630849"/>
                    <a:pt x="504722" y="406400"/>
                  </a:cubicBezTo>
                  <a:cubicBezTo>
                    <a:pt x="504722" y="181951"/>
                    <a:pt x="391736" y="0"/>
                    <a:pt x="252361" y="0"/>
                  </a:cubicBezTo>
                  <a:close/>
                </a:path>
              </a:pathLst>
            </a:custGeom>
            <a:solidFill>
              <a:srgbClr val="000000"/>
            </a:solidFill>
          </p:spPr>
        </p:sp>
        <p:sp>
          <p:nvSpPr>
            <p:cNvPr name="TextBox 8" id="8"/>
            <p:cNvSpPr txBox="true"/>
            <p:nvPr/>
          </p:nvSpPr>
          <p:spPr>
            <a:xfrm>
              <a:off x="47318" y="38100"/>
              <a:ext cx="410087" cy="698500"/>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6" id="16"/>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265178" y="2433736"/>
            <a:ext cx="7875597" cy="5985120"/>
            <a:chOff x="0" y="0"/>
            <a:chExt cx="2293937" cy="1743295"/>
          </a:xfrm>
        </p:grpSpPr>
        <p:sp>
          <p:nvSpPr>
            <p:cNvPr name="Freeform 18" id="18"/>
            <p:cNvSpPr/>
            <p:nvPr/>
          </p:nvSpPr>
          <p:spPr>
            <a:xfrm flipH="false" flipV="false" rot="0">
              <a:off x="0" y="0"/>
              <a:ext cx="2293937" cy="1743295"/>
            </a:xfrm>
            <a:custGeom>
              <a:avLst/>
              <a:gdLst/>
              <a:ahLst/>
              <a:cxnLst/>
              <a:rect r="r" b="b" t="t" l="l"/>
              <a:pathLst>
                <a:path h="1743295" w="2293937">
                  <a:moveTo>
                    <a:pt x="50134" y="0"/>
                  </a:moveTo>
                  <a:lnTo>
                    <a:pt x="2243803" y="0"/>
                  </a:lnTo>
                  <a:cubicBezTo>
                    <a:pt x="2257099" y="0"/>
                    <a:pt x="2269851" y="5282"/>
                    <a:pt x="2279253" y="14684"/>
                  </a:cubicBezTo>
                  <a:cubicBezTo>
                    <a:pt x="2288655" y="24086"/>
                    <a:pt x="2293937" y="36838"/>
                    <a:pt x="2293937" y="50134"/>
                  </a:cubicBezTo>
                  <a:lnTo>
                    <a:pt x="2293937" y="1693161"/>
                  </a:lnTo>
                  <a:cubicBezTo>
                    <a:pt x="2293937" y="1706457"/>
                    <a:pt x="2288655" y="1719209"/>
                    <a:pt x="2279253" y="1728611"/>
                  </a:cubicBezTo>
                  <a:cubicBezTo>
                    <a:pt x="2269851" y="1738013"/>
                    <a:pt x="2257099" y="1743295"/>
                    <a:pt x="2243803" y="1743295"/>
                  </a:cubicBezTo>
                  <a:lnTo>
                    <a:pt x="50134" y="1743295"/>
                  </a:lnTo>
                  <a:cubicBezTo>
                    <a:pt x="36838" y="1743295"/>
                    <a:pt x="24086" y="1738013"/>
                    <a:pt x="14684" y="1728611"/>
                  </a:cubicBezTo>
                  <a:cubicBezTo>
                    <a:pt x="5282" y="1719209"/>
                    <a:pt x="0" y="1706457"/>
                    <a:pt x="0" y="1693161"/>
                  </a:cubicBezTo>
                  <a:lnTo>
                    <a:pt x="0" y="50134"/>
                  </a:lnTo>
                  <a:cubicBezTo>
                    <a:pt x="0" y="36838"/>
                    <a:pt x="5282" y="24086"/>
                    <a:pt x="14684" y="14684"/>
                  </a:cubicBezTo>
                  <a:cubicBezTo>
                    <a:pt x="24086" y="5282"/>
                    <a:pt x="36838" y="0"/>
                    <a:pt x="50134" y="0"/>
                  </a:cubicBezTo>
                  <a:close/>
                </a:path>
              </a:pathLst>
            </a:custGeom>
            <a:solidFill>
              <a:srgbClr val="E9C7C6"/>
            </a:solidFill>
          </p:spPr>
        </p:sp>
        <p:sp>
          <p:nvSpPr>
            <p:cNvPr name="TextBox 19" id="19"/>
            <p:cNvSpPr txBox="true"/>
            <p:nvPr/>
          </p:nvSpPr>
          <p:spPr>
            <a:xfrm>
              <a:off x="0" y="-38100"/>
              <a:ext cx="2293937" cy="1781395"/>
            </a:xfrm>
            <a:prstGeom prst="rect">
              <a:avLst/>
            </a:prstGeom>
          </p:spPr>
          <p:txBody>
            <a:bodyPr anchor="ctr" rtlCol="false" tIns="50800" lIns="50800" bIns="50800" rIns="50800"/>
            <a:lstStyle/>
            <a:p>
              <a:pPr algn="ctr">
                <a:lnSpc>
                  <a:spcPts val="2659"/>
                </a:lnSpc>
              </a:pPr>
            </a:p>
          </p:txBody>
        </p:sp>
      </p:grpSp>
      <p:graphicFrame>
        <p:nvGraphicFramePr>
          <p:cNvPr name="Table 20" id="20"/>
          <p:cNvGraphicFramePr>
            <a:graphicFrameLocks noGrp="true"/>
          </p:cNvGraphicFramePr>
          <p:nvPr/>
        </p:nvGraphicFramePr>
        <p:xfrm>
          <a:off x="10545377" y="2702146"/>
          <a:ext cx="7315200" cy="5219700"/>
        </p:xfrm>
        <a:graphic>
          <a:graphicData uri="http://schemas.openxmlformats.org/drawingml/2006/table">
            <a:tbl>
              <a:tblPr/>
              <a:tblGrid>
                <a:gridCol w="1828800"/>
                <a:gridCol w="1828800"/>
                <a:gridCol w="1828800"/>
                <a:gridCol w="1828800"/>
              </a:tblGrid>
              <a:tr h="1070708">
                <a:tc>
                  <a:txBody>
                    <a:bodyPr anchor="t" rtlCol="false"/>
                    <a:lstStyle/>
                    <a:p>
                      <a:pPr algn="l">
                        <a:lnSpc>
                          <a:spcPts val="1889"/>
                        </a:lnSpc>
                        <a:defRPr/>
                      </a:pPr>
                      <a:r>
                        <a:rPr lang="en-US" sz="1349">
                          <a:solidFill>
                            <a:srgbClr val="000000"/>
                          </a:solidFill>
                          <a:latin typeface="Alata"/>
                        </a:rPr>
                        <a:t>Id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Number of tokens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Number of tokens After Stopwords removed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Number of removed Stopwords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160 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1917 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1366 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-551 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349 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800 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497 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-303 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589 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269 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151 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-118 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1319 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362 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251 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-111 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1324 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303 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219 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-84 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1803 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338 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203 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-135 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92713">
                <a:tc>
                  <a:txBody>
                    <a:bodyPr anchor="t" rtlCol="false"/>
                    <a:lstStyle/>
                    <a:p>
                      <a:pPr algn="l">
                        <a:lnSpc>
                          <a:spcPts val="1889"/>
                        </a:lnSpc>
                        <a:defRPr/>
                      </a:pPr>
                      <a:r>
                        <a:rPr lang="en-US" sz="1349">
                          <a:solidFill>
                            <a:srgbClr val="000000"/>
                          </a:solidFill>
                          <a:latin typeface="Alata"/>
                        </a:rPr>
                        <a:t>1928 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1337 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889 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89"/>
                        </a:lnSpc>
                        <a:defRPr/>
                      </a:pPr>
                      <a:r>
                        <a:rPr lang="en-US" sz="1349">
                          <a:solidFill>
                            <a:srgbClr val="000000"/>
                          </a:solidFill>
                          <a:latin typeface="Alata"/>
                        </a:rPr>
                        <a:t>-448 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21" id="21"/>
          <p:cNvSpPr txBox="true"/>
          <p:nvPr/>
        </p:nvSpPr>
        <p:spPr>
          <a:xfrm rot="0">
            <a:off x="1170381" y="3797808"/>
            <a:ext cx="8200173" cy="4172595"/>
          </a:xfrm>
          <a:prstGeom prst="rect">
            <a:avLst/>
          </a:prstGeom>
        </p:spPr>
        <p:txBody>
          <a:bodyPr anchor="t" rtlCol="false" tIns="0" lIns="0" bIns="0" rIns="0">
            <a:spAutoFit/>
          </a:bodyPr>
          <a:lstStyle/>
          <a:p>
            <a:pPr algn="l" marL="642217" indent="-321109" lvl="1">
              <a:lnSpc>
                <a:spcPts val="4164"/>
              </a:lnSpc>
              <a:buFont typeface="Arial"/>
              <a:buChar char="•"/>
            </a:pPr>
            <a:r>
              <a:rPr lang="en-US" sz="2974">
                <a:solidFill>
                  <a:srgbClr val="000000"/>
                </a:solidFill>
                <a:latin typeface="Alatsi"/>
              </a:rPr>
              <a:t>Job descriptions are full of stop words (common words like "the" or "a"). These contain around 10-35% of the tokens in the text but don't tell us much about the job itself.</a:t>
            </a:r>
          </a:p>
          <a:p>
            <a:pPr algn="l" marL="642217" indent="-321109" lvl="1">
              <a:lnSpc>
                <a:spcPts val="4164"/>
              </a:lnSpc>
              <a:buFont typeface="Arial"/>
              <a:buChar char="•"/>
            </a:pPr>
            <a:r>
              <a:rPr lang="en-US" sz="2974">
                <a:solidFill>
                  <a:srgbClr val="000000"/>
                </a:solidFill>
                <a:latin typeface="Alatsi"/>
              </a:rPr>
              <a:t>Stop words are Eliminated from the token’s list using the “StopWordsRemover” function from PySpark MLlib.</a:t>
            </a:r>
          </a:p>
        </p:txBody>
      </p:sp>
      <p:sp>
        <p:nvSpPr>
          <p:cNvPr name="TextBox 22" id="22"/>
          <p:cNvSpPr txBox="true"/>
          <p:nvPr/>
        </p:nvSpPr>
        <p:spPr>
          <a:xfrm rot="0">
            <a:off x="2693082" y="2773703"/>
            <a:ext cx="5339853" cy="744017"/>
          </a:xfrm>
          <a:prstGeom prst="rect">
            <a:avLst/>
          </a:prstGeom>
        </p:spPr>
        <p:txBody>
          <a:bodyPr anchor="t" rtlCol="false" tIns="0" lIns="0" bIns="0" rIns="0">
            <a:spAutoFit/>
          </a:bodyPr>
          <a:lstStyle/>
          <a:p>
            <a:pPr algn="l">
              <a:lnSpc>
                <a:spcPts val="6110"/>
              </a:lnSpc>
            </a:pPr>
            <a:r>
              <a:rPr lang="en-US" sz="4364">
                <a:solidFill>
                  <a:srgbClr val="000000"/>
                </a:solidFill>
                <a:latin typeface="Alatsi"/>
              </a:rPr>
              <a:t>Removing StopWords</a:t>
            </a:r>
          </a:p>
        </p:txBody>
      </p:sp>
      <p:sp>
        <p:nvSpPr>
          <p:cNvPr name="TextBox 23" id="23"/>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PREPROCESSING TECHNIQUES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606393" y="2997026"/>
            <a:ext cx="10669737" cy="4216399"/>
          </a:xfrm>
          <a:prstGeom prst="rect">
            <a:avLst/>
          </a:prstGeom>
        </p:spPr>
        <p:txBody>
          <a:bodyPr anchor="t" rtlCol="false" tIns="0" lIns="0" bIns="0" rIns="0">
            <a:spAutoFit/>
          </a:bodyPr>
          <a:lstStyle/>
          <a:p>
            <a:pPr algn="ctr">
              <a:lnSpc>
                <a:spcPts val="11200"/>
              </a:lnSpc>
            </a:pPr>
            <a:r>
              <a:rPr lang="en-US" sz="8000">
                <a:solidFill>
                  <a:srgbClr val="000000"/>
                </a:solidFill>
                <a:latin typeface="Alatsi"/>
              </a:rPr>
              <a:t>Algorithm </a:t>
            </a:r>
            <a:r>
              <a:rPr lang="en-US" sz="8000">
                <a:solidFill>
                  <a:srgbClr val="5E17EB"/>
                </a:solidFill>
                <a:latin typeface="Alatsi"/>
              </a:rPr>
              <a:t>Implementation </a:t>
            </a:r>
            <a:r>
              <a:rPr lang="en-US" sz="8000">
                <a:solidFill>
                  <a:srgbClr val="000000"/>
                </a:solidFill>
                <a:latin typeface="Alatsi"/>
              </a:rPr>
              <a:t>and </a:t>
            </a:r>
            <a:r>
              <a:rPr lang="en-US" sz="8000">
                <a:solidFill>
                  <a:srgbClr val="FF914D"/>
                </a:solidFill>
                <a:latin typeface="Alatsi"/>
              </a:rPr>
              <a:t>Results </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981648" y="693738"/>
            <a:ext cx="10451219" cy="1252849"/>
          </a:xfrm>
          <a:prstGeom prst="rect">
            <a:avLst/>
          </a:prstGeom>
        </p:spPr>
        <p:txBody>
          <a:bodyPr anchor="t" rtlCol="false" tIns="0" lIns="0" bIns="0" rIns="0">
            <a:spAutoFit/>
          </a:bodyPr>
          <a:lstStyle/>
          <a:p>
            <a:pPr algn="ctr">
              <a:lnSpc>
                <a:spcPts val="10220"/>
              </a:lnSpc>
            </a:pPr>
            <a:r>
              <a:rPr lang="en-US" sz="7300">
                <a:solidFill>
                  <a:srgbClr val="000000"/>
                </a:solidFill>
                <a:latin typeface="Alatsi"/>
              </a:rPr>
              <a:t>K-SHINGLING</a:t>
            </a:r>
          </a:p>
        </p:txBody>
      </p:sp>
      <p:grpSp>
        <p:nvGrpSpPr>
          <p:cNvPr name="Group 3" id="3"/>
          <p:cNvGrpSpPr/>
          <p:nvPr/>
        </p:nvGrpSpPr>
        <p:grpSpPr>
          <a:xfrm rot="0">
            <a:off x="9673194" y="3040072"/>
            <a:ext cx="7332955" cy="2828148"/>
            <a:chOff x="0" y="0"/>
            <a:chExt cx="9777273" cy="3770864"/>
          </a:xfrm>
        </p:grpSpPr>
        <p:grpSp>
          <p:nvGrpSpPr>
            <p:cNvPr name="Group 4" id="4"/>
            <p:cNvGrpSpPr/>
            <p:nvPr/>
          </p:nvGrpSpPr>
          <p:grpSpPr>
            <a:xfrm rot="0">
              <a:off x="0" y="0"/>
              <a:ext cx="9777273" cy="3770864"/>
              <a:chOff x="0" y="0"/>
              <a:chExt cx="1880532" cy="725277"/>
            </a:xfrm>
          </p:grpSpPr>
          <p:sp>
            <p:nvSpPr>
              <p:cNvPr name="Freeform 5" id="5"/>
              <p:cNvSpPr/>
              <p:nvPr/>
            </p:nvSpPr>
            <p:spPr>
              <a:xfrm flipH="false" flipV="false" rot="0">
                <a:off x="0" y="0"/>
                <a:ext cx="1880532" cy="725277"/>
              </a:xfrm>
              <a:custGeom>
                <a:avLst/>
                <a:gdLst/>
                <a:ahLst/>
                <a:cxnLst/>
                <a:rect r="r" b="b" t="t" l="l"/>
                <a:pathLst>
                  <a:path h="725277" w="1880532">
                    <a:moveTo>
                      <a:pt x="55298" y="0"/>
                    </a:moveTo>
                    <a:lnTo>
                      <a:pt x="1825234" y="0"/>
                    </a:lnTo>
                    <a:cubicBezTo>
                      <a:pt x="1839900" y="0"/>
                      <a:pt x="1853965" y="5826"/>
                      <a:pt x="1864336" y="16196"/>
                    </a:cubicBezTo>
                    <a:cubicBezTo>
                      <a:pt x="1874706" y="26567"/>
                      <a:pt x="1880532" y="40632"/>
                      <a:pt x="1880532" y="55298"/>
                    </a:cubicBezTo>
                    <a:lnTo>
                      <a:pt x="1880532" y="669979"/>
                    </a:lnTo>
                    <a:cubicBezTo>
                      <a:pt x="1880532" y="700519"/>
                      <a:pt x="1855774" y="725277"/>
                      <a:pt x="1825234" y="725277"/>
                    </a:cubicBezTo>
                    <a:lnTo>
                      <a:pt x="55298" y="725277"/>
                    </a:lnTo>
                    <a:cubicBezTo>
                      <a:pt x="24758" y="725277"/>
                      <a:pt x="0" y="700519"/>
                      <a:pt x="0" y="669979"/>
                    </a:cubicBezTo>
                    <a:lnTo>
                      <a:pt x="0" y="55298"/>
                    </a:lnTo>
                    <a:cubicBezTo>
                      <a:pt x="0" y="24758"/>
                      <a:pt x="24758" y="0"/>
                      <a:pt x="55298" y="0"/>
                    </a:cubicBezTo>
                    <a:close/>
                  </a:path>
                </a:pathLst>
              </a:custGeom>
              <a:solidFill>
                <a:srgbClr val="E9C7C6"/>
              </a:solidFill>
            </p:spPr>
          </p:sp>
          <p:sp>
            <p:nvSpPr>
              <p:cNvPr name="TextBox 6" id="6"/>
              <p:cNvSpPr txBox="true"/>
              <p:nvPr/>
            </p:nvSpPr>
            <p:spPr>
              <a:xfrm>
                <a:off x="0" y="-38100"/>
                <a:ext cx="1880532" cy="763377"/>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766865" y="138494"/>
              <a:ext cx="8527979" cy="3249321"/>
            </a:xfrm>
            <a:prstGeom prst="rect">
              <a:avLst/>
            </a:prstGeom>
          </p:spPr>
          <p:txBody>
            <a:bodyPr anchor="t" rtlCol="false" tIns="0" lIns="0" bIns="0" rIns="0">
              <a:spAutoFit/>
            </a:bodyPr>
            <a:lstStyle/>
            <a:p>
              <a:pPr algn="l">
                <a:lnSpc>
                  <a:spcPts val="4155"/>
                </a:lnSpc>
              </a:pPr>
              <a:r>
                <a:rPr lang="en-US" sz="2967">
                  <a:solidFill>
                    <a:srgbClr val="5E17EB"/>
                  </a:solidFill>
                  <a:latin typeface="Alatsi"/>
                </a:rPr>
                <a:t>Avoids Noise from Single Words: </a:t>
              </a:r>
            </a:p>
            <a:p>
              <a:pPr algn="l">
                <a:lnSpc>
                  <a:spcPts val="3875"/>
                </a:lnSpc>
              </a:pPr>
              <a:r>
                <a:rPr lang="en-US" sz="2767">
                  <a:solidFill>
                    <a:srgbClr val="000000"/>
                  </a:solidFill>
                  <a:latin typeface="Alatsi"/>
                </a:rPr>
                <a:t>With single words, many documents will share common words by chance, making them seem similar. Two-word shingles reduce this noise.</a:t>
              </a:r>
            </a:p>
          </p:txBody>
        </p:sp>
      </p:grpSp>
      <p:sp>
        <p:nvSpPr>
          <p:cNvPr name="TextBox 8" id="8"/>
          <p:cNvSpPr txBox="true"/>
          <p:nvPr/>
        </p:nvSpPr>
        <p:spPr>
          <a:xfrm rot="0">
            <a:off x="9550637" y="2391738"/>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First Reason</a:t>
            </a:r>
          </a:p>
        </p:txBody>
      </p:sp>
      <p:sp>
        <p:nvSpPr>
          <p:cNvPr name="TextBox 9" id="9"/>
          <p:cNvSpPr txBox="true"/>
          <p:nvPr/>
        </p:nvSpPr>
        <p:spPr>
          <a:xfrm rot="0">
            <a:off x="1522984" y="3394585"/>
            <a:ext cx="7128080" cy="5011704"/>
          </a:xfrm>
          <a:prstGeom prst="rect">
            <a:avLst/>
          </a:prstGeom>
        </p:spPr>
        <p:txBody>
          <a:bodyPr anchor="t" rtlCol="false" tIns="0" lIns="0" bIns="0" rIns="0">
            <a:spAutoFit/>
          </a:bodyPr>
          <a:lstStyle/>
          <a:p>
            <a:pPr algn="l" marL="686675" indent="-343337" lvl="1">
              <a:lnSpc>
                <a:spcPts val="4452"/>
              </a:lnSpc>
              <a:buFont typeface="Arial"/>
              <a:buChar char="•"/>
            </a:pPr>
            <a:r>
              <a:rPr lang="en-US" sz="3180">
                <a:solidFill>
                  <a:srgbClr val="000000"/>
                </a:solidFill>
                <a:latin typeface="Alatsi"/>
              </a:rPr>
              <a:t>A custom function ‘shingles()’ was implemented to generate shingles from job summaries. </a:t>
            </a:r>
          </a:p>
          <a:p>
            <a:pPr algn="l" marL="686675" indent="-343337" lvl="1">
              <a:lnSpc>
                <a:spcPts val="4452"/>
              </a:lnSpc>
              <a:buFont typeface="Arial"/>
              <a:buChar char="•"/>
            </a:pPr>
            <a:r>
              <a:rPr lang="en-US" sz="3180">
                <a:solidFill>
                  <a:srgbClr val="000000"/>
                </a:solidFill>
                <a:latin typeface="Alatsi"/>
              </a:rPr>
              <a:t>This shingle function generates shingles of a specified length (k=2 in this case) and stores them as a set to ensure uniqueness.</a:t>
            </a:r>
          </a:p>
          <a:p>
            <a:pPr algn="l" marL="686675" indent="-343337" lvl="1">
              <a:lnSpc>
                <a:spcPts val="4452"/>
              </a:lnSpc>
              <a:buFont typeface="Arial"/>
              <a:buChar char="•"/>
            </a:pPr>
            <a:r>
              <a:rPr lang="en-US" sz="3180">
                <a:solidFill>
                  <a:srgbClr val="000000"/>
                </a:solidFill>
                <a:latin typeface="Alatsi"/>
              </a:rPr>
              <a:t> K=2 (two-word shingles)  for two reasons:</a:t>
            </a:r>
          </a:p>
        </p:txBody>
      </p:sp>
      <p:grpSp>
        <p:nvGrpSpPr>
          <p:cNvPr name="Group 10" id="10"/>
          <p:cNvGrpSpPr/>
          <p:nvPr/>
        </p:nvGrpSpPr>
        <p:grpSpPr>
          <a:xfrm rot="0">
            <a:off x="9738491" y="6751104"/>
            <a:ext cx="7267658" cy="3094739"/>
            <a:chOff x="0" y="0"/>
            <a:chExt cx="9690211" cy="4126319"/>
          </a:xfrm>
        </p:grpSpPr>
        <p:grpSp>
          <p:nvGrpSpPr>
            <p:cNvPr name="Group 11" id="11"/>
            <p:cNvGrpSpPr/>
            <p:nvPr/>
          </p:nvGrpSpPr>
          <p:grpSpPr>
            <a:xfrm rot="0">
              <a:off x="0" y="0"/>
              <a:ext cx="9690211" cy="4126319"/>
              <a:chOff x="0" y="0"/>
              <a:chExt cx="1997423" cy="850549"/>
            </a:xfrm>
          </p:grpSpPr>
          <p:sp>
            <p:nvSpPr>
              <p:cNvPr name="Freeform 12" id="12"/>
              <p:cNvSpPr/>
              <p:nvPr/>
            </p:nvSpPr>
            <p:spPr>
              <a:xfrm flipH="false" flipV="false" rot="0">
                <a:off x="0" y="0"/>
                <a:ext cx="1997423" cy="850549"/>
              </a:xfrm>
              <a:custGeom>
                <a:avLst/>
                <a:gdLst/>
                <a:ahLst/>
                <a:cxnLst/>
                <a:rect r="r" b="b" t="t" l="l"/>
                <a:pathLst>
                  <a:path h="850549" w="1997423">
                    <a:moveTo>
                      <a:pt x="52062" y="0"/>
                    </a:moveTo>
                    <a:lnTo>
                      <a:pt x="1945361" y="0"/>
                    </a:lnTo>
                    <a:cubicBezTo>
                      <a:pt x="1959168" y="0"/>
                      <a:pt x="1972410" y="5485"/>
                      <a:pt x="1982174" y="15249"/>
                    </a:cubicBezTo>
                    <a:cubicBezTo>
                      <a:pt x="1991938" y="25012"/>
                      <a:pt x="1997423" y="38254"/>
                      <a:pt x="1997423" y="52062"/>
                    </a:cubicBezTo>
                    <a:lnTo>
                      <a:pt x="1997423" y="798487"/>
                    </a:lnTo>
                    <a:cubicBezTo>
                      <a:pt x="1997423" y="812295"/>
                      <a:pt x="1991938" y="825537"/>
                      <a:pt x="1982174" y="835301"/>
                    </a:cubicBezTo>
                    <a:cubicBezTo>
                      <a:pt x="1972410" y="845064"/>
                      <a:pt x="1959168" y="850549"/>
                      <a:pt x="1945361" y="850549"/>
                    </a:cubicBezTo>
                    <a:lnTo>
                      <a:pt x="52062" y="850549"/>
                    </a:lnTo>
                    <a:cubicBezTo>
                      <a:pt x="38254" y="850549"/>
                      <a:pt x="25012" y="845064"/>
                      <a:pt x="15249" y="835301"/>
                    </a:cubicBezTo>
                    <a:cubicBezTo>
                      <a:pt x="5485" y="825537"/>
                      <a:pt x="0" y="812295"/>
                      <a:pt x="0" y="798487"/>
                    </a:cubicBezTo>
                    <a:lnTo>
                      <a:pt x="0" y="52062"/>
                    </a:lnTo>
                    <a:cubicBezTo>
                      <a:pt x="0" y="38254"/>
                      <a:pt x="5485" y="25012"/>
                      <a:pt x="15249" y="15249"/>
                    </a:cubicBezTo>
                    <a:cubicBezTo>
                      <a:pt x="25012" y="5485"/>
                      <a:pt x="38254" y="0"/>
                      <a:pt x="52062" y="0"/>
                    </a:cubicBezTo>
                    <a:close/>
                  </a:path>
                </a:pathLst>
              </a:custGeom>
              <a:solidFill>
                <a:srgbClr val="E9C7C6"/>
              </a:solidFill>
            </p:spPr>
          </p:sp>
          <p:sp>
            <p:nvSpPr>
              <p:cNvPr name="TextBox 13" id="13"/>
              <p:cNvSpPr txBox="true"/>
              <p:nvPr/>
            </p:nvSpPr>
            <p:spPr>
              <a:xfrm>
                <a:off x="0" y="-38100"/>
                <a:ext cx="1997423" cy="888649"/>
              </a:xfrm>
              <a:prstGeom prst="rect">
                <a:avLst/>
              </a:prstGeom>
            </p:spPr>
            <p:txBody>
              <a:bodyPr anchor="ctr" rtlCol="false" tIns="50800" lIns="50800" bIns="50800" rIns="50800"/>
              <a:lstStyle/>
              <a:p>
                <a:pPr algn="ctr">
                  <a:lnSpc>
                    <a:spcPts val="2660"/>
                  </a:lnSpc>
                </a:pPr>
              </a:p>
            </p:txBody>
          </p:sp>
        </p:grpSp>
        <p:sp>
          <p:nvSpPr>
            <p:cNvPr name="TextBox 14" id="14"/>
            <p:cNvSpPr txBox="true"/>
            <p:nvPr/>
          </p:nvSpPr>
          <p:spPr>
            <a:xfrm rot="0">
              <a:off x="760037" y="125405"/>
              <a:ext cx="8452040" cy="3643493"/>
            </a:xfrm>
            <a:prstGeom prst="rect">
              <a:avLst/>
            </a:prstGeom>
          </p:spPr>
          <p:txBody>
            <a:bodyPr anchor="t" rtlCol="false" tIns="0" lIns="0" bIns="0" rIns="0">
              <a:spAutoFit/>
            </a:bodyPr>
            <a:lstStyle/>
            <a:p>
              <a:pPr algn="l">
                <a:lnSpc>
                  <a:spcPts val="3750"/>
                </a:lnSpc>
              </a:pPr>
              <a:r>
                <a:rPr lang="en-US" sz="2678">
                  <a:solidFill>
                    <a:srgbClr val="5E17EB"/>
                  </a:solidFill>
                  <a:latin typeface="Alatsi"/>
                </a:rPr>
                <a:t>Captures Meaningful Phrases: </a:t>
              </a:r>
            </a:p>
            <a:p>
              <a:pPr algn="l">
                <a:lnSpc>
                  <a:spcPts val="3615"/>
                </a:lnSpc>
              </a:pPr>
              <a:r>
                <a:rPr lang="en-US" sz="2582">
                  <a:solidFill>
                    <a:srgbClr val="000000"/>
                  </a:solidFill>
                  <a:latin typeface="Alatsi"/>
                </a:rPr>
                <a:t>Important concepts like "remote work" or  "Python programming", "office work" and "software engineer." lose meaning when split into single words. Two-word shingles keep these phrases intact.</a:t>
              </a:r>
            </a:p>
          </p:txBody>
        </p:sp>
      </p:grpSp>
      <p:sp>
        <p:nvSpPr>
          <p:cNvPr name="TextBox 15" id="15"/>
          <p:cNvSpPr txBox="true"/>
          <p:nvPr/>
        </p:nvSpPr>
        <p:spPr>
          <a:xfrm rot="0">
            <a:off x="9673194" y="6080271"/>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Second Reason</a:t>
            </a:r>
          </a:p>
        </p:txBody>
      </p:sp>
      <p:sp>
        <p:nvSpPr>
          <p:cNvPr name="AutoShape 16" id="1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7" id="1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8" id="18"/>
          <p:cNvGrpSpPr/>
          <p:nvPr/>
        </p:nvGrpSpPr>
        <p:grpSpPr>
          <a:xfrm rot="0">
            <a:off x="15859155" y="0"/>
            <a:ext cx="1562612" cy="1673225"/>
            <a:chOff x="0" y="0"/>
            <a:chExt cx="2083482" cy="2230967"/>
          </a:xfrm>
        </p:grpSpPr>
        <p:grpSp>
          <p:nvGrpSpPr>
            <p:cNvPr name="Group 19" id="19"/>
            <p:cNvGrpSpPr/>
            <p:nvPr/>
          </p:nvGrpSpPr>
          <p:grpSpPr>
            <a:xfrm rot="0">
              <a:off x="75599" y="0"/>
              <a:ext cx="1932284" cy="2230967"/>
              <a:chOff x="0" y="0"/>
              <a:chExt cx="703982" cy="812800"/>
            </a:xfrm>
          </p:grpSpPr>
          <p:sp>
            <p:nvSpPr>
              <p:cNvPr name="Freeform 20" id="2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1" id="2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23" id="23"/>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280489" y="923925"/>
            <a:ext cx="10451219" cy="896620"/>
          </a:xfrm>
          <a:prstGeom prst="rect">
            <a:avLst/>
          </a:prstGeom>
        </p:spPr>
        <p:txBody>
          <a:bodyPr anchor="t" rtlCol="false" tIns="0" lIns="0" bIns="0" rIns="0">
            <a:spAutoFit/>
          </a:bodyPr>
          <a:lstStyle/>
          <a:p>
            <a:pPr algn="ctr">
              <a:lnSpc>
                <a:spcPts val="7279"/>
              </a:lnSpc>
            </a:pPr>
            <a:r>
              <a:rPr lang="en-US" sz="5199">
                <a:solidFill>
                  <a:srgbClr val="000000"/>
                </a:solidFill>
                <a:latin typeface="Alatsi"/>
              </a:rPr>
              <a:t>SPARSE VECTOR AND EFFICIENCY</a:t>
            </a:r>
          </a:p>
        </p:txBody>
      </p:sp>
      <p:grpSp>
        <p:nvGrpSpPr>
          <p:cNvPr name="Group 3" id="3"/>
          <p:cNvGrpSpPr/>
          <p:nvPr/>
        </p:nvGrpSpPr>
        <p:grpSpPr>
          <a:xfrm rot="0">
            <a:off x="2150930" y="5057899"/>
            <a:ext cx="15270837" cy="4862283"/>
            <a:chOff x="0" y="0"/>
            <a:chExt cx="20361115" cy="6483044"/>
          </a:xfrm>
        </p:grpSpPr>
        <p:grpSp>
          <p:nvGrpSpPr>
            <p:cNvPr name="Group 4" id="4"/>
            <p:cNvGrpSpPr/>
            <p:nvPr/>
          </p:nvGrpSpPr>
          <p:grpSpPr>
            <a:xfrm rot="0">
              <a:off x="0" y="0"/>
              <a:ext cx="20361115" cy="6483044"/>
              <a:chOff x="0" y="0"/>
              <a:chExt cx="2663886" cy="848190"/>
            </a:xfrm>
          </p:grpSpPr>
          <p:sp>
            <p:nvSpPr>
              <p:cNvPr name="Freeform 5" id="5"/>
              <p:cNvSpPr/>
              <p:nvPr/>
            </p:nvSpPr>
            <p:spPr>
              <a:xfrm flipH="false" flipV="false" rot="0">
                <a:off x="0" y="0"/>
                <a:ext cx="2663886" cy="848190"/>
              </a:xfrm>
              <a:custGeom>
                <a:avLst/>
                <a:gdLst/>
                <a:ahLst/>
                <a:cxnLst/>
                <a:rect r="r" b="b" t="t" l="l"/>
                <a:pathLst>
                  <a:path h="848190" w="2663886">
                    <a:moveTo>
                      <a:pt x="39037" y="0"/>
                    </a:moveTo>
                    <a:lnTo>
                      <a:pt x="2624849" y="0"/>
                    </a:lnTo>
                    <a:cubicBezTo>
                      <a:pt x="2646409" y="0"/>
                      <a:pt x="2663886" y="17477"/>
                      <a:pt x="2663886" y="39037"/>
                    </a:cubicBezTo>
                    <a:lnTo>
                      <a:pt x="2663886" y="809153"/>
                    </a:lnTo>
                    <a:cubicBezTo>
                      <a:pt x="2663886" y="830712"/>
                      <a:pt x="2646409" y="848190"/>
                      <a:pt x="2624849" y="848190"/>
                    </a:cubicBezTo>
                    <a:lnTo>
                      <a:pt x="39037" y="848190"/>
                    </a:lnTo>
                    <a:cubicBezTo>
                      <a:pt x="17477" y="848190"/>
                      <a:pt x="0" y="830712"/>
                      <a:pt x="0" y="809153"/>
                    </a:cubicBezTo>
                    <a:lnTo>
                      <a:pt x="0" y="39037"/>
                    </a:lnTo>
                    <a:cubicBezTo>
                      <a:pt x="0" y="17477"/>
                      <a:pt x="17477" y="0"/>
                      <a:pt x="39037" y="0"/>
                    </a:cubicBezTo>
                    <a:close/>
                  </a:path>
                </a:pathLst>
              </a:custGeom>
              <a:solidFill>
                <a:srgbClr val="E9C7C6"/>
              </a:solidFill>
            </p:spPr>
          </p:sp>
          <p:sp>
            <p:nvSpPr>
              <p:cNvPr name="TextBox 6" id="6"/>
              <p:cNvSpPr txBox="true"/>
              <p:nvPr/>
            </p:nvSpPr>
            <p:spPr>
              <a:xfrm>
                <a:off x="0" y="-38100"/>
                <a:ext cx="2663886" cy="886290"/>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1596993" y="239993"/>
              <a:ext cx="17759466" cy="5679929"/>
            </a:xfrm>
            <a:prstGeom prst="rect">
              <a:avLst/>
            </a:prstGeom>
          </p:spPr>
          <p:txBody>
            <a:bodyPr anchor="t" rtlCol="false" tIns="0" lIns="0" bIns="0" rIns="0">
              <a:spAutoFit/>
            </a:bodyPr>
            <a:lstStyle/>
            <a:p>
              <a:pPr algn="l" marL="527189" indent="-263594" lvl="1">
                <a:lnSpc>
                  <a:spcPts val="3418"/>
                </a:lnSpc>
                <a:buFont typeface="Arial"/>
                <a:buChar char="•"/>
              </a:pPr>
              <a:r>
                <a:rPr lang="en-US" sz="2441">
                  <a:solidFill>
                    <a:srgbClr val="000000"/>
                  </a:solidFill>
                  <a:latin typeface="Alatsi"/>
                </a:rPr>
                <a:t>Document with Id = 4427:</a:t>
              </a:r>
            </a:p>
            <a:p>
              <a:pPr algn="l">
                <a:lnSpc>
                  <a:spcPts val="3418"/>
                </a:lnSpc>
              </a:pPr>
            </a:p>
            <a:p>
              <a:pPr algn="l" marL="527189" indent="-263594" lvl="1">
                <a:lnSpc>
                  <a:spcPts val="3418"/>
                </a:lnSpc>
                <a:buFont typeface="Arial"/>
                <a:buChar char="•"/>
              </a:pPr>
              <a:r>
                <a:rPr lang="en-US" sz="2441">
                  <a:solidFill>
                    <a:srgbClr val="000000"/>
                  </a:solidFill>
                  <a:latin typeface="Alatsi"/>
                </a:rPr>
                <a:t> </a:t>
              </a:r>
              <a:r>
                <a:rPr lang="en-US" sz="2441">
                  <a:solidFill>
                    <a:srgbClr val="5E17EB"/>
                  </a:solidFill>
                  <a:latin typeface="Alatsi"/>
                </a:rPr>
                <a:t>Vectors.sparse</a:t>
              </a:r>
              <a:r>
                <a:rPr lang="en-US" sz="2441">
                  <a:solidFill>
                    <a:srgbClr val="000000"/>
                  </a:solidFill>
                  <a:latin typeface="Alatsi"/>
                </a:rPr>
                <a:t>((558004, [36, 3459, 3460, ...], [1.0, 1.0, 1.0, ...])). </a:t>
              </a:r>
            </a:p>
            <a:p>
              <a:pPr algn="l" marL="527189" indent="-263594" lvl="1">
                <a:lnSpc>
                  <a:spcPts val="3418"/>
                </a:lnSpc>
                <a:buFont typeface="Arial"/>
                <a:buChar char="•"/>
              </a:pPr>
              <a:r>
                <a:rPr lang="en-US" sz="2441">
                  <a:solidFill>
                    <a:srgbClr val="000000"/>
                  </a:solidFill>
                  <a:latin typeface="Alatsi"/>
                </a:rPr>
                <a:t> 558004 shingles in whole corpus</a:t>
              </a:r>
            </a:p>
            <a:p>
              <a:pPr algn="l" marL="527189" indent="-263594" lvl="1">
                <a:lnSpc>
                  <a:spcPts val="3418"/>
                </a:lnSpc>
                <a:buFont typeface="Arial"/>
                <a:buChar char="•"/>
              </a:pPr>
              <a:r>
                <a:rPr lang="en-US" sz="2441">
                  <a:solidFill>
                    <a:srgbClr val="000000"/>
                  </a:solidFill>
                  <a:latin typeface="Alatsi"/>
                </a:rPr>
                <a:t>But this document contains shingles with index numbers of 36, 3459, 3460 and so on. </a:t>
              </a:r>
            </a:p>
            <a:p>
              <a:pPr algn="l" marL="527189" indent="-263594" lvl="1">
                <a:lnSpc>
                  <a:spcPts val="3418"/>
                </a:lnSpc>
                <a:buFont typeface="Arial"/>
                <a:buChar char="•"/>
              </a:pPr>
              <a:r>
                <a:rPr lang="en-US" sz="2441">
                  <a:solidFill>
                    <a:srgbClr val="000000"/>
                  </a:solidFill>
                  <a:latin typeface="Alatsi"/>
                </a:rPr>
                <a:t>Document contains 93 shingles, So the length of [indices] and [values] array are 93 rather than 558004.  </a:t>
              </a:r>
            </a:p>
            <a:p>
              <a:pPr algn="l">
                <a:lnSpc>
                  <a:spcPts val="3418"/>
                </a:lnSpc>
              </a:pPr>
            </a:p>
            <a:p>
              <a:pPr algn="l" marL="527189" indent="-263594" lvl="1">
                <a:lnSpc>
                  <a:spcPts val="3418"/>
                </a:lnSpc>
                <a:buFont typeface="Arial"/>
                <a:buChar char="•"/>
              </a:pPr>
              <a:r>
                <a:rPr lang="en-US" sz="2441">
                  <a:solidFill>
                    <a:srgbClr val="000000"/>
                  </a:solidFill>
                  <a:latin typeface="Alatsi"/>
                </a:rPr>
                <a:t>While: </a:t>
              </a:r>
              <a:r>
                <a:rPr lang="en-US" sz="2441">
                  <a:solidFill>
                    <a:srgbClr val="5E17EB"/>
                  </a:solidFill>
                  <a:latin typeface="Alatsi"/>
                </a:rPr>
                <a:t>Dense Vector</a:t>
              </a:r>
              <a:r>
                <a:rPr lang="en-US" sz="2441">
                  <a:solidFill>
                    <a:srgbClr val="000000"/>
                  </a:solidFill>
                  <a:latin typeface="Alatsi"/>
                </a:rPr>
                <a:t>: [0.0, 0.0, 0.0, ..., 1.0, ..., 0.0, 1.0, 0.0, ..., 0.0] ,  size 558004.</a:t>
              </a:r>
            </a:p>
            <a:p>
              <a:pPr algn="l" marL="527189" indent="-263594" lvl="1">
                <a:lnSpc>
                  <a:spcPts val="3418"/>
                </a:lnSpc>
                <a:buFont typeface="Arial"/>
                <a:buChar char="•"/>
              </a:pPr>
              <a:r>
                <a:rPr lang="en-US" sz="2441">
                  <a:solidFill>
                    <a:srgbClr val="000000"/>
                  </a:solidFill>
                  <a:latin typeface="Alatsi"/>
                </a:rPr>
                <a:t>Requires storing 558004 binary values for each document.</a:t>
              </a:r>
            </a:p>
          </p:txBody>
        </p:sp>
      </p:grpSp>
      <p:sp>
        <p:nvSpPr>
          <p:cNvPr name="TextBox 8" id="8"/>
          <p:cNvSpPr txBox="true"/>
          <p:nvPr/>
        </p:nvSpPr>
        <p:spPr>
          <a:xfrm rot="0">
            <a:off x="2498330" y="4376042"/>
            <a:ext cx="4259757" cy="681857"/>
          </a:xfrm>
          <a:prstGeom prst="rect">
            <a:avLst/>
          </a:prstGeom>
        </p:spPr>
        <p:txBody>
          <a:bodyPr anchor="t" rtlCol="false" tIns="0" lIns="0" bIns="0" rIns="0">
            <a:spAutoFit/>
          </a:bodyPr>
          <a:lstStyle/>
          <a:p>
            <a:pPr algn="l">
              <a:lnSpc>
                <a:spcPts val="5589"/>
              </a:lnSpc>
            </a:pPr>
            <a:r>
              <a:rPr lang="en-US" sz="3992">
                <a:solidFill>
                  <a:srgbClr val="000000"/>
                </a:solidFill>
                <a:latin typeface="Alatsi"/>
              </a:rPr>
              <a:t>For example</a:t>
            </a:r>
          </a:p>
        </p:txBody>
      </p:sp>
      <p:sp>
        <p:nvSpPr>
          <p:cNvPr name="TextBox 9" id="9"/>
          <p:cNvSpPr txBox="true"/>
          <p:nvPr/>
        </p:nvSpPr>
        <p:spPr>
          <a:xfrm rot="0">
            <a:off x="2050256" y="2318877"/>
            <a:ext cx="14187488" cy="1580915"/>
          </a:xfrm>
          <a:prstGeom prst="rect">
            <a:avLst/>
          </a:prstGeom>
        </p:spPr>
        <p:txBody>
          <a:bodyPr anchor="t" rtlCol="false" tIns="0" lIns="0" bIns="0" rIns="0">
            <a:spAutoFit/>
          </a:bodyPr>
          <a:lstStyle/>
          <a:p>
            <a:pPr algn="l" marL="649698" indent="-324849" lvl="1">
              <a:lnSpc>
                <a:spcPts val="4212"/>
              </a:lnSpc>
              <a:buFont typeface="Arial"/>
              <a:buChar char="•"/>
            </a:pPr>
            <a:r>
              <a:rPr lang="en-US" sz="3009">
                <a:solidFill>
                  <a:srgbClr val="000000"/>
                </a:solidFill>
                <a:latin typeface="Alatsi"/>
              </a:rPr>
              <a:t>In a sparse vector representation, only the non-zero elements are stored. </a:t>
            </a:r>
          </a:p>
          <a:p>
            <a:pPr algn="l" marL="649698" indent="-324849" lvl="1">
              <a:lnSpc>
                <a:spcPts val="4212"/>
              </a:lnSpc>
              <a:buFont typeface="Arial"/>
              <a:buChar char="•"/>
            </a:pPr>
            <a:r>
              <a:rPr lang="en-US" sz="3009">
                <a:solidFill>
                  <a:srgbClr val="000000"/>
                </a:solidFill>
                <a:latin typeface="Alatsi"/>
              </a:rPr>
              <a:t>The rest of the dimensions, which are implicitly zero, are not stored. </a:t>
            </a:r>
          </a:p>
          <a:p>
            <a:pPr algn="l" marL="649698" indent="-324849" lvl="1">
              <a:lnSpc>
                <a:spcPts val="4212"/>
              </a:lnSpc>
              <a:buFont typeface="Arial"/>
              <a:buChar char="•"/>
            </a:pPr>
            <a:r>
              <a:rPr lang="en-US" sz="3009">
                <a:solidFill>
                  <a:srgbClr val="5E17EB"/>
                </a:solidFill>
                <a:latin typeface="Alatsi"/>
              </a:rPr>
              <a:t>Sparsevector(size, [indices], [values])</a:t>
            </a:r>
            <a:r>
              <a:rPr lang="en-US" sz="3009">
                <a:solidFill>
                  <a:srgbClr val="000000"/>
                </a:solidFill>
                <a:latin typeface="Alatsi"/>
              </a:rPr>
              <a:t> , size is the total number of dimensions. </a:t>
            </a:r>
          </a:p>
        </p:txBody>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1" id="11"/>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7" id="17"/>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905910" y="3671192"/>
            <a:ext cx="8238090" cy="5076768"/>
            <a:chOff x="0" y="0"/>
            <a:chExt cx="2055005" cy="1266408"/>
          </a:xfrm>
        </p:grpSpPr>
        <p:sp>
          <p:nvSpPr>
            <p:cNvPr name="Freeform 3" id="3"/>
            <p:cNvSpPr/>
            <p:nvPr/>
          </p:nvSpPr>
          <p:spPr>
            <a:xfrm flipH="false" flipV="false" rot="0">
              <a:off x="0" y="0"/>
              <a:ext cx="2055006" cy="1266408"/>
            </a:xfrm>
            <a:custGeom>
              <a:avLst/>
              <a:gdLst/>
              <a:ahLst/>
              <a:cxnLst/>
              <a:rect r="r" b="b" t="t" l="l"/>
              <a:pathLst>
                <a:path h="1266408" w="2055006">
                  <a:moveTo>
                    <a:pt x="47928" y="0"/>
                  </a:moveTo>
                  <a:lnTo>
                    <a:pt x="2007077" y="0"/>
                  </a:lnTo>
                  <a:cubicBezTo>
                    <a:pt x="2033547" y="0"/>
                    <a:pt x="2055006" y="21458"/>
                    <a:pt x="2055006" y="47928"/>
                  </a:cubicBezTo>
                  <a:lnTo>
                    <a:pt x="2055006" y="1218480"/>
                  </a:lnTo>
                  <a:cubicBezTo>
                    <a:pt x="2055006" y="1231191"/>
                    <a:pt x="2049956" y="1243382"/>
                    <a:pt x="2040968" y="1252370"/>
                  </a:cubicBezTo>
                  <a:cubicBezTo>
                    <a:pt x="2031979" y="1261359"/>
                    <a:pt x="2019789" y="1266408"/>
                    <a:pt x="2007077" y="1266408"/>
                  </a:cubicBezTo>
                  <a:lnTo>
                    <a:pt x="47928" y="1266408"/>
                  </a:lnTo>
                  <a:cubicBezTo>
                    <a:pt x="35217" y="1266408"/>
                    <a:pt x="23026" y="1261359"/>
                    <a:pt x="14038" y="1252370"/>
                  </a:cubicBezTo>
                  <a:cubicBezTo>
                    <a:pt x="5050" y="1243382"/>
                    <a:pt x="0" y="1231191"/>
                    <a:pt x="0" y="1218480"/>
                  </a:cubicBezTo>
                  <a:lnTo>
                    <a:pt x="0" y="47928"/>
                  </a:lnTo>
                  <a:cubicBezTo>
                    <a:pt x="0" y="35217"/>
                    <a:pt x="5050" y="23026"/>
                    <a:pt x="14038" y="14038"/>
                  </a:cubicBezTo>
                  <a:cubicBezTo>
                    <a:pt x="23026" y="5050"/>
                    <a:pt x="35217" y="0"/>
                    <a:pt x="47928" y="0"/>
                  </a:cubicBezTo>
                  <a:close/>
                </a:path>
              </a:pathLst>
            </a:custGeom>
            <a:solidFill>
              <a:srgbClr val="E9C7C6"/>
            </a:solidFill>
          </p:spPr>
        </p:sp>
        <p:sp>
          <p:nvSpPr>
            <p:cNvPr name="TextBox 4" id="4"/>
            <p:cNvSpPr txBox="true"/>
            <p:nvPr/>
          </p:nvSpPr>
          <p:spPr>
            <a:xfrm>
              <a:off x="0" y="-38100"/>
              <a:ext cx="2055005" cy="130450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08398" y="4672273"/>
            <a:ext cx="8033115" cy="4358690"/>
          </a:xfrm>
          <a:prstGeom prst="rect">
            <a:avLst/>
          </a:prstGeom>
        </p:spPr>
        <p:txBody>
          <a:bodyPr anchor="t" rtlCol="false" tIns="0" lIns="0" bIns="0" rIns="0">
            <a:spAutoFit/>
          </a:bodyPr>
          <a:lstStyle/>
          <a:p>
            <a:pPr algn="l">
              <a:lnSpc>
                <a:spcPts val="3882"/>
              </a:lnSpc>
            </a:pPr>
            <a:r>
              <a:rPr lang="en-US" sz="2773">
                <a:solidFill>
                  <a:srgbClr val="000000"/>
                </a:solidFill>
                <a:latin typeface="Alatsi"/>
              </a:rPr>
              <a:t>C</a:t>
            </a:r>
            <a:r>
              <a:rPr lang="en-US" sz="2773">
                <a:solidFill>
                  <a:srgbClr val="000000"/>
                </a:solidFill>
                <a:latin typeface="Alatsi"/>
              </a:rPr>
              <a:t>omparison for Document Id = 4427:</a:t>
            </a:r>
          </a:p>
          <a:p>
            <a:pPr algn="l" marL="598698" indent="-299349" lvl="1">
              <a:lnSpc>
                <a:spcPts val="3882"/>
              </a:lnSpc>
              <a:buFont typeface="Arial"/>
              <a:buChar char="•"/>
            </a:pPr>
            <a:r>
              <a:rPr lang="en-US" sz="2773">
                <a:solidFill>
                  <a:srgbClr val="5E17EB"/>
                </a:solidFill>
                <a:latin typeface="Alatsi"/>
              </a:rPr>
              <a:t>Sparse Vector</a:t>
            </a:r>
            <a:r>
              <a:rPr lang="en-US" sz="2773">
                <a:solidFill>
                  <a:srgbClr val="000000"/>
                </a:solidFill>
                <a:latin typeface="Alatsi"/>
              </a:rPr>
              <a:t>: Stores only 93 non-zero values (indices and values) and a size attribute, totaling about 6.79 KB.</a:t>
            </a:r>
          </a:p>
          <a:p>
            <a:pPr algn="l" marL="598698" indent="-299349" lvl="1">
              <a:lnSpc>
                <a:spcPts val="3882"/>
              </a:lnSpc>
              <a:buFont typeface="Arial"/>
              <a:buChar char="•"/>
            </a:pPr>
            <a:r>
              <a:rPr lang="en-US" sz="2773">
                <a:solidFill>
                  <a:srgbClr val="5E17EB"/>
                </a:solidFill>
                <a:latin typeface="Alatsi"/>
              </a:rPr>
              <a:t>Dense Vector:</a:t>
            </a:r>
            <a:r>
              <a:rPr lang="en-US" sz="2773">
                <a:solidFill>
                  <a:srgbClr val="000000"/>
                </a:solidFill>
                <a:latin typeface="Alatsi"/>
              </a:rPr>
              <a:t> Stores all 558,004 dimensions, even zeros, requiring 17,437.68 KB.</a:t>
            </a:r>
          </a:p>
          <a:p>
            <a:pPr algn="l" marL="598698" indent="-299349" lvl="1">
              <a:lnSpc>
                <a:spcPts val="3882"/>
              </a:lnSpc>
              <a:buFont typeface="Arial"/>
              <a:buChar char="•"/>
            </a:pPr>
            <a:r>
              <a:rPr lang="en-US" sz="2773">
                <a:solidFill>
                  <a:srgbClr val="000000"/>
                </a:solidFill>
                <a:latin typeface="Alatsi"/>
              </a:rPr>
              <a:t>The dense vector uses over </a:t>
            </a:r>
            <a:r>
              <a:rPr lang="en-US" sz="2773">
                <a:solidFill>
                  <a:srgbClr val="5E17EB"/>
                </a:solidFill>
                <a:latin typeface="Alatsi"/>
              </a:rPr>
              <a:t>2,500 times</a:t>
            </a:r>
            <a:r>
              <a:rPr lang="en-US" sz="2773">
                <a:solidFill>
                  <a:srgbClr val="000000"/>
                </a:solidFill>
                <a:latin typeface="Alatsi"/>
              </a:rPr>
              <a:t> more memory than the sparse vector </a:t>
            </a:r>
          </a:p>
          <a:p>
            <a:pPr algn="l">
              <a:lnSpc>
                <a:spcPts val="3882"/>
              </a:lnSpc>
            </a:pPr>
          </a:p>
        </p:txBody>
      </p:sp>
      <p:sp>
        <p:nvSpPr>
          <p:cNvPr name="TextBox 6" id="6"/>
          <p:cNvSpPr txBox="true"/>
          <p:nvPr/>
        </p:nvSpPr>
        <p:spPr>
          <a:xfrm rot="0">
            <a:off x="1968071" y="3873412"/>
            <a:ext cx="5963113" cy="629070"/>
          </a:xfrm>
          <a:prstGeom prst="rect">
            <a:avLst/>
          </a:prstGeom>
        </p:spPr>
        <p:txBody>
          <a:bodyPr anchor="t" rtlCol="false" tIns="0" lIns="0" bIns="0" rIns="0">
            <a:spAutoFit/>
          </a:bodyPr>
          <a:lstStyle/>
          <a:p>
            <a:pPr algn="l">
              <a:lnSpc>
                <a:spcPts val="5226"/>
              </a:lnSpc>
            </a:pPr>
            <a:r>
              <a:rPr lang="en-US" sz="3733">
                <a:solidFill>
                  <a:srgbClr val="000000"/>
                </a:solidFill>
                <a:latin typeface="Alatsi"/>
              </a:rPr>
              <a:t>Memory Efficiency  </a:t>
            </a:r>
          </a:p>
        </p:txBody>
      </p:sp>
      <p:sp>
        <p:nvSpPr>
          <p:cNvPr name="Freeform 7" id="7"/>
          <p:cNvSpPr/>
          <p:nvPr/>
        </p:nvSpPr>
        <p:spPr>
          <a:xfrm flipH="false" flipV="false" rot="0">
            <a:off x="13603932" y="6880193"/>
            <a:ext cx="7723487" cy="2616077"/>
          </a:xfrm>
          <a:custGeom>
            <a:avLst/>
            <a:gdLst/>
            <a:ahLst/>
            <a:cxnLst/>
            <a:rect r="r" b="b" t="t" l="l"/>
            <a:pathLst>
              <a:path h="2616077" w="7723487">
                <a:moveTo>
                  <a:pt x="0" y="0"/>
                </a:moveTo>
                <a:lnTo>
                  <a:pt x="7723488" y="0"/>
                </a:lnTo>
                <a:lnTo>
                  <a:pt x="7723488" y="2616078"/>
                </a:lnTo>
                <a:lnTo>
                  <a:pt x="0" y="2616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504324" y="3671192"/>
            <a:ext cx="8373905" cy="5076768"/>
            <a:chOff x="0" y="0"/>
            <a:chExt cx="2088885" cy="1266408"/>
          </a:xfrm>
        </p:grpSpPr>
        <p:sp>
          <p:nvSpPr>
            <p:cNvPr name="Freeform 9" id="9"/>
            <p:cNvSpPr/>
            <p:nvPr/>
          </p:nvSpPr>
          <p:spPr>
            <a:xfrm flipH="false" flipV="false" rot="0">
              <a:off x="0" y="0"/>
              <a:ext cx="2088885" cy="1266408"/>
            </a:xfrm>
            <a:custGeom>
              <a:avLst/>
              <a:gdLst/>
              <a:ahLst/>
              <a:cxnLst/>
              <a:rect r="r" b="b" t="t" l="l"/>
              <a:pathLst>
                <a:path h="1266408" w="2088885">
                  <a:moveTo>
                    <a:pt x="47151" y="0"/>
                  </a:moveTo>
                  <a:lnTo>
                    <a:pt x="2041734" y="0"/>
                  </a:lnTo>
                  <a:cubicBezTo>
                    <a:pt x="2054239" y="0"/>
                    <a:pt x="2066232" y="4968"/>
                    <a:pt x="2075075" y="13810"/>
                  </a:cubicBezTo>
                  <a:cubicBezTo>
                    <a:pt x="2083917" y="22653"/>
                    <a:pt x="2088885" y="34646"/>
                    <a:pt x="2088885" y="47151"/>
                  </a:cubicBezTo>
                  <a:lnTo>
                    <a:pt x="2088885" y="1219257"/>
                  </a:lnTo>
                  <a:cubicBezTo>
                    <a:pt x="2088885" y="1231763"/>
                    <a:pt x="2083917" y="1243756"/>
                    <a:pt x="2075075" y="1252598"/>
                  </a:cubicBezTo>
                  <a:cubicBezTo>
                    <a:pt x="2066232" y="1261441"/>
                    <a:pt x="2054239" y="1266408"/>
                    <a:pt x="2041734" y="1266408"/>
                  </a:cubicBezTo>
                  <a:lnTo>
                    <a:pt x="47151" y="1266408"/>
                  </a:lnTo>
                  <a:cubicBezTo>
                    <a:pt x="34646" y="1266408"/>
                    <a:pt x="22653" y="1261441"/>
                    <a:pt x="13810" y="1252598"/>
                  </a:cubicBezTo>
                  <a:cubicBezTo>
                    <a:pt x="4968" y="1243756"/>
                    <a:pt x="0" y="1231763"/>
                    <a:pt x="0" y="1219257"/>
                  </a:cubicBezTo>
                  <a:lnTo>
                    <a:pt x="0" y="47151"/>
                  </a:lnTo>
                  <a:cubicBezTo>
                    <a:pt x="0" y="34646"/>
                    <a:pt x="4968" y="22653"/>
                    <a:pt x="13810" y="13810"/>
                  </a:cubicBezTo>
                  <a:cubicBezTo>
                    <a:pt x="22653" y="4968"/>
                    <a:pt x="34646" y="0"/>
                    <a:pt x="47151" y="0"/>
                  </a:cubicBezTo>
                  <a:close/>
                </a:path>
              </a:pathLst>
            </a:custGeom>
            <a:solidFill>
              <a:srgbClr val="E9C7C6"/>
            </a:solidFill>
          </p:spPr>
        </p:sp>
        <p:sp>
          <p:nvSpPr>
            <p:cNvPr name="TextBox 10" id="10"/>
            <p:cNvSpPr txBox="true"/>
            <p:nvPr/>
          </p:nvSpPr>
          <p:spPr>
            <a:xfrm>
              <a:off x="0" y="-38100"/>
              <a:ext cx="2088885" cy="130450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761169" y="4832379"/>
            <a:ext cx="7750613" cy="3355853"/>
          </a:xfrm>
          <a:prstGeom prst="rect">
            <a:avLst/>
          </a:prstGeom>
        </p:spPr>
        <p:txBody>
          <a:bodyPr anchor="t" rtlCol="false" tIns="0" lIns="0" bIns="0" rIns="0">
            <a:spAutoFit/>
          </a:bodyPr>
          <a:lstStyle/>
          <a:p>
            <a:pPr algn="l" marL="595062" indent="-297531" lvl="1">
              <a:lnSpc>
                <a:spcPts val="3858"/>
              </a:lnSpc>
              <a:buFont typeface="Arial"/>
              <a:buChar char="•"/>
            </a:pPr>
            <a:r>
              <a:rPr lang="en-US" sz="2756">
                <a:solidFill>
                  <a:srgbClr val="000000"/>
                </a:solidFill>
                <a:latin typeface="Alatsi"/>
              </a:rPr>
              <a:t>Sparse vectors improve computational efficiency by reducing the number of operations needed. </a:t>
            </a:r>
          </a:p>
          <a:p>
            <a:pPr algn="l" marL="595062" indent="-297531" lvl="1">
              <a:lnSpc>
                <a:spcPts val="3858"/>
              </a:lnSpc>
              <a:buFont typeface="Arial"/>
              <a:buChar char="•"/>
            </a:pPr>
            <a:r>
              <a:rPr lang="en-US" sz="2756">
                <a:solidFill>
                  <a:srgbClr val="000000"/>
                </a:solidFill>
                <a:latin typeface="Alatsi"/>
              </a:rPr>
              <a:t>Operations on sparse vectors can be restricted to non-zero elements, which is faster than processing all elements in a dense vector. </a:t>
            </a:r>
          </a:p>
          <a:p>
            <a:pPr algn="l">
              <a:lnSpc>
                <a:spcPts val="3858"/>
              </a:lnSpc>
            </a:pPr>
          </a:p>
        </p:txBody>
      </p:sp>
      <p:sp>
        <p:nvSpPr>
          <p:cNvPr name="TextBox 12" id="12"/>
          <p:cNvSpPr txBox="true"/>
          <p:nvPr/>
        </p:nvSpPr>
        <p:spPr>
          <a:xfrm rot="0">
            <a:off x="10584525" y="3787824"/>
            <a:ext cx="5910794" cy="655105"/>
          </a:xfrm>
          <a:prstGeom prst="rect">
            <a:avLst/>
          </a:prstGeom>
        </p:spPr>
        <p:txBody>
          <a:bodyPr anchor="t" rtlCol="false" tIns="0" lIns="0" bIns="0" rIns="0">
            <a:spAutoFit/>
          </a:bodyPr>
          <a:lstStyle/>
          <a:p>
            <a:pPr algn="l">
              <a:lnSpc>
                <a:spcPts val="5366"/>
              </a:lnSpc>
            </a:pPr>
            <a:r>
              <a:rPr lang="en-US" sz="3833">
                <a:solidFill>
                  <a:srgbClr val="000000"/>
                </a:solidFill>
                <a:latin typeface="Alatsi"/>
              </a:rPr>
              <a:t>Computational Efficiency </a:t>
            </a:r>
          </a:p>
        </p:txBody>
      </p:sp>
      <p:grpSp>
        <p:nvGrpSpPr>
          <p:cNvPr name="Group 13" id="13"/>
          <p:cNvGrpSpPr/>
          <p:nvPr/>
        </p:nvGrpSpPr>
        <p:grpSpPr>
          <a:xfrm rot="0">
            <a:off x="1140897" y="3940087"/>
            <a:ext cx="547131" cy="54713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9761169" y="3955350"/>
            <a:ext cx="547131" cy="54713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0" id="20"/>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1" id="21"/>
          <p:cNvGrpSpPr/>
          <p:nvPr/>
        </p:nvGrpSpPr>
        <p:grpSpPr>
          <a:xfrm rot="0">
            <a:off x="15859155" y="0"/>
            <a:ext cx="1562612" cy="1673225"/>
            <a:chOff x="0" y="0"/>
            <a:chExt cx="2083482" cy="2230967"/>
          </a:xfrm>
        </p:grpSpPr>
        <p:grpSp>
          <p:nvGrpSpPr>
            <p:cNvPr name="Group 22" id="22"/>
            <p:cNvGrpSpPr/>
            <p:nvPr/>
          </p:nvGrpSpPr>
          <p:grpSpPr>
            <a:xfrm rot="0">
              <a:off x="75599" y="0"/>
              <a:ext cx="1932284" cy="2230967"/>
              <a:chOff x="0" y="0"/>
              <a:chExt cx="703982" cy="812800"/>
            </a:xfrm>
          </p:grpSpPr>
          <p:sp>
            <p:nvSpPr>
              <p:cNvPr name="Freeform 23" id="2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4" id="2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26" id="26"/>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1688028" y="776605"/>
            <a:ext cx="13672545" cy="896620"/>
          </a:xfrm>
          <a:prstGeom prst="rect">
            <a:avLst/>
          </a:prstGeom>
        </p:spPr>
        <p:txBody>
          <a:bodyPr anchor="t" rtlCol="false" tIns="0" lIns="0" bIns="0" rIns="0">
            <a:spAutoFit/>
          </a:bodyPr>
          <a:lstStyle/>
          <a:p>
            <a:pPr algn="ctr">
              <a:lnSpc>
                <a:spcPts val="7279"/>
              </a:lnSpc>
            </a:pPr>
            <a:r>
              <a:rPr lang="en-US" sz="5199">
                <a:solidFill>
                  <a:srgbClr val="5E17EB"/>
                </a:solidFill>
                <a:latin typeface="Alatsi"/>
              </a:rPr>
              <a:t>SCALABILITY AND EFFICIENCY</a:t>
            </a:r>
            <a:r>
              <a:rPr lang="en-US" sz="5199">
                <a:solidFill>
                  <a:srgbClr val="000000"/>
                </a:solidFill>
                <a:latin typeface="Alatsi"/>
              </a:rPr>
              <a:t> OF SPARSE VECTOR</a:t>
            </a:r>
          </a:p>
        </p:txBody>
      </p:sp>
      <p:sp>
        <p:nvSpPr>
          <p:cNvPr name="TextBox 28" id="28"/>
          <p:cNvSpPr txBox="true"/>
          <p:nvPr/>
        </p:nvSpPr>
        <p:spPr>
          <a:xfrm rot="0">
            <a:off x="1968071" y="1966452"/>
            <a:ext cx="14187488" cy="1047515"/>
          </a:xfrm>
          <a:prstGeom prst="rect">
            <a:avLst/>
          </a:prstGeom>
        </p:spPr>
        <p:txBody>
          <a:bodyPr anchor="t" rtlCol="false" tIns="0" lIns="0" bIns="0" rIns="0">
            <a:spAutoFit/>
          </a:bodyPr>
          <a:lstStyle/>
          <a:p>
            <a:pPr algn="l">
              <a:lnSpc>
                <a:spcPts val="4212"/>
              </a:lnSpc>
            </a:pPr>
            <a:r>
              <a:rPr lang="en-US" sz="3009">
                <a:solidFill>
                  <a:srgbClr val="000000"/>
                </a:solidFill>
                <a:latin typeface="Alatsi"/>
              </a:rPr>
              <a:t>This approach significantly improves the scalability of the solution, especially when dealing with large datasets. Here’s how the solution scales up with data size: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905910" y="3318921"/>
            <a:ext cx="16559765" cy="5076768"/>
            <a:chOff x="0" y="0"/>
            <a:chExt cx="4130862" cy="1266408"/>
          </a:xfrm>
        </p:grpSpPr>
        <p:sp>
          <p:nvSpPr>
            <p:cNvPr name="Freeform 3" id="3"/>
            <p:cNvSpPr/>
            <p:nvPr/>
          </p:nvSpPr>
          <p:spPr>
            <a:xfrm flipH="false" flipV="false" rot="0">
              <a:off x="0" y="0"/>
              <a:ext cx="4130862" cy="1266408"/>
            </a:xfrm>
            <a:custGeom>
              <a:avLst/>
              <a:gdLst/>
              <a:ahLst/>
              <a:cxnLst/>
              <a:rect r="r" b="b" t="t" l="l"/>
              <a:pathLst>
                <a:path h="1266408" w="4130862">
                  <a:moveTo>
                    <a:pt x="23843" y="0"/>
                  </a:moveTo>
                  <a:lnTo>
                    <a:pt x="4107019" y="0"/>
                  </a:lnTo>
                  <a:cubicBezTo>
                    <a:pt x="4113342" y="0"/>
                    <a:pt x="4119407" y="2512"/>
                    <a:pt x="4123878" y="6984"/>
                  </a:cubicBezTo>
                  <a:cubicBezTo>
                    <a:pt x="4128350" y="11455"/>
                    <a:pt x="4130862" y="17520"/>
                    <a:pt x="4130862" y="23843"/>
                  </a:cubicBezTo>
                  <a:lnTo>
                    <a:pt x="4130862" y="1242565"/>
                  </a:lnTo>
                  <a:cubicBezTo>
                    <a:pt x="4130862" y="1248889"/>
                    <a:pt x="4128350" y="1254953"/>
                    <a:pt x="4123878" y="1259425"/>
                  </a:cubicBezTo>
                  <a:cubicBezTo>
                    <a:pt x="4119407" y="1263896"/>
                    <a:pt x="4113342" y="1266408"/>
                    <a:pt x="4107019" y="1266408"/>
                  </a:cubicBezTo>
                  <a:lnTo>
                    <a:pt x="23843" y="1266408"/>
                  </a:lnTo>
                  <a:cubicBezTo>
                    <a:pt x="17520" y="1266408"/>
                    <a:pt x="11455" y="1263896"/>
                    <a:pt x="6984" y="1259425"/>
                  </a:cubicBezTo>
                  <a:cubicBezTo>
                    <a:pt x="2512" y="1254953"/>
                    <a:pt x="0" y="1248889"/>
                    <a:pt x="0" y="1242565"/>
                  </a:cubicBezTo>
                  <a:lnTo>
                    <a:pt x="0" y="23843"/>
                  </a:lnTo>
                  <a:cubicBezTo>
                    <a:pt x="0" y="17520"/>
                    <a:pt x="2512" y="11455"/>
                    <a:pt x="6984" y="6984"/>
                  </a:cubicBezTo>
                  <a:cubicBezTo>
                    <a:pt x="11455" y="2512"/>
                    <a:pt x="17520" y="0"/>
                    <a:pt x="23843" y="0"/>
                  </a:cubicBezTo>
                  <a:close/>
                </a:path>
              </a:pathLst>
            </a:custGeom>
            <a:solidFill>
              <a:srgbClr val="E9C7C6"/>
            </a:solidFill>
          </p:spPr>
        </p:sp>
        <p:sp>
          <p:nvSpPr>
            <p:cNvPr name="TextBox 4" id="4"/>
            <p:cNvSpPr txBox="true"/>
            <p:nvPr/>
          </p:nvSpPr>
          <p:spPr>
            <a:xfrm>
              <a:off x="0" y="-38100"/>
              <a:ext cx="4130862" cy="130450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837974" y="4389265"/>
            <a:ext cx="14171127" cy="3782300"/>
          </a:xfrm>
          <a:prstGeom prst="rect">
            <a:avLst/>
          </a:prstGeom>
        </p:spPr>
        <p:txBody>
          <a:bodyPr anchor="t" rtlCol="false" tIns="0" lIns="0" bIns="0" rIns="0">
            <a:spAutoFit/>
          </a:bodyPr>
          <a:lstStyle/>
          <a:p>
            <a:pPr algn="l" marL="532314" indent="-266157" lvl="1">
              <a:lnSpc>
                <a:spcPts val="3451"/>
              </a:lnSpc>
              <a:buFont typeface="Arial"/>
              <a:buChar char="•"/>
            </a:pPr>
            <a:r>
              <a:rPr lang="en-US" sz="2465">
                <a:solidFill>
                  <a:srgbClr val="000000"/>
                </a:solidFill>
                <a:latin typeface="Alatsi"/>
              </a:rPr>
              <a:t>The MinHashLSH function transforms the input feature vectors to multiple hash values, creating a signature matrix or hash table. </a:t>
            </a:r>
          </a:p>
          <a:p>
            <a:pPr algn="l" marL="532314" indent="-266157" lvl="1">
              <a:lnSpc>
                <a:spcPts val="3451"/>
              </a:lnSpc>
              <a:buFont typeface="Arial"/>
              <a:buChar char="•"/>
            </a:pPr>
            <a:r>
              <a:rPr lang="en-US" sz="2465">
                <a:solidFill>
                  <a:srgbClr val="000000"/>
                </a:solidFill>
                <a:latin typeface="Alatsi"/>
              </a:rPr>
              <a:t>The input features are sparse vectors which they are calculated in the last step for each document (job summary). </a:t>
            </a:r>
          </a:p>
          <a:p>
            <a:pPr algn="l" marL="470251" indent="-235126" lvl="1">
              <a:lnSpc>
                <a:spcPts val="3049"/>
              </a:lnSpc>
              <a:buFont typeface="Arial"/>
              <a:buChar char="•"/>
            </a:pPr>
            <a:r>
              <a:rPr lang="en-US" sz="2178">
                <a:solidFill>
                  <a:srgbClr val="5E17EB"/>
                </a:solidFill>
                <a:latin typeface="Alatsi"/>
              </a:rPr>
              <a:t>MinHashLSH( inputCol, outputCol, seed, numHashTables: int = 1)</a:t>
            </a:r>
          </a:p>
          <a:p>
            <a:pPr algn="l" marL="532314" indent="-266157" lvl="1">
              <a:lnSpc>
                <a:spcPts val="3451"/>
              </a:lnSpc>
              <a:buFont typeface="Arial"/>
              <a:buChar char="•"/>
            </a:pPr>
            <a:r>
              <a:rPr lang="en-US" sz="2465">
                <a:solidFill>
                  <a:srgbClr val="5E17EB"/>
                </a:solidFill>
                <a:latin typeface="Alatsi"/>
              </a:rPr>
              <a:t>numHashTables </a:t>
            </a:r>
            <a:r>
              <a:rPr lang="en-US" sz="2465">
                <a:solidFill>
                  <a:srgbClr val="000000"/>
                </a:solidFill>
                <a:latin typeface="Alatsi"/>
              </a:rPr>
              <a:t>determines the number of hash functions.</a:t>
            </a:r>
          </a:p>
          <a:p>
            <a:pPr algn="l" marL="532314" indent="-266157" lvl="1">
              <a:lnSpc>
                <a:spcPts val="3451"/>
              </a:lnSpc>
              <a:buFont typeface="Arial"/>
              <a:buChar char="•"/>
            </a:pPr>
            <a:r>
              <a:rPr lang="en-US" sz="2465">
                <a:solidFill>
                  <a:srgbClr val="000000"/>
                </a:solidFill>
                <a:latin typeface="Alatsi"/>
              </a:rPr>
              <a:t>In this case, 20 hash functions are used to make balance between accuracy and performance.</a:t>
            </a:r>
          </a:p>
          <a:p>
            <a:pPr algn="l" marL="532314" indent="-266157" lvl="1">
              <a:lnSpc>
                <a:spcPts val="3451"/>
              </a:lnSpc>
              <a:buFont typeface="Arial"/>
              <a:buChar char="•"/>
            </a:pPr>
            <a:r>
              <a:rPr lang="en-US" sz="2465">
                <a:solidFill>
                  <a:srgbClr val="000000"/>
                </a:solidFill>
                <a:latin typeface="Alatsi"/>
              </a:rPr>
              <a:t>For example: Result of Signature Matix or Hash Table for document id = 160: </a:t>
            </a:r>
          </a:p>
          <a:p>
            <a:pPr algn="l">
              <a:lnSpc>
                <a:spcPts val="2751"/>
              </a:lnSpc>
            </a:pPr>
            <a:r>
              <a:rPr lang="en-US" sz="1965">
                <a:solidFill>
                  <a:srgbClr val="000000"/>
                </a:solidFill>
                <a:latin typeface="Alatsi"/>
              </a:rPr>
              <a:t>[DenseVector([817945.0]), DenseVector([84975.0]), DenseVector([1314580.0]), .......... DenseVector([2619402.0])]</a:t>
            </a:r>
          </a:p>
        </p:txBody>
      </p:sp>
      <p:sp>
        <p:nvSpPr>
          <p:cNvPr name="TextBox 6" id="6"/>
          <p:cNvSpPr txBox="true"/>
          <p:nvPr/>
        </p:nvSpPr>
        <p:spPr>
          <a:xfrm rot="0">
            <a:off x="1968071" y="3521141"/>
            <a:ext cx="5963113" cy="629070"/>
          </a:xfrm>
          <a:prstGeom prst="rect">
            <a:avLst/>
          </a:prstGeom>
        </p:spPr>
        <p:txBody>
          <a:bodyPr anchor="t" rtlCol="false" tIns="0" lIns="0" bIns="0" rIns="0">
            <a:spAutoFit/>
          </a:bodyPr>
          <a:lstStyle/>
          <a:p>
            <a:pPr algn="l">
              <a:lnSpc>
                <a:spcPts val="5226"/>
              </a:lnSpc>
            </a:pPr>
            <a:r>
              <a:rPr lang="en-US" sz="3733">
                <a:solidFill>
                  <a:srgbClr val="000000"/>
                </a:solidFill>
                <a:latin typeface="Alatsi"/>
              </a:rPr>
              <a:t>MinHashLSH function</a:t>
            </a:r>
          </a:p>
        </p:txBody>
      </p:sp>
      <p:sp>
        <p:nvSpPr>
          <p:cNvPr name="Freeform 7" id="7"/>
          <p:cNvSpPr/>
          <p:nvPr/>
        </p:nvSpPr>
        <p:spPr>
          <a:xfrm flipH="false" flipV="false" rot="0">
            <a:off x="13603932" y="6527923"/>
            <a:ext cx="7723487" cy="2616077"/>
          </a:xfrm>
          <a:custGeom>
            <a:avLst/>
            <a:gdLst/>
            <a:ahLst/>
            <a:cxnLst/>
            <a:rect r="r" b="b" t="t" l="l"/>
            <a:pathLst>
              <a:path h="2616077" w="7723487">
                <a:moveTo>
                  <a:pt x="0" y="0"/>
                </a:moveTo>
                <a:lnTo>
                  <a:pt x="7723488" y="0"/>
                </a:lnTo>
                <a:lnTo>
                  <a:pt x="7723488" y="2616077"/>
                </a:lnTo>
                <a:lnTo>
                  <a:pt x="0" y="2616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140897" y="3587816"/>
            <a:ext cx="547131" cy="54713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8" id="18"/>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1653232" y="2119876"/>
            <a:ext cx="14800805" cy="1047515"/>
          </a:xfrm>
          <a:prstGeom prst="rect">
            <a:avLst/>
          </a:prstGeom>
        </p:spPr>
        <p:txBody>
          <a:bodyPr anchor="t" rtlCol="false" tIns="0" lIns="0" bIns="0" rIns="0">
            <a:spAutoFit/>
          </a:bodyPr>
          <a:lstStyle/>
          <a:p>
            <a:pPr algn="l">
              <a:lnSpc>
                <a:spcPts val="4212"/>
              </a:lnSpc>
            </a:pPr>
            <a:r>
              <a:rPr lang="en-US" sz="3009">
                <a:solidFill>
                  <a:srgbClr val="000000"/>
                </a:solidFill>
                <a:latin typeface="Alatsi"/>
              </a:rPr>
              <a:t>MinHashLSH function in PySpark MLlib library is a Locality Sensitive Hashing (LSH) scheme for the Jaccard distance metric.</a:t>
            </a:r>
          </a:p>
        </p:txBody>
      </p:sp>
      <p:sp>
        <p:nvSpPr>
          <p:cNvPr name="TextBox 20" id="20"/>
          <p:cNvSpPr txBox="true"/>
          <p:nvPr/>
        </p:nvSpPr>
        <p:spPr>
          <a:xfrm rot="0">
            <a:off x="5665822" y="750888"/>
            <a:ext cx="7677003" cy="809761"/>
          </a:xfrm>
          <a:prstGeom prst="rect">
            <a:avLst/>
          </a:prstGeom>
        </p:spPr>
        <p:txBody>
          <a:bodyPr anchor="t" rtlCol="false" tIns="0" lIns="0" bIns="0" rIns="0">
            <a:spAutoFit/>
          </a:bodyPr>
          <a:lstStyle/>
          <a:p>
            <a:pPr algn="l">
              <a:lnSpc>
                <a:spcPts val="6729"/>
              </a:lnSpc>
            </a:pPr>
            <a:r>
              <a:rPr lang="en-US" sz="4806">
                <a:solidFill>
                  <a:srgbClr val="000000"/>
                </a:solidFill>
                <a:latin typeface="Alatsi"/>
              </a:rPr>
              <a:t>MinHashLSH function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414463" y="4347668"/>
            <a:ext cx="15512238" cy="4048021"/>
            <a:chOff x="0" y="0"/>
            <a:chExt cx="3869554" cy="1009786"/>
          </a:xfrm>
        </p:grpSpPr>
        <p:sp>
          <p:nvSpPr>
            <p:cNvPr name="Freeform 3" id="3"/>
            <p:cNvSpPr/>
            <p:nvPr/>
          </p:nvSpPr>
          <p:spPr>
            <a:xfrm flipH="false" flipV="false" rot="0">
              <a:off x="0" y="0"/>
              <a:ext cx="3869554" cy="1009786"/>
            </a:xfrm>
            <a:custGeom>
              <a:avLst/>
              <a:gdLst/>
              <a:ahLst/>
              <a:cxnLst/>
              <a:rect r="r" b="b" t="t" l="l"/>
              <a:pathLst>
                <a:path h="1009786" w="3869554">
                  <a:moveTo>
                    <a:pt x="25453" y="0"/>
                  </a:moveTo>
                  <a:lnTo>
                    <a:pt x="3844101" y="0"/>
                  </a:lnTo>
                  <a:cubicBezTo>
                    <a:pt x="3850851" y="0"/>
                    <a:pt x="3857325" y="2682"/>
                    <a:pt x="3862099" y="7455"/>
                  </a:cubicBezTo>
                  <a:cubicBezTo>
                    <a:pt x="3866872" y="12229"/>
                    <a:pt x="3869554" y="18703"/>
                    <a:pt x="3869554" y="25453"/>
                  </a:cubicBezTo>
                  <a:lnTo>
                    <a:pt x="3869554" y="984332"/>
                  </a:lnTo>
                  <a:cubicBezTo>
                    <a:pt x="3869554" y="998390"/>
                    <a:pt x="3858158" y="1009786"/>
                    <a:pt x="3844101" y="1009786"/>
                  </a:cubicBezTo>
                  <a:lnTo>
                    <a:pt x="25453" y="1009786"/>
                  </a:lnTo>
                  <a:cubicBezTo>
                    <a:pt x="18703" y="1009786"/>
                    <a:pt x="12229" y="1007104"/>
                    <a:pt x="7455" y="1002331"/>
                  </a:cubicBezTo>
                  <a:cubicBezTo>
                    <a:pt x="2682" y="997557"/>
                    <a:pt x="0" y="991083"/>
                    <a:pt x="0" y="984332"/>
                  </a:cubicBezTo>
                  <a:lnTo>
                    <a:pt x="0" y="25453"/>
                  </a:lnTo>
                  <a:cubicBezTo>
                    <a:pt x="0" y="11396"/>
                    <a:pt x="11396" y="0"/>
                    <a:pt x="25453" y="0"/>
                  </a:cubicBezTo>
                  <a:close/>
                </a:path>
              </a:pathLst>
            </a:custGeom>
            <a:solidFill>
              <a:srgbClr val="E9C7C6"/>
            </a:solidFill>
          </p:spPr>
        </p:sp>
        <p:sp>
          <p:nvSpPr>
            <p:cNvPr name="TextBox 4" id="4"/>
            <p:cNvSpPr txBox="true"/>
            <p:nvPr/>
          </p:nvSpPr>
          <p:spPr>
            <a:xfrm>
              <a:off x="0" y="-38100"/>
              <a:ext cx="3869554" cy="104788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43598" y="4916138"/>
            <a:ext cx="14483534" cy="2780081"/>
          </a:xfrm>
          <a:prstGeom prst="rect">
            <a:avLst/>
          </a:prstGeom>
        </p:spPr>
        <p:txBody>
          <a:bodyPr anchor="t" rtlCol="false" tIns="0" lIns="0" bIns="0" rIns="0">
            <a:spAutoFit/>
          </a:bodyPr>
          <a:lstStyle/>
          <a:p>
            <a:pPr algn="l">
              <a:lnSpc>
                <a:spcPts val="3676"/>
              </a:lnSpc>
            </a:pPr>
            <a:r>
              <a:rPr lang="en-US" sz="2626">
                <a:solidFill>
                  <a:srgbClr val="5E17EB"/>
                </a:solidFill>
                <a:latin typeface="Alatsi"/>
              </a:rPr>
              <a:t>Formula:     approxSimilarityJoin(datasetA, datasetB, threshold: float, distCol: str = 'distCol')</a:t>
            </a:r>
          </a:p>
          <a:p>
            <a:pPr algn="l">
              <a:lnSpc>
                <a:spcPts val="3396"/>
              </a:lnSpc>
            </a:pPr>
          </a:p>
          <a:p>
            <a:pPr algn="l">
              <a:lnSpc>
                <a:spcPts val="3807"/>
              </a:lnSpc>
            </a:pPr>
            <a:r>
              <a:rPr lang="en-US" sz="2719">
                <a:solidFill>
                  <a:srgbClr val="000000"/>
                </a:solidFill>
                <a:latin typeface="Alatsi"/>
              </a:rPr>
              <a:t>How it works: </a:t>
            </a:r>
          </a:p>
          <a:p>
            <a:pPr algn="l" marL="587229" indent="-293615" lvl="1">
              <a:lnSpc>
                <a:spcPts val="3807"/>
              </a:lnSpc>
              <a:buFont typeface="Arial"/>
              <a:buChar char="•"/>
            </a:pPr>
            <a:r>
              <a:rPr lang="en-US" sz="2719">
                <a:solidFill>
                  <a:srgbClr val="000000"/>
                </a:solidFill>
                <a:latin typeface="Alatsi"/>
              </a:rPr>
              <a:t>Uses Signatures Matix (hash values) created by MinHashLSH.</a:t>
            </a:r>
          </a:p>
          <a:p>
            <a:pPr algn="l" marL="587229" indent="-293615" lvl="1">
              <a:lnSpc>
                <a:spcPts val="3807"/>
              </a:lnSpc>
              <a:buFont typeface="Arial"/>
              <a:buChar char="•"/>
            </a:pPr>
            <a:r>
              <a:rPr lang="en-US" sz="2719">
                <a:solidFill>
                  <a:srgbClr val="000000"/>
                </a:solidFill>
                <a:latin typeface="Alatsi"/>
              </a:rPr>
              <a:t>Calculates approximate Jaccard distance between job_summaries.</a:t>
            </a:r>
          </a:p>
          <a:p>
            <a:pPr algn="l" marL="587229" indent="-293615" lvl="1">
              <a:lnSpc>
                <a:spcPts val="3807"/>
              </a:lnSpc>
              <a:buFont typeface="Arial"/>
              <a:buChar char="•"/>
            </a:pPr>
            <a:r>
              <a:rPr lang="en-US" sz="2719">
                <a:solidFill>
                  <a:srgbClr val="000000"/>
                </a:solidFill>
                <a:latin typeface="Alatsi"/>
              </a:rPr>
              <a:t>Filters out self-pairs and keeps only those below a threshold (0.6 in this case).</a:t>
            </a:r>
          </a:p>
        </p:txBody>
      </p:sp>
      <p:sp>
        <p:nvSpPr>
          <p:cNvPr name="TextBox 6" id="6"/>
          <p:cNvSpPr txBox="true"/>
          <p:nvPr/>
        </p:nvSpPr>
        <p:spPr>
          <a:xfrm rot="0">
            <a:off x="5462120" y="660226"/>
            <a:ext cx="9011113" cy="688125"/>
          </a:xfrm>
          <a:prstGeom prst="rect">
            <a:avLst/>
          </a:prstGeom>
        </p:spPr>
        <p:txBody>
          <a:bodyPr anchor="t" rtlCol="false" tIns="0" lIns="0" bIns="0" rIns="0">
            <a:spAutoFit/>
          </a:bodyPr>
          <a:lstStyle/>
          <a:p>
            <a:pPr algn="l">
              <a:lnSpc>
                <a:spcPts val="5646"/>
              </a:lnSpc>
            </a:pPr>
            <a:r>
              <a:rPr lang="en-US" sz="4033">
                <a:solidFill>
                  <a:srgbClr val="000000"/>
                </a:solidFill>
                <a:latin typeface="Alatsi"/>
              </a:rPr>
              <a:t>ApproxSimilarityJoin function: </a:t>
            </a:r>
          </a:p>
        </p:txBody>
      </p:sp>
      <p:sp>
        <p:nvSpPr>
          <p:cNvPr name="Freeform 7" id="7"/>
          <p:cNvSpPr/>
          <p:nvPr/>
        </p:nvSpPr>
        <p:spPr>
          <a:xfrm flipH="false" flipV="false" rot="0">
            <a:off x="13603932" y="6527923"/>
            <a:ext cx="7723487" cy="2616077"/>
          </a:xfrm>
          <a:custGeom>
            <a:avLst/>
            <a:gdLst/>
            <a:ahLst/>
            <a:cxnLst/>
            <a:rect r="r" b="b" t="t" l="l"/>
            <a:pathLst>
              <a:path h="2616077" w="7723487">
                <a:moveTo>
                  <a:pt x="0" y="0"/>
                </a:moveTo>
                <a:lnTo>
                  <a:pt x="7723488" y="0"/>
                </a:lnTo>
                <a:lnTo>
                  <a:pt x="7723488" y="2616077"/>
                </a:lnTo>
                <a:lnTo>
                  <a:pt x="0" y="2616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9" id="9"/>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5" id="15"/>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653232" y="2119876"/>
            <a:ext cx="14800805" cy="1580915"/>
          </a:xfrm>
          <a:prstGeom prst="rect">
            <a:avLst/>
          </a:prstGeom>
        </p:spPr>
        <p:txBody>
          <a:bodyPr anchor="t" rtlCol="false" tIns="0" lIns="0" bIns="0" rIns="0">
            <a:spAutoFit/>
          </a:bodyPr>
          <a:lstStyle/>
          <a:p>
            <a:pPr algn="l">
              <a:lnSpc>
                <a:spcPts val="4212"/>
              </a:lnSpc>
            </a:pPr>
            <a:r>
              <a:rPr lang="en-US" sz="3009">
                <a:solidFill>
                  <a:srgbClr val="000000"/>
                </a:solidFill>
                <a:latin typeface="Alatsi"/>
              </a:rPr>
              <a:t>This computes the locality sensitive hashes for the input rows, then performs an approximate similarity join between the transformed DataFrame and itself, calculating the Jaccard distance between the vectors (job_summary).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038199"/>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5E17EB"/>
                </a:solidFill>
                <a:latin typeface="Alatsi"/>
              </a:rPr>
              <a:t>RESULTS</a:t>
            </a:r>
          </a:p>
        </p:txBody>
      </p:sp>
      <p:sp>
        <p:nvSpPr>
          <p:cNvPr name="TextBox 6" id="6"/>
          <p:cNvSpPr txBox="true"/>
          <p:nvPr/>
        </p:nvSpPr>
        <p:spPr>
          <a:xfrm rot="0">
            <a:off x="2411959" y="2760140"/>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rPr>
              <a:t>Overview</a:t>
            </a:r>
          </a:p>
        </p:txBody>
      </p:sp>
      <p:sp>
        <p:nvSpPr>
          <p:cNvPr name="TextBox 7" id="7"/>
          <p:cNvSpPr txBox="true"/>
          <p:nvPr/>
        </p:nvSpPr>
        <p:spPr>
          <a:xfrm rot="0">
            <a:off x="2411959" y="5767083"/>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rPr>
              <a:t>Key Results:</a:t>
            </a:r>
          </a:p>
        </p:txBody>
      </p:sp>
      <p:sp>
        <p:nvSpPr>
          <p:cNvPr name="TextBox 8" id="8"/>
          <p:cNvSpPr txBox="true"/>
          <p:nvPr/>
        </p:nvSpPr>
        <p:spPr>
          <a:xfrm rot="0">
            <a:off x="2411959" y="3773005"/>
            <a:ext cx="14847341" cy="1065246"/>
          </a:xfrm>
          <a:prstGeom prst="rect">
            <a:avLst/>
          </a:prstGeom>
        </p:spPr>
        <p:txBody>
          <a:bodyPr anchor="t" rtlCol="false" tIns="0" lIns="0" bIns="0" rIns="0">
            <a:spAutoFit/>
          </a:bodyPr>
          <a:lstStyle/>
          <a:p>
            <a:pPr algn="l">
              <a:lnSpc>
                <a:spcPts val="4285"/>
              </a:lnSpc>
            </a:pPr>
            <a:r>
              <a:rPr lang="en-US" sz="3061">
                <a:solidFill>
                  <a:srgbClr val="000000"/>
                </a:solidFill>
                <a:latin typeface="Alatsi"/>
              </a:rPr>
              <a:t>The dataset was processed in </a:t>
            </a:r>
            <a:r>
              <a:rPr lang="en-US" sz="3061">
                <a:solidFill>
                  <a:srgbClr val="FF3131"/>
                </a:solidFill>
                <a:latin typeface="Alatsi"/>
              </a:rPr>
              <a:t>“small chunks”</a:t>
            </a:r>
            <a:r>
              <a:rPr lang="en-US" sz="3061">
                <a:solidFill>
                  <a:srgbClr val="000000"/>
                </a:solidFill>
                <a:latin typeface="Alatsi"/>
              </a:rPr>
              <a:t> to manage the large volume of data efficiently. </a:t>
            </a:r>
          </a:p>
        </p:txBody>
      </p:sp>
      <p:sp>
        <p:nvSpPr>
          <p:cNvPr name="Freeform 9" id="9"/>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11959" y="6685928"/>
            <a:ext cx="14847341" cy="2234281"/>
          </a:xfrm>
          <a:prstGeom prst="rect">
            <a:avLst/>
          </a:prstGeom>
        </p:spPr>
        <p:txBody>
          <a:bodyPr anchor="t" rtlCol="false" tIns="0" lIns="0" bIns="0" rIns="0">
            <a:spAutoFit/>
          </a:bodyPr>
          <a:lstStyle/>
          <a:p>
            <a:pPr algn="l" marL="682498" indent="-341249" lvl="1">
              <a:lnSpc>
                <a:spcPts val="4425"/>
              </a:lnSpc>
              <a:buFont typeface="Arial"/>
              <a:buChar char="•"/>
            </a:pPr>
            <a:r>
              <a:rPr lang="en-US" sz="3161">
                <a:solidFill>
                  <a:srgbClr val="000000"/>
                </a:solidFill>
                <a:latin typeface="Alatsi"/>
              </a:rPr>
              <a:t>Detect</a:t>
            </a:r>
            <a:r>
              <a:rPr lang="en-US" sz="3161">
                <a:solidFill>
                  <a:srgbClr val="000000"/>
                </a:solidFill>
                <a:latin typeface="Alatsi"/>
              </a:rPr>
              <a:t>ed pairs of similar job summaries with Jaccard Distance &lt; 0.6.</a:t>
            </a:r>
          </a:p>
          <a:p>
            <a:pPr algn="l" marL="682498" indent="-341249" lvl="1">
              <a:lnSpc>
                <a:spcPts val="4425"/>
              </a:lnSpc>
              <a:buFont typeface="Arial"/>
              <a:buChar char="•"/>
            </a:pPr>
            <a:r>
              <a:rPr lang="en-US" sz="3161">
                <a:solidFill>
                  <a:srgbClr val="000000"/>
                </a:solidFill>
                <a:latin typeface="Alatsi"/>
              </a:rPr>
              <a:t>Table of similar job summaries sorted by Jaccard Distance in ascending and descending order.</a:t>
            </a:r>
          </a:p>
          <a:p>
            <a:pPr algn="l">
              <a:lnSpc>
                <a:spcPts val="4425"/>
              </a:lnSpc>
            </a:pPr>
          </a:p>
        </p:txBody>
      </p:sp>
      <p:grpSp>
        <p:nvGrpSpPr>
          <p:cNvPr name="Group 11" id="11"/>
          <p:cNvGrpSpPr/>
          <p:nvPr/>
        </p:nvGrpSpPr>
        <p:grpSpPr>
          <a:xfrm rot="0">
            <a:off x="1547891" y="5996601"/>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5" id="1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6" id="16"/>
          <p:cNvGrpSpPr/>
          <p:nvPr/>
        </p:nvGrpSpPr>
        <p:grpSpPr>
          <a:xfrm rot="0">
            <a:off x="15859155" y="0"/>
            <a:ext cx="1562612" cy="1673225"/>
            <a:chOff x="0" y="0"/>
            <a:chExt cx="2083482" cy="2230967"/>
          </a:xfrm>
        </p:grpSpPr>
        <p:grpSp>
          <p:nvGrpSpPr>
            <p:cNvPr name="Group 17" id="17"/>
            <p:cNvGrpSpPr/>
            <p:nvPr/>
          </p:nvGrpSpPr>
          <p:grpSpPr>
            <a:xfrm rot="0">
              <a:off x="75599" y="0"/>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21" id="21"/>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1926797"/>
            <a:ext cx="16230600" cy="795013"/>
          </a:xfrm>
          <a:prstGeom prst="rect">
            <a:avLst/>
          </a:prstGeom>
        </p:spPr>
        <p:txBody>
          <a:bodyPr anchor="t" rtlCol="false" tIns="0" lIns="0" bIns="0" rIns="0">
            <a:spAutoFit/>
          </a:bodyPr>
          <a:lstStyle/>
          <a:p>
            <a:pPr algn="ctr">
              <a:lnSpc>
                <a:spcPts val="6580"/>
              </a:lnSpc>
            </a:pPr>
            <a:r>
              <a:rPr lang="en-US" sz="4700">
                <a:solidFill>
                  <a:srgbClr val="000000"/>
                </a:solidFill>
                <a:latin typeface="Alatsi"/>
              </a:rPr>
              <a:t>COMPARING </a:t>
            </a:r>
            <a:r>
              <a:rPr lang="en-US" sz="4700">
                <a:solidFill>
                  <a:srgbClr val="FF3131"/>
                </a:solidFill>
                <a:latin typeface="Alatsi"/>
              </a:rPr>
              <a:t>DANCE </a:t>
            </a:r>
            <a:r>
              <a:rPr lang="en-US" sz="4700">
                <a:solidFill>
                  <a:srgbClr val="000000"/>
                </a:solidFill>
                <a:latin typeface="Alatsi"/>
              </a:rPr>
              <a:t>AND </a:t>
            </a:r>
            <a:r>
              <a:rPr lang="en-US" sz="4700">
                <a:solidFill>
                  <a:srgbClr val="FF3131"/>
                </a:solidFill>
                <a:latin typeface="Alatsi"/>
              </a:rPr>
              <a:t>SPARSE </a:t>
            </a:r>
            <a:r>
              <a:rPr lang="en-US" sz="4700">
                <a:solidFill>
                  <a:srgbClr val="000000"/>
                </a:solidFill>
                <a:latin typeface="Alatsi"/>
              </a:rPr>
              <a:t>VECTOR RESULT</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Milan </a:t>
            </a:r>
            <a:r>
              <a:rPr lang="en-US" sz="2700">
                <a:solidFill>
                  <a:srgbClr val="000000"/>
                </a:solidFill>
                <a:latin typeface="Alatsi"/>
              </a:rPr>
              <a:t>University | 2024</a:t>
            </a:r>
          </a:p>
        </p:txBody>
      </p:sp>
      <p:grpSp>
        <p:nvGrpSpPr>
          <p:cNvPr name="Group 4" id="4"/>
          <p:cNvGrpSpPr/>
          <p:nvPr/>
        </p:nvGrpSpPr>
        <p:grpSpPr>
          <a:xfrm rot="0">
            <a:off x="1390722" y="3102810"/>
            <a:ext cx="7362681" cy="442113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256625" y="4199591"/>
            <a:ext cx="5750979" cy="2245965"/>
          </a:xfrm>
          <a:prstGeom prst="rect">
            <a:avLst/>
          </a:prstGeom>
        </p:spPr>
        <p:txBody>
          <a:bodyPr anchor="t" rtlCol="false" tIns="0" lIns="0" bIns="0" rIns="0">
            <a:spAutoFit/>
          </a:bodyPr>
          <a:lstStyle/>
          <a:p>
            <a:pPr algn="l">
              <a:lnSpc>
                <a:spcPts val="4538"/>
              </a:lnSpc>
            </a:pPr>
            <a:r>
              <a:rPr lang="en-US" sz="3241">
                <a:solidFill>
                  <a:srgbClr val="000000"/>
                </a:solidFill>
                <a:latin typeface="Alatsi"/>
              </a:rPr>
              <a:t>minhashLSH operation with 5000 documents, if we use shingles_to_one_hot_vector, Computation time is 17.329</a:t>
            </a:r>
          </a:p>
        </p:txBody>
      </p:sp>
      <p:sp>
        <p:nvSpPr>
          <p:cNvPr name="TextBox 8" id="8"/>
          <p:cNvSpPr txBox="true"/>
          <p:nvPr/>
        </p:nvSpPr>
        <p:spPr>
          <a:xfrm rot="0">
            <a:off x="2479902" y="3496012"/>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Dence Vector</a:t>
            </a:r>
          </a:p>
        </p:txBody>
      </p:sp>
      <p:sp>
        <p:nvSpPr>
          <p:cNvPr name="Freeform 9" id="9"/>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9534597" y="3102810"/>
            <a:ext cx="7362681" cy="442113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667924" y="4190066"/>
            <a:ext cx="5499127" cy="2702560"/>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minhashLSH operation with 5000 documents, if we use shingles_to_sparse_vector,</a:t>
            </a:r>
          </a:p>
          <a:p>
            <a:pPr algn="l">
              <a:lnSpc>
                <a:spcPts val="4339"/>
              </a:lnSpc>
            </a:pPr>
            <a:r>
              <a:rPr lang="en-US" sz="3099">
                <a:solidFill>
                  <a:srgbClr val="000000"/>
                </a:solidFill>
                <a:latin typeface="Alatsi"/>
              </a:rPr>
              <a:t>Computation time is 7.484, </a:t>
            </a:r>
          </a:p>
          <a:p>
            <a:pPr algn="l">
              <a:lnSpc>
                <a:spcPts val="4339"/>
              </a:lnSpc>
            </a:pPr>
            <a:r>
              <a:rPr lang="en-US" sz="3099">
                <a:solidFill>
                  <a:srgbClr val="000000"/>
                </a:solidFill>
                <a:latin typeface="Alatsi"/>
              </a:rPr>
              <a:t>around 2.5 times faster.</a:t>
            </a:r>
          </a:p>
        </p:txBody>
      </p:sp>
      <p:sp>
        <p:nvSpPr>
          <p:cNvPr name="TextBox 14" id="14"/>
          <p:cNvSpPr txBox="true"/>
          <p:nvPr/>
        </p:nvSpPr>
        <p:spPr>
          <a:xfrm rot="0">
            <a:off x="10639349" y="3496012"/>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Sparse Vector</a:t>
            </a:r>
          </a:p>
        </p:txBody>
      </p:sp>
      <p:grpSp>
        <p:nvGrpSpPr>
          <p:cNvPr name="Group 15" id="15"/>
          <p:cNvGrpSpPr/>
          <p:nvPr/>
        </p:nvGrpSpPr>
        <p:grpSpPr>
          <a:xfrm rot="0">
            <a:off x="1739665" y="3615357"/>
            <a:ext cx="516960" cy="51696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944736" y="3615357"/>
            <a:ext cx="516960" cy="51696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2" id="2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3" id="23"/>
          <p:cNvGrpSpPr/>
          <p:nvPr/>
        </p:nvGrpSpPr>
        <p:grpSpPr>
          <a:xfrm rot="0">
            <a:off x="15859155" y="0"/>
            <a:ext cx="1562612" cy="1673225"/>
            <a:chOff x="0" y="0"/>
            <a:chExt cx="2083482" cy="2230967"/>
          </a:xfrm>
        </p:grpSpPr>
        <p:grpSp>
          <p:nvGrpSpPr>
            <p:cNvPr name="Group 24" id="24"/>
            <p:cNvGrpSpPr/>
            <p:nvPr/>
          </p:nvGrpSpPr>
          <p:grpSpPr>
            <a:xfrm rot="0">
              <a:off x="75599" y="0"/>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28" id="28"/>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484519" y="2669969"/>
            <a:ext cx="15318962" cy="4889912"/>
          </a:xfrm>
          <a:prstGeom prst="rect">
            <a:avLst/>
          </a:prstGeom>
        </p:spPr>
        <p:txBody>
          <a:bodyPr anchor="t" rtlCol="false" tIns="0" lIns="0" bIns="0" rIns="0">
            <a:spAutoFit/>
          </a:bodyPr>
          <a:lstStyle/>
          <a:p>
            <a:pPr algn="just">
              <a:lnSpc>
                <a:spcPts val="4346"/>
              </a:lnSpc>
            </a:pPr>
            <a:r>
              <a:rPr lang="en-US" sz="3104">
                <a:solidFill>
                  <a:srgbClr val="000000"/>
                </a:solidFill>
                <a:latin typeface="Alatsi"/>
              </a:rPr>
              <a:t>In this project, we tackled the challenge of simplifying the job search process by implementing advanced data processing techniques on a large-scale dataset. Using the LinkedIn Jobs &amp; Skills dataset, we focused on identifying pairs of similar job descriptions through the application of shingling, MinHashing, and Locality Sensitive Hashing (LSH), all facilitated by PySpark's robust data handling capabilities. Our approach involved an extensive exploratory analysis, including text preprocessing methods to improve performance. By employing LSH for approximate similarity joins with Jaccard distance, we efficiently detected similar job descriptions across a small chunk of the dataset to avoid the high computation time required for the whole corpus.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Milan </a:t>
            </a:r>
            <a:r>
              <a:rPr lang="en-US" sz="2700">
                <a:solidFill>
                  <a:srgbClr val="000000"/>
                </a:solidFill>
                <a:latin typeface="Alatsi"/>
              </a:rPr>
              <a:t>University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ABSTRACT</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3" id="1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5357" y="2433736"/>
            <a:ext cx="8770221" cy="5985120"/>
            <a:chOff x="0" y="0"/>
            <a:chExt cx="2554516" cy="1743295"/>
          </a:xfrm>
        </p:grpSpPr>
        <p:sp>
          <p:nvSpPr>
            <p:cNvPr name="Freeform 4" id="4"/>
            <p:cNvSpPr/>
            <p:nvPr/>
          </p:nvSpPr>
          <p:spPr>
            <a:xfrm flipH="false" flipV="false" rot="0">
              <a:off x="0" y="0"/>
              <a:ext cx="2554516" cy="1743295"/>
            </a:xfrm>
            <a:custGeom>
              <a:avLst/>
              <a:gdLst/>
              <a:ahLst/>
              <a:cxnLst/>
              <a:rect r="r" b="b" t="t" l="l"/>
              <a:pathLst>
                <a:path h="1743295" w="2554516">
                  <a:moveTo>
                    <a:pt x="45020" y="0"/>
                  </a:moveTo>
                  <a:lnTo>
                    <a:pt x="2509495" y="0"/>
                  </a:lnTo>
                  <a:cubicBezTo>
                    <a:pt x="2521436" y="0"/>
                    <a:pt x="2532887" y="4743"/>
                    <a:pt x="2541330" y="13186"/>
                  </a:cubicBezTo>
                  <a:cubicBezTo>
                    <a:pt x="2549773" y="21629"/>
                    <a:pt x="2554516" y="33080"/>
                    <a:pt x="2554516" y="45020"/>
                  </a:cubicBezTo>
                  <a:lnTo>
                    <a:pt x="2554516" y="1698275"/>
                  </a:lnTo>
                  <a:cubicBezTo>
                    <a:pt x="2554516" y="1710215"/>
                    <a:pt x="2549773" y="1721666"/>
                    <a:pt x="2541330" y="1730109"/>
                  </a:cubicBezTo>
                  <a:cubicBezTo>
                    <a:pt x="2532887" y="1738552"/>
                    <a:pt x="2521436" y="1743295"/>
                    <a:pt x="2509495" y="1743295"/>
                  </a:cubicBezTo>
                  <a:lnTo>
                    <a:pt x="45020" y="1743295"/>
                  </a:lnTo>
                  <a:cubicBezTo>
                    <a:pt x="33080" y="1743295"/>
                    <a:pt x="21629" y="1738552"/>
                    <a:pt x="13186" y="1730109"/>
                  </a:cubicBezTo>
                  <a:cubicBezTo>
                    <a:pt x="4743" y="1721666"/>
                    <a:pt x="0" y="1710215"/>
                    <a:pt x="0" y="1698275"/>
                  </a:cubicBezTo>
                  <a:lnTo>
                    <a:pt x="0" y="45020"/>
                  </a:lnTo>
                  <a:cubicBezTo>
                    <a:pt x="0" y="33080"/>
                    <a:pt x="4743" y="21629"/>
                    <a:pt x="13186" y="13186"/>
                  </a:cubicBezTo>
                  <a:cubicBezTo>
                    <a:pt x="21629" y="4743"/>
                    <a:pt x="33080" y="0"/>
                    <a:pt x="45020" y="0"/>
                  </a:cubicBezTo>
                  <a:close/>
                </a:path>
              </a:pathLst>
            </a:custGeom>
            <a:solidFill>
              <a:srgbClr val="E9C7C6"/>
            </a:solidFill>
          </p:spPr>
        </p:sp>
        <p:sp>
          <p:nvSpPr>
            <p:cNvPr name="TextBox 5" id="5"/>
            <p:cNvSpPr txBox="true"/>
            <p:nvPr/>
          </p:nvSpPr>
          <p:spPr>
            <a:xfrm>
              <a:off x="0" y="-38100"/>
              <a:ext cx="2554516" cy="17813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92455" y="2954850"/>
            <a:ext cx="290269" cy="467447"/>
            <a:chOff x="0" y="0"/>
            <a:chExt cx="504722" cy="812800"/>
          </a:xfrm>
        </p:grpSpPr>
        <p:sp>
          <p:nvSpPr>
            <p:cNvPr name="Freeform 7" id="7"/>
            <p:cNvSpPr/>
            <p:nvPr/>
          </p:nvSpPr>
          <p:spPr>
            <a:xfrm flipH="false" flipV="false" rot="0">
              <a:off x="0" y="0"/>
              <a:ext cx="504722" cy="812800"/>
            </a:xfrm>
            <a:custGeom>
              <a:avLst/>
              <a:gdLst/>
              <a:ahLst/>
              <a:cxnLst/>
              <a:rect r="r" b="b" t="t" l="l"/>
              <a:pathLst>
                <a:path h="812800" w="504722">
                  <a:moveTo>
                    <a:pt x="252361" y="0"/>
                  </a:moveTo>
                  <a:cubicBezTo>
                    <a:pt x="112986" y="0"/>
                    <a:pt x="0" y="181951"/>
                    <a:pt x="0" y="406400"/>
                  </a:cubicBezTo>
                  <a:cubicBezTo>
                    <a:pt x="0" y="630849"/>
                    <a:pt x="112986" y="812800"/>
                    <a:pt x="252361" y="812800"/>
                  </a:cubicBezTo>
                  <a:cubicBezTo>
                    <a:pt x="391736" y="812800"/>
                    <a:pt x="504722" y="630849"/>
                    <a:pt x="504722" y="406400"/>
                  </a:cubicBezTo>
                  <a:cubicBezTo>
                    <a:pt x="504722" y="181951"/>
                    <a:pt x="391736" y="0"/>
                    <a:pt x="252361" y="0"/>
                  </a:cubicBezTo>
                  <a:close/>
                </a:path>
              </a:pathLst>
            </a:custGeom>
            <a:solidFill>
              <a:srgbClr val="000000"/>
            </a:solidFill>
          </p:spPr>
        </p:sp>
        <p:sp>
          <p:nvSpPr>
            <p:cNvPr name="TextBox 8" id="8"/>
            <p:cNvSpPr txBox="true"/>
            <p:nvPr/>
          </p:nvSpPr>
          <p:spPr>
            <a:xfrm>
              <a:off x="47318" y="38100"/>
              <a:ext cx="410087" cy="698500"/>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6" id="16"/>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106567" y="2480584"/>
            <a:ext cx="7875597" cy="5985120"/>
            <a:chOff x="0" y="0"/>
            <a:chExt cx="2293937" cy="1743295"/>
          </a:xfrm>
        </p:grpSpPr>
        <p:sp>
          <p:nvSpPr>
            <p:cNvPr name="Freeform 18" id="18"/>
            <p:cNvSpPr/>
            <p:nvPr/>
          </p:nvSpPr>
          <p:spPr>
            <a:xfrm flipH="false" flipV="false" rot="0">
              <a:off x="0" y="0"/>
              <a:ext cx="2293937" cy="1743295"/>
            </a:xfrm>
            <a:custGeom>
              <a:avLst/>
              <a:gdLst/>
              <a:ahLst/>
              <a:cxnLst/>
              <a:rect r="r" b="b" t="t" l="l"/>
              <a:pathLst>
                <a:path h="1743295" w="2293937">
                  <a:moveTo>
                    <a:pt x="50134" y="0"/>
                  </a:moveTo>
                  <a:lnTo>
                    <a:pt x="2243803" y="0"/>
                  </a:lnTo>
                  <a:cubicBezTo>
                    <a:pt x="2257099" y="0"/>
                    <a:pt x="2269851" y="5282"/>
                    <a:pt x="2279253" y="14684"/>
                  </a:cubicBezTo>
                  <a:cubicBezTo>
                    <a:pt x="2288655" y="24086"/>
                    <a:pt x="2293937" y="36838"/>
                    <a:pt x="2293937" y="50134"/>
                  </a:cubicBezTo>
                  <a:lnTo>
                    <a:pt x="2293937" y="1693161"/>
                  </a:lnTo>
                  <a:cubicBezTo>
                    <a:pt x="2293937" y="1706457"/>
                    <a:pt x="2288655" y="1719209"/>
                    <a:pt x="2279253" y="1728611"/>
                  </a:cubicBezTo>
                  <a:cubicBezTo>
                    <a:pt x="2269851" y="1738013"/>
                    <a:pt x="2257099" y="1743295"/>
                    <a:pt x="2243803" y="1743295"/>
                  </a:cubicBezTo>
                  <a:lnTo>
                    <a:pt x="50134" y="1743295"/>
                  </a:lnTo>
                  <a:cubicBezTo>
                    <a:pt x="36838" y="1743295"/>
                    <a:pt x="24086" y="1738013"/>
                    <a:pt x="14684" y="1728611"/>
                  </a:cubicBezTo>
                  <a:cubicBezTo>
                    <a:pt x="5282" y="1719209"/>
                    <a:pt x="0" y="1706457"/>
                    <a:pt x="0" y="1693161"/>
                  </a:cubicBezTo>
                  <a:lnTo>
                    <a:pt x="0" y="50134"/>
                  </a:lnTo>
                  <a:cubicBezTo>
                    <a:pt x="0" y="36838"/>
                    <a:pt x="5282" y="24086"/>
                    <a:pt x="14684" y="14684"/>
                  </a:cubicBezTo>
                  <a:cubicBezTo>
                    <a:pt x="24086" y="5282"/>
                    <a:pt x="36838" y="0"/>
                    <a:pt x="50134" y="0"/>
                  </a:cubicBezTo>
                  <a:close/>
                </a:path>
              </a:pathLst>
            </a:custGeom>
            <a:solidFill>
              <a:srgbClr val="E9C7C6"/>
            </a:solidFill>
          </p:spPr>
        </p:sp>
        <p:sp>
          <p:nvSpPr>
            <p:cNvPr name="TextBox 19" id="19"/>
            <p:cNvSpPr txBox="true"/>
            <p:nvPr/>
          </p:nvSpPr>
          <p:spPr>
            <a:xfrm>
              <a:off x="0" y="-38100"/>
              <a:ext cx="2293937" cy="1781395"/>
            </a:xfrm>
            <a:prstGeom prst="rect">
              <a:avLst/>
            </a:prstGeom>
          </p:spPr>
          <p:txBody>
            <a:bodyPr anchor="ctr" rtlCol="false" tIns="50800" lIns="50800" bIns="50800" rIns="50800"/>
            <a:lstStyle/>
            <a:p>
              <a:pPr algn="ctr">
                <a:lnSpc>
                  <a:spcPts val="2659"/>
                </a:lnSpc>
              </a:pPr>
            </a:p>
          </p:txBody>
        </p:sp>
      </p:grpSp>
      <p:graphicFrame>
        <p:nvGraphicFramePr>
          <p:cNvPr name="Table 20" id="20"/>
          <p:cNvGraphicFramePr>
            <a:graphicFrameLocks noGrp="true"/>
          </p:cNvGraphicFramePr>
          <p:nvPr/>
        </p:nvGraphicFramePr>
        <p:xfrm>
          <a:off x="10423936" y="2859428"/>
          <a:ext cx="7240859" cy="5172075"/>
        </p:xfrm>
        <a:graphic>
          <a:graphicData uri="http://schemas.openxmlformats.org/drawingml/2006/table">
            <a:tbl>
              <a:tblPr/>
              <a:tblGrid>
                <a:gridCol w="2432279"/>
                <a:gridCol w="2394961"/>
                <a:gridCol w="2413620"/>
              </a:tblGrid>
              <a:tr h="862013">
                <a:tc>
                  <a:txBody>
                    <a:bodyPr anchor="t" rtlCol="false"/>
                    <a:lstStyle/>
                    <a:p>
                      <a:pPr algn="l">
                        <a:lnSpc>
                          <a:spcPts val="2519"/>
                        </a:lnSpc>
                        <a:defRPr/>
                      </a:pPr>
                      <a:r>
                        <a:rPr lang="en-US" sz="1799">
                          <a:solidFill>
                            <a:srgbClr val="000000"/>
                          </a:solidFill>
                          <a:latin typeface="Alatsi"/>
                        </a:rPr>
                        <a:t>idA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idB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JaccardDistance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503 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948 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0.0 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107 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406 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0.0 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544 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963 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0.0 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1623 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2337 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0.0 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1213 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1812 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0.0 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21" id="21"/>
          <p:cNvSpPr txBox="true"/>
          <p:nvPr/>
        </p:nvSpPr>
        <p:spPr>
          <a:xfrm rot="0">
            <a:off x="1170381" y="3797808"/>
            <a:ext cx="8200173" cy="4696470"/>
          </a:xfrm>
          <a:prstGeom prst="rect">
            <a:avLst/>
          </a:prstGeom>
        </p:spPr>
        <p:txBody>
          <a:bodyPr anchor="t" rtlCol="false" tIns="0" lIns="0" bIns="0" rIns="0">
            <a:spAutoFit/>
          </a:bodyPr>
          <a:lstStyle/>
          <a:p>
            <a:pPr algn="l" marL="642217" indent="-321109" lvl="1">
              <a:lnSpc>
                <a:spcPts val="4164"/>
              </a:lnSpc>
              <a:buFont typeface="Arial"/>
              <a:buChar char="•"/>
            </a:pPr>
            <a:r>
              <a:rPr lang="en-US" sz="2974">
                <a:solidFill>
                  <a:srgbClr val="000000"/>
                </a:solidFill>
                <a:latin typeface="Alatsi"/>
              </a:rPr>
              <a:t>Top 6 rows of a dataset sorted by Jaccard Distance in ascending order.</a:t>
            </a:r>
          </a:p>
          <a:p>
            <a:pPr algn="l" marL="642217" indent="-321109" lvl="1">
              <a:lnSpc>
                <a:spcPts val="4164"/>
              </a:lnSpc>
              <a:buFont typeface="Arial"/>
              <a:buChar char="•"/>
            </a:pPr>
            <a:r>
              <a:rPr lang="en-US" sz="2974">
                <a:solidFill>
                  <a:srgbClr val="5E17EB"/>
                </a:solidFill>
                <a:latin typeface="Alatsi"/>
              </a:rPr>
              <a:t>idA</a:t>
            </a:r>
            <a:r>
              <a:rPr lang="en-US" sz="2974">
                <a:solidFill>
                  <a:srgbClr val="000000"/>
                </a:solidFill>
                <a:latin typeface="Alatsi"/>
              </a:rPr>
              <a:t>: The identifier of the first document in the pair being compared. </a:t>
            </a:r>
          </a:p>
          <a:p>
            <a:pPr algn="l" marL="642217" indent="-321109" lvl="1">
              <a:lnSpc>
                <a:spcPts val="4164"/>
              </a:lnSpc>
              <a:buFont typeface="Arial"/>
              <a:buChar char="•"/>
            </a:pPr>
            <a:r>
              <a:rPr lang="en-US" sz="2974">
                <a:solidFill>
                  <a:srgbClr val="5E17EB"/>
                </a:solidFill>
                <a:latin typeface="Alatsi"/>
              </a:rPr>
              <a:t>idB</a:t>
            </a:r>
            <a:r>
              <a:rPr lang="en-US" sz="2974">
                <a:solidFill>
                  <a:srgbClr val="000000"/>
                </a:solidFill>
                <a:latin typeface="Alatsi"/>
              </a:rPr>
              <a:t>: The identifier of the second document in the pair being compared. </a:t>
            </a:r>
          </a:p>
          <a:p>
            <a:pPr algn="l" marL="642217" indent="-321109" lvl="1">
              <a:lnSpc>
                <a:spcPts val="4164"/>
              </a:lnSpc>
              <a:buFont typeface="Arial"/>
              <a:buChar char="•"/>
            </a:pPr>
            <a:r>
              <a:rPr lang="en-US" sz="2974">
                <a:solidFill>
                  <a:srgbClr val="000000"/>
                </a:solidFill>
                <a:latin typeface="Alatsi"/>
              </a:rPr>
              <a:t>These rows indicate pairs of documents with </a:t>
            </a:r>
            <a:r>
              <a:rPr lang="en-US" sz="2974">
                <a:solidFill>
                  <a:srgbClr val="5E17EB"/>
                </a:solidFill>
                <a:latin typeface="Alatsi"/>
              </a:rPr>
              <a:t>identical or highly similar</a:t>
            </a:r>
            <a:r>
              <a:rPr lang="en-US" sz="2974">
                <a:solidFill>
                  <a:srgbClr val="000000"/>
                </a:solidFill>
                <a:latin typeface="Alatsi"/>
              </a:rPr>
              <a:t> content.</a:t>
            </a:r>
          </a:p>
          <a:p>
            <a:pPr algn="l" marL="642217" indent="-321109" lvl="1">
              <a:lnSpc>
                <a:spcPts val="4164"/>
              </a:lnSpc>
              <a:buFont typeface="Arial"/>
              <a:buChar char="•"/>
            </a:pPr>
          </a:p>
        </p:txBody>
      </p:sp>
      <p:sp>
        <p:nvSpPr>
          <p:cNvPr name="TextBox 22" id="22"/>
          <p:cNvSpPr txBox="true"/>
          <p:nvPr/>
        </p:nvSpPr>
        <p:spPr>
          <a:xfrm rot="0">
            <a:off x="2693082" y="2802278"/>
            <a:ext cx="5339853" cy="522224"/>
          </a:xfrm>
          <a:prstGeom prst="rect">
            <a:avLst/>
          </a:prstGeom>
        </p:spPr>
        <p:txBody>
          <a:bodyPr anchor="t" rtlCol="false" tIns="0" lIns="0" bIns="0" rIns="0">
            <a:spAutoFit/>
          </a:bodyPr>
          <a:lstStyle/>
          <a:p>
            <a:pPr algn="l">
              <a:lnSpc>
                <a:spcPts val="4290"/>
              </a:lnSpc>
            </a:pPr>
            <a:r>
              <a:rPr lang="en-US" sz="3064">
                <a:solidFill>
                  <a:srgbClr val="000000"/>
                </a:solidFill>
                <a:latin typeface="Alatsi"/>
              </a:rPr>
              <a:t>Table of Similar Job Summaries </a:t>
            </a:r>
          </a:p>
        </p:txBody>
      </p:sp>
      <p:sp>
        <p:nvSpPr>
          <p:cNvPr name="TextBox 23" id="23"/>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JACCARD DISTANCE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439308" y="4733033"/>
            <a:ext cx="8454270" cy="4442534"/>
            <a:chOff x="0" y="0"/>
            <a:chExt cx="2462488" cy="1293984"/>
          </a:xfrm>
        </p:grpSpPr>
        <p:sp>
          <p:nvSpPr>
            <p:cNvPr name="Freeform 3" id="3"/>
            <p:cNvSpPr/>
            <p:nvPr/>
          </p:nvSpPr>
          <p:spPr>
            <a:xfrm flipH="false" flipV="false" rot="0">
              <a:off x="0" y="0"/>
              <a:ext cx="2462488" cy="1293984"/>
            </a:xfrm>
            <a:custGeom>
              <a:avLst/>
              <a:gdLst/>
              <a:ahLst/>
              <a:cxnLst/>
              <a:rect r="r" b="b" t="t" l="l"/>
              <a:pathLst>
                <a:path h="1293984" w="2462488">
                  <a:moveTo>
                    <a:pt x="46703" y="0"/>
                  </a:moveTo>
                  <a:lnTo>
                    <a:pt x="2415785" y="0"/>
                  </a:lnTo>
                  <a:cubicBezTo>
                    <a:pt x="2441578" y="0"/>
                    <a:pt x="2462488" y="20910"/>
                    <a:pt x="2462488" y="46703"/>
                  </a:cubicBezTo>
                  <a:lnTo>
                    <a:pt x="2462488" y="1247281"/>
                  </a:lnTo>
                  <a:cubicBezTo>
                    <a:pt x="2462488" y="1273074"/>
                    <a:pt x="2441578" y="1293984"/>
                    <a:pt x="2415785" y="1293984"/>
                  </a:cubicBezTo>
                  <a:lnTo>
                    <a:pt x="46703" y="1293984"/>
                  </a:lnTo>
                  <a:cubicBezTo>
                    <a:pt x="20910" y="1293984"/>
                    <a:pt x="0" y="1273074"/>
                    <a:pt x="0" y="1247281"/>
                  </a:cubicBezTo>
                  <a:lnTo>
                    <a:pt x="0" y="46703"/>
                  </a:lnTo>
                  <a:cubicBezTo>
                    <a:pt x="0" y="20910"/>
                    <a:pt x="20910" y="0"/>
                    <a:pt x="46703" y="0"/>
                  </a:cubicBezTo>
                  <a:close/>
                </a:path>
              </a:pathLst>
            </a:custGeom>
            <a:solidFill>
              <a:srgbClr val="E9C7C6"/>
            </a:solidFill>
          </p:spPr>
        </p:sp>
        <p:sp>
          <p:nvSpPr>
            <p:cNvPr name="TextBox 4" id="4"/>
            <p:cNvSpPr txBox="true"/>
            <p:nvPr/>
          </p:nvSpPr>
          <p:spPr>
            <a:xfrm>
              <a:off x="0" y="-38100"/>
              <a:ext cx="2462488" cy="1332084"/>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260599" y="9420225"/>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286875"/>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2" id="12"/>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582651" y="4864085"/>
            <a:ext cx="8115300" cy="4177668"/>
          </a:xfrm>
          <a:prstGeom prst="rect">
            <a:avLst/>
          </a:prstGeom>
        </p:spPr>
        <p:txBody>
          <a:bodyPr anchor="t" rtlCol="false" tIns="0" lIns="0" bIns="0" rIns="0">
            <a:spAutoFit/>
          </a:bodyPr>
          <a:lstStyle/>
          <a:p>
            <a:pPr algn="l" marL="518136" indent="-259068" lvl="1">
              <a:lnSpc>
                <a:spcPts val="3359"/>
              </a:lnSpc>
              <a:buFont typeface="Arial"/>
              <a:buChar char="•"/>
            </a:pPr>
            <a:r>
              <a:rPr lang="en-US" sz="2399">
                <a:solidFill>
                  <a:srgbClr val="000000"/>
                </a:solidFill>
                <a:latin typeface="Alatsi"/>
              </a:rPr>
              <a:t>“Description\nOur\nRestaurant Team/Shift Leaders\nhave a dual role - youÃ¢Â\x80Â\x99ll serve as both a restaurant leader and a team member. As a leader, youÃ¢Â\x80Â\x99ll work closely with the Restaurant Manager ensuring all operating procedures are followed. YouÃ¢Â\x80Â\x99ll also assist with scheduling, training and supervising Team Members to ensure each customer enjoys a hot, freshly-prepared product using the highest quality ingredients served in a comfortable, clean, friendly environment.\nWhat's In It For You....”</a:t>
            </a:r>
          </a:p>
        </p:txBody>
      </p:sp>
      <p:sp>
        <p:nvSpPr>
          <p:cNvPr name="TextBox 14" id="14"/>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JACCARD DISTANCE</a:t>
            </a:r>
          </a:p>
        </p:txBody>
      </p:sp>
      <p:grpSp>
        <p:nvGrpSpPr>
          <p:cNvPr name="Group 15" id="15"/>
          <p:cNvGrpSpPr/>
          <p:nvPr/>
        </p:nvGrpSpPr>
        <p:grpSpPr>
          <a:xfrm rot="0">
            <a:off x="9419757" y="4599218"/>
            <a:ext cx="8454270" cy="4442534"/>
            <a:chOff x="0" y="0"/>
            <a:chExt cx="2462488" cy="1293984"/>
          </a:xfrm>
        </p:grpSpPr>
        <p:sp>
          <p:nvSpPr>
            <p:cNvPr name="Freeform 16" id="16"/>
            <p:cNvSpPr/>
            <p:nvPr/>
          </p:nvSpPr>
          <p:spPr>
            <a:xfrm flipH="false" flipV="false" rot="0">
              <a:off x="0" y="0"/>
              <a:ext cx="2462488" cy="1293984"/>
            </a:xfrm>
            <a:custGeom>
              <a:avLst/>
              <a:gdLst/>
              <a:ahLst/>
              <a:cxnLst/>
              <a:rect r="r" b="b" t="t" l="l"/>
              <a:pathLst>
                <a:path h="1293984" w="2462488">
                  <a:moveTo>
                    <a:pt x="46703" y="0"/>
                  </a:moveTo>
                  <a:lnTo>
                    <a:pt x="2415785" y="0"/>
                  </a:lnTo>
                  <a:cubicBezTo>
                    <a:pt x="2441578" y="0"/>
                    <a:pt x="2462488" y="20910"/>
                    <a:pt x="2462488" y="46703"/>
                  </a:cubicBezTo>
                  <a:lnTo>
                    <a:pt x="2462488" y="1247281"/>
                  </a:lnTo>
                  <a:cubicBezTo>
                    <a:pt x="2462488" y="1273074"/>
                    <a:pt x="2441578" y="1293984"/>
                    <a:pt x="2415785" y="1293984"/>
                  </a:cubicBezTo>
                  <a:lnTo>
                    <a:pt x="46703" y="1293984"/>
                  </a:lnTo>
                  <a:cubicBezTo>
                    <a:pt x="20910" y="1293984"/>
                    <a:pt x="0" y="1273074"/>
                    <a:pt x="0" y="1247281"/>
                  </a:cubicBezTo>
                  <a:lnTo>
                    <a:pt x="0" y="46703"/>
                  </a:lnTo>
                  <a:cubicBezTo>
                    <a:pt x="0" y="20910"/>
                    <a:pt x="20910" y="0"/>
                    <a:pt x="46703" y="0"/>
                  </a:cubicBezTo>
                  <a:close/>
                </a:path>
              </a:pathLst>
            </a:custGeom>
            <a:solidFill>
              <a:srgbClr val="E9C7C6"/>
            </a:solidFill>
          </p:spPr>
        </p:sp>
        <p:sp>
          <p:nvSpPr>
            <p:cNvPr name="TextBox 17" id="17"/>
            <p:cNvSpPr txBox="true"/>
            <p:nvPr/>
          </p:nvSpPr>
          <p:spPr>
            <a:xfrm>
              <a:off x="0" y="-38100"/>
              <a:ext cx="2462488" cy="1332084"/>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9563100" y="4730270"/>
            <a:ext cx="8115300" cy="4177668"/>
          </a:xfrm>
          <a:prstGeom prst="rect">
            <a:avLst/>
          </a:prstGeom>
        </p:spPr>
        <p:txBody>
          <a:bodyPr anchor="t" rtlCol="false" tIns="0" lIns="0" bIns="0" rIns="0">
            <a:spAutoFit/>
          </a:bodyPr>
          <a:lstStyle/>
          <a:p>
            <a:pPr algn="l" marL="518136" indent="-259068" lvl="1">
              <a:lnSpc>
                <a:spcPts val="3359"/>
              </a:lnSpc>
              <a:buFont typeface="Arial"/>
              <a:buChar char="•"/>
            </a:pPr>
            <a:r>
              <a:rPr lang="en-US" sz="2399">
                <a:solidFill>
                  <a:srgbClr val="000000"/>
                </a:solidFill>
                <a:latin typeface="Alatsi"/>
              </a:rPr>
              <a:t>“Description\nOur\nRestaurant Team/Shift Leaders\nhave a dual role - youÃ¢Â\x80Â\x99ll serve as both a restaurant leader and a team member. As a leader, youÃ¢Â\x80Â\x99ll work closely with the Restaurant Manager ensuring all operating procedures are followed. YouÃ¢Â\x80Â\x99ll also assist with scheduling, training and supervising Team Members to ensure each customer enjoys a hot, freshly-prepared product using the highest quality ingredients served in a comfortable, clean, friendly environment.\nWhat's In It For You....”</a:t>
            </a:r>
          </a:p>
        </p:txBody>
      </p:sp>
      <p:sp>
        <p:nvSpPr>
          <p:cNvPr name="TextBox 19" id="19"/>
          <p:cNvSpPr txBox="true"/>
          <p:nvPr/>
        </p:nvSpPr>
        <p:spPr>
          <a:xfrm rot="0">
            <a:off x="1028700" y="2184607"/>
            <a:ext cx="14800805" cy="1726965"/>
          </a:xfrm>
          <a:prstGeom prst="rect">
            <a:avLst/>
          </a:prstGeom>
        </p:spPr>
        <p:txBody>
          <a:bodyPr anchor="t" rtlCol="false" tIns="0" lIns="0" bIns="0" rIns="0">
            <a:spAutoFit/>
          </a:bodyPr>
          <a:lstStyle/>
          <a:p>
            <a:pPr algn="l">
              <a:lnSpc>
                <a:spcPts val="3512"/>
              </a:lnSpc>
            </a:pPr>
            <a:r>
              <a:rPr lang="en-US" sz="2509">
                <a:solidFill>
                  <a:srgbClr val="000000"/>
                </a:solidFill>
                <a:latin typeface="Alatsi"/>
              </a:rPr>
              <a:t>The documents with </a:t>
            </a:r>
            <a:r>
              <a:rPr lang="en-US" sz="2509">
                <a:solidFill>
                  <a:srgbClr val="5E17EB"/>
                </a:solidFill>
                <a:latin typeface="Alatsi"/>
              </a:rPr>
              <a:t>IDs 503 and 948</a:t>
            </a:r>
            <a:r>
              <a:rPr lang="en-US" sz="2509">
                <a:solidFill>
                  <a:srgbClr val="000000"/>
                </a:solidFill>
                <a:latin typeface="Alatsi"/>
              </a:rPr>
              <a:t> have a Jaccard distance of 0, which indicates very high similarity between the two documents. However, despite having the same words after preprocessing, the original texts are not identical. This suggests that the difference might lie in stopwords or punctuation that were removed during preprocessing.</a:t>
            </a:r>
          </a:p>
        </p:txBody>
      </p:sp>
      <p:sp>
        <p:nvSpPr>
          <p:cNvPr name="TextBox 20" id="20"/>
          <p:cNvSpPr txBox="true"/>
          <p:nvPr/>
        </p:nvSpPr>
        <p:spPr>
          <a:xfrm rot="0">
            <a:off x="737965" y="4266707"/>
            <a:ext cx="2877847" cy="466326"/>
          </a:xfrm>
          <a:prstGeom prst="rect">
            <a:avLst/>
          </a:prstGeom>
        </p:spPr>
        <p:txBody>
          <a:bodyPr anchor="t" rtlCol="false" tIns="0" lIns="0" bIns="0" rIns="0">
            <a:spAutoFit/>
          </a:bodyPr>
          <a:lstStyle/>
          <a:p>
            <a:pPr algn="l">
              <a:lnSpc>
                <a:spcPts val="3776"/>
              </a:lnSpc>
            </a:pPr>
            <a:r>
              <a:rPr lang="en-US" sz="2697">
                <a:solidFill>
                  <a:srgbClr val="000000"/>
                </a:solidFill>
                <a:latin typeface="Alatsi"/>
              </a:rPr>
              <a:t>ID = 503</a:t>
            </a:r>
          </a:p>
        </p:txBody>
      </p:sp>
      <p:sp>
        <p:nvSpPr>
          <p:cNvPr name="TextBox 21" id="21"/>
          <p:cNvSpPr txBox="true"/>
          <p:nvPr/>
        </p:nvSpPr>
        <p:spPr>
          <a:xfrm rot="0">
            <a:off x="9755584" y="4132893"/>
            <a:ext cx="2877847" cy="466326"/>
          </a:xfrm>
          <a:prstGeom prst="rect">
            <a:avLst/>
          </a:prstGeom>
        </p:spPr>
        <p:txBody>
          <a:bodyPr anchor="t" rtlCol="false" tIns="0" lIns="0" bIns="0" rIns="0">
            <a:spAutoFit/>
          </a:bodyPr>
          <a:lstStyle/>
          <a:p>
            <a:pPr algn="l">
              <a:lnSpc>
                <a:spcPts val="3776"/>
              </a:lnSpc>
            </a:pPr>
            <a:r>
              <a:rPr lang="en-US" sz="2697">
                <a:solidFill>
                  <a:srgbClr val="000000"/>
                </a:solidFill>
                <a:latin typeface="Alatsi"/>
              </a:rPr>
              <a:t>ID = 948</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5357" y="2433736"/>
            <a:ext cx="8770221" cy="5985120"/>
            <a:chOff x="0" y="0"/>
            <a:chExt cx="2554516" cy="1743295"/>
          </a:xfrm>
        </p:grpSpPr>
        <p:sp>
          <p:nvSpPr>
            <p:cNvPr name="Freeform 4" id="4"/>
            <p:cNvSpPr/>
            <p:nvPr/>
          </p:nvSpPr>
          <p:spPr>
            <a:xfrm flipH="false" flipV="false" rot="0">
              <a:off x="0" y="0"/>
              <a:ext cx="2554516" cy="1743295"/>
            </a:xfrm>
            <a:custGeom>
              <a:avLst/>
              <a:gdLst/>
              <a:ahLst/>
              <a:cxnLst/>
              <a:rect r="r" b="b" t="t" l="l"/>
              <a:pathLst>
                <a:path h="1743295" w="2554516">
                  <a:moveTo>
                    <a:pt x="45020" y="0"/>
                  </a:moveTo>
                  <a:lnTo>
                    <a:pt x="2509495" y="0"/>
                  </a:lnTo>
                  <a:cubicBezTo>
                    <a:pt x="2521436" y="0"/>
                    <a:pt x="2532887" y="4743"/>
                    <a:pt x="2541330" y="13186"/>
                  </a:cubicBezTo>
                  <a:cubicBezTo>
                    <a:pt x="2549773" y="21629"/>
                    <a:pt x="2554516" y="33080"/>
                    <a:pt x="2554516" y="45020"/>
                  </a:cubicBezTo>
                  <a:lnTo>
                    <a:pt x="2554516" y="1698275"/>
                  </a:lnTo>
                  <a:cubicBezTo>
                    <a:pt x="2554516" y="1710215"/>
                    <a:pt x="2549773" y="1721666"/>
                    <a:pt x="2541330" y="1730109"/>
                  </a:cubicBezTo>
                  <a:cubicBezTo>
                    <a:pt x="2532887" y="1738552"/>
                    <a:pt x="2521436" y="1743295"/>
                    <a:pt x="2509495" y="1743295"/>
                  </a:cubicBezTo>
                  <a:lnTo>
                    <a:pt x="45020" y="1743295"/>
                  </a:lnTo>
                  <a:cubicBezTo>
                    <a:pt x="33080" y="1743295"/>
                    <a:pt x="21629" y="1738552"/>
                    <a:pt x="13186" y="1730109"/>
                  </a:cubicBezTo>
                  <a:cubicBezTo>
                    <a:pt x="4743" y="1721666"/>
                    <a:pt x="0" y="1710215"/>
                    <a:pt x="0" y="1698275"/>
                  </a:cubicBezTo>
                  <a:lnTo>
                    <a:pt x="0" y="45020"/>
                  </a:lnTo>
                  <a:cubicBezTo>
                    <a:pt x="0" y="33080"/>
                    <a:pt x="4743" y="21629"/>
                    <a:pt x="13186" y="13186"/>
                  </a:cubicBezTo>
                  <a:cubicBezTo>
                    <a:pt x="21629" y="4743"/>
                    <a:pt x="33080" y="0"/>
                    <a:pt x="45020" y="0"/>
                  </a:cubicBezTo>
                  <a:close/>
                </a:path>
              </a:pathLst>
            </a:custGeom>
            <a:solidFill>
              <a:srgbClr val="E9C7C6"/>
            </a:solidFill>
          </p:spPr>
        </p:sp>
        <p:sp>
          <p:nvSpPr>
            <p:cNvPr name="TextBox 5" id="5"/>
            <p:cNvSpPr txBox="true"/>
            <p:nvPr/>
          </p:nvSpPr>
          <p:spPr>
            <a:xfrm>
              <a:off x="0" y="-38100"/>
              <a:ext cx="2554516" cy="17813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92455" y="2954850"/>
            <a:ext cx="290269" cy="467447"/>
            <a:chOff x="0" y="0"/>
            <a:chExt cx="504722" cy="812800"/>
          </a:xfrm>
        </p:grpSpPr>
        <p:sp>
          <p:nvSpPr>
            <p:cNvPr name="Freeform 7" id="7"/>
            <p:cNvSpPr/>
            <p:nvPr/>
          </p:nvSpPr>
          <p:spPr>
            <a:xfrm flipH="false" flipV="false" rot="0">
              <a:off x="0" y="0"/>
              <a:ext cx="504722" cy="812800"/>
            </a:xfrm>
            <a:custGeom>
              <a:avLst/>
              <a:gdLst/>
              <a:ahLst/>
              <a:cxnLst/>
              <a:rect r="r" b="b" t="t" l="l"/>
              <a:pathLst>
                <a:path h="812800" w="504722">
                  <a:moveTo>
                    <a:pt x="252361" y="0"/>
                  </a:moveTo>
                  <a:cubicBezTo>
                    <a:pt x="112986" y="0"/>
                    <a:pt x="0" y="181951"/>
                    <a:pt x="0" y="406400"/>
                  </a:cubicBezTo>
                  <a:cubicBezTo>
                    <a:pt x="0" y="630849"/>
                    <a:pt x="112986" y="812800"/>
                    <a:pt x="252361" y="812800"/>
                  </a:cubicBezTo>
                  <a:cubicBezTo>
                    <a:pt x="391736" y="812800"/>
                    <a:pt x="504722" y="630849"/>
                    <a:pt x="504722" y="406400"/>
                  </a:cubicBezTo>
                  <a:cubicBezTo>
                    <a:pt x="504722" y="181951"/>
                    <a:pt x="391736" y="0"/>
                    <a:pt x="252361" y="0"/>
                  </a:cubicBezTo>
                  <a:close/>
                </a:path>
              </a:pathLst>
            </a:custGeom>
            <a:solidFill>
              <a:srgbClr val="000000"/>
            </a:solidFill>
          </p:spPr>
        </p:sp>
        <p:sp>
          <p:nvSpPr>
            <p:cNvPr name="TextBox 8" id="8"/>
            <p:cNvSpPr txBox="true"/>
            <p:nvPr/>
          </p:nvSpPr>
          <p:spPr>
            <a:xfrm>
              <a:off x="47318" y="38100"/>
              <a:ext cx="410087" cy="698500"/>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6" id="16"/>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106567" y="2480584"/>
            <a:ext cx="7875597" cy="5985120"/>
            <a:chOff x="0" y="0"/>
            <a:chExt cx="2293937" cy="1743295"/>
          </a:xfrm>
        </p:grpSpPr>
        <p:sp>
          <p:nvSpPr>
            <p:cNvPr name="Freeform 18" id="18"/>
            <p:cNvSpPr/>
            <p:nvPr/>
          </p:nvSpPr>
          <p:spPr>
            <a:xfrm flipH="false" flipV="false" rot="0">
              <a:off x="0" y="0"/>
              <a:ext cx="2293937" cy="1743295"/>
            </a:xfrm>
            <a:custGeom>
              <a:avLst/>
              <a:gdLst/>
              <a:ahLst/>
              <a:cxnLst/>
              <a:rect r="r" b="b" t="t" l="l"/>
              <a:pathLst>
                <a:path h="1743295" w="2293937">
                  <a:moveTo>
                    <a:pt x="50134" y="0"/>
                  </a:moveTo>
                  <a:lnTo>
                    <a:pt x="2243803" y="0"/>
                  </a:lnTo>
                  <a:cubicBezTo>
                    <a:pt x="2257099" y="0"/>
                    <a:pt x="2269851" y="5282"/>
                    <a:pt x="2279253" y="14684"/>
                  </a:cubicBezTo>
                  <a:cubicBezTo>
                    <a:pt x="2288655" y="24086"/>
                    <a:pt x="2293937" y="36838"/>
                    <a:pt x="2293937" y="50134"/>
                  </a:cubicBezTo>
                  <a:lnTo>
                    <a:pt x="2293937" y="1693161"/>
                  </a:lnTo>
                  <a:cubicBezTo>
                    <a:pt x="2293937" y="1706457"/>
                    <a:pt x="2288655" y="1719209"/>
                    <a:pt x="2279253" y="1728611"/>
                  </a:cubicBezTo>
                  <a:cubicBezTo>
                    <a:pt x="2269851" y="1738013"/>
                    <a:pt x="2257099" y="1743295"/>
                    <a:pt x="2243803" y="1743295"/>
                  </a:cubicBezTo>
                  <a:lnTo>
                    <a:pt x="50134" y="1743295"/>
                  </a:lnTo>
                  <a:cubicBezTo>
                    <a:pt x="36838" y="1743295"/>
                    <a:pt x="24086" y="1738013"/>
                    <a:pt x="14684" y="1728611"/>
                  </a:cubicBezTo>
                  <a:cubicBezTo>
                    <a:pt x="5282" y="1719209"/>
                    <a:pt x="0" y="1706457"/>
                    <a:pt x="0" y="1693161"/>
                  </a:cubicBezTo>
                  <a:lnTo>
                    <a:pt x="0" y="50134"/>
                  </a:lnTo>
                  <a:cubicBezTo>
                    <a:pt x="0" y="36838"/>
                    <a:pt x="5282" y="24086"/>
                    <a:pt x="14684" y="14684"/>
                  </a:cubicBezTo>
                  <a:cubicBezTo>
                    <a:pt x="24086" y="5282"/>
                    <a:pt x="36838" y="0"/>
                    <a:pt x="50134" y="0"/>
                  </a:cubicBezTo>
                  <a:close/>
                </a:path>
              </a:pathLst>
            </a:custGeom>
            <a:solidFill>
              <a:srgbClr val="E9C7C6"/>
            </a:solidFill>
          </p:spPr>
        </p:sp>
        <p:sp>
          <p:nvSpPr>
            <p:cNvPr name="TextBox 19" id="19"/>
            <p:cNvSpPr txBox="true"/>
            <p:nvPr/>
          </p:nvSpPr>
          <p:spPr>
            <a:xfrm>
              <a:off x="0" y="-38100"/>
              <a:ext cx="2293937" cy="1781395"/>
            </a:xfrm>
            <a:prstGeom prst="rect">
              <a:avLst/>
            </a:prstGeom>
          </p:spPr>
          <p:txBody>
            <a:bodyPr anchor="ctr" rtlCol="false" tIns="50800" lIns="50800" bIns="50800" rIns="50800"/>
            <a:lstStyle/>
            <a:p>
              <a:pPr algn="ctr">
                <a:lnSpc>
                  <a:spcPts val="2659"/>
                </a:lnSpc>
              </a:pPr>
            </a:p>
          </p:txBody>
        </p:sp>
      </p:grpSp>
      <p:graphicFrame>
        <p:nvGraphicFramePr>
          <p:cNvPr name="Table 20" id="20"/>
          <p:cNvGraphicFramePr>
            <a:graphicFrameLocks noGrp="true"/>
          </p:cNvGraphicFramePr>
          <p:nvPr/>
        </p:nvGraphicFramePr>
        <p:xfrm>
          <a:off x="10423936" y="2840259"/>
          <a:ext cx="7240859" cy="5172075"/>
        </p:xfrm>
        <a:graphic>
          <a:graphicData uri="http://schemas.openxmlformats.org/drawingml/2006/table">
            <a:tbl>
              <a:tblPr/>
              <a:tblGrid>
                <a:gridCol w="2413620"/>
                <a:gridCol w="2413620"/>
                <a:gridCol w="2413620"/>
              </a:tblGrid>
              <a:tr h="862013">
                <a:tc>
                  <a:txBody>
                    <a:bodyPr anchor="t" rtlCol="false"/>
                    <a:lstStyle/>
                    <a:p>
                      <a:pPr algn="l">
                        <a:lnSpc>
                          <a:spcPts val="2519"/>
                        </a:lnSpc>
                        <a:defRPr/>
                      </a:pPr>
                      <a:r>
                        <a:rPr lang="en-US" sz="1799">
                          <a:solidFill>
                            <a:srgbClr val="000000"/>
                          </a:solidFill>
                          <a:latin typeface="Alatsi"/>
                        </a:rPr>
                        <a:t>idA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idB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JaccardDistance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3284 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4955 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0.59989</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4051 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4261 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0.59975</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3187 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4189 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0.59951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3771 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4880 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0.59929</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3817 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3882 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0.59922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21" id="21"/>
          <p:cNvSpPr txBox="true"/>
          <p:nvPr/>
        </p:nvSpPr>
        <p:spPr>
          <a:xfrm rot="0">
            <a:off x="1170381" y="3797808"/>
            <a:ext cx="8200173" cy="4696470"/>
          </a:xfrm>
          <a:prstGeom prst="rect">
            <a:avLst/>
          </a:prstGeom>
        </p:spPr>
        <p:txBody>
          <a:bodyPr anchor="t" rtlCol="false" tIns="0" lIns="0" bIns="0" rIns="0">
            <a:spAutoFit/>
          </a:bodyPr>
          <a:lstStyle/>
          <a:p>
            <a:pPr algn="l" marL="642217" indent="-321109" lvl="1">
              <a:lnSpc>
                <a:spcPts val="4164"/>
              </a:lnSpc>
              <a:buFont typeface="Arial"/>
              <a:buChar char="•"/>
            </a:pPr>
            <a:r>
              <a:rPr lang="en-US" sz="2974">
                <a:solidFill>
                  <a:srgbClr val="000000"/>
                </a:solidFill>
                <a:latin typeface="Alatsi"/>
              </a:rPr>
              <a:t>Similarity of pairs of documents with distance &lt; 0.6 sorted in </a:t>
            </a:r>
            <a:r>
              <a:rPr lang="en-US" sz="2974">
                <a:solidFill>
                  <a:srgbClr val="5E17EB"/>
                </a:solidFill>
                <a:latin typeface="Alatsi"/>
              </a:rPr>
              <a:t>descending </a:t>
            </a:r>
            <a:r>
              <a:rPr lang="en-US" sz="2974">
                <a:solidFill>
                  <a:srgbClr val="000000"/>
                </a:solidFill>
                <a:latin typeface="Alatsi"/>
              </a:rPr>
              <a:t>order </a:t>
            </a:r>
          </a:p>
          <a:p>
            <a:pPr algn="l" marL="642217" indent="-321109" lvl="1">
              <a:lnSpc>
                <a:spcPts val="4164"/>
              </a:lnSpc>
              <a:buFont typeface="Arial"/>
              <a:buChar char="•"/>
            </a:pPr>
            <a:r>
              <a:rPr lang="en-US" sz="2974">
                <a:solidFill>
                  <a:srgbClr val="000000"/>
                </a:solidFill>
                <a:latin typeface="Alatsi"/>
              </a:rPr>
              <a:t>Pair of documents with IDs 3284 and 4955 have a Jaccard Distance of 0.59, suggesting a relatively low level of similarity between these two documents, as a higher Jaccard Distance value (closer to 1) indicates greater dissimilarity. </a:t>
            </a:r>
          </a:p>
          <a:p>
            <a:pPr algn="l" marL="642217" indent="-321109" lvl="1">
              <a:lnSpc>
                <a:spcPts val="4164"/>
              </a:lnSpc>
              <a:buFont typeface="Arial"/>
              <a:buChar char="•"/>
            </a:pPr>
          </a:p>
        </p:txBody>
      </p:sp>
      <p:sp>
        <p:nvSpPr>
          <p:cNvPr name="TextBox 22" id="22"/>
          <p:cNvSpPr txBox="true"/>
          <p:nvPr/>
        </p:nvSpPr>
        <p:spPr>
          <a:xfrm rot="0">
            <a:off x="2693082" y="2802278"/>
            <a:ext cx="5339853" cy="522224"/>
          </a:xfrm>
          <a:prstGeom prst="rect">
            <a:avLst/>
          </a:prstGeom>
        </p:spPr>
        <p:txBody>
          <a:bodyPr anchor="t" rtlCol="false" tIns="0" lIns="0" bIns="0" rIns="0">
            <a:spAutoFit/>
          </a:bodyPr>
          <a:lstStyle/>
          <a:p>
            <a:pPr algn="l">
              <a:lnSpc>
                <a:spcPts val="4290"/>
              </a:lnSpc>
            </a:pPr>
            <a:r>
              <a:rPr lang="en-US" sz="3064">
                <a:solidFill>
                  <a:srgbClr val="000000"/>
                </a:solidFill>
                <a:latin typeface="Alatsi"/>
              </a:rPr>
              <a:t>Table of Similar Job Summaries </a:t>
            </a:r>
          </a:p>
        </p:txBody>
      </p:sp>
      <p:sp>
        <p:nvSpPr>
          <p:cNvPr name="TextBox 23" id="23"/>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JACCARD DISTANCE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5357" y="2433736"/>
            <a:ext cx="8770221" cy="5985120"/>
            <a:chOff x="0" y="0"/>
            <a:chExt cx="2554516" cy="1743295"/>
          </a:xfrm>
        </p:grpSpPr>
        <p:sp>
          <p:nvSpPr>
            <p:cNvPr name="Freeform 4" id="4"/>
            <p:cNvSpPr/>
            <p:nvPr/>
          </p:nvSpPr>
          <p:spPr>
            <a:xfrm flipH="false" flipV="false" rot="0">
              <a:off x="0" y="0"/>
              <a:ext cx="2554516" cy="1743295"/>
            </a:xfrm>
            <a:custGeom>
              <a:avLst/>
              <a:gdLst/>
              <a:ahLst/>
              <a:cxnLst/>
              <a:rect r="r" b="b" t="t" l="l"/>
              <a:pathLst>
                <a:path h="1743295" w="2554516">
                  <a:moveTo>
                    <a:pt x="45020" y="0"/>
                  </a:moveTo>
                  <a:lnTo>
                    <a:pt x="2509495" y="0"/>
                  </a:lnTo>
                  <a:cubicBezTo>
                    <a:pt x="2521436" y="0"/>
                    <a:pt x="2532887" y="4743"/>
                    <a:pt x="2541330" y="13186"/>
                  </a:cubicBezTo>
                  <a:cubicBezTo>
                    <a:pt x="2549773" y="21629"/>
                    <a:pt x="2554516" y="33080"/>
                    <a:pt x="2554516" y="45020"/>
                  </a:cubicBezTo>
                  <a:lnTo>
                    <a:pt x="2554516" y="1698275"/>
                  </a:lnTo>
                  <a:cubicBezTo>
                    <a:pt x="2554516" y="1710215"/>
                    <a:pt x="2549773" y="1721666"/>
                    <a:pt x="2541330" y="1730109"/>
                  </a:cubicBezTo>
                  <a:cubicBezTo>
                    <a:pt x="2532887" y="1738552"/>
                    <a:pt x="2521436" y="1743295"/>
                    <a:pt x="2509495" y="1743295"/>
                  </a:cubicBezTo>
                  <a:lnTo>
                    <a:pt x="45020" y="1743295"/>
                  </a:lnTo>
                  <a:cubicBezTo>
                    <a:pt x="33080" y="1743295"/>
                    <a:pt x="21629" y="1738552"/>
                    <a:pt x="13186" y="1730109"/>
                  </a:cubicBezTo>
                  <a:cubicBezTo>
                    <a:pt x="4743" y="1721666"/>
                    <a:pt x="0" y="1710215"/>
                    <a:pt x="0" y="1698275"/>
                  </a:cubicBezTo>
                  <a:lnTo>
                    <a:pt x="0" y="45020"/>
                  </a:lnTo>
                  <a:cubicBezTo>
                    <a:pt x="0" y="33080"/>
                    <a:pt x="4743" y="21629"/>
                    <a:pt x="13186" y="13186"/>
                  </a:cubicBezTo>
                  <a:cubicBezTo>
                    <a:pt x="21629" y="4743"/>
                    <a:pt x="33080" y="0"/>
                    <a:pt x="45020" y="0"/>
                  </a:cubicBezTo>
                  <a:close/>
                </a:path>
              </a:pathLst>
            </a:custGeom>
            <a:solidFill>
              <a:srgbClr val="E9C7C6"/>
            </a:solidFill>
          </p:spPr>
        </p:sp>
        <p:sp>
          <p:nvSpPr>
            <p:cNvPr name="TextBox 5" id="5"/>
            <p:cNvSpPr txBox="true"/>
            <p:nvPr/>
          </p:nvSpPr>
          <p:spPr>
            <a:xfrm>
              <a:off x="0" y="-38100"/>
              <a:ext cx="2554516" cy="1781395"/>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3" id="13"/>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0106567" y="2480584"/>
            <a:ext cx="7875597" cy="5985120"/>
            <a:chOff x="0" y="0"/>
            <a:chExt cx="2293937" cy="1743295"/>
          </a:xfrm>
        </p:grpSpPr>
        <p:sp>
          <p:nvSpPr>
            <p:cNvPr name="Freeform 15" id="15"/>
            <p:cNvSpPr/>
            <p:nvPr/>
          </p:nvSpPr>
          <p:spPr>
            <a:xfrm flipH="false" flipV="false" rot="0">
              <a:off x="0" y="0"/>
              <a:ext cx="2293937" cy="1743295"/>
            </a:xfrm>
            <a:custGeom>
              <a:avLst/>
              <a:gdLst/>
              <a:ahLst/>
              <a:cxnLst/>
              <a:rect r="r" b="b" t="t" l="l"/>
              <a:pathLst>
                <a:path h="1743295" w="2293937">
                  <a:moveTo>
                    <a:pt x="50134" y="0"/>
                  </a:moveTo>
                  <a:lnTo>
                    <a:pt x="2243803" y="0"/>
                  </a:lnTo>
                  <a:cubicBezTo>
                    <a:pt x="2257099" y="0"/>
                    <a:pt x="2269851" y="5282"/>
                    <a:pt x="2279253" y="14684"/>
                  </a:cubicBezTo>
                  <a:cubicBezTo>
                    <a:pt x="2288655" y="24086"/>
                    <a:pt x="2293937" y="36838"/>
                    <a:pt x="2293937" y="50134"/>
                  </a:cubicBezTo>
                  <a:lnTo>
                    <a:pt x="2293937" y="1693161"/>
                  </a:lnTo>
                  <a:cubicBezTo>
                    <a:pt x="2293937" y="1706457"/>
                    <a:pt x="2288655" y="1719209"/>
                    <a:pt x="2279253" y="1728611"/>
                  </a:cubicBezTo>
                  <a:cubicBezTo>
                    <a:pt x="2269851" y="1738013"/>
                    <a:pt x="2257099" y="1743295"/>
                    <a:pt x="2243803" y="1743295"/>
                  </a:cubicBezTo>
                  <a:lnTo>
                    <a:pt x="50134" y="1743295"/>
                  </a:lnTo>
                  <a:cubicBezTo>
                    <a:pt x="36838" y="1743295"/>
                    <a:pt x="24086" y="1738013"/>
                    <a:pt x="14684" y="1728611"/>
                  </a:cubicBezTo>
                  <a:cubicBezTo>
                    <a:pt x="5282" y="1719209"/>
                    <a:pt x="0" y="1706457"/>
                    <a:pt x="0" y="1693161"/>
                  </a:cubicBezTo>
                  <a:lnTo>
                    <a:pt x="0" y="50134"/>
                  </a:lnTo>
                  <a:cubicBezTo>
                    <a:pt x="0" y="36838"/>
                    <a:pt x="5282" y="24086"/>
                    <a:pt x="14684" y="14684"/>
                  </a:cubicBezTo>
                  <a:cubicBezTo>
                    <a:pt x="24086" y="5282"/>
                    <a:pt x="36838" y="0"/>
                    <a:pt x="50134" y="0"/>
                  </a:cubicBezTo>
                  <a:close/>
                </a:path>
              </a:pathLst>
            </a:custGeom>
            <a:solidFill>
              <a:srgbClr val="E9C7C6"/>
            </a:solidFill>
          </p:spPr>
        </p:sp>
        <p:sp>
          <p:nvSpPr>
            <p:cNvPr name="TextBox 16" id="16"/>
            <p:cNvSpPr txBox="true"/>
            <p:nvPr/>
          </p:nvSpPr>
          <p:spPr>
            <a:xfrm>
              <a:off x="0" y="-38100"/>
              <a:ext cx="2293937" cy="1781395"/>
            </a:xfrm>
            <a:prstGeom prst="rect">
              <a:avLst/>
            </a:prstGeom>
          </p:spPr>
          <p:txBody>
            <a:bodyPr anchor="ctr" rtlCol="false" tIns="50800" lIns="50800" bIns="50800" rIns="50800"/>
            <a:lstStyle/>
            <a:p>
              <a:pPr algn="ctr">
                <a:lnSpc>
                  <a:spcPts val="2659"/>
                </a:lnSpc>
              </a:pPr>
            </a:p>
          </p:txBody>
        </p:sp>
      </p:grpSp>
      <p:graphicFrame>
        <p:nvGraphicFramePr>
          <p:cNvPr name="Table 17" id="17"/>
          <p:cNvGraphicFramePr>
            <a:graphicFrameLocks noGrp="true"/>
          </p:cNvGraphicFramePr>
          <p:nvPr/>
        </p:nvGraphicFramePr>
        <p:xfrm>
          <a:off x="10423936" y="3246781"/>
          <a:ext cx="7240859" cy="5172075"/>
        </p:xfrm>
        <a:graphic>
          <a:graphicData uri="http://schemas.openxmlformats.org/drawingml/2006/table">
            <a:tbl>
              <a:tblPr/>
              <a:tblGrid>
                <a:gridCol w="2394961"/>
                <a:gridCol w="2432279"/>
                <a:gridCol w="2413620"/>
              </a:tblGrid>
              <a:tr h="862013">
                <a:tc>
                  <a:txBody>
                    <a:bodyPr anchor="t" rtlCol="false"/>
                    <a:lstStyle/>
                    <a:p>
                      <a:pPr algn="l">
                        <a:lnSpc>
                          <a:spcPts val="2519"/>
                        </a:lnSpc>
                        <a:defRPr/>
                      </a:pPr>
                      <a:r>
                        <a:rPr lang="en-US" sz="1799">
                          <a:solidFill>
                            <a:srgbClr val="000000"/>
                          </a:solidFill>
                          <a:latin typeface="Alatsi"/>
                        </a:rPr>
                        <a:t>idA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idB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JaccardDistance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1909 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3014 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0.20054</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3058 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3148 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0.20081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2023 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2036 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0.20105</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1602 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2205 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0.20110</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2013">
                <a:tc>
                  <a:txBody>
                    <a:bodyPr anchor="t" rtlCol="false"/>
                    <a:lstStyle/>
                    <a:p>
                      <a:pPr algn="l">
                        <a:lnSpc>
                          <a:spcPts val="2519"/>
                        </a:lnSpc>
                        <a:defRPr/>
                      </a:pPr>
                      <a:r>
                        <a:rPr lang="en-US" sz="1799">
                          <a:solidFill>
                            <a:srgbClr val="000000"/>
                          </a:solidFill>
                          <a:latin typeface="Alatsi"/>
                        </a:rPr>
                        <a:t>2205 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2223 </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latsi"/>
                        </a:rPr>
                        <a:t>0.20110</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18" id="18"/>
          <p:cNvSpPr txBox="true"/>
          <p:nvPr/>
        </p:nvSpPr>
        <p:spPr>
          <a:xfrm rot="0">
            <a:off x="1028700" y="2798329"/>
            <a:ext cx="7495016" cy="3818696"/>
          </a:xfrm>
          <a:prstGeom prst="rect">
            <a:avLst/>
          </a:prstGeom>
        </p:spPr>
        <p:txBody>
          <a:bodyPr anchor="t" rtlCol="false" tIns="0" lIns="0" bIns="0" rIns="0">
            <a:spAutoFit/>
          </a:bodyPr>
          <a:lstStyle/>
          <a:p>
            <a:pPr algn="l">
              <a:lnSpc>
                <a:spcPts val="3806"/>
              </a:lnSpc>
            </a:pPr>
            <a:r>
              <a:rPr lang="en-US" sz="2718">
                <a:solidFill>
                  <a:srgbClr val="000000"/>
                </a:solidFill>
                <a:latin typeface="Alatsi"/>
              </a:rPr>
              <a:t>Similar Documents (IDs 1909 &amp; 3014):</a:t>
            </a:r>
          </a:p>
          <a:p>
            <a:pPr algn="l" marL="586991" indent="-293496" lvl="1">
              <a:lnSpc>
                <a:spcPts val="3806"/>
              </a:lnSpc>
              <a:buFont typeface="Arial"/>
              <a:buChar char="•"/>
            </a:pPr>
            <a:r>
              <a:rPr lang="en-US" sz="2718">
                <a:solidFill>
                  <a:srgbClr val="000000"/>
                </a:solidFill>
                <a:latin typeface="Alatsi"/>
              </a:rPr>
              <a:t> Jaccard Distance of 0.20. quite similar</a:t>
            </a:r>
          </a:p>
          <a:p>
            <a:pPr algn="l" marL="586991" indent="-293496" lvl="1">
              <a:lnSpc>
                <a:spcPts val="3806"/>
              </a:lnSpc>
              <a:buFont typeface="Arial"/>
              <a:buChar char="•"/>
            </a:pPr>
            <a:r>
              <a:rPr lang="en-US" sz="2718">
                <a:solidFill>
                  <a:srgbClr val="000000"/>
                </a:solidFill>
                <a:latin typeface="Alatsi"/>
              </a:rPr>
              <a:t>Share lots of unique words after preprocessing.</a:t>
            </a:r>
          </a:p>
          <a:p>
            <a:pPr algn="l" marL="586991" indent="-293496" lvl="1">
              <a:lnSpc>
                <a:spcPts val="3806"/>
              </a:lnSpc>
              <a:buFont typeface="Arial"/>
              <a:buChar char="•"/>
            </a:pPr>
            <a:r>
              <a:rPr lang="en-US" sz="2718">
                <a:solidFill>
                  <a:srgbClr val="000000"/>
                </a:solidFill>
                <a:latin typeface="Alatsi"/>
              </a:rPr>
              <a:t> This high degree of overlap indicates that they discuss very similar topics with slightly different wording or additional unique content in one of the documents. </a:t>
            </a:r>
          </a:p>
        </p:txBody>
      </p:sp>
      <p:sp>
        <p:nvSpPr>
          <p:cNvPr name="TextBox 19" id="19"/>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JACCARD DISTANCE</a:t>
            </a:r>
          </a:p>
        </p:txBody>
      </p:sp>
      <p:sp>
        <p:nvSpPr>
          <p:cNvPr name="TextBox 20" id="20"/>
          <p:cNvSpPr txBox="true"/>
          <p:nvPr/>
        </p:nvSpPr>
        <p:spPr>
          <a:xfrm rot="0">
            <a:off x="10423936" y="2637003"/>
            <a:ext cx="7240859" cy="389327"/>
          </a:xfrm>
          <a:prstGeom prst="rect">
            <a:avLst/>
          </a:prstGeom>
        </p:spPr>
        <p:txBody>
          <a:bodyPr anchor="t" rtlCol="false" tIns="0" lIns="0" bIns="0" rIns="0">
            <a:spAutoFit/>
          </a:bodyPr>
          <a:lstStyle/>
          <a:p>
            <a:pPr algn="l">
              <a:lnSpc>
                <a:spcPts val="3216"/>
              </a:lnSpc>
            </a:pPr>
            <a:r>
              <a:rPr lang="en-US" sz="2297">
                <a:solidFill>
                  <a:srgbClr val="000000"/>
                </a:solidFill>
                <a:latin typeface="Alatsi"/>
              </a:rPr>
              <a:t>Documents with Jaccard Distance between 0.2 and 0.3</a:t>
            </a:r>
            <a:r>
              <a:rPr lang="en-US" sz="2297">
                <a:solidFill>
                  <a:srgbClr val="000000"/>
                </a:solidFill>
                <a:latin typeface="Alatsi"/>
              </a:rPr>
              <a:t>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420225"/>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401175"/>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9" id="9"/>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028700" y="3178147"/>
            <a:ext cx="16222953" cy="6080153"/>
            <a:chOff x="0" y="0"/>
            <a:chExt cx="4725284" cy="1770976"/>
          </a:xfrm>
        </p:grpSpPr>
        <p:sp>
          <p:nvSpPr>
            <p:cNvPr name="Freeform 11" id="11"/>
            <p:cNvSpPr/>
            <p:nvPr/>
          </p:nvSpPr>
          <p:spPr>
            <a:xfrm flipH="false" flipV="false" rot="0">
              <a:off x="0" y="0"/>
              <a:ext cx="4725284" cy="1770976"/>
            </a:xfrm>
            <a:custGeom>
              <a:avLst/>
              <a:gdLst/>
              <a:ahLst/>
              <a:cxnLst/>
              <a:rect r="r" b="b" t="t" l="l"/>
              <a:pathLst>
                <a:path h="1770976" w="4725284">
                  <a:moveTo>
                    <a:pt x="24338" y="0"/>
                  </a:moveTo>
                  <a:lnTo>
                    <a:pt x="4700946" y="0"/>
                  </a:lnTo>
                  <a:cubicBezTo>
                    <a:pt x="4714388" y="0"/>
                    <a:pt x="4725284" y="10897"/>
                    <a:pt x="4725284" y="24338"/>
                  </a:cubicBezTo>
                  <a:lnTo>
                    <a:pt x="4725284" y="1746637"/>
                  </a:lnTo>
                  <a:cubicBezTo>
                    <a:pt x="4725284" y="1760079"/>
                    <a:pt x="4714388" y="1770976"/>
                    <a:pt x="4700946" y="1770976"/>
                  </a:cubicBezTo>
                  <a:lnTo>
                    <a:pt x="24338" y="1770976"/>
                  </a:lnTo>
                  <a:cubicBezTo>
                    <a:pt x="17883" y="1770976"/>
                    <a:pt x="11693" y="1768411"/>
                    <a:pt x="7129" y="1763847"/>
                  </a:cubicBezTo>
                  <a:cubicBezTo>
                    <a:pt x="2564" y="1759283"/>
                    <a:pt x="0" y="1753092"/>
                    <a:pt x="0" y="1746637"/>
                  </a:cubicBezTo>
                  <a:lnTo>
                    <a:pt x="0" y="24338"/>
                  </a:lnTo>
                  <a:cubicBezTo>
                    <a:pt x="0" y="10897"/>
                    <a:pt x="10897" y="0"/>
                    <a:pt x="24338" y="0"/>
                  </a:cubicBezTo>
                  <a:close/>
                </a:path>
              </a:pathLst>
            </a:custGeom>
            <a:solidFill>
              <a:srgbClr val="E9C7C6"/>
            </a:solidFill>
          </p:spPr>
        </p:sp>
        <p:sp>
          <p:nvSpPr>
            <p:cNvPr name="TextBox 12" id="12"/>
            <p:cNvSpPr txBox="true"/>
            <p:nvPr/>
          </p:nvSpPr>
          <p:spPr>
            <a:xfrm>
              <a:off x="0" y="-38100"/>
              <a:ext cx="4725284" cy="1809076"/>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60568" y="3711547"/>
            <a:ext cx="15129102" cy="4691037"/>
          </a:xfrm>
          <a:custGeom>
            <a:avLst/>
            <a:gdLst/>
            <a:ahLst/>
            <a:cxnLst/>
            <a:rect r="r" b="b" t="t" l="l"/>
            <a:pathLst>
              <a:path h="4691037" w="15129102">
                <a:moveTo>
                  <a:pt x="0" y="0"/>
                </a:moveTo>
                <a:lnTo>
                  <a:pt x="15129101" y="0"/>
                </a:lnTo>
                <a:lnTo>
                  <a:pt x="15129101" y="4691036"/>
                </a:lnTo>
                <a:lnTo>
                  <a:pt x="0" y="4691036"/>
                </a:lnTo>
                <a:lnTo>
                  <a:pt x="0" y="0"/>
                </a:lnTo>
                <a:close/>
              </a:path>
            </a:pathLst>
          </a:custGeom>
          <a:blipFill>
            <a:blip r:embed="rId4"/>
            <a:stretch>
              <a:fillRect l="0" t="0" r="0" b="0"/>
            </a:stretch>
          </a:blipFill>
        </p:spPr>
      </p:sp>
      <p:sp>
        <p:nvSpPr>
          <p:cNvPr name="TextBox 14" id="14"/>
          <p:cNvSpPr txBox="true"/>
          <p:nvPr/>
        </p:nvSpPr>
        <p:spPr>
          <a:xfrm rot="0">
            <a:off x="1028700" y="2184607"/>
            <a:ext cx="14800805" cy="850665"/>
          </a:xfrm>
          <a:prstGeom prst="rect">
            <a:avLst/>
          </a:prstGeom>
        </p:spPr>
        <p:txBody>
          <a:bodyPr anchor="t" rtlCol="false" tIns="0" lIns="0" bIns="0" rIns="0">
            <a:spAutoFit/>
          </a:bodyPr>
          <a:lstStyle/>
          <a:p>
            <a:pPr algn="l">
              <a:lnSpc>
                <a:spcPts val="3512"/>
              </a:lnSpc>
            </a:pPr>
            <a:r>
              <a:rPr lang="en-US" sz="2509">
                <a:solidFill>
                  <a:srgbClr val="000000"/>
                </a:solidFill>
                <a:latin typeface="Alatsi"/>
              </a:rPr>
              <a:t>In this part, one document as an example from each of the above tables will be analyzed by the number of words contained inside each of them to get more information about the similarity of documents. </a:t>
            </a:r>
          </a:p>
        </p:txBody>
      </p:sp>
      <p:sp>
        <p:nvSpPr>
          <p:cNvPr name="TextBox 15" id="15"/>
          <p:cNvSpPr txBox="true"/>
          <p:nvPr/>
        </p:nvSpPr>
        <p:spPr>
          <a:xfrm rot="0">
            <a:off x="5334255" y="750888"/>
            <a:ext cx="10262707"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rPr>
              <a:t>Comparison of Some Document Pairs</a:t>
            </a:r>
          </a:p>
        </p:txBody>
      </p:sp>
      <p:sp>
        <p:nvSpPr>
          <p:cNvPr name="AutoShape 16" id="16"/>
          <p:cNvSpPr/>
          <p:nvPr/>
        </p:nvSpPr>
        <p:spPr>
          <a:xfrm flipH="true" flipV="true">
            <a:off x="10646580" y="3711547"/>
            <a:ext cx="57150" cy="4691037"/>
          </a:xfrm>
          <a:prstGeom prst="line">
            <a:avLst/>
          </a:prstGeom>
          <a:ln cap="flat" w="114300">
            <a:solidFill>
              <a:srgbClr val="9FC3D0"/>
            </a:solidFill>
            <a:prstDash val="solid"/>
            <a:headEnd type="none" len="sm" w="sm"/>
            <a:tailEnd type="none" len="sm" w="sm"/>
          </a:ln>
        </p:spPr>
      </p:sp>
      <p:sp>
        <p:nvSpPr>
          <p:cNvPr name="AutoShape 17" id="17"/>
          <p:cNvSpPr/>
          <p:nvPr/>
        </p:nvSpPr>
        <p:spPr>
          <a:xfrm flipH="true" flipV="true">
            <a:off x="13639964" y="3730597"/>
            <a:ext cx="57150" cy="4691037"/>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606393" y="2997026"/>
            <a:ext cx="10669737" cy="4216399"/>
          </a:xfrm>
          <a:prstGeom prst="rect">
            <a:avLst/>
          </a:prstGeom>
        </p:spPr>
        <p:txBody>
          <a:bodyPr anchor="t" rtlCol="false" tIns="0" lIns="0" bIns="0" rIns="0">
            <a:spAutoFit/>
          </a:bodyPr>
          <a:lstStyle/>
          <a:p>
            <a:pPr algn="ctr">
              <a:lnSpc>
                <a:spcPts val="11200"/>
              </a:lnSpc>
            </a:pPr>
            <a:r>
              <a:rPr lang="en-US" sz="8000">
                <a:solidFill>
                  <a:srgbClr val="5E17EB"/>
                </a:solidFill>
                <a:latin typeface="Alatsi"/>
              </a:rPr>
              <a:t>Additional Method </a:t>
            </a:r>
          </a:p>
          <a:p>
            <a:pPr algn="ctr">
              <a:lnSpc>
                <a:spcPts val="11200"/>
              </a:lnSpc>
            </a:pPr>
            <a:r>
              <a:rPr lang="en-US" sz="8000">
                <a:solidFill>
                  <a:srgbClr val="FF3131"/>
                </a:solidFill>
                <a:latin typeface="Alatsi"/>
              </a:rPr>
              <a:t>Problems </a:t>
            </a:r>
            <a:r>
              <a:rPr lang="en-US" sz="8000">
                <a:solidFill>
                  <a:srgbClr val="000000"/>
                </a:solidFill>
                <a:latin typeface="Alatsi"/>
              </a:rPr>
              <a:t>and</a:t>
            </a:r>
          </a:p>
          <a:p>
            <a:pPr algn="ctr">
              <a:lnSpc>
                <a:spcPts val="11200"/>
              </a:lnSpc>
            </a:pPr>
            <a:r>
              <a:rPr lang="en-US" sz="8000">
                <a:solidFill>
                  <a:srgbClr val="000000"/>
                </a:solidFill>
                <a:latin typeface="Alatsi"/>
              </a:rPr>
              <a:t> </a:t>
            </a:r>
            <a:r>
              <a:rPr lang="en-US" sz="8000">
                <a:solidFill>
                  <a:srgbClr val="FF914D"/>
                </a:solidFill>
                <a:latin typeface="Alatsi"/>
              </a:rPr>
              <a:t>Discussion</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TextBox 10" id="10"/>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 </a:t>
            </a:r>
            <a:r>
              <a:rPr lang="en-US" sz="8499">
                <a:solidFill>
                  <a:srgbClr val="000000"/>
                </a:solidFill>
                <a:latin typeface="Alatsi"/>
                <a:ea typeface="Alatsi"/>
              </a:rPr>
              <a:t>Discu﻿ssion</a:t>
            </a:r>
          </a:p>
        </p:txBody>
      </p:sp>
      <p:sp>
        <p:nvSpPr>
          <p:cNvPr name="TextBox 11" id="11"/>
          <p:cNvSpPr txBox="true"/>
          <p:nvPr/>
        </p:nvSpPr>
        <p:spPr>
          <a:xfrm rot="0">
            <a:off x="1028700" y="2571433"/>
            <a:ext cx="14649485" cy="6365103"/>
          </a:xfrm>
          <a:prstGeom prst="rect">
            <a:avLst/>
          </a:prstGeom>
        </p:spPr>
        <p:txBody>
          <a:bodyPr anchor="t" rtlCol="false" tIns="0" lIns="0" bIns="0" rIns="0">
            <a:spAutoFit/>
          </a:bodyPr>
          <a:lstStyle/>
          <a:p>
            <a:pPr algn="l">
              <a:lnSpc>
                <a:spcPts val="4592"/>
              </a:lnSpc>
            </a:pPr>
            <a:r>
              <a:rPr lang="en-US" sz="3280">
                <a:solidFill>
                  <a:srgbClr val="000000"/>
                </a:solidFill>
                <a:latin typeface="Alatsi"/>
              </a:rPr>
              <a:t>When we increase the number of documents from 50000 to 10000, also 20000, 50000, and 100000, even if I don't talk about 1 million documents, in this situation, the MinhashLSH function is calculated in some seconds, Also the " approxSimilarityJoin" function will be calculated in some seconds. But, the problem is when you want to call result_filtered.show(10) function to show the result of JaccardDistance for 10 document pairs, unfortunately, this function does not show the result immediately, it takes some hours and finally gives an error.  the problem is when it runs to show the result, the capacity of the disk in Google Collab increases enormously for example, from 33 GB to 76 GB. This increase causes an error and stops the whole process because the capacity of Google Collab's disk becomes full. </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TextBox 10" id="10"/>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 </a:t>
            </a:r>
            <a:r>
              <a:rPr lang="en-US" sz="8499">
                <a:solidFill>
                  <a:srgbClr val="000000"/>
                </a:solidFill>
                <a:latin typeface="Alatsi"/>
                <a:ea typeface="Alatsi"/>
              </a:rPr>
              <a:t>Discu﻿ssion</a:t>
            </a:r>
          </a:p>
        </p:txBody>
      </p:sp>
      <p:sp>
        <p:nvSpPr>
          <p:cNvPr name="TextBox 11" id="11"/>
          <p:cNvSpPr txBox="true"/>
          <p:nvPr/>
        </p:nvSpPr>
        <p:spPr>
          <a:xfrm rot="0">
            <a:off x="1028700" y="2571433"/>
            <a:ext cx="14649485" cy="4041003"/>
          </a:xfrm>
          <a:prstGeom prst="rect">
            <a:avLst/>
          </a:prstGeom>
        </p:spPr>
        <p:txBody>
          <a:bodyPr anchor="t" rtlCol="false" tIns="0" lIns="0" bIns="0" rIns="0">
            <a:spAutoFit/>
          </a:bodyPr>
          <a:lstStyle/>
          <a:p>
            <a:pPr algn="l">
              <a:lnSpc>
                <a:spcPts val="4592"/>
              </a:lnSpc>
            </a:pPr>
            <a:r>
              <a:rPr lang="en-US" sz="3280">
                <a:solidFill>
                  <a:srgbClr val="000000"/>
                </a:solidFill>
                <a:latin typeface="Alatsi"/>
              </a:rPr>
              <a:t>This shows that when we run the result_filtered.show(10) function, when we want to call the data, first, it stores all of the calculated data in the disk, then gives the result, that's the reason when we call the show() function to show the result of 10 pair document, it won't show the result, because I think first, because it brings data from the Spark distributed environment into the local driver memory. As a result, I couldn't find results for a dataset with more than 5000 documents.</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58966" y="1028700"/>
            <a:ext cx="13212103" cy="7961424"/>
          </a:xfrm>
          <a:custGeom>
            <a:avLst/>
            <a:gdLst/>
            <a:ahLst/>
            <a:cxnLst/>
            <a:rect r="r" b="b" t="t" l="l"/>
            <a:pathLst>
              <a:path h="7961424" w="13212103">
                <a:moveTo>
                  <a:pt x="0" y="0"/>
                </a:moveTo>
                <a:lnTo>
                  <a:pt x="13212103" y="0"/>
                </a:lnTo>
                <a:lnTo>
                  <a:pt x="13212103" y="7961424"/>
                </a:lnTo>
                <a:lnTo>
                  <a:pt x="0" y="7961424"/>
                </a:lnTo>
                <a:lnTo>
                  <a:pt x="0" y="0"/>
                </a:lnTo>
                <a:close/>
              </a:path>
            </a:pathLst>
          </a:custGeom>
          <a:blipFill>
            <a:blip r:embed="rId2"/>
            <a:stretch>
              <a:fillRect l="0" t="-64" r="-3227" b="-3210"/>
            </a:stretch>
          </a:blipFill>
        </p:spPr>
      </p:sp>
      <p:grpSp>
        <p:nvGrpSpPr>
          <p:cNvPr name="Group 3" id="3"/>
          <p:cNvGrpSpPr/>
          <p:nvPr/>
        </p:nvGrpSpPr>
        <p:grpSpPr>
          <a:xfrm rot="0">
            <a:off x="3714619" y="8439579"/>
            <a:ext cx="2324100" cy="550545"/>
            <a:chOff x="0" y="0"/>
            <a:chExt cx="3098800" cy="734060"/>
          </a:xfrm>
        </p:grpSpPr>
        <p:sp>
          <p:nvSpPr>
            <p:cNvPr name="Freeform 4" id="4"/>
            <p:cNvSpPr/>
            <p:nvPr/>
          </p:nvSpPr>
          <p:spPr>
            <a:xfrm flipH="false" flipV="false" rot="0">
              <a:off x="-44450" y="20320"/>
              <a:ext cx="3093720" cy="668020"/>
            </a:xfrm>
            <a:custGeom>
              <a:avLst/>
              <a:gdLst/>
              <a:ahLst/>
              <a:cxnLst/>
              <a:rect r="r" b="b" t="t" l="l"/>
              <a:pathLst>
                <a:path h="668020" w="3093720">
                  <a:moveTo>
                    <a:pt x="95250" y="30480"/>
                  </a:moveTo>
                  <a:cubicBezTo>
                    <a:pt x="1508760" y="34290"/>
                    <a:pt x="1559560" y="33020"/>
                    <a:pt x="1675130" y="45720"/>
                  </a:cubicBezTo>
                  <a:cubicBezTo>
                    <a:pt x="1832610" y="62230"/>
                    <a:pt x="2047240" y="116840"/>
                    <a:pt x="2232660" y="142240"/>
                  </a:cubicBezTo>
                  <a:cubicBezTo>
                    <a:pt x="2415540" y="167640"/>
                    <a:pt x="2665730" y="195580"/>
                    <a:pt x="2777490" y="200660"/>
                  </a:cubicBezTo>
                  <a:cubicBezTo>
                    <a:pt x="2827020" y="203200"/>
                    <a:pt x="2849880" y="194310"/>
                    <a:pt x="2885440" y="200660"/>
                  </a:cubicBezTo>
                  <a:cubicBezTo>
                    <a:pt x="2921000" y="205740"/>
                    <a:pt x="2962910" y="222250"/>
                    <a:pt x="2988310" y="236220"/>
                  </a:cubicBezTo>
                  <a:cubicBezTo>
                    <a:pt x="3007360" y="246380"/>
                    <a:pt x="3017520" y="255270"/>
                    <a:pt x="3031490" y="271780"/>
                  </a:cubicBezTo>
                  <a:cubicBezTo>
                    <a:pt x="3050540" y="294640"/>
                    <a:pt x="3074670" y="339090"/>
                    <a:pt x="3084830" y="367030"/>
                  </a:cubicBezTo>
                  <a:cubicBezTo>
                    <a:pt x="3091180" y="387350"/>
                    <a:pt x="3092450" y="403860"/>
                    <a:pt x="3092450" y="421640"/>
                  </a:cubicBezTo>
                  <a:cubicBezTo>
                    <a:pt x="3093720" y="439420"/>
                    <a:pt x="3093720" y="455930"/>
                    <a:pt x="3087370" y="476250"/>
                  </a:cubicBezTo>
                  <a:cubicBezTo>
                    <a:pt x="3079750" y="505460"/>
                    <a:pt x="3056890" y="551180"/>
                    <a:pt x="3040380" y="575310"/>
                  </a:cubicBezTo>
                  <a:cubicBezTo>
                    <a:pt x="3027680" y="591820"/>
                    <a:pt x="3017520" y="600710"/>
                    <a:pt x="2999740" y="612140"/>
                  </a:cubicBezTo>
                  <a:cubicBezTo>
                    <a:pt x="2974340" y="628650"/>
                    <a:pt x="2946400" y="647700"/>
                    <a:pt x="2898140" y="654050"/>
                  </a:cubicBezTo>
                  <a:cubicBezTo>
                    <a:pt x="2788920" y="668020"/>
                    <a:pt x="2559050" y="594360"/>
                    <a:pt x="2341880" y="579120"/>
                  </a:cubicBezTo>
                  <a:cubicBezTo>
                    <a:pt x="2042160" y="558800"/>
                    <a:pt x="1559560" y="584200"/>
                    <a:pt x="1259840" y="579120"/>
                  </a:cubicBezTo>
                  <a:cubicBezTo>
                    <a:pt x="1045210" y="575310"/>
                    <a:pt x="862330" y="591820"/>
                    <a:pt x="709930" y="560070"/>
                  </a:cubicBezTo>
                  <a:cubicBezTo>
                    <a:pt x="594360" y="534670"/>
                    <a:pt x="463550" y="427990"/>
                    <a:pt x="416560" y="441960"/>
                  </a:cubicBezTo>
                  <a:cubicBezTo>
                    <a:pt x="397510" y="448310"/>
                    <a:pt x="393700" y="490220"/>
                    <a:pt x="384810" y="487680"/>
                  </a:cubicBezTo>
                  <a:cubicBezTo>
                    <a:pt x="363220" y="481330"/>
                    <a:pt x="331470" y="85090"/>
                    <a:pt x="387350" y="30480"/>
                  </a:cubicBezTo>
                  <a:cubicBezTo>
                    <a:pt x="419100" y="0"/>
                    <a:pt x="482600" y="25400"/>
                    <a:pt x="537210" y="34290"/>
                  </a:cubicBezTo>
                  <a:cubicBezTo>
                    <a:pt x="607060" y="45720"/>
                    <a:pt x="676910" y="87630"/>
                    <a:pt x="769620" y="102870"/>
                  </a:cubicBezTo>
                  <a:cubicBezTo>
                    <a:pt x="901700" y="125730"/>
                    <a:pt x="1061720" y="118110"/>
                    <a:pt x="1259840" y="121920"/>
                  </a:cubicBezTo>
                  <a:cubicBezTo>
                    <a:pt x="1560830" y="127000"/>
                    <a:pt x="2104390" y="99060"/>
                    <a:pt x="2402840" y="123190"/>
                  </a:cubicBezTo>
                  <a:cubicBezTo>
                    <a:pt x="2598420" y="138430"/>
                    <a:pt x="2783840" y="175260"/>
                    <a:pt x="2885440" y="200660"/>
                  </a:cubicBezTo>
                  <a:cubicBezTo>
                    <a:pt x="2933700" y="212090"/>
                    <a:pt x="2959100" y="217170"/>
                    <a:pt x="2988310" y="236220"/>
                  </a:cubicBezTo>
                  <a:cubicBezTo>
                    <a:pt x="3018790" y="255270"/>
                    <a:pt x="3046730" y="285750"/>
                    <a:pt x="3063240" y="316230"/>
                  </a:cubicBezTo>
                  <a:cubicBezTo>
                    <a:pt x="3081020" y="346710"/>
                    <a:pt x="3092450" y="386080"/>
                    <a:pt x="3092450" y="421640"/>
                  </a:cubicBezTo>
                  <a:cubicBezTo>
                    <a:pt x="3093720" y="457200"/>
                    <a:pt x="3081020" y="500380"/>
                    <a:pt x="3069590" y="528320"/>
                  </a:cubicBezTo>
                  <a:cubicBezTo>
                    <a:pt x="3061970" y="547370"/>
                    <a:pt x="3054350" y="558800"/>
                    <a:pt x="3040380" y="574040"/>
                  </a:cubicBezTo>
                  <a:cubicBezTo>
                    <a:pt x="3018790" y="596900"/>
                    <a:pt x="2985770" y="624840"/>
                    <a:pt x="2951480" y="638810"/>
                  </a:cubicBezTo>
                  <a:cubicBezTo>
                    <a:pt x="2912110" y="656590"/>
                    <a:pt x="2877820" y="661670"/>
                    <a:pt x="2811780" y="662940"/>
                  </a:cubicBezTo>
                  <a:cubicBezTo>
                    <a:pt x="2651760" y="666750"/>
                    <a:pt x="2197100" y="601980"/>
                    <a:pt x="1985010" y="568960"/>
                  </a:cubicBezTo>
                  <a:cubicBezTo>
                    <a:pt x="1849120" y="547370"/>
                    <a:pt x="1761490" y="515620"/>
                    <a:pt x="1654810" y="501650"/>
                  </a:cubicBezTo>
                  <a:cubicBezTo>
                    <a:pt x="1557020" y="490220"/>
                    <a:pt x="1501140" y="491490"/>
                    <a:pt x="1372870" y="487680"/>
                  </a:cubicBezTo>
                  <a:cubicBezTo>
                    <a:pt x="1099820" y="481330"/>
                    <a:pt x="255270" y="651510"/>
                    <a:pt x="95250" y="492760"/>
                  </a:cubicBezTo>
                  <a:cubicBezTo>
                    <a:pt x="0" y="396240"/>
                    <a:pt x="95250" y="30480"/>
                    <a:pt x="95250" y="30480"/>
                  </a:cubicBezTo>
                </a:path>
              </a:pathLst>
            </a:custGeom>
            <a:solidFill>
              <a:srgbClr val="FFF234">
                <a:alpha val="49804"/>
              </a:srgbClr>
            </a:solidFill>
            <a:ln cap="sq">
              <a:noFill/>
              <a:prstDash val="solid"/>
              <a:miter/>
            </a:ln>
          </p:spPr>
        </p:sp>
      </p:grpSp>
      <p:sp>
        <p:nvSpPr>
          <p:cNvPr name="Freeform 5" id="5"/>
          <p:cNvSpPr/>
          <p:nvPr/>
        </p:nvSpPr>
        <p:spPr>
          <a:xfrm flipH="false" flipV="false" rot="0">
            <a:off x="13873380" y="1937288"/>
            <a:ext cx="3978960" cy="1193688"/>
          </a:xfrm>
          <a:custGeom>
            <a:avLst/>
            <a:gdLst/>
            <a:ahLst/>
            <a:cxnLst/>
            <a:rect r="r" b="b" t="t" l="l"/>
            <a:pathLst>
              <a:path h="1193688" w="3978960">
                <a:moveTo>
                  <a:pt x="0" y="0"/>
                </a:moveTo>
                <a:lnTo>
                  <a:pt x="3978960" y="0"/>
                </a:lnTo>
                <a:lnTo>
                  <a:pt x="3978960" y="1193688"/>
                </a:lnTo>
                <a:lnTo>
                  <a:pt x="0" y="1193688"/>
                </a:lnTo>
                <a:lnTo>
                  <a:pt x="0" y="0"/>
                </a:lnTo>
                <a:close/>
              </a:path>
            </a:pathLst>
          </a:custGeom>
          <a:blipFill>
            <a:blip r:embed="rId3"/>
            <a:stretch>
              <a:fillRect l="0" t="0" r="0" b="0"/>
            </a:stretch>
          </a:blipFill>
        </p:spPr>
      </p:sp>
      <p:sp>
        <p:nvSpPr>
          <p:cNvPr name="Freeform 6" id="6"/>
          <p:cNvSpPr/>
          <p:nvPr/>
        </p:nvSpPr>
        <p:spPr>
          <a:xfrm flipH="false" flipV="false" rot="0">
            <a:off x="13873380" y="3557932"/>
            <a:ext cx="3978960" cy="1079718"/>
          </a:xfrm>
          <a:custGeom>
            <a:avLst/>
            <a:gdLst/>
            <a:ahLst/>
            <a:cxnLst/>
            <a:rect r="r" b="b" t="t" l="l"/>
            <a:pathLst>
              <a:path h="1079718" w="3978960">
                <a:moveTo>
                  <a:pt x="0" y="0"/>
                </a:moveTo>
                <a:lnTo>
                  <a:pt x="3978960" y="0"/>
                </a:lnTo>
                <a:lnTo>
                  <a:pt x="3978960" y="1079717"/>
                </a:lnTo>
                <a:lnTo>
                  <a:pt x="0" y="1079717"/>
                </a:lnTo>
                <a:lnTo>
                  <a:pt x="0" y="0"/>
                </a:lnTo>
                <a:close/>
              </a:path>
            </a:pathLst>
          </a:custGeom>
          <a:blipFill>
            <a:blip r:embed="rId4"/>
            <a:stretch>
              <a:fillRect l="0" t="0" r="0" b="0"/>
            </a:stretch>
          </a:blipFill>
        </p:spPr>
      </p:sp>
      <p:sp>
        <p:nvSpPr>
          <p:cNvPr name="Freeform 7" id="7"/>
          <p:cNvSpPr/>
          <p:nvPr/>
        </p:nvSpPr>
        <p:spPr>
          <a:xfrm flipH="false" flipV="false" rot="0">
            <a:off x="13873380" y="4825189"/>
            <a:ext cx="4133766" cy="988509"/>
          </a:xfrm>
          <a:custGeom>
            <a:avLst/>
            <a:gdLst/>
            <a:ahLst/>
            <a:cxnLst/>
            <a:rect r="r" b="b" t="t" l="l"/>
            <a:pathLst>
              <a:path h="988509" w="4133766">
                <a:moveTo>
                  <a:pt x="0" y="0"/>
                </a:moveTo>
                <a:lnTo>
                  <a:pt x="4133766" y="0"/>
                </a:lnTo>
                <a:lnTo>
                  <a:pt x="4133766" y="988509"/>
                </a:lnTo>
                <a:lnTo>
                  <a:pt x="0" y="988509"/>
                </a:lnTo>
                <a:lnTo>
                  <a:pt x="0" y="0"/>
                </a:lnTo>
                <a:close/>
              </a:path>
            </a:pathLst>
          </a:custGeom>
          <a:blipFill>
            <a:blip r:embed="rId5"/>
            <a:stretch>
              <a:fillRect l="0" t="0" r="0" b="0"/>
            </a:stretch>
          </a:blipFill>
        </p:spPr>
      </p:sp>
      <p:sp>
        <p:nvSpPr>
          <p:cNvPr name="Freeform 8" id="8"/>
          <p:cNvSpPr/>
          <p:nvPr/>
        </p:nvSpPr>
        <p:spPr>
          <a:xfrm flipH="false" flipV="false" rot="0">
            <a:off x="13076081" y="6004198"/>
            <a:ext cx="5211919" cy="760072"/>
          </a:xfrm>
          <a:custGeom>
            <a:avLst/>
            <a:gdLst/>
            <a:ahLst/>
            <a:cxnLst/>
            <a:rect r="r" b="b" t="t" l="l"/>
            <a:pathLst>
              <a:path h="760072" w="5211919">
                <a:moveTo>
                  <a:pt x="0" y="0"/>
                </a:moveTo>
                <a:lnTo>
                  <a:pt x="5211919" y="0"/>
                </a:lnTo>
                <a:lnTo>
                  <a:pt x="5211919" y="760071"/>
                </a:lnTo>
                <a:lnTo>
                  <a:pt x="0" y="760071"/>
                </a:lnTo>
                <a:lnTo>
                  <a:pt x="0" y="0"/>
                </a:lnTo>
                <a:close/>
              </a:path>
            </a:pathLst>
          </a:custGeom>
          <a:blipFill>
            <a:blip r:embed="rId6"/>
            <a:stretch>
              <a:fillRect l="0" t="0" r="0" b="0"/>
            </a:stretch>
          </a:blipFill>
        </p:spPr>
      </p:sp>
      <p:sp>
        <p:nvSpPr>
          <p:cNvPr name="Freeform 9" id="9"/>
          <p:cNvSpPr/>
          <p:nvPr/>
        </p:nvSpPr>
        <p:spPr>
          <a:xfrm flipH="false" flipV="false" rot="0">
            <a:off x="11959845" y="8990124"/>
            <a:ext cx="6047301" cy="1218571"/>
          </a:xfrm>
          <a:custGeom>
            <a:avLst/>
            <a:gdLst/>
            <a:ahLst/>
            <a:cxnLst/>
            <a:rect r="r" b="b" t="t" l="l"/>
            <a:pathLst>
              <a:path h="1218571" w="6047301">
                <a:moveTo>
                  <a:pt x="0" y="0"/>
                </a:moveTo>
                <a:lnTo>
                  <a:pt x="6047301" y="0"/>
                </a:lnTo>
                <a:lnTo>
                  <a:pt x="6047301" y="1218571"/>
                </a:lnTo>
                <a:lnTo>
                  <a:pt x="0" y="1218571"/>
                </a:lnTo>
                <a:lnTo>
                  <a:pt x="0" y="0"/>
                </a:lnTo>
                <a:close/>
              </a:path>
            </a:pathLst>
          </a:custGeom>
          <a:blipFill>
            <a:blip r:embed="rId7"/>
            <a:stretch>
              <a:fillRect l="0" t="0" r="0" b="0"/>
            </a:stretch>
          </a:blipFill>
        </p:spPr>
      </p:sp>
      <p:sp>
        <p:nvSpPr>
          <p:cNvPr name="TextBox 10" id="10"/>
          <p:cNvSpPr txBox="true"/>
          <p:nvPr/>
        </p:nvSpPr>
        <p:spPr>
          <a:xfrm rot="0">
            <a:off x="3714619" y="178412"/>
            <a:ext cx="10158761" cy="547442"/>
          </a:xfrm>
          <a:prstGeom prst="rect">
            <a:avLst/>
          </a:prstGeom>
        </p:spPr>
        <p:txBody>
          <a:bodyPr anchor="t" rtlCol="false" tIns="0" lIns="0" bIns="0" rIns="0">
            <a:spAutoFit/>
          </a:bodyPr>
          <a:lstStyle/>
          <a:p>
            <a:pPr algn="l">
              <a:lnSpc>
                <a:spcPts val="4476"/>
              </a:lnSpc>
            </a:pPr>
            <a:r>
              <a:rPr lang="en-US" sz="3197">
                <a:solidFill>
                  <a:srgbClr val="000000"/>
                </a:solidFill>
                <a:latin typeface="Alatsi"/>
              </a:rPr>
              <a:t>Computation for Chunk with Size </a:t>
            </a:r>
            <a:r>
              <a:rPr lang="en-US" sz="3197">
                <a:solidFill>
                  <a:srgbClr val="FF3131"/>
                </a:solidFill>
                <a:latin typeface="Alatsi"/>
              </a:rPr>
              <a:t>20,000</a:t>
            </a:r>
            <a:r>
              <a:rPr lang="en-US" sz="3197">
                <a:solidFill>
                  <a:srgbClr val="000000"/>
                </a:solidFill>
                <a:latin typeface="Alatsi"/>
              </a:rPr>
              <a:t> Document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6545836" y="204884"/>
            <a:ext cx="10713464" cy="9877232"/>
          </a:xfrm>
          <a:custGeom>
            <a:avLst/>
            <a:gdLst/>
            <a:ahLst/>
            <a:cxnLst/>
            <a:rect r="r" b="b" t="t" l="l"/>
            <a:pathLst>
              <a:path h="9877232" w="10713464">
                <a:moveTo>
                  <a:pt x="0" y="0"/>
                </a:moveTo>
                <a:lnTo>
                  <a:pt x="10713464" y="0"/>
                </a:lnTo>
                <a:lnTo>
                  <a:pt x="10713464" y="9877232"/>
                </a:lnTo>
                <a:lnTo>
                  <a:pt x="0" y="9877232"/>
                </a:lnTo>
                <a:lnTo>
                  <a:pt x="0" y="0"/>
                </a:lnTo>
                <a:close/>
              </a:path>
            </a:pathLst>
          </a:custGeom>
          <a:blipFill>
            <a:blip r:embed="rId2"/>
            <a:stretch>
              <a:fillRect l="0" t="0" r="0" b="0"/>
            </a:stretch>
          </a:blipFill>
        </p:spPr>
      </p:sp>
      <p:sp>
        <p:nvSpPr>
          <p:cNvPr name="TextBox 3" id="3"/>
          <p:cNvSpPr txBox="true"/>
          <p:nvPr/>
        </p:nvSpPr>
        <p:spPr>
          <a:xfrm rot="0">
            <a:off x="772002" y="138209"/>
            <a:ext cx="4589676" cy="1671392"/>
          </a:xfrm>
          <a:prstGeom prst="rect">
            <a:avLst/>
          </a:prstGeom>
        </p:spPr>
        <p:txBody>
          <a:bodyPr anchor="t" rtlCol="false" tIns="0" lIns="0" bIns="0" rIns="0">
            <a:spAutoFit/>
          </a:bodyPr>
          <a:lstStyle/>
          <a:p>
            <a:pPr algn="l">
              <a:lnSpc>
                <a:spcPts val="4476"/>
              </a:lnSpc>
            </a:pPr>
            <a:r>
              <a:rPr lang="en-US" sz="3197">
                <a:solidFill>
                  <a:srgbClr val="000000"/>
                </a:solidFill>
                <a:latin typeface="Alatsi"/>
              </a:rPr>
              <a:t>Computation for Chunk with Size </a:t>
            </a:r>
            <a:r>
              <a:rPr lang="en-US" sz="3197">
                <a:solidFill>
                  <a:srgbClr val="FF3131"/>
                </a:solidFill>
                <a:latin typeface="Alatsi"/>
              </a:rPr>
              <a:t>80,000</a:t>
            </a:r>
            <a:r>
              <a:rPr lang="en-US" sz="3197">
                <a:solidFill>
                  <a:srgbClr val="000000"/>
                </a:solidFill>
                <a:latin typeface="Alatsi"/>
              </a:rPr>
              <a:t> Document</a:t>
            </a:r>
          </a:p>
        </p:txBody>
      </p:sp>
      <p:grpSp>
        <p:nvGrpSpPr>
          <p:cNvPr name="Group 4" id="4"/>
          <p:cNvGrpSpPr/>
          <p:nvPr/>
        </p:nvGrpSpPr>
        <p:grpSpPr>
          <a:xfrm rot="0">
            <a:off x="10487025" y="353378"/>
            <a:ext cx="1142048" cy="445770"/>
            <a:chOff x="0" y="0"/>
            <a:chExt cx="1522730" cy="594360"/>
          </a:xfrm>
        </p:grpSpPr>
        <p:sp>
          <p:nvSpPr>
            <p:cNvPr name="Freeform 5" id="5"/>
            <p:cNvSpPr/>
            <p:nvPr/>
          </p:nvSpPr>
          <p:spPr>
            <a:xfrm flipH="false" flipV="false" rot="0">
              <a:off x="-40640" y="50800"/>
              <a:ext cx="1549400" cy="596900"/>
            </a:xfrm>
            <a:custGeom>
              <a:avLst/>
              <a:gdLst/>
              <a:ahLst/>
              <a:cxnLst/>
              <a:rect r="r" b="b" t="t" l="l"/>
              <a:pathLst>
                <a:path h="596900" w="1549400">
                  <a:moveTo>
                    <a:pt x="91440" y="0"/>
                  </a:moveTo>
                  <a:cubicBezTo>
                    <a:pt x="1221740" y="3810"/>
                    <a:pt x="1308100" y="5080"/>
                    <a:pt x="1384300" y="17780"/>
                  </a:cubicBezTo>
                  <a:cubicBezTo>
                    <a:pt x="1436370" y="26670"/>
                    <a:pt x="1492250" y="17780"/>
                    <a:pt x="1512570" y="52070"/>
                  </a:cubicBezTo>
                  <a:cubicBezTo>
                    <a:pt x="1549400" y="118110"/>
                    <a:pt x="1475740" y="435610"/>
                    <a:pt x="1390650" y="492760"/>
                  </a:cubicBezTo>
                  <a:cubicBezTo>
                    <a:pt x="1322070" y="539750"/>
                    <a:pt x="1224280" y="464820"/>
                    <a:pt x="1097280" y="457200"/>
                  </a:cubicBezTo>
                  <a:cubicBezTo>
                    <a:pt x="862330" y="444500"/>
                    <a:pt x="227330" y="596900"/>
                    <a:pt x="91440" y="462280"/>
                  </a:cubicBezTo>
                  <a:cubicBezTo>
                    <a:pt x="0" y="370840"/>
                    <a:pt x="91440" y="0"/>
                    <a:pt x="91440" y="0"/>
                  </a:cubicBezTo>
                </a:path>
              </a:pathLst>
            </a:custGeom>
            <a:solidFill>
              <a:srgbClr val="FFF234">
                <a:alpha val="49804"/>
              </a:srgbClr>
            </a:solidFill>
            <a:ln cap="sq">
              <a:noFill/>
              <a:prstDash val="solid"/>
              <a:miter/>
            </a:ln>
          </p:spPr>
        </p:sp>
      </p:grpSp>
      <p:grpSp>
        <p:nvGrpSpPr>
          <p:cNvPr name="Group 6" id="6"/>
          <p:cNvGrpSpPr/>
          <p:nvPr/>
        </p:nvGrpSpPr>
        <p:grpSpPr>
          <a:xfrm rot="0">
            <a:off x="9105900" y="5303520"/>
            <a:ext cx="1364932" cy="472440"/>
            <a:chOff x="0" y="0"/>
            <a:chExt cx="1819910" cy="629920"/>
          </a:xfrm>
        </p:grpSpPr>
        <p:sp>
          <p:nvSpPr>
            <p:cNvPr name="Freeform 7" id="7"/>
            <p:cNvSpPr/>
            <p:nvPr/>
          </p:nvSpPr>
          <p:spPr>
            <a:xfrm flipH="false" flipV="false" rot="0">
              <a:off x="-30480" y="39370"/>
              <a:ext cx="1837690" cy="628650"/>
            </a:xfrm>
            <a:custGeom>
              <a:avLst/>
              <a:gdLst/>
              <a:ahLst/>
              <a:cxnLst/>
              <a:rect r="r" b="b" t="t" l="l"/>
              <a:pathLst>
                <a:path h="628650" w="1837690">
                  <a:moveTo>
                    <a:pt x="81280" y="77470"/>
                  </a:moveTo>
                  <a:cubicBezTo>
                    <a:pt x="740410" y="67310"/>
                    <a:pt x="798830" y="35560"/>
                    <a:pt x="881380" y="24130"/>
                  </a:cubicBezTo>
                  <a:cubicBezTo>
                    <a:pt x="966470" y="12700"/>
                    <a:pt x="1043940" y="15240"/>
                    <a:pt x="1145540" y="12700"/>
                  </a:cubicBezTo>
                  <a:cubicBezTo>
                    <a:pt x="1283970" y="8890"/>
                    <a:pt x="1513840" y="0"/>
                    <a:pt x="1633220" y="11430"/>
                  </a:cubicBezTo>
                  <a:cubicBezTo>
                    <a:pt x="1703070" y="19050"/>
                    <a:pt x="1776730" y="6350"/>
                    <a:pt x="1799590" y="45720"/>
                  </a:cubicBezTo>
                  <a:cubicBezTo>
                    <a:pt x="1837690" y="111760"/>
                    <a:pt x="1755140" y="406400"/>
                    <a:pt x="1652270" y="478790"/>
                  </a:cubicBezTo>
                  <a:cubicBezTo>
                    <a:pt x="1544320" y="554990"/>
                    <a:pt x="1316990" y="461010"/>
                    <a:pt x="1149350" y="469900"/>
                  </a:cubicBezTo>
                  <a:cubicBezTo>
                    <a:pt x="980440" y="478790"/>
                    <a:pt x="817880" y="523240"/>
                    <a:pt x="645160" y="534670"/>
                  </a:cubicBezTo>
                  <a:cubicBezTo>
                    <a:pt x="462280" y="547370"/>
                    <a:pt x="170180" y="628650"/>
                    <a:pt x="81280" y="539750"/>
                  </a:cubicBezTo>
                  <a:cubicBezTo>
                    <a:pt x="0" y="459740"/>
                    <a:pt x="81280" y="77470"/>
                    <a:pt x="81280" y="77470"/>
                  </a:cubicBezTo>
                </a:path>
              </a:pathLst>
            </a:custGeom>
            <a:solidFill>
              <a:srgbClr val="FFF234">
                <a:alpha val="49804"/>
              </a:srgbClr>
            </a:solidFill>
            <a:ln cap="sq">
              <a:noFill/>
              <a:prstDash val="solid"/>
              <a:miter/>
            </a:ln>
          </p:spPr>
        </p:sp>
      </p:grpSp>
      <p:grpSp>
        <p:nvGrpSpPr>
          <p:cNvPr name="Group 8" id="8"/>
          <p:cNvGrpSpPr/>
          <p:nvPr/>
        </p:nvGrpSpPr>
        <p:grpSpPr>
          <a:xfrm rot="0">
            <a:off x="8954452" y="9593580"/>
            <a:ext cx="1411605" cy="537210"/>
            <a:chOff x="0" y="0"/>
            <a:chExt cx="1882140" cy="716280"/>
          </a:xfrm>
        </p:grpSpPr>
        <p:sp>
          <p:nvSpPr>
            <p:cNvPr name="Freeform 9" id="9"/>
            <p:cNvSpPr/>
            <p:nvPr/>
          </p:nvSpPr>
          <p:spPr>
            <a:xfrm flipH="false" flipV="false" rot="0">
              <a:off x="19050" y="50800"/>
              <a:ext cx="1883410" cy="631190"/>
            </a:xfrm>
            <a:custGeom>
              <a:avLst/>
              <a:gdLst/>
              <a:ahLst/>
              <a:cxnLst/>
              <a:rect r="r" b="b" t="t" l="l"/>
              <a:pathLst>
                <a:path h="631190" w="1883410">
                  <a:moveTo>
                    <a:pt x="214630" y="0"/>
                  </a:moveTo>
                  <a:cubicBezTo>
                    <a:pt x="562610" y="120650"/>
                    <a:pt x="1022350" y="162560"/>
                    <a:pt x="1219200" y="157480"/>
                  </a:cubicBezTo>
                  <a:cubicBezTo>
                    <a:pt x="1327150" y="153670"/>
                    <a:pt x="1380490" y="125730"/>
                    <a:pt x="1471930" y="118110"/>
                  </a:cubicBezTo>
                  <a:cubicBezTo>
                    <a:pt x="1576070" y="109220"/>
                    <a:pt x="1751330" y="53340"/>
                    <a:pt x="1812290" y="113030"/>
                  </a:cubicBezTo>
                  <a:cubicBezTo>
                    <a:pt x="1883410" y="182880"/>
                    <a:pt x="1882140" y="499110"/>
                    <a:pt x="1812290" y="570230"/>
                  </a:cubicBezTo>
                  <a:cubicBezTo>
                    <a:pt x="1753870" y="631190"/>
                    <a:pt x="1584960" y="566420"/>
                    <a:pt x="1485900" y="576580"/>
                  </a:cubicBezTo>
                  <a:cubicBezTo>
                    <a:pt x="1402080" y="584200"/>
                    <a:pt x="1355090" y="609600"/>
                    <a:pt x="1254760" y="614680"/>
                  </a:cubicBezTo>
                  <a:cubicBezTo>
                    <a:pt x="1074420" y="622300"/>
                    <a:pt x="674370" y="586740"/>
                    <a:pt x="483870" y="557530"/>
                  </a:cubicBezTo>
                  <a:cubicBezTo>
                    <a:pt x="368300" y="541020"/>
                    <a:pt x="290830" y="521970"/>
                    <a:pt x="210820" y="496570"/>
                  </a:cubicBezTo>
                  <a:cubicBezTo>
                    <a:pt x="144780" y="474980"/>
                    <a:pt x="53340" y="474980"/>
                    <a:pt x="31750" y="424180"/>
                  </a:cubicBezTo>
                  <a:cubicBezTo>
                    <a:pt x="0" y="346710"/>
                    <a:pt x="214630" y="0"/>
                    <a:pt x="214630" y="0"/>
                  </a:cubicBezTo>
                </a:path>
              </a:pathLst>
            </a:custGeom>
            <a:solidFill>
              <a:srgbClr val="FFF234">
                <a:alpha val="49804"/>
              </a:srgbClr>
            </a:solidFill>
            <a:ln cap="sq">
              <a:noFill/>
              <a:prstDash val="solid"/>
              <a:miter/>
            </a:ln>
          </p:spPr>
        </p:sp>
      </p:grpSp>
      <p:grpSp>
        <p:nvGrpSpPr>
          <p:cNvPr name="Group 10" id="10"/>
          <p:cNvGrpSpPr/>
          <p:nvPr/>
        </p:nvGrpSpPr>
        <p:grpSpPr>
          <a:xfrm rot="0">
            <a:off x="4149090" y="6096000"/>
            <a:ext cx="416243" cy="416243"/>
            <a:chOff x="0" y="0"/>
            <a:chExt cx="554990" cy="554990"/>
          </a:xfrm>
        </p:grpSpPr>
        <p:sp>
          <p:nvSpPr>
            <p:cNvPr name="Freeform 11" id="11"/>
            <p:cNvSpPr/>
            <p:nvPr/>
          </p:nvSpPr>
          <p:spPr>
            <a:xfrm flipH="false" flipV="false" rot="0">
              <a:off x="48260" y="44450"/>
              <a:ext cx="449580" cy="462280"/>
            </a:xfrm>
            <a:custGeom>
              <a:avLst/>
              <a:gdLst/>
              <a:ahLst/>
              <a:cxnLst/>
              <a:rect r="r" b="b" t="t" l="l"/>
              <a:pathLst>
                <a:path h="462280" w="449580">
                  <a:moveTo>
                    <a:pt x="448310" y="163830"/>
                  </a:moveTo>
                  <a:cubicBezTo>
                    <a:pt x="449580" y="307340"/>
                    <a:pt x="431800" y="344170"/>
                    <a:pt x="410210" y="372110"/>
                  </a:cubicBezTo>
                  <a:cubicBezTo>
                    <a:pt x="388620" y="400050"/>
                    <a:pt x="356870" y="425450"/>
                    <a:pt x="323850" y="439420"/>
                  </a:cubicBezTo>
                  <a:cubicBezTo>
                    <a:pt x="292100" y="454660"/>
                    <a:pt x="251460" y="462280"/>
                    <a:pt x="217170" y="459740"/>
                  </a:cubicBezTo>
                  <a:cubicBezTo>
                    <a:pt x="181610" y="457200"/>
                    <a:pt x="142240" y="445770"/>
                    <a:pt x="111760" y="426720"/>
                  </a:cubicBezTo>
                  <a:cubicBezTo>
                    <a:pt x="82550" y="408940"/>
                    <a:pt x="53340" y="379730"/>
                    <a:pt x="34290" y="349250"/>
                  </a:cubicBezTo>
                  <a:cubicBezTo>
                    <a:pt x="16510" y="320040"/>
                    <a:pt x="5080" y="280670"/>
                    <a:pt x="2540" y="245110"/>
                  </a:cubicBezTo>
                  <a:cubicBezTo>
                    <a:pt x="0" y="209550"/>
                    <a:pt x="7620" y="170180"/>
                    <a:pt x="21590" y="137160"/>
                  </a:cubicBezTo>
                  <a:cubicBezTo>
                    <a:pt x="36830" y="105410"/>
                    <a:pt x="62230" y="73660"/>
                    <a:pt x="90170" y="52070"/>
                  </a:cubicBezTo>
                  <a:cubicBezTo>
                    <a:pt x="118110" y="29210"/>
                    <a:pt x="154940" y="12700"/>
                    <a:pt x="189230" y="6350"/>
                  </a:cubicBezTo>
                  <a:cubicBezTo>
                    <a:pt x="224790" y="0"/>
                    <a:pt x="265430" y="2540"/>
                    <a:pt x="298450" y="12700"/>
                  </a:cubicBezTo>
                  <a:cubicBezTo>
                    <a:pt x="332740" y="24130"/>
                    <a:pt x="392430" y="69850"/>
                    <a:pt x="392430" y="69850"/>
                  </a:cubicBezTo>
                </a:path>
              </a:pathLst>
            </a:custGeom>
            <a:solidFill>
              <a:srgbClr val="FFF234">
                <a:alpha val="49804"/>
              </a:srgbClr>
            </a:solidFill>
            <a:ln cap="sq">
              <a:noFill/>
              <a:prstDash val="solid"/>
              <a:miter/>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OVERVIEW</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Milan </a:t>
            </a:r>
            <a:r>
              <a:rPr lang="en-US" sz="2700">
                <a:solidFill>
                  <a:srgbClr val="000000"/>
                </a:solidFill>
                <a:latin typeface="Alatsi"/>
              </a:rPr>
              <a:t>University | 2024</a:t>
            </a:r>
          </a:p>
        </p:txBody>
      </p:sp>
      <p:sp>
        <p:nvSpPr>
          <p:cNvPr name="TextBox 4" id="4"/>
          <p:cNvSpPr txBox="true"/>
          <p:nvPr/>
        </p:nvSpPr>
        <p:spPr>
          <a:xfrm rot="0">
            <a:off x="1221986"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Introduction</a:t>
            </a:r>
          </a:p>
        </p:txBody>
      </p:sp>
      <p:sp>
        <p:nvSpPr>
          <p:cNvPr name="TextBox 5" id="5"/>
          <p:cNvSpPr txBox="true"/>
          <p:nvPr/>
        </p:nvSpPr>
        <p:spPr>
          <a:xfrm rot="0">
            <a:off x="1221986"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Dataset</a:t>
            </a:r>
          </a:p>
        </p:txBody>
      </p:sp>
      <p:sp>
        <p:nvSpPr>
          <p:cNvPr name="TextBox 6" id="6"/>
          <p:cNvSpPr txBox="true"/>
          <p:nvPr/>
        </p:nvSpPr>
        <p:spPr>
          <a:xfrm rot="0">
            <a:off x="6268801"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Theoretical</a:t>
            </a:r>
          </a:p>
        </p:txBody>
      </p:sp>
      <p:sp>
        <p:nvSpPr>
          <p:cNvPr name="TextBox 7" id="7"/>
          <p:cNvSpPr txBox="true"/>
          <p:nvPr/>
        </p:nvSpPr>
        <p:spPr>
          <a:xfrm rot="0">
            <a:off x="1225867" y="561478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Objectives</a:t>
            </a:r>
          </a:p>
        </p:txBody>
      </p:sp>
      <p:sp>
        <p:nvSpPr>
          <p:cNvPr name="TextBox 8" id="8"/>
          <p:cNvSpPr txBox="true"/>
          <p:nvPr/>
        </p:nvSpPr>
        <p:spPr>
          <a:xfrm rot="0">
            <a:off x="6268801" y="45135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Methodology</a:t>
            </a:r>
          </a:p>
        </p:txBody>
      </p:sp>
      <p:sp>
        <p:nvSpPr>
          <p:cNvPr name="TextBox 9" id="9"/>
          <p:cNvSpPr txBox="true"/>
          <p:nvPr/>
        </p:nvSpPr>
        <p:spPr>
          <a:xfrm rot="0">
            <a:off x="11760127" y="3418534"/>
            <a:ext cx="505556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Implementation</a:t>
            </a:r>
          </a:p>
        </p:txBody>
      </p:sp>
      <p:sp>
        <p:nvSpPr>
          <p:cNvPr name="TextBox 10" id="10"/>
          <p:cNvSpPr txBox="true"/>
          <p:nvPr/>
        </p:nvSpPr>
        <p:spPr>
          <a:xfrm rot="0">
            <a:off x="11760127" y="4690427"/>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Result</a:t>
            </a:r>
          </a:p>
        </p:txBody>
      </p:sp>
      <p:sp>
        <p:nvSpPr>
          <p:cNvPr name="TextBox 11" id="11"/>
          <p:cNvSpPr txBox="true"/>
          <p:nvPr/>
        </p:nvSpPr>
        <p:spPr>
          <a:xfrm rot="0">
            <a:off x="11760127" y="5793762"/>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Conclusion</a:t>
            </a:r>
          </a:p>
        </p:txBody>
      </p:sp>
      <p:sp>
        <p:nvSpPr>
          <p:cNvPr name="TextBox 12" id="12"/>
          <p:cNvSpPr txBox="true"/>
          <p:nvPr/>
        </p:nvSpPr>
        <p:spPr>
          <a:xfrm rot="0">
            <a:off x="6403661" y="5793762"/>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rPr>
              <a:t>Data Processing</a:t>
            </a:r>
          </a:p>
        </p:txBody>
      </p:sp>
      <p:sp>
        <p:nvSpPr>
          <p:cNvPr name="AutoShape 13" id="1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4" id="1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20" id="20"/>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33407" y="882064"/>
            <a:ext cx="5427071" cy="2760847"/>
          </a:xfrm>
          <a:custGeom>
            <a:avLst/>
            <a:gdLst/>
            <a:ahLst/>
            <a:cxnLst/>
            <a:rect r="r" b="b" t="t" l="l"/>
            <a:pathLst>
              <a:path h="2760847" w="5427071">
                <a:moveTo>
                  <a:pt x="0" y="0"/>
                </a:moveTo>
                <a:lnTo>
                  <a:pt x="5427072" y="0"/>
                </a:lnTo>
                <a:lnTo>
                  <a:pt x="5427072" y="2760847"/>
                </a:lnTo>
                <a:lnTo>
                  <a:pt x="0" y="2760847"/>
                </a:lnTo>
                <a:lnTo>
                  <a:pt x="0" y="0"/>
                </a:lnTo>
                <a:close/>
              </a:path>
            </a:pathLst>
          </a:custGeom>
          <a:blipFill>
            <a:blip r:embed="rId2"/>
            <a:stretch>
              <a:fillRect l="-1479" t="0" r="0" b="-18175"/>
            </a:stretch>
          </a:blipFill>
        </p:spPr>
      </p:sp>
      <p:sp>
        <p:nvSpPr>
          <p:cNvPr name="Freeform 3" id="3"/>
          <p:cNvSpPr/>
          <p:nvPr/>
        </p:nvSpPr>
        <p:spPr>
          <a:xfrm flipH="false" flipV="false" rot="0">
            <a:off x="6427399" y="882064"/>
            <a:ext cx="5433203" cy="2813815"/>
          </a:xfrm>
          <a:custGeom>
            <a:avLst/>
            <a:gdLst/>
            <a:ahLst/>
            <a:cxnLst/>
            <a:rect r="r" b="b" t="t" l="l"/>
            <a:pathLst>
              <a:path h="2813815" w="5433203">
                <a:moveTo>
                  <a:pt x="0" y="0"/>
                </a:moveTo>
                <a:lnTo>
                  <a:pt x="5433202" y="0"/>
                </a:lnTo>
                <a:lnTo>
                  <a:pt x="5433202" y="2813815"/>
                </a:lnTo>
                <a:lnTo>
                  <a:pt x="0" y="2813815"/>
                </a:lnTo>
                <a:lnTo>
                  <a:pt x="0" y="0"/>
                </a:lnTo>
                <a:close/>
              </a:path>
            </a:pathLst>
          </a:custGeom>
          <a:blipFill>
            <a:blip r:embed="rId3"/>
            <a:stretch>
              <a:fillRect l="0" t="0" r="0" b="-15951"/>
            </a:stretch>
          </a:blipFill>
        </p:spPr>
      </p:sp>
      <p:sp>
        <p:nvSpPr>
          <p:cNvPr name="Freeform 4" id="4"/>
          <p:cNvSpPr/>
          <p:nvPr/>
        </p:nvSpPr>
        <p:spPr>
          <a:xfrm flipH="false" flipV="false" rot="0">
            <a:off x="12511434" y="914400"/>
            <a:ext cx="5358031" cy="2798018"/>
          </a:xfrm>
          <a:custGeom>
            <a:avLst/>
            <a:gdLst/>
            <a:ahLst/>
            <a:cxnLst/>
            <a:rect r="r" b="b" t="t" l="l"/>
            <a:pathLst>
              <a:path h="2798018" w="5358031">
                <a:moveTo>
                  <a:pt x="0" y="0"/>
                </a:moveTo>
                <a:lnTo>
                  <a:pt x="5358030" y="0"/>
                </a:lnTo>
                <a:lnTo>
                  <a:pt x="5358030" y="2798018"/>
                </a:lnTo>
                <a:lnTo>
                  <a:pt x="0" y="2798018"/>
                </a:lnTo>
                <a:lnTo>
                  <a:pt x="0" y="0"/>
                </a:lnTo>
                <a:close/>
              </a:path>
            </a:pathLst>
          </a:custGeom>
          <a:blipFill>
            <a:blip r:embed="rId4"/>
            <a:stretch>
              <a:fillRect l="0" t="0" r="0" b="-13200"/>
            </a:stretch>
          </a:blipFill>
        </p:spPr>
      </p:sp>
      <p:sp>
        <p:nvSpPr>
          <p:cNvPr name="Freeform 5" id="5"/>
          <p:cNvSpPr/>
          <p:nvPr/>
        </p:nvSpPr>
        <p:spPr>
          <a:xfrm flipH="false" flipV="false" rot="0">
            <a:off x="433407" y="3831320"/>
            <a:ext cx="5427071" cy="2990189"/>
          </a:xfrm>
          <a:custGeom>
            <a:avLst/>
            <a:gdLst/>
            <a:ahLst/>
            <a:cxnLst/>
            <a:rect r="r" b="b" t="t" l="l"/>
            <a:pathLst>
              <a:path h="2990189" w="5427071">
                <a:moveTo>
                  <a:pt x="0" y="0"/>
                </a:moveTo>
                <a:lnTo>
                  <a:pt x="5427072" y="0"/>
                </a:lnTo>
                <a:lnTo>
                  <a:pt x="5427072" y="2990189"/>
                </a:lnTo>
                <a:lnTo>
                  <a:pt x="0" y="2990189"/>
                </a:lnTo>
                <a:lnTo>
                  <a:pt x="0" y="0"/>
                </a:lnTo>
                <a:close/>
              </a:path>
            </a:pathLst>
          </a:custGeom>
          <a:blipFill>
            <a:blip r:embed="rId5"/>
            <a:stretch>
              <a:fillRect l="0" t="0" r="0" b="-27347"/>
            </a:stretch>
          </a:blipFill>
        </p:spPr>
      </p:sp>
      <p:sp>
        <p:nvSpPr>
          <p:cNvPr name="Freeform 6" id="6"/>
          <p:cNvSpPr/>
          <p:nvPr/>
        </p:nvSpPr>
        <p:spPr>
          <a:xfrm flipH="false" flipV="false" rot="0">
            <a:off x="6427399" y="3831320"/>
            <a:ext cx="5433203" cy="2990189"/>
          </a:xfrm>
          <a:custGeom>
            <a:avLst/>
            <a:gdLst/>
            <a:ahLst/>
            <a:cxnLst/>
            <a:rect r="r" b="b" t="t" l="l"/>
            <a:pathLst>
              <a:path h="2990189" w="5433203">
                <a:moveTo>
                  <a:pt x="0" y="0"/>
                </a:moveTo>
                <a:lnTo>
                  <a:pt x="5433202" y="0"/>
                </a:lnTo>
                <a:lnTo>
                  <a:pt x="5433202" y="2990189"/>
                </a:lnTo>
                <a:lnTo>
                  <a:pt x="0" y="2990189"/>
                </a:lnTo>
                <a:lnTo>
                  <a:pt x="0" y="0"/>
                </a:lnTo>
                <a:close/>
              </a:path>
            </a:pathLst>
          </a:custGeom>
          <a:blipFill>
            <a:blip r:embed="rId6"/>
            <a:stretch>
              <a:fillRect l="0" t="0" r="-2800" b="-21039"/>
            </a:stretch>
          </a:blipFill>
        </p:spPr>
      </p:sp>
      <p:sp>
        <p:nvSpPr>
          <p:cNvPr name="Freeform 7" id="7"/>
          <p:cNvSpPr/>
          <p:nvPr/>
        </p:nvSpPr>
        <p:spPr>
          <a:xfrm flipH="false" flipV="false" rot="0">
            <a:off x="12511434" y="3946230"/>
            <a:ext cx="5435525" cy="2875279"/>
          </a:xfrm>
          <a:custGeom>
            <a:avLst/>
            <a:gdLst/>
            <a:ahLst/>
            <a:cxnLst/>
            <a:rect r="r" b="b" t="t" l="l"/>
            <a:pathLst>
              <a:path h="2875279" w="5435525">
                <a:moveTo>
                  <a:pt x="0" y="0"/>
                </a:moveTo>
                <a:lnTo>
                  <a:pt x="5435525" y="0"/>
                </a:lnTo>
                <a:lnTo>
                  <a:pt x="5435525" y="2875279"/>
                </a:lnTo>
                <a:lnTo>
                  <a:pt x="0" y="2875279"/>
                </a:lnTo>
                <a:lnTo>
                  <a:pt x="0" y="0"/>
                </a:lnTo>
                <a:close/>
              </a:path>
            </a:pathLst>
          </a:custGeom>
          <a:blipFill>
            <a:blip r:embed="rId7"/>
            <a:stretch>
              <a:fillRect l="0" t="-4631" r="0" b="-24496"/>
            </a:stretch>
          </a:blipFill>
        </p:spPr>
      </p:sp>
      <p:sp>
        <p:nvSpPr>
          <p:cNvPr name="Freeform 8" id="8"/>
          <p:cNvSpPr/>
          <p:nvPr/>
        </p:nvSpPr>
        <p:spPr>
          <a:xfrm flipH="false" flipV="false" rot="0">
            <a:off x="433407" y="6997847"/>
            <a:ext cx="5460566" cy="2996159"/>
          </a:xfrm>
          <a:custGeom>
            <a:avLst/>
            <a:gdLst/>
            <a:ahLst/>
            <a:cxnLst/>
            <a:rect r="r" b="b" t="t" l="l"/>
            <a:pathLst>
              <a:path h="2996159" w="5460566">
                <a:moveTo>
                  <a:pt x="0" y="0"/>
                </a:moveTo>
                <a:lnTo>
                  <a:pt x="5460566" y="0"/>
                </a:lnTo>
                <a:lnTo>
                  <a:pt x="5460566" y="2996159"/>
                </a:lnTo>
                <a:lnTo>
                  <a:pt x="0" y="2996159"/>
                </a:lnTo>
                <a:lnTo>
                  <a:pt x="0" y="0"/>
                </a:lnTo>
                <a:close/>
              </a:path>
            </a:pathLst>
          </a:custGeom>
          <a:blipFill>
            <a:blip r:embed="rId8"/>
            <a:stretch>
              <a:fillRect l="0" t="0" r="0" b="-19292"/>
            </a:stretch>
          </a:blipFill>
        </p:spPr>
      </p:sp>
      <p:sp>
        <p:nvSpPr>
          <p:cNvPr name="Freeform 9" id="9"/>
          <p:cNvSpPr/>
          <p:nvPr/>
        </p:nvSpPr>
        <p:spPr>
          <a:xfrm flipH="false" flipV="false" rot="0">
            <a:off x="6086267" y="7121231"/>
            <a:ext cx="6155378" cy="2872775"/>
          </a:xfrm>
          <a:custGeom>
            <a:avLst/>
            <a:gdLst/>
            <a:ahLst/>
            <a:cxnLst/>
            <a:rect r="r" b="b" t="t" l="l"/>
            <a:pathLst>
              <a:path h="2872775" w="6155378">
                <a:moveTo>
                  <a:pt x="0" y="0"/>
                </a:moveTo>
                <a:lnTo>
                  <a:pt x="6155378" y="0"/>
                </a:lnTo>
                <a:lnTo>
                  <a:pt x="6155378" y="2872775"/>
                </a:lnTo>
                <a:lnTo>
                  <a:pt x="0" y="2872775"/>
                </a:lnTo>
                <a:lnTo>
                  <a:pt x="0" y="0"/>
                </a:lnTo>
                <a:close/>
              </a:path>
            </a:pathLst>
          </a:custGeom>
          <a:blipFill>
            <a:blip r:embed="rId9"/>
            <a:stretch>
              <a:fillRect l="-684" t="-702" r="0" b="-1562"/>
            </a:stretch>
          </a:blipFill>
        </p:spPr>
      </p:sp>
      <p:sp>
        <p:nvSpPr>
          <p:cNvPr name="Freeform 10" id="10"/>
          <p:cNvSpPr/>
          <p:nvPr/>
        </p:nvSpPr>
        <p:spPr>
          <a:xfrm flipH="false" flipV="false" rot="0">
            <a:off x="12433940" y="7082638"/>
            <a:ext cx="5513019" cy="2883727"/>
          </a:xfrm>
          <a:custGeom>
            <a:avLst/>
            <a:gdLst/>
            <a:ahLst/>
            <a:cxnLst/>
            <a:rect r="r" b="b" t="t" l="l"/>
            <a:pathLst>
              <a:path h="2883727" w="5513019">
                <a:moveTo>
                  <a:pt x="0" y="0"/>
                </a:moveTo>
                <a:lnTo>
                  <a:pt x="5513019" y="0"/>
                </a:lnTo>
                <a:lnTo>
                  <a:pt x="5513019" y="2883727"/>
                </a:lnTo>
                <a:lnTo>
                  <a:pt x="0" y="2883727"/>
                </a:lnTo>
                <a:lnTo>
                  <a:pt x="0" y="0"/>
                </a:lnTo>
                <a:close/>
              </a:path>
            </a:pathLst>
          </a:custGeom>
          <a:blipFill>
            <a:blip r:embed="rId10"/>
            <a:stretch>
              <a:fillRect l="0" t="-1620" r="0" b="-10643"/>
            </a:stretch>
          </a:blipFill>
        </p:spPr>
      </p:sp>
      <p:sp>
        <p:nvSpPr>
          <p:cNvPr name="TextBox 11" id="11"/>
          <p:cNvSpPr txBox="true"/>
          <p:nvPr/>
        </p:nvSpPr>
        <p:spPr>
          <a:xfrm rot="0">
            <a:off x="3714619" y="187937"/>
            <a:ext cx="7854176" cy="464892"/>
          </a:xfrm>
          <a:prstGeom prst="rect">
            <a:avLst/>
          </a:prstGeom>
        </p:spPr>
        <p:txBody>
          <a:bodyPr anchor="t" rtlCol="false" tIns="0" lIns="0" bIns="0" rIns="0">
            <a:spAutoFit/>
          </a:bodyPr>
          <a:lstStyle/>
          <a:p>
            <a:pPr algn="l">
              <a:lnSpc>
                <a:spcPts val="3776"/>
              </a:lnSpc>
            </a:pPr>
            <a:r>
              <a:rPr lang="en-US" sz="2697">
                <a:solidFill>
                  <a:srgbClr val="000000"/>
                </a:solidFill>
                <a:latin typeface="Alatsi"/>
              </a:rPr>
              <a:t>Computation for Chunk with Size </a:t>
            </a:r>
            <a:r>
              <a:rPr lang="en-US" sz="2697">
                <a:solidFill>
                  <a:srgbClr val="FF3131"/>
                </a:solidFill>
                <a:latin typeface="Alatsi"/>
              </a:rPr>
              <a:t>20,000</a:t>
            </a:r>
            <a:r>
              <a:rPr lang="en-US" sz="2697">
                <a:solidFill>
                  <a:srgbClr val="000000"/>
                </a:solidFill>
                <a:latin typeface="Alatsi"/>
              </a:rPr>
              <a:t> Document</a:t>
            </a:r>
          </a:p>
        </p:txBody>
      </p:sp>
      <p:grpSp>
        <p:nvGrpSpPr>
          <p:cNvPr name="Group 12" id="12"/>
          <p:cNvGrpSpPr/>
          <p:nvPr/>
        </p:nvGrpSpPr>
        <p:grpSpPr>
          <a:xfrm rot="0">
            <a:off x="2724150" y="2294572"/>
            <a:ext cx="446722" cy="436245"/>
            <a:chOff x="0" y="0"/>
            <a:chExt cx="595630" cy="581660"/>
          </a:xfrm>
        </p:grpSpPr>
        <p:sp>
          <p:nvSpPr>
            <p:cNvPr name="Freeform 13" id="13"/>
            <p:cNvSpPr/>
            <p:nvPr/>
          </p:nvSpPr>
          <p:spPr>
            <a:xfrm flipH="false" flipV="false" rot="0">
              <a:off x="-27940" y="68580"/>
              <a:ext cx="648970" cy="538480"/>
            </a:xfrm>
            <a:custGeom>
              <a:avLst/>
              <a:gdLst/>
              <a:ahLst/>
              <a:cxnLst/>
              <a:rect r="r" b="b" t="t" l="l"/>
              <a:pathLst>
                <a:path h="538480" w="648970">
                  <a:moveTo>
                    <a:pt x="78740" y="0"/>
                  </a:moveTo>
                  <a:cubicBezTo>
                    <a:pt x="643890" y="55880"/>
                    <a:pt x="648970" y="358140"/>
                    <a:pt x="571500" y="439420"/>
                  </a:cubicBezTo>
                  <a:cubicBezTo>
                    <a:pt x="492760" y="523240"/>
                    <a:pt x="160020" y="538480"/>
                    <a:pt x="78740" y="461010"/>
                  </a:cubicBezTo>
                  <a:cubicBezTo>
                    <a:pt x="0" y="387350"/>
                    <a:pt x="78740" y="0"/>
                    <a:pt x="78740" y="0"/>
                  </a:cubicBezTo>
                </a:path>
              </a:pathLst>
            </a:custGeom>
            <a:solidFill>
              <a:srgbClr val="FFF234">
                <a:alpha val="49804"/>
              </a:srgbClr>
            </a:solidFill>
            <a:ln cap="sq">
              <a:noFill/>
              <a:prstDash val="solid"/>
              <a:miter/>
            </a:ln>
          </p:spPr>
        </p:sp>
      </p:grpSp>
      <p:grpSp>
        <p:nvGrpSpPr>
          <p:cNvPr name="Group 14" id="14"/>
          <p:cNvGrpSpPr/>
          <p:nvPr/>
        </p:nvGrpSpPr>
        <p:grpSpPr>
          <a:xfrm rot="0">
            <a:off x="8711565" y="2321242"/>
            <a:ext cx="580072" cy="450532"/>
            <a:chOff x="0" y="0"/>
            <a:chExt cx="773430" cy="600710"/>
          </a:xfrm>
        </p:grpSpPr>
        <p:sp>
          <p:nvSpPr>
            <p:cNvPr name="Freeform 15" id="15"/>
            <p:cNvSpPr/>
            <p:nvPr/>
          </p:nvSpPr>
          <p:spPr>
            <a:xfrm flipH="false" flipV="false" rot="0">
              <a:off x="-22860" y="-3810"/>
              <a:ext cx="812800" cy="612140"/>
            </a:xfrm>
            <a:custGeom>
              <a:avLst/>
              <a:gdLst/>
              <a:ahLst/>
              <a:cxnLst/>
              <a:rect r="r" b="b" t="t" l="l"/>
              <a:pathLst>
                <a:path h="612140" w="812800">
                  <a:moveTo>
                    <a:pt x="73660" y="91440"/>
                  </a:moveTo>
                  <a:cubicBezTo>
                    <a:pt x="261620" y="87630"/>
                    <a:pt x="359410" y="60960"/>
                    <a:pt x="448310" y="54610"/>
                  </a:cubicBezTo>
                  <a:cubicBezTo>
                    <a:pt x="543560" y="48260"/>
                    <a:pt x="689610" y="0"/>
                    <a:pt x="744220" y="54610"/>
                  </a:cubicBezTo>
                  <a:cubicBezTo>
                    <a:pt x="812800" y="123190"/>
                    <a:pt x="812800" y="444500"/>
                    <a:pt x="744220" y="511810"/>
                  </a:cubicBezTo>
                  <a:cubicBezTo>
                    <a:pt x="690880" y="566420"/>
                    <a:pt x="556260" y="506730"/>
                    <a:pt x="453390" y="511810"/>
                  </a:cubicBezTo>
                  <a:cubicBezTo>
                    <a:pt x="334010" y="518160"/>
                    <a:pt x="139700" y="612140"/>
                    <a:pt x="73660" y="552450"/>
                  </a:cubicBezTo>
                  <a:cubicBezTo>
                    <a:pt x="0" y="487680"/>
                    <a:pt x="73660" y="91440"/>
                    <a:pt x="73660" y="91440"/>
                  </a:cubicBezTo>
                </a:path>
              </a:pathLst>
            </a:custGeom>
            <a:solidFill>
              <a:srgbClr val="FFF234">
                <a:alpha val="49804"/>
              </a:srgbClr>
            </a:solidFill>
            <a:ln cap="sq">
              <a:noFill/>
              <a:prstDash val="solid"/>
              <a:miter/>
            </a:ln>
          </p:spPr>
        </p:sp>
      </p:grpSp>
      <p:grpSp>
        <p:nvGrpSpPr>
          <p:cNvPr name="Group 16" id="16"/>
          <p:cNvGrpSpPr/>
          <p:nvPr/>
        </p:nvGrpSpPr>
        <p:grpSpPr>
          <a:xfrm rot="0">
            <a:off x="14828520" y="2307908"/>
            <a:ext cx="790575" cy="487680"/>
            <a:chOff x="0" y="0"/>
            <a:chExt cx="1054100" cy="650240"/>
          </a:xfrm>
        </p:grpSpPr>
        <p:sp>
          <p:nvSpPr>
            <p:cNvPr name="Freeform 17" id="17"/>
            <p:cNvSpPr/>
            <p:nvPr/>
          </p:nvSpPr>
          <p:spPr>
            <a:xfrm flipH="false" flipV="false" rot="0">
              <a:off x="49530" y="46990"/>
              <a:ext cx="981710" cy="612140"/>
            </a:xfrm>
            <a:custGeom>
              <a:avLst/>
              <a:gdLst/>
              <a:ahLst/>
              <a:cxnLst/>
              <a:rect r="r" b="b" t="t" l="l"/>
              <a:pathLst>
                <a:path h="612140" w="981710">
                  <a:moveTo>
                    <a:pt x="1270" y="99060"/>
                  </a:moveTo>
                  <a:cubicBezTo>
                    <a:pt x="502920" y="13970"/>
                    <a:pt x="565150" y="0"/>
                    <a:pt x="647700" y="3810"/>
                  </a:cubicBezTo>
                  <a:cubicBezTo>
                    <a:pt x="742950" y="7620"/>
                    <a:pt x="928370" y="2540"/>
                    <a:pt x="952500" y="59690"/>
                  </a:cubicBezTo>
                  <a:cubicBezTo>
                    <a:pt x="981710" y="129540"/>
                    <a:pt x="783590" y="391160"/>
                    <a:pt x="698500" y="440690"/>
                  </a:cubicBezTo>
                  <a:cubicBezTo>
                    <a:pt x="651510" y="467360"/>
                    <a:pt x="615950" y="440690"/>
                    <a:pt x="554990" y="449580"/>
                  </a:cubicBezTo>
                  <a:cubicBezTo>
                    <a:pt x="444500" y="464820"/>
                    <a:pt x="182880" y="612140"/>
                    <a:pt x="91440" y="551180"/>
                  </a:cubicBezTo>
                  <a:cubicBezTo>
                    <a:pt x="0" y="492760"/>
                    <a:pt x="1270" y="99060"/>
                    <a:pt x="1270" y="99060"/>
                  </a:cubicBezTo>
                </a:path>
              </a:pathLst>
            </a:custGeom>
            <a:solidFill>
              <a:srgbClr val="FFF234">
                <a:alpha val="49804"/>
              </a:srgbClr>
            </a:solidFill>
            <a:ln cap="sq">
              <a:noFill/>
              <a:prstDash val="solid"/>
              <a:miter/>
            </a:ln>
          </p:spPr>
        </p:sp>
      </p:grpSp>
      <p:grpSp>
        <p:nvGrpSpPr>
          <p:cNvPr name="Group 18" id="18"/>
          <p:cNvGrpSpPr/>
          <p:nvPr/>
        </p:nvGrpSpPr>
        <p:grpSpPr>
          <a:xfrm rot="0">
            <a:off x="3039428" y="5274945"/>
            <a:ext cx="537210" cy="432435"/>
            <a:chOff x="0" y="0"/>
            <a:chExt cx="716280" cy="576580"/>
          </a:xfrm>
        </p:grpSpPr>
        <p:sp>
          <p:nvSpPr>
            <p:cNvPr name="Freeform 19" id="19"/>
            <p:cNvSpPr/>
            <p:nvPr/>
          </p:nvSpPr>
          <p:spPr>
            <a:xfrm flipH="false" flipV="false" rot="0">
              <a:off x="-26670" y="50800"/>
              <a:ext cx="773430" cy="566420"/>
            </a:xfrm>
            <a:custGeom>
              <a:avLst/>
              <a:gdLst/>
              <a:ahLst/>
              <a:cxnLst/>
              <a:rect r="r" b="b" t="t" l="l"/>
              <a:pathLst>
                <a:path h="566420" w="773430">
                  <a:moveTo>
                    <a:pt x="107950" y="0"/>
                  </a:moveTo>
                  <a:cubicBezTo>
                    <a:pt x="772160" y="100330"/>
                    <a:pt x="773430" y="393700"/>
                    <a:pt x="690880" y="473710"/>
                  </a:cubicBezTo>
                  <a:cubicBezTo>
                    <a:pt x="596900" y="566420"/>
                    <a:pt x="166370" y="557530"/>
                    <a:pt x="77470" y="459740"/>
                  </a:cubicBezTo>
                  <a:cubicBezTo>
                    <a:pt x="0" y="375920"/>
                    <a:pt x="107950" y="0"/>
                    <a:pt x="107950" y="0"/>
                  </a:cubicBezTo>
                </a:path>
              </a:pathLst>
            </a:custGeom>
            <a:solidFill>
              <a:srgbClr val="FFF234">
                <a:alpha val="49804"/>
              </a:srgbClr>
            </a:solidFill>
            <a:ln cap="sq">
              <a:noFill/>
              <a:prstDash val="solid"/>
              <a:miter/>
            </a:ln>
          </p:spPr>
        </p:sp>
      </p:grpSp>
      <p:grpSp>
        <p:nvGrpSpPr>
          <p:cNvPr name="Group 20" id="20"/>
          <p:cNvGrpSpPr/>
          <p:nvPr/>
        </p:nvGrpSpPr>
        <p:grpSpPr>
          <a:xfrm rot="0">
            <a:off x="8874443" y="5342572"/>
            <a:ext cx="562928" cy="463868"/>
            <a:chOff x="0" y="0"/>
            <a:chExt cx="750570" cy="618490"/>
          </a:xfrm>
        </p:grpSpPr>
        <p:sp>
          <p:nvSpPr>
            <p:cNvPr name="Freeform 21" id="21"/>
            <p:cNvSpPr/>
            <p:nvPr/>
          </p:nvSpPr>
          <p:spPr>
            <a:xfrm flipH="false" flipV="false" rot="0">
              <a:off x="-24130" y="13970"/>
              <a:ext cx="770890" cy="622300"/>
            </a:xfrm>
            <a:custGeom>
              <a:avLst/>
              <a:gdLst/>
              <a:ahLst/>
              <a:cxnLst/>
              <a:rect r="r" b="b" t="t" l="l"/>
              <a:pathLst>
                <a:path h="622300" w="770890">
                  <a:moveTo>
                    <a:pt x="74930" y="90170"/>
                  </a:moveTo>
                  <a:cubicBezTo>
                    <a:pt x="575310" y="64770"/>
                    <a:pt x="666750" y="0"/>
                    <a:pt x="709930" y="36830"/>
                  </a:cubicBezTo>
                  <a:cubicBezTo>
                    <a:pt x="770890" y="88900"/>
                    <a:pt x="702310" y="492760"/>
                    <a:pt x="711200" y="494030"/>
                  </a:cubicBezTo>
                  <a:cubicBezTo>
                    <a:pt x="713740" y="494030"/>
                    <a:pt x="734060" y="433070"/>
                    <a:pt x="723900" y="424180"/>
                  </a:cubicBezTo>
                  <a:cubicBezTo>
                    <a:pt x="703580" y="408940"/>
                    <a:pt x="595630" y="506730"/>
                    <a:pt x="509270" y="529590"/>
                  </a:cubicBezTo>
                  <a:cubicBezTo>
                    <a:pt x="392430" y="560070"/>
                    <a:pt x="148590" y="622300"/>
                    <a:pt x="74930" y="552450"/>
                  </a:cubicBezTo>
                  <a:cubicBezTo>
                    <a:pt x="0" y="481330"/>
                    <a:pt x="74930" y="90170"/>
                    <a:pt x="74930" y="90170"/>
                  </a:cubicBezTo>
                </a:path>
              </a:pathLst>
            </a:custGeom>
            <a:solidFill>
              <a:srgbClr val="FFF234">
                <a:alpha val="49804"/>
              </a:srgbClr>
            </a:solidFill>
            <a:ln cap="sq">
              <a:noFill/>
              <a:prstDash val="solid"/>
              <a:miter/>
            </a:ln>
          </p:spPr>
        </p:sp>
      </p:grpSp>
      <p:grpSp>
        <p:nvGrpSpPr>
          <p:cNvPr name="Group 22" id="22"/>
          <p:cNvGrpSpPr/>
          <p:nvPr/>
        </p:nvGrpSpPr>
        <p:grpSpPr>
          <a:xfrm rot="0">
            <a:off x="14998065" y="5260658"/>
            <a:ext cx="663893" cy="427672"/>
            <a:chOff x="0" y="0"/>
            <a:chExt cx="885190" cy="570230"/>
          </a:xfrm>
        </p:grpSpPr>
        <p:sp>
          <p:nvSpPr>
            <p:cNvPr name="Freeform 23" id="23"/>
            <p:cNvSpPr/>
            <p:nvPr/>
          </p:nvSpPr>
          <p:spPr>
            <a:xfrm flipH="false" flipV="false" rot="0">
              <a:off x="-31750" y="35560"/>
              <a:ext cx="908050" cy="570230"/>
            </a:xfrm>
            <a:custGeom>
              <a:avLst/>
              <a:gdLst/>
              <a:ahLst/>
              <a:cxnLst/>
              <a:rect r="r" b="b" t="t" l="l"/>
              <a:pathLst>
                <a:path h="570230" w="908050">
                  <a:moveTo>
                    <a:pt x="82550" y="15240"/>
                  </a:moveTo>
                  <a:cubicBezTo>
                    <a:pt x="764540" y="20320"/>
                    <a:pt x="838200" y="0"/>
                    <a:pt x="864870" y="40640"/>
                  </a:cubicBezTo>
                  <a:cubicBezTo>
                    <a:pt x="908050" y="105410"/>
                    <a:pt x="801370" y="449580"/>
                    <a:pt x="750570" y="482600"/>
                  </a:cubicBezTo>
                  <a:cubicBezTo>
                    <a:pt x="731520" y="495300"/>
                    <a:pt x="720090" y="474980"/>
                    <a:pt x="688340" y="472440"/>
                  </a:cubicBezTo>
                  <a:cubicBezTo>
                    <a:pt x="590550" y="464820"/>
                    <a:pt x="176530" y="570230"/>
                    <a:pt x="82550" y="476250"/>
                  </a:cubicBezTo>
                  <a:cubicBezTo>
                    <a:pt x="0" y="394970"/>
                    <a:pt x="82550" y="15240"/>
                    <a:pt x="82550" y="15240"/>
                  </a:cubicBezTo>
                </a:path>
              </a:pathLst>
            </a:custGeom>
            <a:solidFill>
              <a:srgbClr val="FFF234">
                <a:alpha val="49804"/>
              </a:srgbClr>
            </a:solidFill>
            <a:ln cap="sq">
              <a:noFill/>
              <a:prstDash val="solid"/>
              <a:miter/>
            </a:ln>
          </p:spPr>
        </p:sp>
      </p:grpSp>
      <p:grpSp>
        <p:nvGrpSpPr>
          <p:cNvPr name="Group 24" id="24"/>
          <p:cNvGrpSpPr/>
          <p:nvPr/>
        </p:nvGrpSpPr>
        <p:grpSpPr>
          <a:xfrm rot="0">
            <a:off x="2631758" y="8362950"/>
            <a:ext cx="857250" cy="461962"/>
            <a:chOff x="0" y="0"/>
            <a:chExt cx="1143000" cy="615950"/>
          </a:xfrm>
        </p:grpSpPr>
        <p:sp>
          <p:nvSpPr>
            <p:cNvPr name="Freeform 25" id="25"/>
            <p:cNvSpPr/>
            <p:nvPr/>
          </p:nvSpPr>
          <p:spPr>
            <a:xfrm flipH="false" flipV="false" rot="0">
              <a:off x="33020" y="44450"/>
              <a:ext cx="1087120" cy="576580"/>
            </a:xfrm>
            <a:custGeom>
              <a:avLst/>
              <a:gdLst/>
              <a:ahLst/>
              <a:cxnLst/>
              <a:rect r="r" b="b" t="t" l="l"/>
              <a:pathLst>
                <a:path h="576580" w="1087120">
                  <a:moveTo>
                    <a:pt x="17780" y="63500"/>
                  </a:moveTo>
                  <a:cubicBezTo>
                    <a:pt x="499110" y="5080"/>
                    <a:pt x="561340" y="0"/>
                    <a:pt x="652780" y="6350"/>
                  </a:cubicBezTo>
                  <a:cubicBezTo>
                    <a:pt x="772160" y="13970"/>
                    <a:pt x="1032510" y="3810"/>
                    <a:pt x="1059180" y="71120"/>
                  </a:cubicBezTo>
                  <a:cubicBezTo>
                    <a:pt x="1087120" y="142240"/>
                    <a:pt x="853440" y="383540"/>
                    <a:pt x="783590" y="435610"/>
                  </a:cubicBezTo>
                  <a:cubicBezTo>
                    <a:pt x="753110" y="457200"/>
                    <a:pt x="739140" y="457200"/>
                    <a:pt x="704850" y="463550"/>
                  </a:cubicBezTo>
                  <a:cubicBezTo>
                    <a:pt x="646430" y="473710"/>
                    <a:pt x="547370" y="458470"/>
                    <a:pt x="457200" y="466090"/>
                  </a:cubicBezTo>
                  <a:cubicBezTo>
                    <a:pt x="344170" y="474980"/>
                    <a:pt x="157480" y="576580"/>
                    <a:pt x="83820" y="520700"/>
                  </a:cubicBezTo>
                  <a:cubicBezTo>
                    <a:pt x="0" y="458470"/>
                    <a:pt x="17780" y="63500"/>
                    <a:pt x="17780" y="63500"/>
                  </a:cubicBezTo>
                </a:path>
              </a:pathLst>
            </a:custGeom>
            <a:solidFill>
              <a:srgbClr val="FFF234">
                <a:alpha val="49804"/>
              </a:srgbClr>
            </a:solidFill>
            <a:ln cap="sq">
              <a:noFill/>
              <a:prstDash val="solid"/>
              <a:miter/>
            </a:ln>
          </p:spPr>
        </p:sp>
      </p:grpSp>
      <p:grpSp>
        <p:nvGrpSpPr>
          <p:cNvPr name="Group 26" id="26"/>
          <p:cNvGrpSpPr/>
          <p:nvPr/>
        </p:nvGrpSpPr>
        <p:grpSpPr>
          <a:xfrm rot="0">
            <a:off x="6683693" y="7600950"/>
            <a:ext cx="1205865" cy="432435"/>
            <a:chOff x="0" y="0"/>
            <a:chExt cx="1607820" cy="576580"/>
          </a:xfrm>
        </p:grpSpPr>
        <p:sp>
          <p:nvSpPr>
            <p:cNvPr name="Freeform 27" id="27"/>
            <p:cNvSpPr/>
            <p:nvPr/>
          </p:nvSpPr>
          <p:spPr>
            <a:xfrm flipH="false" flipV="false" rot="0">
              <a:off x="-44450" y="15240"/>
              <a:ext cx="1661160" cy="652780"/>
            </a:xfrm>
            <a:custGeom>
              <a:avLst/>
              <a:gdLst/>
              <a:ahLst/>
              <a:cxnLst/>
              <a:rect r="r" b="b" t="t" l="l"/>
              <a:pathLst>
                <a:path h="652780" w="1661160">
                  <a:moveTo>
                    <a:pt x="95250" y="35560"/>
                  </a:moveTo>
                  <a:cubicBezTo>
                    <a:pt x="1454150" y="39370"/>
                    <a:pt x="1553210" y="0"/>
                    <a:pt x="1600200" y="54610"/>
                  </a:cubicBezTo>
                  <a:cubicBezTo>
                    <a:pt x="1661160" y="124460"/>
                    <a:pt x="1634490" y="452120"/>
                    <a:pt x="1565910" y="510540"/>
                  </a:cubicBezTo>
                  <a:cubicBezTo>
                    <a:pt x="1517650" y="552450"/>
                    <a:pt x="1441450" y="496570"/>
                    <a:pt x="1332230" y="492760"/>
                  </a:cubicBezTo>
                  <a:cubicBezTo>
                    <a:pt x="1082040" y="483870"/>
                    <a:pt x="251460" y="652780"/>
                    <a:pt x="95250" y="497840"/>
                  </a:cubicBezTo>
                  <a:cubicBezTo>
                    <a:pt x="0" y="402590"/>
                    <a:pt x="95250" y="35560"/>
                    <a:pt x="95250" y="35560"/>
                  </a:cubicBezTo>
                </a:path>
              </a:pathLst>
            </a:custGeom>
            <a:solidFill>
              <a:srgbClr val="FFF234">
                <a:alpha val="49804"/>
              </a:srgbClr>
            </a:solidFill>
            <a:ln cap="sq">
              <a:noFill/>
              <a:prstDash val="solid"/>
              <a:miter/>
            </a:ln>
          </p:spPr>
        </p:sp>
      </p:grpSp>
      <p:grpSp>
        <p:nvGrpSpPr>
          <p:cNvPr name="Group 28" id="28"/>
          <p:cNvGrpSpPr/>
          <p:nvPr/>
        </p:nvGrpSpPr>
        <p:grpSpPr>
          <a:xfrm rot="0">
            <a:off x="2901315" y="1409700"/>
            <a:ext cx="1788795" cy="500062"/>
            <a:chOff x="0" y="0"/>
            <a:chExt cx="2385060" cy="666750"/>
          </a:xfrm>
        </p:grpSpPr>
        <p:sp>
          <p:nvSpPr>
            <p:cNvPr name="Freeform 29" id="29"/>
            <p:cNvSpPr/>
            <p:nvPr/>
          </p:nvSpPr>
          <p:spPr>
            <a:xfrm flipH="false" flipV="false" rot="0">
              <a:off x="-48260" y="50800"/>
              <a:ext cx="2383790" cy="638810"/>
            </a:xfrm>
            <a:custGeom>
              <a:avLst/>
              <a:gdLst/>
              <a:ahLst/>
              <a:cxnLst/>
              <a:rect r="r" b="b" t="t" l="l"/>
              <a:pathLst>
                <a:path h="638810" w="2383790">
                  <a:moveTo>
                    <a:pt x="99060" y="0"/>
                  </a:moveTo>
                  <a:cubicBezTo>
                    <a:pt x="1790700" y="7620"/>
                    <a:pt x="1927860" y="8890"/>
                    <a:pt x="2070100" y="36830"/>
                  </a:cubicBezTo>
                  <a:cubicBezTo>
                    <a:pt x="2186940" y="58420"/>
                    <a:pt x="2376170" y="144780"/>
                    <a:pt x="2381250" y="134620"/>
                  </a:cubicBezTo>
                  <a:cubicBezTo>
                    <a:pt x="2383790" y="130810"/>
                    <a:pt x="2362200" y="106680"/>
                    <a:pt x="2354580" y="110490"/>
                  </a:cubicBezTo>
                  <a:cubicBezTo>
                    <a:pt x="2326640" y="120650"/>
                    <a:pt x="2376170" y="515620"/>
                    <a:pt x="2306320" y="565150"/>
                  </a:cubicBezTo>
                  <a:cubicBezTo>
                    <a:pt x="2254250" y="601980"/>
                    <a:pt x="2156460" y="523240"/>
                    <a:pt x="2061210" y="508000"/>
                  </a:cubicBezTo>
                  <a:cubicBezTo>
                    <a:pt x="1929130" y="485140"/>
                    <a:pt x="1786890" y="467360"/>
                    <a:pt x="1583690" y="457200"/>
                  </a:cubicBezTo>
                  <a:cubicBezTo>
                    <a:pt x="1225550" y="439420"/>
                    <a:pt x="275590" y="638810"/>
                    <a:pt x="99060" y="462280"/>
                  </a:cubicBezTo>
                  <a:cubicBezTo>
                    <a:pt x="0" y="363220"/>
                    <a:pt x="99060" y="0"/>
                    <a:pt x="99060" y="0"/>
                  </a:cubicBezTo>
                </a:path>
              </a:pathLst>
            </a:custGeom>
            <a:solidFill>
              <a:srgbClr val="FFF234">
                <a:alpha val="49804"/>
              </a:srgbClr>
            </a:solidFill>
            <a:ln cap="sq">
              <a:noFill/>
              <a:prstDash val="solid"/>
              <a:miter/>
            </a:ln>
          </p:spPr>
        </p:sp>
      </p:grpSp>
      <p:grpSp>
        <p:nvGrpSpPr>
          <p:cNvPr name="Group 30" id="30"/>
          <p:cNvGrpSpPr/>
          <p:nvPr/>
        </p:nvGrpSpPr>
        <p:grpSpPr>
          <a:xfrm rot="0">
            <a:off x="4023360" y="7403782"/>
            <a:ext cx="1069658" cy="467678"/>
            <a:chOff x="0" y="0"/>
            <a:chExt cx="1426210" cy="623570"/>
          </a:xfrm>
        </p:grpSpPr>
        <p:sp>
          <p:nvSpPr>
            <p:cNvPr name="Freeform 31" id="31"/>
            <p:cNvSpPr/>
            <p:nvPr/>
          </p:nvSpPr>
          <p:spPr>
            <a:xfrm flipH="false" flipV="false" rot="0">
              <a:off x="11430" y="-45720"/>
              <a:ext cx="1442720" cy="670560"/>
            </a:xfrm>
            <a:custGeom>
              <a:avLst/>
              <a:gdLst/>
              <a:ahLst/>
              <a:cxnLst/>
              <a:rect r="r" b="b" t="t" l="l"/>
              <a:pathLst>
                <a:path h="670560" w="1442720">
                  <a:moveTo>
                    <a:pt x="166370" y="96520"/>
                  </a:moveTo>
                  <a:cubicBezTo>
                    <a:pt x="383540" y="151130"/>
                    <a:pt x="453390" y="158750"/>
                    <a:pt x="558800" y="160020"/>
                  </a:cubicBezTo>
                  <a:cubicBezTo>
                    <a:pt x="746760" y="161290"/>
                    <a:pt x="1229360" y="0"/>
                    <a:pt x="1346200" y="105410"/>
                  </a:cubicBezTo>
                  <a:cubicBezTo>
                    <a:pt x="1436370" y="186690"/>
                    <a:pt x="1442720" y="472440"/>
                    <a:pt x="1363980" y="562610"/>
                  </a:cubicBezTo>
                  <a:cubicBezTo>
                    <a:pt x="1267460" y="670560"/>
                    <a:pt x="876300" y="610870"/>
                    <a:pt x="707390" y="617220"/>
                  </a:cubicBezTo>
                  <a:cubicBezTo>
                    <a:pt x="601980" y="621030"/>
                    <a:pt x="535940" y="621030"/>
                    <a:pt x="449580" y="614680"/>
                  </a:cubicBezTo>
                  <a:cubicBezTo>
                    <a:pt x="361950" y="607060"/>
                    <a:pt x="261620" y="591820"/>
                    <a:pt x="186690" y="577850"/>
                  </a:cubicBezTo>
                  <a:cubicBezTo>
                    <a:pt x="129540" y="566420"/>
                    <a:pt x="60960" y="579120"/>
                    <a:pt x="39370" y="539750"/>
                  </a:cubicBezTo>
                  <a:cubicBezTo>
                    <a:pt x="0" y="472440"/>
                    <a:pt x="166370" y="96520"/>
                    <a:pt x="166370" y="96520"/>
                  </a:cubicBezTo>
                </a:path>
              </a:pathLst>
            </a:custGeom>
            <a:solidFill>
              <a:srgbClr val="FFF234">
                <a:alpha val="49804"/>
              </a:srgbClr>
            </a:solidFill>
            <a:ln cap="sq">
              <a:noFill/>
              <a:prstDash val="solid"/>
              <a:miter/>
            </a:ln>
          </p:spPr>
        </p:sp>
      </p:grpSp>
      <p:grpSp>
        <p:nvGrpSpPr>
          <p:cNvPr name="Group 32" id="32"/>
          <p:cNvGrpSpPr/>
          <p:nvPr/>
        </p:nvGrpSpPr>
        <p:grpSpPr>
          <a:xfrm rot="0">
            <a:off x="5097780" y="8216265"/>
            <a:ext cx="416243" cy="416243"/>
            <a:chOff x="0" y="0"/>
            <a:chExt cx="554990" cy="554990"/>
          </a:xfrm>
        </p:grpSpPr>
        <p:sp>
          <p:nvSpPr>
            <p:cNvPr name="Freeform 33" id="33"/>
            <p:cNvSpPr/>
            <p:nvPr/>
          </p:nvSpPr>
          <p:spPr>
            <a:xfrm flipH="false" flipV="false" rot="0">
              <a:off x="48260" y="44450"/>
              <a:ext cx="448310" cy="461010"/>
            </a:xfrm>
            <a:custGeom>
              <a:avLst/>
              <a:gdLst/>
              <a:ahLst/>
              <a:cxnLst/>
              <a:rect r="r" b="b" t="t" l="l"/>
              <a:pathLst>
                <a:path h="461010" w="448310">
                  <a:moveTo>
                    <a:pt x="448310" y="162560"/>
                  </a:moveTo>
                  <a:cubicBezTo>
                    <a:pt x="448310" y="307340"/>
                    <a:pt x="431800" y="344170"/>
                    <a:pt x="410210" y="372110"/>
                  </a:cubicBezTo>
                  <a:cubicBezTo>
                    <a:pt x="388620" y="400050"/>
                    <a:pt x="356870" y="425450"/>
                    <a:pt x="323850" y="439420"/>
                  </a:cubicBezTo>
                  <a:cubicBezTo>
                    <a:pt x="292100" y="453390"/>
                    <a:pt x="251460" y="461010"/>
                    <a:pt x="217170" y="459740"/>
                  </a:cubicBezTo>
                  <a:cubicBezTo>
                    <a:pt x="181610" y="457200"/>
                    <a:pt x="142240" y="444500"/>
                    <a:pt x="111760" y="426720"/>
                  </a:cubicBezTo>
                  <a:cubicBezTo>
                    <a:pt x="81280" y="407670"/>
                    <a:pt x="53340" y="379730"/>
                    <a:pt x="34290" y="349250"/>
                  </a:cubicBezTo>
                  <a:cubicBezTo>
                    <a:pt x="16510" y="318770"/>
                    <a:pt x="3810" y="280670"/>
                    <a:pt x="2540" y="245110"/>
                  </a:cubicBezTo>
                  <a:cubicBezTo>
                    <a:pt x="0" y="209550"/>
                    <a:pt x="7620" y="168910"/>
                    <a:pt x="21590" y="137160"/>
                  </a:cubicBezTo>
                  <a:cubicBezTo>
                    <a:pt x="36830" y="105410"/>
                    <a:pt x="60960" y="72390"/>
                    <a:pt x="88900" y="50800"/>
                  </a:cubicBezTo>
                  <a:cubicBezTo>
                    <a:pt x="116840" y="29210"/>
                    <a:pt x="154940" y="12700"/>
                    <a:pt x="189230" y="6350"/>
                  </a:cubicBezTo>
                  <a:cubicBezTo>
                    <a:pt x="223520" y="0"/>
                    <a:pt x="264160" y="2540"/>
                    <a:pt x="298450" y="12700"/>
                  </a:cubicBezTo>
                  <a:cubicBezTo>
                    <a:pt x="332740" y="22860"/>
                    <a:pt x="392430" y="69850"/>
                    <a:pt x="392430" y="69850"/>
                  </a:cubicBezTo>
                </a:path>
              </a:pathLst>
            </a:custGeom>
            <a:solidFill>
              <a:srgbClr val="FFF234">
                <a:alpha val="49804"/>
              </a:srgbClr>
            </a:solidFill>
            <a:ln cap="sq">
              <a:noFill/>
              <a:prstDash val="solid"/>
              <a:miter/>
            </a:ln>
          </p:spPr>
        </p:sp>
      </p:grpSp>
    </p:spTree>
  </p:cSld>
  <p:clrMapOvr>
    <a:masterClrMapping/>
  </p:clrMapOvr>
</p:sld>
</file>

<file path=ppt/slides/slide3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679044" y="4174179"/>
            <a:ext cx="10929913" cy="1450976"/>
          </a:xfrm>
          <a:prstGeom prst="rect">
            <a:avLst/>
          </a:prstGeom>
        </p:spPr>
        <p:txBody>
          <a:bodyPr anchor="t" rtlCol="false" tIns="0" lIns="0" bIns="0" rIns="0">
            <a:spAutoFit/>
          </a:bodyPr>
          <a:lstStyle/>
          <a:p>
            <a:pPr algn="ctr">
              <a:lnSpc>
                <a:spcPts val="11899"/>
              </a:lnSpc>
            </a:pPr>
            <a:r>
              <a:rPr lang="en-US" sz="8499">
                <a:solidFill>
                  <a:srgbClr val="FF3131"/>
                </a:solidFill>
                <a:latin typeface="Alatsi"/>
              </a:rPr>
              <a:t> OTHER ERROR</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140085" y="1028700"/>
            <a:ext cx="13066389" cy="8782327"/>
          </a:xfrm>
          <a:custGeom>
            <a:avLst/>
            <a:gdLst/>
            <a:ahLst/>
            <a:cxnLst/>
            <a:rect r="r" b="b" t="t" l="l"/>
            <a:pathLst>
              <a:path h="8782327" w="13066389">
                <a:moveTo>
                  <a:pt x="0" y="0"/>
                </a:moveTo>
                <a:lnTo>
                  <a:pt x="13066389" y="0"/>
                </a:lnTo>
                <a:lnTo>
                  <a:pt x="13066389" y="8782327"/>
                </a:lnTo>
                <a:lnTo>
                  <a:pt x="0" y="8782327"/>
                </a:lnTo>
                <a:lnTo>
                  <a:pt x="0" y="0"/>
                </a:lnTo>
                <a:close/>
              </a:path>
            </a:pathLst>
          </a:custGeom>
          <a:blipFill>
            <a:blip r:embed="rId2"/>
            <a:stretch>
              <a:fillRect l="0" t="0" r="0" b="0"/>
            </a:stretch>
          </a:blipFill>
        </p:spPr>
      </p:sp>
      <p:sp>
        <p:nvSpPr>
          <p:cNvPr name="TextBox 3" id="3"/>
          <p:cNvSpPr txBox="true"/>
          <p:nvPr/>
        </p:nvSpPr>
        <p:spPr>
          <a:xfrm rot="0">
            <a:off x="3714619" y="187937"/>
            <a:ext cx="8646334" cy="505607"/>
          </a:xfrm>
          <a:prstGeom prst="rect">
            <a:avLst/>
          </a:prstGeom>
        </p:spPr>
        <p:txBody>
          <a:bodyPr anchor="t" rtlCol="false" tIns="0" lIns="0" bIns="0" rIns="0">
            <a:spAutoFit/>
          </a:bodyPr>
          <a:lstStyle/>
          <a:p>
            <a:pPr algn="l">
              <a:lnSpc>
                <a:spcPts val="4156"/>
              </a:lnSpc>
            </a:pPr>
            <a:r>
              <a:rPr lang="en-US" sz="2969">
                <a:solidFill>
                  <a:srgbClr val="FF3131"/>
                </a:solidFill>
                <a:latin typeface="Alatsi"/>
              </a:rPr>
              <a:t>Error </a:t>
            </a:r>
            <a:r>
              <a:rPr lang="en-US" sz="2969">
                <a:solidFill>
                  <a:srgbClr val="000000"/>
                </a:solidFill>
                <a:latin typeface="Alatsi"/>
              </a:rPr>
              <a:t>for Chunk with Size </a:t>
            </a:r>
            <a:r>
              <a:rPr lang="en-US" sz="2969">
                <a:solidFill>
                  <a:srgbClr val="FF3131"/>
                </a:solidFill>
                <a:latin typeface="Alatsi"/>
              </a:rPr>
              <a:t>10,000 </a:t>
            </a:r>
            <a:r>
              <a:rPr lang="en-US" sz="2969">
                <a:solidFill>
                  <a:srgbClr val="000000"/>
                </a:solidFill>
                <a:latin typeface="Alatsi"/>
              </a:rPr>
              <a:t>Document</a:t>
            </a:r>
          </a:p>
        </p:txBody>
      </p:sp>
      <p:grpSp>
        <p:nvGrpSpPr>
          <p:cNvPr name="Group 4" id="4"/>
          <p:cNvGrpSpPr/>
          <p:nvPr/>
        </p:nvGrpSpPr>
        <p:grpSpPr>
          <a:xfrm rot="0">
            <a:off x="4853940" y="6767512"/>
            <a:ext cx="6088380" cy="616268"/>
            <a:chOff x="0" y="0"/>
            <a:chExt cx="8117840" cy="821690"/>
          </a:xfrm>
        </p:grpSpPr>
        <p:sp>
          <p:nvSpPr>
            <p:cNvPr name="Freeform 5" id="5"/>
            <p:cNvSpPr/>
            <p:nvPr/>
          </p:nvSpPr>
          <p:spPr>
            <a:xfrm flipH="false" flipV="false" rot="0">
              <a:off x="50800" y="41910"/>
              <a:ext cx="8040370" cy="764540"/>
            </a:xfrm>
            <a:custGeom>
              <a:avLst/>
              <a:gdLst/>
              <a:ahLst/>
              <a:cxnLst/>
              <a:rect r="r" b="b" t="t" l="l"/>
              <a:pathLst>
                <a:path h="764540" w="8040370">
                  <a:moveTo>
                    <a:pt x="0" y="81280"/>
                  </a:moveTo>
                  <a:cubicBezTo>
                    <a:pt x="242570" y="27940"/>
                    <a:pt x="354330" y="17780"/>
                    <a:pt x="497840" y="11430"/>
                  </a:cubicBezTo>
                  <a:cubicBezTo>
                    <a:pt x="732790" y="0"/>
                    <a:pt x="1187450" y="5080"/>
                    <a:pt x="1422400" y="8890"/>
                  </a:cubicBezTo>
                  <a:cubicBezTo>
                    <a:pt x="1567180" y="11430"/>
                    <a:pt x="1667510" y="6350"/>
                    <a:pt x="1774190" y="22860"/>
                  </a:cubicBezTo>
                  <a:cubicBezTo>
                    <a:pt x="1866900" y="35560"/>
                    <a:pt x="1920240" y="69850"/>
                    <a:pt x="2029460" y="88900"/>
                  </a:cubicBezTo>
                  <a:cubicBezTo>
                    <a:pt x="2217420" y="119380"/>
                    <a:pt x="2599690" y="127000"/>
                    <a:pt x="2807970" y="148590"/>
                  </a:cubicBezTo>
                  <a:cubicBezTo>
                    <a:pt x="2946400" y="162560"/>
                    <a:pt x="3020060" y="181610"/>
                    <a:pt x="3155950" y="191770"/>
                  </a:cubicBezTo>
                  <a:cubicBezTo>
                    <a:pt x="3348990" y="205740"/>
                    <a:pt x="3676650" y="196850"/>
                    <a:pt x="3853180" y="207010"/>
                  </a:cubicBezTo>
                  <a:cubicBezTo>
                    <a:pt x="3962400" y="212090"/>
                    <a:pt x="3991610" y="222250"/>
                    <a:pt x="4116070" y="227330"/>
                  </a:cubicBezTo>
                  <a:cubicBezTo>
                    <a:pt x="4419600" y="240030"/>
                    <a:pt x="5367020" y="209550"/>
                    <a:pt x="5676900" y="228600"/>
                  </a:cubicBezTo>
                  <a:cubicBezTo>
                    <a:pt x="5810250" y="236220"/>
                    <a:pt x="5866130" y="256540"/>
                    <a:pt x="5960110" y="264160"/>
                  </a:cubicBezTo>
                  <a:cubicBezTo>
                    <a:pt x="6052820" y="270510"/>
                    <a:pt x="6115050" y="269240"/>
                    <a:pt x="6238240" y="270510"/>
                  </a:cubicBezTo>
                  <a:cubicBezTo>
                    <a:pt x="6484620" y="274320"/>
                    <a:pt x="7105650" y="284480"/>
                    <a:pt x="7341870" y="271780"/>
                  </a:cubicBezTo>
                  <a:cubicBezTo>
                    <a:pt x="7454900" y="266700"/>
                    <a:pt x="7512050" y="261620"/>
                    <a:pt x="7589520" y="246380"/>
                  </a:cubicBezTo>
                  <a:cubicBezTo>
                    <a:pt x="7661910" y="233680"/>
                    <a:pt x="7734300" y="165100"/>
                    <a:pt x="7795260" y="190500"/>
                  </a:cubicBezTo>
                  <a:cubicBezTo>
                    <a:pt x="7885430" y="228600"/>
                    <a:pt x="8040370" y="523240"/>
                    <a:pt x="8016240" y="591820"/>
                  </a:cubicBezTo>
                  <a:cubicBezTo>
                    <a:pt x="8003540" y="629920"/>
                    <a:pt x="7937500" y="627380"/>
                    <a:pt x="7884160" y="645160"/>
                  </a:cubicBezTo>
                  <a:cubicBezTo>
                    <a:pt x="7807960" y="671830"/>
                    <a:pt x="7730490" y="707390"/>
                    <a:pt x="7598410" y="725170"/>
                  </a:cubicBezTo>
                  <a:cubicBezTo>
                    <a:pt x="7313930" y="764540"/>
                    <a:pt x="6521450" y="731520"/>
                    <a:pt x="6231890" y="727710"/>
                  </a:cubicBezTo>
                  <a:cubicBezTo>
                    <a:pt x="6096000" y="726440"/>
                    <a:pt x="6035040" y="725170"/>
                    <a:pt x="5933440" y="718820"/>
                  </a:cubicBezTo>
                  <a:cubicBezTo>
                    <a:pt x="5824220" y="712470"/>
                    <a:pt x="5751830" y="693420"/>
                    <a:pt x="5599430" y="685800"/>
                  </a:cubicBezTo>
                  <a:cubicBezTo>
                    <a:pt x="5266690" y="669290"/>
                    <a:pt x="4329430" y="694690"/>
                    <a:pt x="4017010" y="683260"/>
                  </a:cubicBezTo>
                  <a:cubicBezTo>
                    <a:pt x="3886200" y="679450"/>
                    <a:pt x="3839210" y="666750"/>
                    <a:pt x="3738880" y="662940"/>
                  </a:cubicBezTo>
                  <a:cubicBezTo>
                    <a:pt x="3618230" y="659130"/>
                    <a:pt x="3512820" y="670560"/>
                    <a:pt x="3343910" y="662940"/>
                  </a:cubicBezTo>
                  <a:cubicBezTo>
                    <a:pt x="3039110" y="648970"/>
                    <a:pt x="2345690" y="593090"/>
                    <a:pt x="2061210" y="548640"/>
                  </a:cubicBezTo>
                  <a:cubicBezTo>
                    <a:pt x="1916430" y="527050"/>
                    <a:pt x="1846580" y="491490"/>
                    <a:pt x="1738630" y="478790"/>
                  </a:cubicBezTo>
                  <a:cubicBezTo>
                    <a:pt x="1633220" y="464820"/>
                    <a:pt x="1554480" y="468630"/>
                    <a:pt x="1422400" y="466090"/>
                  </a:cubicBezTo>
                  <a:cubicBezTo>
                    <a:pt x="1196340" y="462280"/>
                    <a:pt x="716280" y="459740"/>
                    <a:pt x="508000" y="468630"/>
                  </a:cubicBezTo>
                  <a:cubicBezTo>
                    <a:pt x="400050" y="472440"/>
                    <a:pt x="334010" y="474980"/>
                    <a:pt x="262890" y="487680"/>
                  </a:cubicBezTo>
                  <a:cubicBezTo>
                    <a:pt x="205740" y="497840"/>
                    <a:pt x="152400" y="552450"/>
                    <a:pt x="111760" y="529590"/>
                  </a:cubicBezTo>
                  <a:cubicBezTo>
                    <a:pt x="44450" y="490220"/>
                    <a:pt x="0" y="81280"/>
                    <a:pt x="0" y="81280"/>
                  </a:cubicBezTo>
                </a:path>
              </a:pathLst>
            </a:custGeom>
            <a:solidFill>
              <a:srgbClr val="FFF234">
                <a:alpha val="49804"/>
              </a:srgbClr>
            </a:solidFill>
            <a:ln cap="sq">
              <a:noFill/>
              <a:prstDash val="solid"/>
              <a:miter/>
            </a:ln>
          </p:spPr>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618528" y="663764"/>
            <a:ext cx="12486741" cy="9469895"/>
          </a:xfrm>
          <a:custGeom>
            <a:avLst/>
            <a:gdLst/>
            <a:ahLst/>
            <a:cxnLst/>
            <a:rect r="r" b="b" t="t" l="l"/>
            <a:pathLst>
              <a:path h="9469895" w="12486741">
                <a:moveTo>
                  <a:pt x="0" y="0"/>
                </a:moveTo>
                <a:lnTo>
                  <a:pt x="12486742" y="0"/>
                </a:lnTo>
                <a:lnTo>
                  <a:pt x="12486742" y="9469895"/>
                </a:lnTo>
                <a:lnTo>
                  <a:pt x="0" y="9469895"/>
                </a:lnTo>
                <a:lnTo>
                  <a:pt x="0" y="0"/>
                </a:lnTo>
                <a:close/>
              </a:path>
            </a:pathLst>
          </a:custGeom>
          <a:blipFill>
            <a:blip r:embed="rId2"/>
            <a:stretch>
              <a:fillRect l="0" t="0" r="-1558"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528049" y="793066"/>
            <a:ext cx="17231902" cy="9115112"/>
          </a:xfrm>
          <a:custGeom>
            <a:avLst/>
            <a:gdLst/>
            <a:ahLst/>
            <a:cxnLst/>
            <a:rect r="r" b="b" t="t" l="l"/>
            <a:pathLst>
              <a:path h="9115112" w="17231902">
                <a:moveTo>
                  <a:pt x="0" y="0"/>
                </a:moveTo>
                <a:lnTo>
                  <a:pt x="17231902" y="0"/>
                </a:lnTo>
                <a:lnTo>
                  <a:pt x="17231902" y="9115111"/>
                </a:lnTo>
                <a:lnTo>
                  <a:pt x="0" y="9115111"/>
                </a:lnTo>
                <a:lnTo>
                  <a:pt x="0" y="0"/>
                </a:lnTo>
                <a:close/>
              </a:path>
            </a:pathLst>
          </a:custGeom>
          <a:blipFill>
            <a:blip r:embed="rId2"/>
            <a:stretch>
              <a:fillRect l="0" t="0" r="0" b="0"/>
            </a:stretch>
          </a:blipFill>
        </p:spPr>
      </p:sp>
      <p:grpSp>
        <p:nvGrpSpPr>
          <p:cNvPr name="Group 3" id="3"/>
          <p:cNvGrpSpPr/>
          <p:nvPr/>
        </p:nvGrpSpPr>
        <p:grpSpPr>
          <a:xfrm rot="0">
            <a:off x="4987290" y="8905875"/>
            <a:ext cx="5142547" cy="633412"/>
            <a:chOff x="0" y="0"/>
            <a:chExt cx="6856730" cy="844550"/>
          </a:xfrm>
        </p:grpSpPr>
        <p:sp>
          <p:nvSpPr>
            <p:cNvPr name="Freeform 4" id="4"/>
            <p:cNvSpPr/>
            <p:nvPr/>
          </p:nvSpPr>
          <p:spPr>
            <a:xfrm flipH="false" flipV="false" rot="0">
              <a:off x="-26670" y="19050"/>
              <a:ext cx="6869430" cy="796290"/>
            </a:xfrm>
            <a:custGeom>
              <a:avLst/>
              <a:gdLst/>
              <a:ahLst/>
              <a:cxnLst/>
              <a:rect r="r" b="b" t="t" l="l"/>
              <a:pathLst>
                <a:path h="796290" w="6869430">
                  <a:moveTo>
                    <a:pt x="96520" y="140970"/>
                  </a:moveTo>
                  <a:cubicBezTo>
                    <a:pt x="918210" y="190500"/>
                    <a:pt x="1231900" y="238760"/>
                    <a:pt x="1432560" y="250190"/>
                  </a:cubicBezTo>
                  <a:cubicBezTo>
                    <a:pt x="1567180" y="256540"/>
                    <a:pt x="1634490" y="246380"/>
                    <a:pt x="1771650" y="250190"/>
                  </a:cubicBezTo>
                  <a:cubicBezTo>
                    <a:pt x="1981200" y="256540"/>
                    <a:pt x="2237740" y="284480"/>
                    <a:pt x="2566670" y="293370"/>
                  </a:cubicBezTo>
                  <a:cubicBezTo>
                    <a:pt x="3097530" y="307340"/>
                    <a:pt x="4288790" y="283210"/>
                    <a:pt x="4655820" y="294640"/>
                  </a:cubicBezTo>
                  <a:cubicBezTo>
                    <a:pt x="4787900" y="298450"/>
                    <a:pt x="4801870" y="307340"/>
                    <a:pt x="4925060" y="311150"/>
                  </a:cubicBezTo>
                  <a:cubicBezTo>
                    <a:pt x="5203190" y="320040"/>
                    <a:pt x="6018530" y="359410"/>
                    <a:pt x="6278880" y="316230"/>
                  </a:cubicBezTo>
                  <a:cubicBezTo>
                    <a:pt x="6388100" y="298450"/>
                    <a:pt x="6479540" y="213360"/>
                    <a:pt x="6504940" y="238760"/>
                  </a:cubicBezTo>
                  <a:cubicBezTo>
                    <a:pt x="6530340" y="264160"/>
                    <a:pt x="6480810" y="427990"/>
                    <a:pt x="6428740" y="469900"/>
                  </a:cubicBezTo>
                  <a:cubicBezTo>
                    <a:pt x="6377940" y="510540"/>
                    <a:pt x="6325870" y="483870"/>
                    <a:pt x="6197600" y="488950"/>
                  </a:cubicBezTo>
                  <a:cubicBezTo>
                    <a:pt x="5565140" y="514350"/>
                    <a:pt x="1245870" y="461010"/>
                    <a:pt x="586740" y="488950"/>
                  </a:cubicBezTo>
                  <a:cubicBezTo>
                    <a:pt x="444500" y="495300"/>
                    <a:pt x="378460" y="554990"/>
                    <a:pt x="328930" y="510540"/>
                  </a:cubicBezTo>
                  <a:cubicBezTo>
                    <a:pt x="264160" y="450850"/>
                    <a:pt x="261620" y="124460"/>
                    <a:pt x="326390" y="53340"/>
                  </a:cubicBezTo>
                  <a:cubicBezTo>
                    <a:pt x="375920" y="0"/>
                    <a:pt x="443230" y="38100"/>
                    <a:pt x="586740" y="31750"/>
                  </a:cubicBezTo>
                  <a:cubicBezTo>
                    <a:pt x="1261110" y="2540"/>
                    <a:pt x="5712460" y="2540"/>
                    <a:pt x="6377940" y="31750"/>
                  </a:cubicBezTo>
                  <a:cubicBezTo>
                    <a:pt x="6517640" y="38100"/>
                    <a:pt x="6557010" y="19050"/>
                    <a:pt x="6630670" y="53340"/>
                  </a:cubicBezTo>
                  <a:cubicBezTo>
                    <a:pt x="6709410" y="90170"/>
                    <a:pt x="6798310" y="175260"/>
                    <a:pt x="6831330" y="257810"/>
                  </a:cubicBezTo>
                  <a:cubicBezTo>
                    <a:pt x="6865620" y="339090"/>
                    <a:pt x="6869430" y="464820"/>
                    <a:pt x="6831330" y="542290"/>
                  </a:cubicBezTo>
                  <a:cubicBezTo>
                    <a:pt x="6793230" y="619760"/>
                    <a:pt x="6690360" y="681990"/>
                    <a:pt x="6601460" y="721360"/>
                  </a:cubicBezTo>
                  <a:cubicBezTo>
                    <a:pt x="6507480" y="762000"/>
                    <a:pt x="6423660" y="762000"/>
                    <a:pt x="6278880" y="773430"/>
                  </a:cubicBezTo>
                  <a:cubicBezTo>
                    <a:pt x="5989320" y="796290"/>
                    <a:pt x="5227320" y="779780"/>
                    <a:pt x="4961890" y="769620"/>
                  </a:cubicBezTo>
                  <a:cubicBezTo>
                    <a:pt x="4846320" y="764540"/>
                    <a:pt x="4836160" y="755650"/>
                    <a:pt x="4714240" y="751840"/>
                  </a:cubicBezTo>
                  <a:cubicBezTo>
                    <a:pt x="4370070" y="739140"/>
                    <a:pt x="3343910" y="760730"/>
                    <a:pt x="2734310" y="751840"/>
                  </a:cubicBezTo>
                  <a:cubicBezTo>
                    <a:pt x="2212340" y="742950"/>
                    <a:pt x="1663700" y="735330"/>
                    <a:pt x="1280160" y="706120"/>
                  </a:cubicBezTo>
                  <a:cubicBezTo>
                    <a:pt x="1027430" y="685800"/>
                    <a:pt x="859790" y="645160"/>
                    <a:pt x="655320" y="628650"/>
                  </a:cubicBezTo>
                  <a:cubicBezTo>
                    <a:pt x="458470" y="612140"/>
                    <a:pt x="163830" y="697230"/>
                    <a:pt x="77470" y="603250"/>
                  </a:cubicBezTo>
                  <a:cubicBezTo>
                    <a:pt x="0" y="518160"/>
                    <a:pt x="96520" y="140970"/>
                    <a:pt x="96520" y="140970"/>
                  </a:cubicBezTo>
                </a:path>
              </a:pathLst>
            </a:custGeom>
            <a:solidFill>
              <a:srgbClr val="FFF234">
                <a:alpha val="49804"/>
              </a:srgbClr>
            </a:solidFill>
            <a:ln cap="sq">
              <a:noFill/>
              <a:prstDash val="solid"/>
              <a:miter/>
            </a:ln>
          </p:spPr>
        </p:sp>
      </p:grpSp>
      <p:grpSp>
        <p:nvGrpSpPr>
          <p:cNvPr name="Group 5" id="5"/>
          <p:cNvGrpSpPr/>
          <p:nvPr/>
        </p:nvGrpSpPr>
        <p:grpSpPr>
          <a:xfrm rot="0">
            <a:off x="1009650" y="4384358"/>
            <a:ext cx="10568940" cy="549593"/>
            <a:chOff x="0" y="0"/>
            <a:chExt cx="14091920" cy="732790"/>
          </a:xfrm>
        </p:grpSpPr>
        <p:sp>
          <p:nvSpPr>
            <p:cNvPr name="Freeform 6" id="6"/>
            <p:cNvSpPr/>
            <p:nvPr/>
          </p:nvSpPr>
          <p:spPr>
            <a:xfrm flipH="false" flipV="false" rot="0">
              <a:off x="-10160" y="50800"/>
              <a:ext cx="14107160" cy="665480"/>
            </a:xfrm>
            <a:custGeom>
              <a:avLst/>
              <a:gdLst/>
              <a:ahLst/>
              <a:cxnLst/>
              <a:rect r="r" b="b" t="t" l="l"/>
              <a:pathLst>
                <a:path h="665480" w="14107160">
                  <a:moveTo>
                    <a:pt x="118110" y="0"/>
                  </a:moveTo>
                  <a:cubicBezTo>
                    <a:pt x="534670" y="48260"/>
                    <a:pt x="617220" y="54610"/>
                    <a:pt x="779780" y="59690"/>
                  </a:cubicBezTo>
                  <a:cubicBezTo>
                    <a:pt x="1125220" y="69850"/>
                    <a:pt x="1906270" y="40640"/>
                    <a:pt x="2400300" y="63500"/>
                  </a:cubicBezTo>
                  <a:cubicBezTo>
                    <a:pt x="2816860" y="83820"/>
                    <a:pt x="3074670" y="149860"/>
                    <a:pt x="3552190" y="171450"/>
                  </a:cubicBezTo>
                  <a:cubicBezTo>
                    <a:pt x="4330700" y="208280"/>
                    <a:pt x="6173470" y="204470"/>
                    <a:pt x="6629400" y="173990"/>
                  </a:cubicBezTo>
                  <a:cubicBezTo>
                    <a:pt x="6760210" y="165100"/>
                    <a:pt x="6795770" y="146050"/>
                    <a:pt x="6880860" y="139700"/>
                  </a:cubicBezTo>
                  <a:cubicBezTo>
                    <a:pt x="6969760" y="132080"/>
                    <a:pt x="7030720" y="132080"/>
                    <a:pt x="7150100" y="130810"/>
                  </a:cubicBezTo>
                  <a:cubicBezTo>
                    <a:pt x="7387590" y="127000"/>
                    <a:pt x="7965440" y="121920"/>
                    <a:pt x="8210550" y="129540"/>
                  </a:cubicBezTo>
                  <a:cubicBezTo>
                    <a:pt x="8341360" y="134620"/>
                    <a:pt x="8368030" y="144780"/>
                    <a:pt x="8511540" y="149860"/>
                  </a:cubicBezTo>
                  <a:cubicBezTo>
                    <a:pt x="8869680" y="162560"/>
                    <a:pt x="9969500" y="161290"/>
                    <a:pt x="10398760" y="151130"/>
                  </a:cubicBezTo>
                  <a:cubicBezTo>
                    <a:pt x="10621010" y="147320"/>
                    <a:pt x="10665460" y="134620"/>
                    <a:pt x="10904220" y="129540"/>
                  </a:cubicBezTo>
                  <a:cubicBezTo>
                    <a:pt x="11478260" y="116840"/>
                    <a:pt x="13464540" y="153670"/>
                    <a:pt x="13848080" y="129540"/>
                  </a:cubicBezTo>
                  <a:cubicBezTo>
                    <a:pt x="13940790" y="124460"/>
                    <a:pt x="13982699" y="77470"/>
                    <a:pt x="14020799" y="107950"/>
                  </a:cubicBezTo>
                  <a:cubicBezTo>
                    <a:pt x="14083030" y="158750"/>
                    <a:pt x="14107160" y="496570"/>
                    <a:pt x="14050010" y="565150"/>
                  </a:cubicBezTo>
                  <a:cubicBezTo>
                    <a:pt x="14011910" y="609600"/>
                    <a:pt x="13956030" y="580390"/>
                    <a:pt x="13849349" y="586740"/>
                  </a:cubicBezTo>
                  <a:cubicBezTo>
                    <a:pt x="13425171" y="610870"/>
                    <a:pt x="11169650" y="571500"/>
                    <a:pt x="10683240" y="588010"/>
                  </a:cubicBezTo>
                  <a:cubicBezTo>
                    <a:pt x="10537190" y="594360"/>
                    <a:pt x="10535920" y="604520"/>
                    <a:pt x="10398760" y="608330"/>
                  </a:cubicBezTo>
                  <a:cubicBezTo>
                    <a:pt x="10046970" y="621030"/>
                    <a:pt x="8855710" y="619760"/>
                    <a:pt x="8500110" y="607060"/>
                  </a:cubicBezTo>
                  <a:cubicBezTo>
                    <a:pt x="8361680" y="601980"/>
                    <a:pt x="8337550" y="591820"/>
                    <a:pt x="8210550" y="586740"/>
                  </a:cubicBezTo>
                  <a:cubicBezTo>
                    <a:pt x="7969250" y="579120"/>
                    <a:pt x="7392670" y="582930"/>
                    <a:pt x="7155180" y="588010"/>
                  </a:cubicBezTo>
                  <a:cubicBezTo>
                    <a:pt x="7033260" y="589280"/>
                    <a:pt x="6968490" y="590550"/>
                    <a:pt x="6879590" y="598170"/>
                  </a:cubicBezTo>
                  <a:cubicBezTo>
                    <a:pt x="6793230" y="604520"/>
                    <a:pt x="6758940" y="622300"/>
                    <a:pt x="6629400" y="631190"/>
                  </a:cubicBezTo>
                  <a:cubicBezTo>
                    <a:pt x="6173470" y="660400"/>
                    <a:pt x="4318000" y="665480"/>
                    <a:pt x="3539490" y="628650"/>
                  </a:cubicBezTo>
                  <a:cubicBezTo>
                    <a:pt x="3067050" y="605790"/>
                    <a:pt x="2809240" y="541020"/>
                    <a:pt x="2400300" y="520700"/>
                  </a:cubicBezTo>
                  <a:cubicBezTo>
                    <a:pt x="1926590" y="499110"/>
                    <a:pt x="1235710" y="529590"/>
                    <a:pt x="863600" y="519430"/>
                  </a:cubicBezTo>
                  <a:cubicBezTo>
                    <a:pt x="651510" y="513080"/>
                    <a:pt x="509270" y="502920"/>
                    <a:pt x="363220" y="491490"/>
                  </a:cubicBezTo>
                  <a:cubicBezTo>
                    <a:pt x="250190" y="482600"/>
                    <a:pt x="109220" y="519430"/>
                    <a:pt x="60960" y="458470"/>
                  </a:cubicBezTo>
                  <a:cubicBezTo>
                    <a:pt x="0" y="382270"/>
                    <a:pt x="118110" y="0"/>
                    <a:pt x="118110" y="0"/>
                  </a:cubicBezTo>
                </a:path>
              </a:pathLst>
            </a:custGeom>
            <a:solidFill>
              <a:srgbClr val="FFF234">
                <a:alpha val="49804"/>
              </a:srgbClr>
            </a:solidFill>
            <a:ln cap="sq">
              <a:noFill/>
              <a:prstDash val="solid"/>
              <a:miter/>
            </a:ln>
          </p:spPr>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037621" y="1028700"/>
            <a:ext cx="15250379" cy="8808480"/>
          </a:xfrm>
          <a:custGeom>
            <a:avLst/>
            <a:gdLst/>
            <a:ahLst/>
            <a:cxnLst/>
            <a:rect r="r" b="b" t="t" l="l"/>
            <a:pathLst>
              <a:path h="8808480" w="15250379">
                <a:moveTo>
                  <a:pt x="0" y="0"/>
                </a:moveTo>
                <a:lnTo>
                  <a:pt x="15250379" y="0"/>
                </a:lnTo>
                <a:lnTo>
                  <a:pt x="15250379" y="8808480"/>
                </a:lnTo>
                <a:lnTo>
                  <a:pt x="0" y="8808480"/>
                </a:lnTo>
                <a:lnTo>
                  <a:pt x="0" y="0"/>
                </a:lnTo>
                <a:close/>
              </a:path>
            </a:pathLst>
          </a:custGeom>
          <a:blipFill>
            <a:blip r:embed="rId2"/>
            <a:stretch>
              <a:fillRect l="0" t="-3276" r="0" b="0"/>
            </a:stretch>
          </a:blipFill>
        </p:spPr>
      </p:sp>
      <p:sp>
        <p:nvSpPr>
          <p:cNvPr name="TextBox 3" id="3"/>
          <p:cNvSpPr txBox="true"/>
          <p:nvPr/>
        </p:nvSpPr>
        <p:spPr>
          <a:xfrm rot="0">
            <a:off x="3714619" y="187937"/>
            <a:ext cx="8646334" cy="505607"/>
          </a:xfrm>
          <a:prstGeom prst="rect">
            <a:avLst/>
          </a:prstGeom>
        </p:spPr>
        <p:txBody>
          <a:bodyPr anchor="t" rtlCol="false" tIns="0" lIns="0" bIns="0" rIns="0">
            <a:spAutoFit/>
          </a:bodyPr>
          <a:lstStyle/>
          <a:p>
            <a:pPr algn="l">
              <a:lnSpc>
                <a:spcPts val="4156"/>
              </a:lnSpc>
            </a:pPr>
            <a:r>
              <a:rPr lang="en-US" sz="2969">
                <a:solidFill>
                  <a:srgbClr val="FF3131"/>
                </a:solidFill>
                <a:latin typeface="Alatsi"/>
              </a:rPr>
              <a:t>Error </a:t>
            </a:r>
            <a:r>
              <a:rPr lang="en-US" sz="2969">
                <a:solidFill>
                  <a:srgbClr val="000000"/>
                </a:solidFill>
                <a:latin typeface="Alatsi"/>
              </a:rPr>
              <a:t>for Chunk with Size </a:t>
            </a:r>
            <a:r>
              <a:rPr lang="en-US" sz="2969">
                <a:solidFill>
                  <a:srgbClr val="FF3131"/>
                </a:solidFill>
                <a:latin typeface="Alatsi"/>
              </a:rPr>
              <a:t>600,000 </a:t>
            </a:r>
            <a:r>
              <a:rPr lang="en-US" sz="2969">
                <a:solidFill>
                  <a:srgbClr val="000000"/>
                </a:solidFill>
                <a:latin typeface="Alatsi"/>
              </a:rPr>
              <a:t>Document</a:t>
            </a:r>
          </a:p>
        </p:txBody>
      </p:sp>
      <p:grpSp>
        <p:nvGrpSpPr>
          <p:cNvPr name="Group 4" id="4"/>
          <p:cNvGrpSpPr/>
          <p:nvPr/>
        </p:nvGrpSpPr>
        <p:grpSpPr>
          <a:xfrm rot="0">
            <a:off x="10257472" y="7310438"/>
            <a:ext cx="3020378" cy="468630"/>
            <a:chOff x="0" y="0"/>
            <a:chExt cx="4027170" cy="624840"/>
          </a:xfrm>
        </p:grpSpPr>
        <p:sp>
          <p:nvSpPr>
            <p:cNvPr name="Freeform 5" id="5"/>
            <p:cNvSpPr/>
            <p:nvPr/>
          </p:nvSpPr>
          <p:spPr>
            <a:xfrm flipH="false" flipV="false" rot="0">
              <a:off x="-52070" y="19050"/>
              <a:ext cx="4116070" cy="693420"/>
            </a:xfrm>
            <a:custGeom>
              <a:avLst/>
              <a:gdLst/>
              <a:ahLst/>
              <a:cxnLst/>
              <a:rect r="r" b="b" t="t" l="l"/>
              <a:pathLst>
                <a:path h="693420" w="4116070">
                  <a:moveTo>
                    <a:pt x="102870" y="31750"/>
                  </a:moveTo>
                  <a:cubicBezTo>
                    <a:pt x="2007870" y="35560"/>
                    <a:pt x="2032000" y="45720"/>
                    <a:pt x="2127250" y="49530"/>
                  </a:cubicBezTo>
                  <a:cubicBezTo>
                    <a:pt x="2273300" y="55880"/>
                    <a:pt x="2486660" y="46990"/>
                    <a:pt x="2682240" y="53340"/>
                  </a:cubicBezTo>
                  <a:cubicBezTo>
                    <a:pt x="2903220" y="60960"/>
                    <a:pt x="3157220" y="90170"/>
                    <a:pt x="3385820" y="96520"/>
                  </a:cubicBezTo>
                  <a:cubicBezTo>
                    <a:pt x="3604260" y="104140"/>
                    <a:pt x="3929380" y="0"/>
                    <a:pt x="4027170" y="97790"/>
                  </a:cubicBezTo>
                  <a:cubicBezTo>
                    <a:pt x="4109720" y="180340"/>
                    <a:pt x="4116070" y="466090"/>
                    <a:pt x="4027170" y="554990"/>
                  </a:cubicBezTo>
                  <a:cubicBezTo>
                    <a:pt x="3902710" y="679450"/>
                    <a:pt x="3390900" y="560070"/>
                    <a:pt x="3122930" y="549910"/>
                  </a:cubicBezTo>
                  <a:cubicBezTo>
                    <a:pt x="2908300" y="542290"/>
                    <a:pt x="2741930" y="520700"/>
                    <a:pt x="2543810" y="510540"/>
                  </a:cubicBezTo>
                  <a:cubicBezTo>
                    <a:pt x="2332990" y="500380"/>
                    <a:pt x="2162810" y="492760"/>
                    <a:pt x="1892300" y="488950"/>
                  </a:cubicBezTo>
                  <a:cubicBezTo>
                    <a:pt x="1442720" y="482600"/>
                    <a:pt x="303530" y="693420"/>
                    <a:pt x="102870" y="494030"/>
                  </a:cubicBezTo>
                  <a:cubicBezTo>
                    <a:pt x="0" y="391160"/>
                    <a:pt x="102870" y="31750"/>
                    <a:pt x="102870" y="31750"/>
                  </a:cubicBezTo>
                </a:path>
              </a:pathLst>
            </a:custGeom>
            <a:solidFill>
              <a:srgbClr val="FFF234">
                <a:alpha val="49804"/>
              </a:srgbClr>
            </a:solidFill>
            <a:ln cap="sq">
              <a:noFill/>
              <a:prstDash val="solid"/>
              <a:miter/>
            </a:ln>
          </p:spPr>
        </p:sp>
      </p:gr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TextBox 10" id="10"/>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CONCLUSION</a:t>
            </a:r>
          </a:p>
        </p:txBody>
      </p:sp>
      <p:sp>
        <p:nvSpPr>
          <p:cNvPr name="TextBox 11" id="11"/>
          <p:cNvSpPr txBox="true"/>
          <p:nvPr/>
        </p:nvSpPr>
        <p:spPr>
          <a:xfrm rot="0">
            <a:off x="1209670" y="2924555"/>
            <a:ext cx="14649485" cy="4041003"/>
          </a:xfrm>
          <a:prstGeom prst="rect">
            <a:avLst/>
          </a:prstGeom>
        </p:spPr>
        <p:txBody>
          <a:bodyPr anchor="t" rtlCol="false" tIns="0" lIns="0" bIns="0" rIns="0">
            <a:spAutoFit/>
          </a:bodyPr>
          <a:lstStyle/>
          <a:p>
            <a:pPr algn="l">
              <a:lnSpc>
                <a:spcPts val="4592"/>
              </a:lnSpc>
            </a:pPr>
            <a:r>
              <a:rPr lang="en-US" sz="3280">
                <a:solidFill>
                  <a:srgbClr val="000000"/>
                </a:solidFill>
                <a:latin typeface="Alatsi"/>
              </a:rPr>
              <a:t>This project employs a sophisticated strategy to handle large datasets effectively by processing them in manageable chunks. By combining Locality Sensitive Hashing (LSH) and MinHash signatures, the implemented code accurately identifies similar job descriptions with high efficiency. However, collecting and showing the result for a big corpus of more than 5000 documents is not possible, because of disk limitations in Google Collab and also some other errors that happen while calling the result to show them.</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5180193"/>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The dataset is the "LinkedIn Jobs &amp; Skills"  from Kaggle.</a:t>
            </a:r>
          </a:p>
          <a:p>
            <a:pPr algn="l">
              <a:lnSpc>
                <a:spcPts val="5852"/>
              </a:lnSpc>
            </a:pPr>
          </a:p>
          <a:p>
            <a:pPr algn="l">
              <a:lnSpc>
                <a:spcPts val="5852"/>
              </a:lnSpc>
            </a:pPr>
            <a:r>
              <a:rPr lang="en-US" sz="4180">
                <a:solidFill>
                  <a:srgbClr val="000000"/>
                </a:solidFill>
                <a:latin typeface="Alatsi"/>
              </a:rPr>
              <a:t> It contains a variety of job summaries and related information, with the job_summary column being the primary focus for analysis. </a:t>
            </a:r>
          </a:p>
          <a:p>
            <a:pPr algn="l">
              <a:lnSpc>
                <a:spcPts val="5852"/>
              </a:lnSpc>
            </a:pPr>
          </a:p>
          <a:p>
            <a:pPr algn="l">
              <a:lnSpc>
                <a:spcPts val="5852"/>
              </a:lnSpc>
            </a:pPr>
            <a:r>
              <a:rPr lang="en-US" sz="4180">
                <a:solidFill>
                  <a:srgbClr val="000000"/>
                </a:solidFill>
                <a:latin typeface="Alatsi"/>
              </a:rPr>
              <a:t>Each row contains a job description/summary. </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Milan </a:t>
            </a:r>
            <a:r>
              <a:rPr lang="en-US" sz="2700">
                <a:solidFill>
                  <a:srgbClr val="000000"/>
                </a:solidFill>
                <a:latin typeface="Alatsi"/>
              </a:rPr>
              <a:t>University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DATASET DESCRIPTION </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3" id="1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OBJECTIVES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Milan </a:t>
            </a:r>
            <a:r>
              <a:rPr lang="en-US" sz="2700">
                <a:solidFill>
                  <a:srgbClr val="000000"/>
                </a:solidFill>
                <a:latin typeface="Alatsi"/>
              </a:rPr>
              <a:t>University | 2024</a:t>
            </a:r>
          </a:p>
        </p:txBody>
      </p:sp>
      <p:grpSp>
        <p:nvGrpSpPr>
          <p:cNvPr name="Group 4" id="4"/>
          <p:cNvGrpSpPr/>
          <p:nvPr/>
        </p:nvGrpSpPr>
        <p:grpSpPr>
          <a:xfrm rot="0">
            <a:off x="1390722" y="3102810"/>
            <a:ext cx="7362681" cy="442113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256625" y="4199591"/>
            <a:ext cx="5750979" cy="2245965"/>
          </a:xfrm>
          <a:prstGeom prst="rect">
            <a:avLst/>
          </a:prstGeom>
        </p:spPr>
        <p:txBody>
          <a:bodyPr anchor="t" rtlCol="false" tIns="0" lIns="0" bIns="0" rIns="0">
            <a:spAutoFit/>
          </a:bodyPr>
          <a:lstStyle/>
          <a:p>
            <a:pPr algn="l">
              <a:lnSpc>
                <a:spcPts val="4538"/>
              </a:lnSpc>
            </a:pPr>
            <a:r>
              <a:rPr lang="en-US" sz="3241">
                <a:solidFill>
                  <a:srgbClr val="000000"/>
                </a:solidFill>
                <a:latin typeface="Alatsi"/>
              </a:rPr>
              <a:t>Identify pairs or sets of similar job descriptions, providing valuable insights for both recruiters and job seekers. </a:t>
            </a:r>
          </a:p>
        </p:txBody>
      </p:sp>
      <p:sp>
        <p:nvSpPr>
          <p:cNvPr name="TextBox 8" id="8"/>
          <p:cNvSpPr txBox="true"/>
          <p:nvPr/>
        </p:nvSpPr>
        <p:spPr>
          <a:xfrm rot="0">
            <a:off x="2479902" y="3496012"/>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Objective 1</a:t>
            </a:r>
          </a:p>
        </p:txBody>
      </p:sp>
      <p:sp>
        <p:nvSpPr>
          <p:cNvPr name="Freeform 9" id="9"/>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9534597" y="3102810"/>
            <a:ext cx="7362681" cy="442113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667924" y="4190066"/>
            <a:ext cx="5499127" cy="2159635"/>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Implementing advanced data processing techniques such as Locality Sensitive Hashing (LSH)  by using Apache Spark </a:t>
            </a:r>
          </a:p>
        </p:txBody>
      </p:sp>
      <p:sp>
        <p:nvSpPr>
          <p:cNvPr name="TextBox 14" id="14"/>
          <p:cNvSpPr txBox="true"/>
          <p:nvPr/>
        </p:nvSpPr>
        <p:spPr>
          <a:xfrm rot="0">
            <a:off x="10639349" y="3496012"/>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Objective 2</a:t>
            </a:r>
          </a:p>
        </p:txBody>
      </p:sp>
      <p:grpSp>
        <p:nvGrpSpPr>
          <p:cNvPr name="Group 15" id="15"/>
          <p:cNvGrpSpPr/>
          <p:nvPr/>
        </p:nvGrpSpPr>
        <p:grpSpPr>
          <a:xfrm rot="0">
            <a:off x="1739665" y="3615357"/>
            <a:ext cx="516960" cy="51696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944736" y="3615357"/>
            <a:ext cx="516960" cy="51696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2" id="2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3" id="23"/>
          <p:cNvGrpSpPr/>
          <p:nvPr/>
        </p:nvGrpSpPr>
        <p:grpSpPr>
          <a:xfrm rot="0">
            <a:off x="15859155" y="0"/>
            <a:ext cx="1562612" cy="1673225"/>
            <a:chOff x="0" y="0"/>
            <a:chExt cx="2083482" cy="2230967"/>
          </a:xfrm>
        </p:grpSpPr>
        <p:grpSp>
          <p:nvGrpSpPr>
            <p:cNvPr name="Group 24" id="24"/>
            <p:cNvGrpSpPr/>
            <p:nvPr/>
          </p:nvGrpSpPr>
          <p:grpSpPr>
            <a:xfrm rot="0">
              <a:off x="75599" y="0"/>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28" id="28"/>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85825"/>
            <a:ext cx="13180039" cy="1342387"/>
          </a:xfrm>
          <a:prstGeom prst="rect">
            <a:avLst/>
          </a:prstGeom>
        </p:spPr>
        <p:txBody>
          <a:bodyPr anchor="t" rtlCol="false" tIns="0" lIns="0" bIns="0" rIns="0">
            <a:spAutoFit/>
          </a:bodyPr>
          <a:lstStyle/>
          <a:p>
            <a:pPr algn="ctr">
              <a:lnSpc>
                <a:spcPts val="11060"/>
              </a:lnSpc>
            </a:pPr>
            <a:r>
              <a:rPr lang="en-US" sz="7900">
                <a:solidFill>
                  <a:srgbClr val="000000"/>
                </a:solidFill>
                <a:latin typeface="Alatsi"/>
              </a:rPr>
              <a:t>THEORETICAL FRAMEWORK </a:t>
            </a:r>
          </a:p>
        </p:txBody>
      </p:sp>
      <p:grpSp>
        <p:nvGrpSpPr>
          <p:cNvPr name="Group 3" id="3"/>
          <p:cNvGrpSpPr/>
          <p:nvPr/>
        </p:nvGrpSpPr>
        <p:grpSpPr>
          <a:xfrm rot="0">
            <a:off x="2020497" y="3166804"/>
            <a:ext cx="7123503" cy="2573239"/>
            <a:chOff x="0" y="0"/>
            <a:chExt cx="1876149" cy="677726"/>
          </a:xfrm>
        </p:grpSpPr>
        <p:sp>
          <p:nvSpPr>
            <p:cNvPr name="Freeform 4" id="4"/>
            <p:cNvSpPr/>
            <p:nvPr/>
          </p:nvSpPr>
          <p:spPr>
            <a:xfrm flipH="false" flipV="false" rot="0">
              <a:off x="0" y="0"/>
              <a:ext cx="1876149" cy="677725"/>
            </a:xfrm>
            <a:custGeom>
              <a:avLst/>
              <a:gdLst/>
              <a:ahLst/>
              <a:cxnLst/>
              <a:rect r="r" b="b" t="t" l="l"/>
              <a:pathLst>
                <a:path h="677725" w="1876149">
                  <a:moveTo>
                    <a:pt x="55427" y="0"/>
                  </a:moveTo>
                  <a:lnTo>
                    <a:pt x="1820722" y="0"/>
                  </a:lnTo>
                  <a:cubicBezTo>
                    <a:pt x="1851333" y="0"/>
                    <a:pt x="1876149" y="24816"/>
                    <a:pt x="1876149" y="55427"/>
                  </a:cubicBezTo>
                  <a:lnTo>
                    <a:pt x="1876149" y="622298"/>
                  </a:lnTo>
                  <a:cubicBezTo>
                    <a:pt x="1876149" y="636998"/>
                    <a:pt x="1870309" y="651096"/>
                    <a:pt x="1859915" y="661491"/>
                  </a:cubicBezTo>
                  <a:cubicBezTo>
                    <a:pt x="1849520" y="671886"/>
                    <a:pt x="1835422" y="677725"/>
                    <a:pt x="1820722" y="677725"/>
                  </a:cubicBezTo>
                  <a:lnTo>
                    <a:pt x="55427" y="677725"/>
                  </a:lnTo>
                  <a:cubicBezTo>
                    <a:pt x="40727" y="677725"/>
                    <a:pt x="26629" y="671886"/>
                    <a:pt x="16234" y="661491"/>
                  </a:cubicBezTo>
                  <a:cubicBezTo>
                    <a:pt x="5840" y="651096"/>
                    <a:pt x="0" y="636998"/>
                    <a:pt x="0" y="622298"/>
                  </a:cubicBezTo>
                  <a:lnTo>
                    <a:pt x="0" y="55427"/>
                  </a:lnTo>
                  <a:cubicBezTo>
                    <a:pt x="0" y="40727"/>
                    <a:pt x="5840" y="26629"/>
                    <a:pt x="16234" y="16234"/>
                  </a:cubicBezTo>
                  <a:cubicBezTo>
                    <a:pt x="26629" y="5840"/>
                    <a:pt x="40727" y="0"/>
                    <a:pt x="55427" y="0"/>
                  </a:cubicBezTo>
                  <a:close/>
                </a:path>
              </a:pathLst>
            </a:custGeom>
            <a:solidFill>
              <a:srgbClr val="E9C7C6"/>
            </a:solidFill>
          </p:spPr>
        </p:sp>
        <p:sp>
          <p:nvSpPr>
            <p:cNvPr name="TextBox 5" id="5"/>
            <p:cNvSpPr txBox="true"/>
            <p:nvPr/>
          </p:nvSpPr>
          <p:spPr>
            <a:xfrm>
              <a:off x="0" y="-38100"/>
              <a:ext cx="1876149" cy="7158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53980" y="2618098"/>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Shingling</a:t>
            </a:r>
          </a:p>
        </p:txBody>
      </p:sp>
      <p:sp>
        <p:nvSpPr>
          <p:cNvPr name="TextBox 7" id="7"/>
          <p:cNvSpPr txBox="true"/>
          <p:nvPr/>
        </p:nvSpPr>
        <p:spPr>
          <a:xfrm rot="0">
            <a:off x="2354809" y="3374656"/>
            <a:ext cx="6789191" cy="2075459"/>
          </a:xfrm>
          <a:prstGeom prst="rect">
            <a:avLst/>
          </a:prstGeom>
        </p:spPr>
        <p:txBody>
          <a:bodyPr anchor="t" rtlCol="false" tIns="0" lIns="0" bIns="0" rIns="0">
            <a:spAutoFit/>
          </a:bodyPr>
          <a:lstStyle/>
          <a:p>
            <a:pPr algn="l">
              <a:lnSpc>
                <a:spcPts val="4128"/>
              </a:lnSpc>
            </a:pPr>
            <a:r>
              <a:rPr lang="en-US" sz="2949">
                <a:solidFill>
                  <a:srgbClr val="000000"/>
                </a:solidFill>
                <a:latin typeface="Alatsi"/>
              </a:rPr>
              <a:t>Shingling involves breaking down the text into overlapping sequences of words or characters, known as shingles.  </a:t>
            </a:r>
          </a:p>
          <a:p>
            <a:pPr algn="l">
              <a:lnSpc>
                <a:spcPts val="4128"/>
              </a:lnSpc>
            </a:pPr>
            <a:r>
              <a:rPr lang="en-US" sz="2949">
                <a:solidFill>
                  <a:srgbClr val="000000"/>
                </a:solidFill>
                <a:latin typeface="Alatsi"/>
              </a:rPr>
              <a:t>“K-shingle” is a sequence of k tokens</a:t>
            </a:r>
          </a:p>
        </p:txBody>
      </p:sp>
      <p:grpSp>
        <p:nvGrpSpPr>
          <p:cNvPr name="Group 8" id="8"/>
          <p:cNvGrpSpPr/>
          <p:nvPr/>
        </p:nvGrpSpPr>
        <p:grpSpPr>
          <a:xfrm rot="0">
            <a:off x="2020497" y="6633488"/>
            <a:ext cx="7138628" cy="3000702"/>
            <a:chOff x="0" y="0"/>
            <a:chExt cx="1880133" cy="790308"/>
          </a:xfrm>
        </p:grpSpPr>
        <p:sp>
          <p:nvSpPr>
            <p:cNvPr name="Freeform 9" id="9"/>
            <p:cNvSpPr/>
            <p:nvPr/>
          </p:nvSpPr>
          <p:spPr>
            <a:xfrm flipH="false" flipV="false" rot="0">
              <a:off x="0" y="0"/>
              <a:ext cx="1880133" cy="790308"/>
            </a:xfrm>
            <a:custGeom>
              <a:avLst/>
              <a:gdLst/>
              <a:ahLst/>
              <a:cxnLst/>
              <a:rect r="r" b="b" t="t" l="l"/>
              <a:pathLst>
                <a:path h="790308" w="1880133">
                  <a:moveTo>
                    <a:pt x="55310" y="0"/>
                  </a:moveTo>
                  <a:lnTo>
                    <a:pt x="1824823" y="0"/>
                  </a:lnTo>
                  <a:cubicBezTo>
                    <a:pt x="1855369" y="0"/>
                    <a:pt x="1880133" y="24763"/>
                    <a:pt x="1880133" y="55310"/>
                  </a:cubicBezTo>
                  <a:lnTo>
                    <a:pt x="1880133" y="734998"/>
                  </a:lnTo>
                  <a:cubicBezTo>
                    <a:pt x="1880133" y="765545"/>
                    <a:pt x="1855369" y="790308"/>
                    <a:pt x="1824823" y="790308"/>
                  </a:cubicBezTo>
                  <a:lnTo>
                    <a:pt x="55310" y="790308"/>
                  </a:lnTo>
                  <a:cubicBezTo>
                    <a:pt x="24763" y="790308"/>
                    <a:pt x="0" y="765545"/>
                    <a:pt x="0" y="734998"/>
                  </a:cubicBezTo>
                  <a:lnTo>
                    <a:pt x="0" y="55310"/>
                  </a:lnTo>
                  <a:cubicBezTo>
                    <a:pt x="0" y="24763"/>
                    <a:pt x="24763" y="0"/>
                    <a:pt x="55310" y="0"/>
                  </a:cubicBezTo>
                  <a:close/>
                </a:path>
              </a:pathLst>
            </a:custGeom>
            <a:solidFill>
              <a:srgbClr val="E9C7C6"/>
            </a:solidFill>
          </p:spPr>
        </p:sp>
        <p:sp>
          <p:nvSpPr>
            <p:cNvPr name="TextBox 10" id="10"/>
            <p:cNvSpPr txBox="true"/>
            <p:nvPr/>
          </p:nvSpPr>
          <p:spPr>
            <a:xfrm>
              <a:off x="0" y="-38100"/>
              <a:ext cx="1880133" cy="82840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553980" y="6084782"/>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 Jaccard similarity</a:t>
            </a:r>
          </a:p>
        </p:txBody>
      </p:sp>
      <p:sp>
        <p:nvSpPr>
          <p:cNvPr name="TextBox 12" id="12"/>
          <p:cNvSpPr txBox="true"/>
          <p:nvPr/>
        </p:nvSpPr>
        <p:spPr>
          <a:xfrm rot="0">
            <a:off x="2243297" y="7000719"/>
            <a:ext cx="6547735" cy="2295705"/>
          </a:xfrm>
          <a:prstGeom prst="rect">
            <a:avLst/>
          </a:prstGeom>
        </p:spPr>
        <p:txBody>
          <a:bodyPr anchor="t" rtlCol="false" tIns="0" lIns="0" bIns="0" rIns="0">
            <a:spAutoFit/>
          </a:bodyPr>
          <a:lstStyle/>
          <a:p>
            <a:pPr algn="l">
              <a:lnSpc>
                <a:spcPts val="3879"/>
              </a:lnSpc>
            </a:pPr>
            <a:r>
              <a:rPr lang="en-US" sz="2770">
                <a:solidFill>
                  <a:srgbClr val="000000"/>
                </a:solidFill>
                <a:latin typeface="Alatsi"/>
              </a:rPr>
              <a:t>Measures how similar two sets are by dividing their “Intersection” size by the size of their “Union”</a:t>
            </a:r>
          </a:p>
          <a:p>
            <a:pPr algn="l">
              <a:lnSpc>
                <a:spcPts val="3324"/>
              </a:lnSpc>
            </a:pPr>
            <a:r>
              <a:rPr lang="en-US" sz="2374">
                <a:solidFill>
                  <a:srgbClr val="000000"/>
                </a:solidFill>
                <a:latin typeface="Glacial Indifference Bold"/>
              </a:rPr>
              <a:t> Ranges from 0 to 1, where 0 indicates no shared elements and 1 indicates identical sets.  </a:t>
            </a:r>
          </a:p>
        </p:txBody>
      </p:sp>
      <p:sp>
        <p:nvSpPr>
          <p:cNvPr name="AutoShape 13" id="1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4" id="1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20" id="20"/>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10035425" y="3166804"/>
            <a:ext cx="6843804" cy="2494789"/>
            <a:chOff x="0" y="0"/>
            <a:chExt cx="1802483" cy="657064"/>
          </a:xfrm>
        </p:grpSpPr>
        <p:sp>
          <p:nvSpPr>
            <p:cNvPr name="Freeform 23" id="23"/>
            <p:cNvSpPr/>
            <p:nvPr/>
          </p:nvSpPr>
          <p:spPr>
            <a:xfrm flipH="false" flipV="false" rot="0">
              <a:off x="0" y="0"/>
              <a:ext cx="1802483" cy="657064"/>
            </a:xfrm>
            <a:custGeom>
              <a:avLst/>
              <a:gdLst/>
              <a:ahLst/>
              <a:cxnLst/>
              <a:rect r="r" b="b" t="t" l="l"/>
              <a:pathLst>
                <a:path h="657064" w="1802483">
                  <a:moveTo>
                    <a:pt x="57693" y="0"/>
                  </a:moveTo>
                  <a:lnTo>
                    <a:pt x="1744791" y="0"/>
                  </a:lnTo>
                  <a:cubicBezTo>
                    <a:pt x="1776653" y="0"/>
                    <a:pt x="1802483" y="25830"/>
                    <a:pt x="1802483" y="57693"/>
                  </a:cubicBezTo>
                  <a:lnTo>
                    <a:pt x="1802483" y="599371"/>
                  </a:lnTo>
                  <a:cubicBezTo>
                    <a:pt x="1802483" y="631234"/>
                    <a:pt x="1776653" y="657064"/>
                    <a:pt x="1744791" y="657064"/>
                  </a:cubicBezTo>
                  <a:lnTo>
                    <a:pt x="57693" y="657064"/>
                  </a:lnTo>
                  <a:cubicBezTo>
                    <a:pt x="25830" y="657064"/>
                    <a:pt x="0" y="631234"/>
                    <a:pt x="0" y="599371"/>
                  </a:cubicBezTo>
                  <a:lnTo>
                    <a:pt x="0" y="57693"/>
                  </a:lnTo>
                  <a:cubicBezTo>
                    <a:pt x="0" y="25830"/>
                    <a:pt x="25830" y="0"/>
                    <a:pt x="57693" y="0"/>
                  </a:cubicBezTo>
                  <a:close/>
                </a:path>
              </a:pathLst>
            </a:custGeom>
            <a:solidFill>
              <a:srgbClr val="E9C7C6"/>
            </a:solidFill>
          </p:spPr>
        </p:sp>
        <p:sp>
          <p:nvSpPr>
            <p:cNvPr name="TextBox 24" id="24"/>
            <p:cNvSpPr txBox="true"/>
            <p:nvPr/>
          </p:nvSpPr>
          <p:spPr>
            <a:xfrm>
              <a:off x="0" y="-38100"/>
              <a:ext cx="1802483" cy="695164"/>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0289210" y="2618098"/>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MinHashing</a:t>
            </a:r>
          </a:p>
        </p:txBody>
      </p:sp>
      <p:sp>
        <p:nvSpPr>
          <p:cNvPr name="TextBox 26" id="26"/>
          <p:cNvSpPr txBox="true"/>
          <p:nvPr/>
        </p:nvSpPr>
        <p:spPr>
          <a:xfrm rot="0">
            <a:off x="10289210" y="3374656"/>
            <a:ext cx="6141735" cy="2032650"/>
          </a:xfrm>
          <a:prstGeom prst="rect">
            <a:avLst/>
          </a:prstGeom>
        </p:spPr>
        <p:txBody>
          <a:bodyPr anchor="t" rtlCol="false" tIns="0" lIns="0" bIns="0" rIns="0">
            <a:spAutoFit/>
          </a:bodyPr>
          <a:lstStyle/>
          <a:p>
            <a:pPr algn="l">
              <a:lnSpc>
                <a:spcPts val="4058"/>
              </a:lnSpc>
            </a:pPr>
            <a:r>
              <a:rPr lang="en-US" sz="2899">
                <a:solidFill>
                  <a:srgbClr val="000000"/>
                </a:solidFill>
                <a:latin typeface="Alatsi"/>
              </a:rPr>
              <a:t>Convert Sparse or Dence vectors  into compact signature matrix by using the “minhash” functions preserving the information about their similarity.</a:t>
            </a:r>
          </a:p>
        </p:txBody>
      </p:sp>
      <p:grpSp>
        <p:nvGrpSpPr>
          <p:cNvPr name="Group 27" id="27"/>
          <p:cNvGrpSpPr/>
          <p:nvPr/>
        </p:nvGrpSpPr>
        <p:grpSpPr>
          <a:xfrm rot="0">
            <a:off x="10035425" y="6633488"/>
            <a:ext cx="6858929" cy="2925969"/>
            <a:chOff x="0" y="0"/>
            <a:chExt cx="1806467" cy="770626"/>
          </a:xfrm>
        </p:grpSpPr>
        <p:sp>
          <p:nvSpPr>
            <p:cNvPr name="Freeform 28" id="28"/>
            <p:cNvSpPr/>
            <p:nvPr/>
          </p:nvSpPr>
          <p:spPr>
            <a:xfrm flipH="false" flipV="false" rot="0">
              <a:off x="0" y="0"/>
              <a:ext cx="1806467" cy="770626"/>
            </a:xfrm>
            <a:custGeom>
              <a:avLst/>
              <a:gdLst/>
              <a:ahLst/>
              <a:cxnLst/>
              <a:rect r="r" b="b" t="t" l="l"/>
              <a:pathLst>
                <a:path h="770626" w="1806467">
                  <a:moveTo>
                    <a:pt x="57566" y="0"/>
                  </a:moveTo>
                  <a:lnTo>
                    <a:pt x="1748902" y="0"/>
                  </a:lnTo>
                  <a:cubicBezTo>
                    <a:pt x="1780694" y="0"/>
                    <a:pt x="1806467" y="25773"/>
                    <a:pt x="1806467" y="57566"/>
                  </a:cubicBezTo>
                  <a:lnTo>
                    <a:pt x="1806467" y="713060"/>
                  </a:lnTo>
                  <a:cubicBezTo>
                    <a:pt x="1806467" y="728327"/>
                    <a:pt x="1800402" y="742969"/>
                    <a:pt x="1789606" y="753765"/>
                  </a:cubicBezTo>
                  <a:cubicBezTo>
                    <a:pt x="1778811" y="764561"/>
                    <a:pt x="1764169" y="770626"/>
                    <a:pt x="1748902" y="770626"/>
                  </a:cubicBezTo>
                  <a:lnTo>
                    <a:pt x="57566" y="770626"/>
                  </a:lnTo>
                  <a:cubicBezTo>
                    <a:pt x="42298" y="770626"/>
                    <a:pt x="27656" y="764561"/>
                    <a:pt x="16861" y="753765"/>
                  </a:cubicBezTo>
                  <a:cubicBezTo>
                    <a:pt x="6065" y="742969"/>
                    <a:pt x="0" y="728327"/>
                    <a:pt x="0" y="713060"/>
                  </a:cubicBezTo>
                  <a:lnTo>
                    <a:pt x="0" y="57566"/>
                  </a:lnTo>
                  <a:cubicBezTo>
                    <a:pt x="0" y="42298"/>
                    <a:pt x="6065" y="27656"/>
                    <a:pt x="16861" y="16861"/>
                  </a:cubicBezTo>
                  <a:cubicBezTo>
                    <a:pt x="27656" y="6065"/>
                    <a:pt x="42298" y="0"/>
                    <a:pt x="57566" y="0"/>
                  </a:cubicBezTo>
                  <a:close/>
                </a:path>
              </a:pathLst>
            </a:custGeom>
            <a:solidFill>
              <a:srgbClr val="E9C7C6"/>
            </a:solidFill>
          </p:spPr>
        </p:sp>
        <p:sp>
          <p:nvSpPr>
            <p:cNvPr name="TextBox 29" id="29"/>
            <p:cNvSpPr txBox="true"/>
            <p:nvPr/>
          </p:nvSpPr>
          <p:spPr>
            <a:xfrm>
              <a:off x="0" y="-38100"/>
              <a:ext cx="1806467" cy="808726"/>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0289210" y="6084782"/>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 Locality Sensitive Hashing</a:t>
            </a:r>
          </a:p>
        </p:txBody>
      </p:sp>
      <p:sp>
        <p:nvSpPr>
          <p:cNvPr name="TextBox 31" id="31"/>
          <p:cNvSpPr txBox="true"/>
          <p:nvPr/>
        </p:nvSpPr>
        <p:spPr>
          <a:xfrm rot="0">
            <a:off x="10254500" y="7019192"/>
            <a:ext cx="6385961" cy="2277232"/>
          </a:xfrm>
          <a:prstGeom prst="rect">
            <a:avLst/>
          </a:prstGeom>
        </p:spPr>
        <p:txBody>
          <a:bodyPr anchor="t" rtlCol="false" tIns="0" lIns="0" bIns="0" rIns="0">
            <a:spAutoFit/>
          </a:bodyPr>
          <a:lstStyle/>
          <a:p>
            <a:pPr algn="l">
              <a:lnSpc>
                <a:spcPts val="3633"/>
              </a:lnSpc>
            </a:pPr>
            <a:r>
              <a:rPr lang="en-US" sz="2595">
                <a:solidFill>
                  <a:srgbClr val="000000"/>
                </a:solidFill>
                <a:latin typeface="Alatsi"/>
              </a:rPr>
              <a:t>LSH is a technique that hashes similar items multiple times into the same buckets with high probability, identifying candidate pairs for similarity checks based on shared buckets.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DATA ORGANIZATION</a:t>
            </a:r>
          </a:p>
        </p:txBody>
      </p:sp>
      <p:grpSp>
        <p:nvGrpSpPr>
          <p:cNvPr name="Group 3" id="3"/>
          <p:cNvGrpSpPr/>
          <p:nvPr/>
        </p:nvGrpSpPr>
        <p:grpSpPr>
          <a:xfrm rot="0">
            <a:off x="1390722" y="3102810"/>
            <a:ext cx="7362681" cy="4421131"/>
            <a:chOff x="0" y="0"/>
            <a:chExt cx="1939142" cy="1164413"/>
          </a:xfrm>
        </p:grpSpPr>
        <p:sp>
          <p:nvSpPr>
            <p:cNvPr name="Freeform 4" id="4"/>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5" id="5"/>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739665" y="4468847"/>
            <a:ext cx="6779802" cy="2159635"/>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The dataset is imported and organized within a PySpark DataFrame to enable efficient handling and processing of large data volumes.</a:t>
            </a:r>
          </a:p>
        </p:txBody>
      </p:sp>
      <p:sp>
        <p:nvSpPr>
          <p:cNvPr name="TextBox 7" id="7"/>
          <p:cNvSpPr txBox="true"/>
          <p:nvPr/>
        </p:nvSpPr>
        <p:spPr>
          <a:xfrm rot="0">
            <a:off x="2479902" y="3496012"/>
            <a:ext cx="4956183"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Data Organization</a:t>
            </a:r>
          </a:p>
        </p:txBody>
      </p:sp>
      <p:sp>
        <p:nvSpPr>
          <p:cNvPr name="Freeform 8" id="8"/>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534597" y="3102810"/>
            <a:ext cx="7362681" cy="4421131"/>
            <a:chOff x="0" y="0"/>
            <a:chExt cx="1939142" cy="1164413"/>
          </a:xfrm>
        </p:grpSpPr>
        <p:sp>
          <p:nvSpPr>
            <p:cNvPr name="Freeform 10" id="10"/>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1" id="11"/>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9758882" y="4468847"/>
            <a:ext cx="6222316" cy="2702560"/>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PySpark is designed to handle large datasets that cannot be fitted into a single machine's memory, enabling data processing across multiple nodes in a distributed manner.</a:t>
            </a:r>
          </a:p>
        </p:txBody>
      </p:sp>
      <p:sp>
        <p:nvSpPr>
          <p:cNvPr name="TextBox 13" id="13"/>
          <p:cNvSpPr txBox="true"/>
          <p:nvPr/>
        </p:nvSpPr>
        <p:spPr>
          <a:xfrm rot="0">
            <a:off x="10639349" y="3496012"/>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PySpark </a:t>
            </a:r>
          </a:p>
        </p:txBody>
      </p:sp>
      <p:grpSp>
        <p:nvGrpSpPr>
          <p:cNvPr name="Group 14" id="14"/>
          <p:cNvGrpSpPr/>
          <p:nvPr/>
        </p:nvGrpSpPr>
        <p:grpSpPr>
          <a:xfrm rot="0">
            <a:off x="1739665" y="3615357"/>
            <a:ext cx="516960" cy="51696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944736" y="3615357"/>
            <a:ext cx="516960" cy="51696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1" id="21"/>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2" id="22"/>
          <p:cNvGrpSpPr/>
          <p:nvPr/>
        </p:nvGrpSpPr>
        <p:grpSpPr>
          <a:xfrm rot="0">
            <a:off x="15859155" y="0"/>
            <a:ext cx="1562612" cy="1673225"/>
            <a:chOff x="0" y="0"/>
            <a:chExt cx="2083482" cy="2230967"/>
          </a:xfrm>
        </p:grpSpPr>
        <p:grpSp>
          <p:nvGrpSpPr>
            <p:cNvPr name="Group 23" id="23"/>
            <p:cNvGrpSpPr/>
            <p:nvPr/>
          </p:nvGrpSpPr>
          <p:grpSpPr>
            <a:xfrm rot="0">
              <a:off x="75599" y="0"/>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27" id="27"/>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DUPLICATE AND MISSING VALUES</a:t>
            </a:r>
          </a:p>
        </p:txBody>
      </p:sp>
      <p:grpSp>
        <p:nvGrpSpPr>
          <p:cNvPr name="Group 3" id="3"/>
          <p:cNvGrpSpPr/>
          <p:nvPr/>
        </p:nvGrpSpPr>
        <p:grpSpPr>
          <a:xfrm rot="0">
            <a:off x="1390722" y="2337301"/>
            <a:ext cx="6645525" cy="4421131"/>
            <a:chOff x="0" y="0"/>
            <a:chExt cx="1750262" cy="1164413"/>
          </a:xfrm>
        </p:grpSpPr>
        <p:sp>
          <p:nvSpPr>
            <p:cNvPr name="Freeform 4" id="4"/>
            <p:cNvSpPr/>
            <p:nvPr/>
          </p:nvSpPr>
          <p:spPr>
            <a:xfrm flipH="false" flipV="false" rot="0">
              <a:off x="0" y="0"/>
              <a:ext cx="1750262" cy="1164413"/>
            </a:xfrm>
            <a:custGeom>
              <a:avLst/>
              <a:gdLst/>
              <a:ahLst/>
              <a:cxnLst/>
              <a:rect r="r" b="b" t="t" l="l"/>
              <a:pathLst>
                <a:path h="1164413" w="1750262">
                  <a:moveTo>
                    <a:pt x="59414" y="0"/>
                  </a:moveTo>
                  <a:lnTo>
                    <a:pt x="1690848" y="0"/>
                  </a:lnTo>
                  <a:cubicBezTo>
                    <a:pt x="1723661" y="0"/>
                    <a:pt x="1750262" y="26601"/>
                    <a:pt x="1750262" y="59414"/>
                  </a:cubicBezTo>
                  <a:lnTo>
                    <a:pt x="1750262" y="1104999"/>
                  </a:lnTo>
                  <a:cubicBezTo>
                    <a:pt x="1750262" y="1137812"/>
                    <a:pt x="1723661" y="1164413"/>
                    <a:pt x="1690848" y="1164413"/>
                  </a:cubicBezTo>
                  <a:lnTo>
                    <a:pt x="59414" y="1164413"/>
                  </a:lnTo>
                  <a:cubicBezTo>
                    <a:pt x="26601" y="1164413"/>
                    <a:pt x="0" y="1137812"/>
                    <a:pt x="0" y="1104999"/>
                  </a:cubicBezTo>
                  <a:lnTo>
                    <a:pt x="0" y="59414"/>
                  </a:lnTo>
                  <a:cubicBezTo>
                    <a:pt x="0" y="26601"/>
                    <a:pt x="26601" y="0"/>
                    <a:pt x="59414" y="0"/>
                  </a:cubicBezTo>
                  <a:close/>
                </a:path>
              </a:pathLst>
            </a:custGeom>
            <a:solidFill>
              <a:srgbClr val="E9C7C6"/>
            </a:solidFill>
          </p:spPr>
        </p:sp>
        <p:sp>
          <p:nvSpPr>
            <p:cNvPr name="TextBox 5" id="5"/>
            <p:cNvSpPr txBox="true"/>
            <p:nvPr/>
          </p:nvSpPr>
          <p:spPr>
            <a:xfrm>
              <a:off x="0" y="-38100"/>
              <a:ext cx="1750262" cy="120251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14463" y="3908545"/>
            <a:ext cx="6168200" cy="2159635"/>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000000"/>
                </a:solidFill>
                <a:latin typeface="Alatsi"/>
              </a:rPr>
              <a:t>No missing values were found in the Dataset.</a:t>
            </a:r>
          </a:p>
          <a:p>
            <a:pPr algn="l" marL="669289" indent="-334645" lvl="1">
              <a:lnSpc>
                <a:spcPts val="4339"/>
              </a:lnSpc>
              <a:buFont typeface="Arial"/>
              <a:buChar char="•"/>
            </a:pPr>
            <a:r>
              <a:rPr lang="en-US" sz="3099">
                <a:solidFill>
                  <a:srgbClr val="000000"/>
                </a:solidFill>
                <a:latin typeface="Alatsi"/>
              </a:rPr>
              <a:t>So, each job description has at least some words.</a:t>
            </a:r>
          </a:p>
        </p:txBody>
      </p:sp>
      <p:sp>
        <p:nvSpPr>
          <p:cNvPr name="TextBox 7" id="7"/>
          <p:cNvSpPr txBox="true"/>
          <p:nvPr/>
        </p:nvSpPr>
        <p:spPr>
          <a:xfrm rot="0">
            <a:off x="2479902" y="2749553"/>
            <a:ext cx="5556345" cy="558487"/>
          </a:xfrm>
          <a:prstGeom prst="rect">
            <a:avLst/>
          </a:prstGeom>
        </p:spPr>
        <p:txBody>
          <a:bodyPr anchor="t" rtlCol="false" tIns="0" lIns="0" bIns="0" rIns="0">
            <a:spAutoFit/>
          </a:bodyPr>
          <a:lstStyle/>
          <a:p>
            <a:pPr algn="l">
              <a:lnSpc>
                <a:spcPts val="4653"/>
              </a:lnSpc>
            </a:pPr>
            <a:r>
              <a:rPr lang="en-US" sz="3324">
                <a:solidFill>
                  <a:srgbClr val="000000"/>
                </a:solidFill>
                <a:latin typeface="Alatsi"/>
              </a:rPr>
              <a:t>Checking for Missing Values</a:t>
            </a:r>
          </a:p>
        </p:txBody>
      </p:sp>
      <p:sp>
        <p:nvSpPr>
          <p:cNvPr name="Freeform 8" id="8"/>
          <p:cNvSpPr/>
          <p:nvPr/>
        </p:nvSpPr>
        <p:spPr>
          <a:xfrm flipH="false" flipV="false" rot="0">
            <a:off x="13417488" y="5376665"/>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8530987" y="2337301"/>
            <a:ext cx="8366290" cy="4421131"/>
            <a:chOff x="0" y="0"/>
            <a:chExt cx="2203467" cy="1164413"/>
          </a:xfrm>
        </p:grpSpPr>
        <p:sp>
          <p:nvSpPr>
            <p:cNvPr name="Freeform 10" id="10"/>
            <p:cNvSpPr/>
            <p:nvPr/>
          </p:nvSpPr>
          <p:spPr>
            <a:xfrm flipH="false" flipV="false" rot="0">
              <a:off x="0" y="0"/>
              <a:ext cx="2203467" cy="1164413"/>
            </a:xfrm>
            <a:custGeom>
              <a:avLst/>
              <a:gdLst/>
              <a:ahLst/>
              <a:cxnLst/>
              <a:rect r="r" b="b" t="t" l="l"/>
              <a:pathLst>
                <a:path h="1164413" w="2203467">
                  <a:moveTo>
                    <a:pt x="47194" y="0"/>
                  </a:moveTo>
                  <a:lnTo>
                    <a:pt x="2156274" y="0"/>
                  </a:lnTo>
                  <a:cubicBezTo>
                    <a:pt x="2168790" y="0"/>
                    <a:pt x="2180794" y="4972"/>
                    <a:pt x="2189645" y="13823"/>
                  </a:cubicBezTo>
                  <a:cubicBezTo>
                    <a:pt x="2198495" y="22673"/>
                    <a:pt x="2203467" y="34677"/>
                    <a:pt x="2203467" y="47194"/>
                  </a:cubicBezTo>
                  <a:lnTo>
                    <a:pt x="2203467" y="1117219"/>
                  </a:lnTo>
                  <a:cubicBezTo>
                    <a:pt x="2203467" y="1143284"/>
                    <a:pt x="2182338" y="1164413"/>
                    <a:pt x="2156274" y="1164413"/>
                  </a:cubicBezTo>
                  <a:lnTo>
                    <a:pt x="47194" y="1164413"/>
                  </a:lnTo>
                  <a:cubicBezTo>
                    <a:pt x="34677" y="1164413"/>
                    <a:pt x="22673" y="1159441"/>
                    <a:pt x="13823" y="1150590"/>
                  </a:cubicBezTo>
                  <a:cubicBezTo>
                    <a:pt x="4972" y="1141740"/>
                    <a:pt x="0" y="1129736"/>
                    <a:pt x="0" y="1117219"/>
                  </a:cubicBezTo>
                  <a:lnTo>
                    <a:pt x="0" y="47194"/>
                  </a:lnTo>
                  <a:cubicBezTo>
                    <a:pt x="0" y="34677"/>
                    <a:pt x="4972" y="22673"/>
                    <a:pt x="13823" y="13823"/>
                  </a:cubicBezTo>
                  <a:cubicBezTo>
                    <a:pt x="22673" y="4972"/>
                    <a:pt x="34677" y="0"/>
                    <a:pt x="47194" y="0"/>
                  </a:cubicBezTo>
                  <a:close/>
                </a:path>
              </a:pathLst>
            </a:custGeom>
            <a:solidFill>
              <a:srgbClr val="E9C7C6"/>
            </a:solidFill>
          </p:spPr>
        </p:sp>
        <p:sp>
          <p:nvSpPr>
            <p:cNvPr name="TextBox 11" id="11"/>
            <p:cNvSpPr txBox="true"/>
            <p:nvPr/>
          </p:nvSpPr>
          <p:spPr>
            <a:xfrm>
              <a:off x="0" y="-38100"/>
              <a:ext cx="2203467" cy="120251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933561" y="3989547"/>
            <a:ext cx="7561143" cy="2369432"/>
          </a:xfrm>
          <a:prstGeom prst="rect">
            <a:avLst/>
          </a:prstGeom>
        </p:spPr>
        <p:txBody>
          <a:bodyPr anchor="t" rtlCol="false" tIns="0" lIns="0" bIns="0" rIns="0">
            <a:spAutoFit/>
          </a:bodyPr>
          <a:lstStyle/>
          <a:p>
            <a:pPr algn="l" marL="586230" indent="-293115" lvl="1">
              <a:lnSpc>
                <a:spcPts val="3801"/>
              </a:lnSpc>
              <a:buFont typeface="Arial"/>
              <a:buChar char="•"/>
            </a:pPr>
            <a:r>
              <a:rPr lang="en-US" sz="2715">
                <a:solidFill>
                  <a:srgbClr val="000000"/>
                </a:solidFill>
                <a:latin typeface="Alatsi"/>
              </a:rPr>
              <a:t> All document: 1297332 </a:t>
            </a:r>
          </a:p>
          <a:p>
            <a:pPr algn="l" marL="586230" indent="-293115" lvl="1">
              <a:lnSpc>
                <a:spcPts val="3801"/>
              </a:lnSpc>
              <a:buFont typeface="Arial"/>
              <a:buChar char="•"/>
            </a:pPr>
            <a:r>
              <a:rPr lang="en-US" sz="2715">
                <a:solidFill>
                  <a:srgbClr val="000000"/>
                </a:solidFill>
                <a:latin typeface="Alatsi"/>
              </a:rPr>
              <a:t>Distinct document: 958,192 </a:t>
            </a:r>
          </a:p>
          <a:p>
            <a:pPr algn="l" marL="586230" indent="-293115" lvl="1">
              <a:lnSpc>
                <a:spcPts val="3801"/>
              </a:lnSpc>
              <a:buFont typeface="Arial"/>
              <a:buChar char="•"/>
            </a:pPr>
            <a:r>
              <a:rPr lang="en-US" sz="2715">
                <a:solidFill>
                  <a:srgbClr val="000000"/>
                </a:solidFill>
                <a:latin typeface="Alatsi"/>
              </a:rPr>
              <a:t>Duplicate documents: 339,140 </a:t>
            </a:r>
          </a:p>
          <a:p>
            <a:pPr algn="l" marL="586230" indent="-293115" lvl="1">
              <a:lnSpc>
                <a:spcPts val="3801"/>
              </a:lnSpc>
              <a:buFont typeface="Arial"/>
              <a:buChar char="•"/>
            </a:pPr>
            <a:r>
              <a:rPr lang="en-US" sz="2715">
                <a:solidFill>
                  <a:srgbClr val="000000"/>
                </a:solidFill>
                <a:latin typeface="Alatsi"/>
              </a:rPr>
              <a:t>Duplicate documents were eliminated to avoid extra computation.</a:t>
            </a:r>
          </a:p>
        </p:txBody>
      </p:sp>
      <p:sp>
        <p:nvSpPr>
          <p:cNvPr name="TextBox 13" id="13"/>
          <p:cNvSpPr txBox="true"/>
          <p:nvPr/>
        </p:nvSpPr>
        <p:spPr>
          <a:xfrm rot="0">
            <a:off x="10069792" y="2484758"/>
            <a:ext cx="5030525" cy="1180465"/>
          </a:xfrm>
          <a:prstGeom prst="rect">
            <a:avLst/>
          </a:prstGeom>
        </p:spPr>
        <p:txBody>
          <a:bodyPr anchor="t" rtlCol="false" tIns="0" lIns="0" bIns="0" rIns="0">
            <a:spAutoFit/>
          </a:bodyPr>
          <a:lstStyle/>
          <a:p>
            <a:pPr algn="l">
              <a:lnSpc>
                <a:spcPts val="4760"/>
              </a:lnSpc>
            </a:pPr>
            <a:r>
              <a:rPr lang="en-US" sz="3400">
                <a:solidFill>
                  <a:srgbClr val="000000"/>
                </a:solidFill>
                <a:latin typeface="Alatsi"/>
              </a:rPr>
              <a:t>Counting Unique and Duplicate Documents</a:t>
            </a:r>
          </a:p>
        </p:txBody>
      </p:sp>
      <p:grpSp>
        <p:nvGrpSpPr>
          <p:cNvPr name="Group 14" id="14"/>
          <p:cNvGrpSpPr/>
          <p:nvPr/>
        </p:nvGrpSpPr>
        <p:grpSpPr>
          <a:xfrm rot="0">
            <a:off x="1739665" y="2849848"/>
            <a:ext cx="516960" cy="51696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079318" y="2791080"/>
            <a:ext cx="516960" cy="51696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1" id="21"/>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2" id="22"/>
          <p:cNvGrpSpPr/>
          <p:nvPr/>
        </p:nvGrpSpPr>
        <p:grpSpPr>
          <a:xfrm rot="0">
            <a:off x="15859155" y="0"/>
            <a:ext cx="1562612" cy="1673225"/>
            <a:chOff x="0" y="0"/>
            <a:chExt cx="2083482" cy="2230967"/>
          </a:xfrm>
        </p:grpSpPr>
        <p:grpSp>
          <p:nvGrpSpPr>
            <p:cNvPr name="Group 23" id="23"/>
            <p:cNvGrpSpPr/>
            <p:nvPr/>
          </p:nvGrpSpPr>
          <p:grpSpPr>
            <a:xfrm rot="0">
              <a:off x="75599" y="0"/>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27" id="27"/>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1390722" y="7072757"/>
            <a:ext cx="14239266" cy="1747184"/>
            <a:chOff x="0" y="0"/>
            <a:chExt cx="6940301" cy="851587"/>
          </a:xfrm>
        </p:grpSpPr>
        <p:sp>
          <p:nvSpPr>
            <p:cNvPr name="Freeform 29" id="29"/>
            <p:cNvSpPr/>
            <p:nvPr/>
          </p:nvSpPr>
          <p:spPr>
            <a:xfrm flipH="false" flipV="false" rot="0">
              <a:off x="0" y="0"/>
              <a:ext cx="6940301" cy="851587"/>
            </a:xfrm>
            <a:custGeom>
              <a:avLst/>
              <a:gdLst/>
              <a:ahLst/>
              <a:cxnLst/>
              <a:rect r="r" b="b" t="t" l="l"/>
              <a:pathLst>
                <a:path h="851587" w="6940301">
                  <a:moveTo>
                    <a:pt x="27729" y="0"/>
                  </a:moveTo>
                  <a:lnTo>
                    <a:pt x="6912573" y="0"/>
                  </a:lnTo>
                  <a:cubicBezTo>
                    <a:pt x="6927886" y="0"/>
                    <a:pt x="6940301" y="12415"/>
                    <a:pt x="6940301" y="27729"/>
                  </a:cubicBezTo>
                  <a:lnTo>
                    <a:pt x="6940301" y="823859"/>
                  </a:lnTo>
                  <a:cubicBezTo>
                    <a:pt x="6940301" y="831213"/>
                    <a:pt x="6937380" y="838266"/>
                    <a:pt x="6932180" y="843466"/>
                  </a:cubicBezTo>
                  <a:cubicBezTo>
                    <a:pt x="6926980" y="848666"/>
                    <a:pt x="6919926" y="851587"/>
                    <a:pt x="6912573" y="851587"/>
                  </a:cubicBezTo>
                  <a:lnTo>
                    <a:pt x="27729" y="851587"/>
                  </a:lnTo>
                  <a:cubicBezTo>
                    <a:pt x="20375" y="851587"/>
                    <a:pt x="13322" y="848666"/>
                    <a:pt x="8122" y="843466"/>
                  </a:cubicBezTo>
                  <a:cubicBezTo>
                    <a:pt x="2921" y="838266"/>
                    <a:pt x="0" y="831213"/>
                    <a:pt x="0" y="823859"/>
                  </a:cubicBezTo>
                  <a:lnTo>
                    <a:pt x="0" y="27729"/>
                  </a:lnTo>
                  <a:cubicBezTo>
                    <a:pt x="0" y="20375"/>
                    <a:pt x="2921" y="13322"/>
                    <a:pt x="8122" y="8122"/>
                  </a:cubicBezTo>
                  <a:cubicBezTo>
                    <a:pt x="13322" y="2921"/>
                    <a:pt x="20375" y="0"/>
                    <a:pt x="27729" y="0"/>
                  </a:cubicBezTo>
                  <a:close/>
                </a:path>
              </a:pathLst>
            </a:custGeom>
            <a:solidFill>
              <a:srgbClr val="E9C7C6"/>
            </a:solidFill>
          </p:spPr>
        </p:sp>
        <p:sp>
          <p:nvSpPr>
            <p:cNvPr name="TextBox 30" id="30"/>
            <p:cNvSpPr txBox="true"/>
            <p:nvPr/>
          </p:nvSpPr>
          <p:spPr>
            <a:xfrm>
              <a:off x="0" y="-38100"/>
              <a:ext cx="6940301" cy="889687"/>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2256625" y="7670180"/>
            <a:ext cx="12047813" cy="1108873"/>
          </a:xfrm>
          <a:prstGeom prst="rect">
            <a:avLst/>
          </a:prstGeom>
        </p:spPr>
        <p:txBody>
          <a:bodyPr anchor="t" rtlCol="false" tIns="0" lIns="0" bIns="0" rIns="0">
            <a:spAutoFit/>
          </a:bodyPr>
          <a:lstStyle/>
          <a:p>
            <a:pPr algn="l">
              <a:lnSpc>
                <a:spcPts val="2931"/>
              </a:lnSpc>
            </a:pPr>
            <a:r>
              <a:rPr lang="en-US" sz="2093">
                <a:solidFill>
                  <a:srgbClr val="000000"/>
                </a:solidFill>
                <a:latin typeface="Alatsi"/>
              </a:rPr>
              <a:t> checking the result of duplicate columns that the document starts with </a:t>
            </a:r>
          </a:p>
          <a:p>
            <a:pPr algn="l">
              <a:lnSpc>
                <a:spcPts val="2931"/>
              </a:lnSpc>
            </a:pPr>
            <a:r>
              <a:rPr lang="en-US" sz="2093">
                <a:solidFill>
                  <a:srgbClr val="000000"/>
                </a:solidFill>
                <a:latin typeface="Alatsi"/>
              </a:rPr>
              <a:t>"Job Title:\nCertified Nursing Assistant (CNA)\nCompany: . . ." </a:t>
            </a:r>
          </a:p>
          <a:p>
            <a:pPr algn="l">
              <a:lnSpc>
                <a:spcPts val="2931"/>
              </a:lnSpc>
            </a:pPr>
            <a:r>
              <a:rPr lang="en-US" sz="2093">
                <a:solidFill>
                  <a:srgbClr val="000000"/>
                </a:solidFill>
                <a:latin typeface="Alatsi"/>
              </a:rPr>
              <a:t>Repeated 66 times in the dataset. </a:t>
            </a:r>
          </a:p>
        </p:txBody>
      </p:sp>
      <p:sp>
        <p:nvSpPr>
          <p:cNvPr name="TextBox 32" id="32"/>
          <p:cNvSpPr txBox="true"/>
          <p:nvPr/>
        </p:nvSpPr>
        <p:spPr>
          <a:xfrm rot="0">
            <a:off x="3105588" y="7128668"/>
            <a:ext cx="4800561" cy="364072"/>
          </a:xfrm>
          <a:prstGeom prst="rect">
            <a:avLst/>
          </a:prstGeom>
        </p:spPr>
        <p:txBody>
          <a:bodyPr anchor="t" rtlCol="false" tIns="0" lIns="0" bIns="0" rIns="0">
            <a:spAutoFit/>
          </a:bodyPr>
          <a:lstStyle/>
          <a:p>
            <a:pPr algn="l">
              <a:lnSpc>
                <a:spcPts val="3026"/>
              </a:lnSpc>
            </a:pPr>
            <a:r>
              <a:rPr lang="en-US" sz="2161">
                <a:solidFill>
                  <a:srgbClr val="000000"/>
                </a:solidFill>
                <a:latin typeface="Alatsi"/>
              </a:rPr>
              <a:t>For example</a:t>
            </a:r>
          </a:p>
        </p:txBody>
      </p:sp>
      <p:grpSp>
        <p:nvGrpSpPr>
          <p:cNvPr name="Group 33" id="33"/>
          <p:cNvGrpSpPr/>
          <p:nvPr/>
        </p:nvGrpSpPr>
        <p:grpSpPr>
          <a:xfrm rot="0">
            <a:off x="2479902" y="7166768"/>
            <a:ext cx="475439" cy="279344"/>
            <a:chOff x="0" y="0"/>
            <a:chExt cx="1383370" cy="812800"/>
          </a:xfrm>
        </p:grpSpPr>
        <p:sp>
          <p:nvSpPr>
            <p:cNvPr name="Freeform 34" id="34"/>
            <p:cNvSpPr/>
            <p:nvPr/>
          </p:nvSpPr>
          <p:spPr>
            <a:xfrm flipH="false" flipV="false" rot="0">
              <a:off x="0" y="0"/>
              <a:ext cx="1383370" cy="812800"/>
            </a:xfrm>
            <a:custGeom>
              <a:avLst/>
              <a:gdLst/>
              <a:ahLst/>
              <a:cxnLst/>
              <a:rect r="r" b="b" t="t" l="l"/>
              <a:pathLst>
                <a:path h="812800" w="1383370">
                  <a:moveTo>
                    <a:pt x="691685" y="0"/>
                  </a:moveTo>
                  <a:cubicBezTo>
                    <a:pt x="309678" y="0"/>
                    <a:pt x="0" y="181951"/>
                    <a:pt x="0" y="406400"/>
                  </a:cubicBezTo>
                  <a:cubicBezTo>
                    <a:pt x="0" y="630849"/>
                    <a:pt x="309678" y="812800"/>
                    <a:pt x="691685" y="812800"/>
                  </a:cubicBezTo>
                  <a:cubicBezTo>
                    <a:pt x="1073692" y="812800"/>
                    <a:pt x="1383370" y="630849"/>
                    <a:pt x="1383370" y="406400"/>
                  </a:cubicBezTo>
                  <a:cubicBezTo>
                    <a:pt x="1383370" y="181951"/>
                    <a:pt x="1073692" y="0"/>
                    <a:pt x="691685" y="0"/>
                  </a:cubicBezTo>
                  <a:close/>
                </a:path>
              </a:pathLst>
            </a:custGeom>
            <a:solidFill>
              <a:srgbClr val="000000"/>
            </a:solidFill>
          </p:spPr>
        </p:sp>
        <p:sp>
          <p:nvSpPr>
            <p:cNvPr name="TextBox 35" id="35"/>
            <p:cNvSpPr txBox="true"/>
            <p:nvPr/>
          </p:nvSpPr>
          <p:spPr>
            <a:xfrm>
              <a:off x="129691" y="38100"/>
              <a:ext cx="1123988"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Alatsi"/>
              </a:rPr>
              <a:t>PREPROCESSING TECHNIQUES</a:t>
            </a:r>
          </a:p>
        </p:txBody>
      </p:sp>
      <p:grpSp>
        <p:nvGrpSpPr>
          <p:cNvPr name="Group 3" id="3"/>
          <p:cNvGrpSpPr/>
          <p:nvPr/>
        </p:nvGrpSpPr>
        <p:grpSpPr>
          <a:xfrm rot="0">
            <a:off x="1028700" y="2210933"/>
            <a:ext cx="7408702" cy="6646499"/>
            <a:chOff x="0" y="0"/>
            <a:chExt cx="1951263" cy="1750518"/>
          </a:xfrm>
        </p:grpSpPr>
        <p:sp>
          <p:nvSpPr>
            <p:cNvPr name="Freeform 4" id="4"/>
            <p:cNvSpPr/>
            <p:nvPr/>
          </p:nvSpPr>
          <p:spPr>
            <a:xfrm flipH="false" flipV="false" rot="0">
              <a:off x="0" y="0"/>
              <a:ext cx="1951263" cy="1750518"/>
            </a:xfrm>
            <a:custGeom>
              <a:avLst/>
              <a:gdLst/>
              <a:ahLst/>
              <a:cxnLst/>
              <a:rect r="r" b="b" t="t" l="l"/>
              <a:pathLst>
                <a:path h="1750518" w="1951263">
                  <a:moveTo>
                    <a:pt x="53294" y="0"/>
                  </a:moveTo>
                  <a:lnTo>
                    <a:pt x="1897969" y="0"/>
                  </a:lnTo>
                  <a:cubicBezTo>
                    <a:pt x="1912104" y="0"/>
                    <a:pt x="1925659" y="5615"/>
                    <a:pt x="1935654" y="15609"/>
                  </a:cubicBezTo>
                  <a:cubicBezTo>
                    <a:pt x="1945648" y="25604"/>
                    <a:pt x="1951263" y="39159"/>
                    <a:pt x="1951263" y="53294"/>
                  </a:cubicBezTo>
                  <a:lnTo>
                    <a:pt x="1951263" y="1697225"/>
                  </a:lnTo>
                  <a:cubicBezTo>
                    <a:pt x="1951263" y="1711359"/>
                    <a:pt x="1945648" y="1724914"/>
                    <a:pt x="1935654" y="1734909"/>
                  </a:cubicBezTo>
                  <a:cubicBezTo>
                    <a:pt x="1925659" y="1744904"/>
                    <a:pt x="1912104" y="1750518"/>
                    <a:pt x="1897969" y="1750518"/>
                  </a:cubicBezTo>
                  <a:lnTo>
                    <a:pt x="53294" y="1750518"/>
                  </a:lnTo>
                  <a:cubicBezTo>
                    <a:pt x="39159" y="1750518"/>
                    <a:pt x="25604" y="1744904"/>
                    <a:pt x="15609" y="1734909"/>
                  </a:cubicBezTo>
                  <a:cubicBezTo>
                    <a:pt x="5615" y="1724914"/>
                    <a:pt x="0" y="1711359"/>
                    <a:pt x="0" y="1697225"/>
                  </a:cubicBezTo>
                  <a:lnTo>
                    <a:pt x="0" y="53294"/>
                  </a:lnTo>
                  <a:cubicBezTo>
                    <a:pt x="0" y="39159"/>
                    <a:pt x="5615" y="25604"/>
                    <a:pt x="15609" y="15609"/>
                  </a:cubicBezTo>
                  <a:cubicBezTo>
                    <a:pt x="25604" y="5615"/>
                    <a:pt x="39159" y="0"/>
                    <a:pt x="53294" y="0"/>
                  </a:cubicBezTo>
                  <a:close/>
                </a:path>
              </a:pathLst>
            </a:custGeom>
            <a:solidFill>
              <a:srgbClr val="E9C7C6"/>
            </a:solidFill>
          </p:spPr>
        </p:sp>
        <p:sp>
          <p:nvSpPr>
            <p:cNvPr name="TextBox 5" id="5"/>
            <p:cNvSpPr txBox="true"/>
            <p:nvPr/>
          </p:nvSpPr>
          <p:spPr>
            <a:xfrm>
              <a:off x="0" y="-38100"/>
              <a:ext cx="1951263" cy="178861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868047" y="3505537"/>
            <a:ext cx="6242542" cy="5417185"/>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000000"/>
                </a:solidFill>
                <a:latin typeface="Alatsi"/>
              </a:rPr>
              <a:t>T</a:t>
            </a:r>
            <a:r>
              <a:rPr lang="en-US" sz="3099">
                <a:solidFill>
                  <a:srgbClr val="000000"/>
                </a:solidFill>
                <a:latin typeface="Alatsi"/>
              </a:rPr>
              <a:t>ransforming to lowercase </a:t>
            </a:r>
          </a:p>
          <a:p>
            <a:pPr algn="l" marL="669289" indent="-334645" lvl="1">
              <a:lnSpc>
                <a:spcPts val="4339"/>
              </a:lnSpc>
              <a:buFont typeface="Arial"/>
              <a:buChar char="•"/>
            </a:pPr>
            <a:r>
              <a:rPr lang="en-US" sz="3099">
                <a:solidFill>
                  <a:srgbClr val="000000"/>
                </a:solidFill>
                <a:latin typeface="Alatsi"/>
              </a:rPr>
              <a:t>Removing HTML Tags </a:t>
            </a:r>
          </a:p>
          <a:p>
            <a:pPr algn="l" marL="669289" indent="-334645" lvl="1">
              <a:lnSpc>
                <a:spcPts val="4339"/>
              </a:lnSpc>
              <a:buFont typeface="Arial"/>
              <a:buChar char="•"/>
            </a:pPr>
            <a:r>
              <a:rPr lang="en-US" sz="3099">
                <a:solidFill>
                  <a:srgbClr val="000000"/>
                </a:solidFill>
                <a:latin typeface="Alatsi"/>
              </a:rPr>
              <a:t>Removing URLs </a:t>
            </a:r>
          </a:p>
          <a:p>
            <a:pPr algn="l" marL="669289" indent="-334645" lvl="1">
              <a:lnSpc>
                <a:spcPts val="4339"/>
              </a:lnSpc>
              <a:buFont typeface="Arial"/>
              <a:buChar char="•"/>
            </a:pPr>
            <a:r>
              <a:rPr lang="en-US" sz="3099">
                <a:solidFill>
                  <a:srgbClr val="000000"/>
                </a:solidFill>
                <a:latin typeface="Alatsi"/>
              </a:rPr>
              <a:t>Removing Extra Space </a:t>
            </a:r>
          </a:p>
          <a:p>
            <a:pPr algn="l" marL="669289" indent="-334645" lvl="1">
              <a:lnSpc>
                <a:spcPts val="4339"/>
              </a:lnSpc>
              <a:buFont typeface="Arial"/>
              <a:buChar char="•"/>
            </a:pPr>
            <a:r>
              <a:rPr lang="en-US" sz="3099">
                <a:solidFill>
                  <a:srgbClr val="000000"/>
                </a:solidFill>
                <a:latin typeface="Alatsi"/>
              </a:rPr>
              <a:t>Removing </a:t>
            </a:r>
            <a:r>
              <a:rPr lang="en-US" sz="3099">
                <a:solidFill>
                  <a:srgbClr val="000000"/>
                </a:solidFill>
                <a:latin typeface="Alatsi"/>
              </a:rPr>
              <a:t>Punctuation </a:t>
            </a:r>
          </a:p>
          <a:p>
            <a:pPr algn="l" marL="669289" indent="-334645" lvl="1">
              <a:lnSpc>
                <a:spcPts val="4339"/>
              </a:lnSpc>
              <a:buFont typeface="Arial"/>
              <a:buChar char="•"/>
            </a:pPr>
            <a:r>
              <a:rPr lang="en-US" sz="3099">
                <a:solidFill>
                  <a:srgbClr val="000000"/>
                </a:solidFill>
                <a:latin typeface="Alatsi"/>
              </a:rPr>
              <a:t>Removing numbers </a:t>
            </a:r>
          </a:p>
          <a:p>
            <a:pPr algn="l" marL="669289" indent="-334645" lvl="1">
              <a:lnSpc>
                <a:spcPts val="4339"/>
              </a:lnSpc>
              <a:buFont typeface="Arial"/>
              <a:buChar char="•"/>
            </a:pPr>
            <a:r>
              <a:rPr lang="en-US" sz="3099">
                <a:solidFill>
                  <a:srgbClr val="000000"/>
                </a:solidFill>
                <a:latin typeface="Alatsi"/>
              </a:rPr>
              <a:t>Removing Non-ASCII characters</a:t>
            </a:r>
          </a:p>
          <a:p>
            <a:pPr algn="l" marL="669289" indent="-334645" lvl="1">
              <a:lnSpc>
                <a:spcPts val="4339"/>
              </a:lnSpc>
              <a:buFont typeface="Arial"/>
              <a:buChar char="•"/>
            </a:pPr>
            <a:r>
              <a:rPr lang="en-US" sz="3099">
                <a:solidFill>
                  <a:srgbClr val="000000"/>
                </a:solidFill>
                <a:latin typeface="Alatsi"/>
              </a:rPr>
              <a:t>Tokenization </a:t>
            </a:r>
          </a:p>
          <a:p>
            <a:pPr algn="l" marL="669289" indent="-334645" lvl="1">
              <a:lnSpc>
                <a:spcPts val="4339"/>
              </a:lnSpc>
              <a:buFont typeface="Arial"/>
              <a:buChar char="•"/>
            </a:pPr>
            <a:r>
              <a:rPr lang="en-US" sz="3099">
                <a:solidFill>
                  <a:srgbClr val="000000"/>
                </a:solidFill>
                <a:latin typeface="Alatsi"/>
              </a:rPr>
              <a:t>Removing StopWords </a:t>
            </a:r>
          </a:p>
          <a:p>
            <a:pPr algn="l">
              <a:lnSpc>
                <a:spcPts val="4339"/>
              </a:lnSpc>
            </a:pPr>
          </a:p>
        </p:txBody>
      </p:sp>
      <p:sp>
        <p:nvSpPr>
          <p:cNvPr name="TextBox 7" id="7"/>
          <p:cNvSpPr txBox="true"/>
          <p:nvPr/>
        </p:nvSpPr>
        <p:spPr>
          <a:xfrm rot="0">
            <a:off x="2481440" y="2423360"/>
            <a:ext cx="644301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Preprocessing Techniques</a:t>
            </a:r>
          </a:p>
        </p:txBody>
      </p:sp>
      <p:sp>
        <p:nvSpPr>
          <p:cNvPr name="Freeform 8" id="8"/>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276877" y="2275560"/>
            <a:ext cx="7639172" cy="5170132"/>
            <a:chOff x="0" y="0"/>
            <a:chExt cx="2011963" cy="1361681"/>
          </a:xfrm>
        </p:grpSpPr>
        <p:sp>
          <p:nvSpPr>
            <p:cNvPr name="Freeform 10" id="10"/>
            <p:cNvSpPr/>
            <p:nvPr/>
          </p:nvSpPr>
          <p:spPr>
            <a:xfrm flipH="false" flipV="false" rot="0">
              <a:off x="0" y="0"/>
              <a:ext cx="2011963" cy="1361681"/>
            </a:xfrm>
            <a:custGeom>
              <a:avLst/>
              <a:gdLst/>
              <a:ahLst/>
              <a:cxnLst/>
              <a:rect r="r" b="b" t="t" l="l"/>
              <a:pathLst>
                <a:path h="1361681" w="2011963">
                  <a:moveTo>
                    <a:pt x="51686" y="0"/>
                  </a:moveTo>
                  <a:lnTo>
                    <a:pt x="1960277" y="0"/>
                  </a:lnTo>
                  <a:cubicBezTo>
                    <a:pt x="1988822" y="0"/>
                    <a:pt x="2011963" y="23141"/>
                    <a:pt x="2011963" y="51686"/>
                  </a:cubicBezTo>
                  <a:lnTo>
                    <a:pt x="2011963" y="1309995"/>
                  </a:lnTo>
                  <a:cubicBezTo>
                    <a:pt x="2011963" y="1338540"/>
                    <a:pt x="1988822" y="1361681"/>
                    <a:pt x="1960277" y="1361681"/>
                  </a:cubicBezTo>
                  <a:lnTo>
                    <a:pt x="51686" y="1361681"/>
                  </a:lnTo>
                  <a:cubicBezTo>
                    <a:pt x="23141" y="1361681"/>
                    <a:pt x="0" y="1338540"/>
                    <a:pt x="0" y="1309995"/>
                  </a:cubicBezTo>
                  <a:lnTo>
                    <a:pt x="0" y="51686"/>
                  </a:lnTo>
                  <a:cubicBezTo>
                    <a:pt x="0" y="23141"/>
                    <a:pt x="23141" y="0"/>
                    <a:pt x="51686" y="0"/>
                  </a:cubicBezTo>
                  <a:close/>
                </a:path>
              </a:pathLst>
            </a:custGeom>
            <a:solidFill>
              <a:srgbClr val="E9C7C6"/>
            </a:solidFill>
          </p:spPr>
        </p:sp>
        <p:sp>
          <p:nvSpPr>
            <p:cNvPr name="TextBox 11" id="11"/>
            <p:cNvSpPr txBox="true"/>
            <p:nvPr/>
          </p:nvSpPr>
          <p:spPr>
            <a:xfrm>
              <a:off x="0" y="-38100"/>
              <a:ext cx="2011963" cy="1399781"/>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9322705" y="3515062"/>
            <a:ext cx="7593345" cy="358394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000000"/>
                </a:solidFill>
                <a:latin typeface="Alatsi"/>
              </a:rPr>
              <a:t>In PySpark, UDFs (User-Defined Functions) allow a user to define a custom function that processes and transforms data within PySpark DataFrames or PySpark RDDs.  </a:t>
            </a:r>
          </a:p>
          <a:p>
            <a:pPr algn="l" marL="626111" indent="-313055" lvl="1">
              <a:lnSpc>
                <a:spcPts val="4060"/>
              </a:lnSpc>
              <a:buFont typeface="Arial"/>
              <a:buChar char="•"/>
            </a:pPr>
            <a:r>
              <a:rPr lang="en-US" sz="2900">
                <a:solidFill>
                  <a:srgbClr val="000000"/>
                </a:solidFill>
                <a:latin typeface="Alatsi"/>
              </a:rPr>
              <a:t>Cleans every entry (value) within a specific column of DataFrame. </a:t>
            </a:r>
          </a:p>
          <a:p>
            <a:pPr algn="l">
              <a:lnSpc>
                <a:spcPts val="4060"/>
              </a:lnSpc>
            </a:pPr>
          </a:p>
        </p:txBody>
      </p:sp>
      <p:sp>
        <p:nvSpPr>
          <p:cNvPr name="TextBox 13" id="13"/>
          <p:cNvSpPr txBox="true"/>
          <p:nvPr/>
        </p:nvSpPr>
        <p:spPr>
          <a:xfrm rot="0">
            <a:off x="10461696" y="2638695"/>
            <a:ext cx="552770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Pyspark UDF function</a:t>
            </a:r>
          </a:p>
        </p:txBody>
      </p:sp>
      <p:grpSp>
        <p:nvGrpSpPr>
          <p:cNvPr name="Group 14" id="14"/>
          <p:cNvGrpSpPr/>
          <p:nvPr/>
        </p:nvGrpSpPr>
        <p:grpSpPr>
          <a:xfrm rot="0">
            <a:off x="1609567" y="2499560"/>
            <a:ext cx="516960" cy="51696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665955" y="2758040"/>
            <a:ext cx="516960" cy="51696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1" id="21"/>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2" id="22"/>
          <p:cNvGrpSpPr/>
          <p:nvPr/>
        </p:nvGrpSpPr>
        <p:grpSpPr>
          <a:xfrm rot="0">
            <a:off x="15859155" y="0"/>
            <a:ext cx="1562612" cy="1673225"/>
            <a:chOff x="0" y="0"/>
            <a:chExt cx="2083482" cy="2230967"/>
          </a:xfrm>
        </p:grpSpPr>
        <p:grpSp>
          <p:nvGrpSpPr>
            <p:cNvPr name="Group 23" id="23"/>
            <p:cNvGrpSpPr/>
            <p:nvPr/>
          </p:nvGrpSpPr>
          <p:grpSpPr>
            <a:xfrm rot="0">
              <a:off x="75599" y="0"/>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27" id="27"/>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DAGIZFOPSYs</dc:identifier>
  <dcterms:modified xsi:type="dcterms:W3CDTF">2011-08-01T06:04:30Z</dcterms:modified>
  <cp:revision>1</cp:revision>
  <dc:title>Finding Similar Items in Job Descriptions</dc:title>
</cp:coreProperties>
</file>