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4_EAA2B62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63" r:id="rId4"/>
    <p:sldId id="260" r:id="rId5"/>
    <p:sldId id="261" r:id="rId6"/>
    <p:sldId id="264" r:id="rId7"/>
    <p:sldId id="259" r:id="rId8"/>
    <p:sldId id="265" r:id="rId9"/>
    <p:sldId id="266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B67E5B-42BC-5E72-8D3E-A4AC70C7749F}" name="Gandham, Sai Anirudh" initials="SG" userId="S::sxg230101@utdallas.edu::bf5a608d-4ccd-431b-bf6d-d828068ca4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4_EAA2B62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45AA72-9DD6-4ED6-9D33-29FA707B3A19}" authorId="{60B67E5B-42BC-5E72-8D3E-A4AC70C7749F}" created="2023-12-07T07:01:46.8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36532012" sldId="260"/>
      <ac:picMk id="8" creationId="{499D4FCC-DEEE-FDE4-8AF7-02FC8F1A68D2}"/>
    </ac:deMkLst>
    <p188:txBody>
      <a:bodyPr/>
      <a:lstStyle/>
      <a:p>
        <a:r>
          <a:rPr lang="en-IN"/>
          <a:t>aaa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1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3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1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6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2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microsoft.com/office/2018/10/relationships/comments" Target="../comments/modernComment_104_EAA2B62C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9" name="Picture 28" descr="A web of dots connected">
            <a:extLst>
              <a:ext uri="{FF2B5EF4-FFF2-40B4-BE49-F238E27FC236}">
                <a16:creationId xmlns:a16="http://schemas.microsoft.com/office/drawing/2014/main" id="{6CD132D3-8B6F-FEF4-FA4F-D0F042CB1B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4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2208B-2E6C-565D-F8EF-20B00824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14" y="4572001"/>
            <a:ext cx="4572000" cy="1524000"/>
          </a:xfrm>
        </p:spPr>
        <p:txBody>
          <a:bodyPr anchor="b">
            <a:noAutofit/>
          </a:bodyPr>
          <a:lstStyle/>
          <a:p>
            <a:pPr algn="l"/>
            <a:r>
              <a:rPr lang="en-IN" sz="1400" dirty="0">
                <a:latin typeface="+mj-lt"/>
              </a:rPr>
              <a:t>Nakul Krishnan (nxk230031@utdallas.edu)</a:t>
            </a:r>
          </a:p>
          <a:p>
            <a:pPr algn="l"/>
            <a:r>
              <a:rPr lang="en-IN" sz="1400" dirty="0">
                <a:latin typeface="+mj-lt"/>
              </a:rPr>
              <a:t>Sai Anirudh Gandham (sxg230101@utdallas.edu)</a:t>
            </a:r>
          </a:p>
          <a:p>
            <a:pPr algn="l"/>
            <a:r>
              <a:rPr lang="en-IN" sz="1400" dirty="0">
                <a:latin typeface="+mj-lt"/>
              </a:rPr>
              <a:t>Shobha Ojha (sxo210014@utdallas.edu)</a:t>
            </a:r>
          </a:p>
          <a:p>
            <a:pPr algn="l"/>
            <a:r>
              <a:rPr lang="en-IN" sz="1400" dirty="0">
                <a:latin typeface="+mj-lt"/>
              </a:rPr>
              <a:t>Patrick Gervadis (pgn230000@utdallas.edu)</a:t>
            </a:r>
          </a:p>
          <a:p>
            <a:pPr algn="l"/>
            <a:r>
              <a:rPr lang="en-IN" sz="1400" dirty="0">
                <a:latin typeface="+mj-lt"/>
              </a:rPr>
              <a:t>Shashank Marri (sxm220417@utdallas.edu)</a:t>
            </a:r>
          </a:p>
          <a:p>
            <a:pPr algn="l"/>
            <a:r>
              <a:rPr lang="en-IN" sz="1400" dirty="0">
                <a:latin typeface="+mj-lt"/>
              </a:rPr>
              <a:t>Mittakanti Satyajeet Reddy (sxm230111@utdallas.edu)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80BD2E-CD97-4708-3BCB-84EB590BC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42999"/>
            <a:ext cx="4934125" cy="2286000"/>
          </a:xfrm>
        </p:spPr>
        <p:txBody>
          <a:bodyPr>
            <a:normAutofit/>
          </a:bodyPr>
          <a:lstStyle/>
          <a:p>
            <a:pPr algn="l"/>
            <a:r>
              <a:rPr lang="en-IN" sz="4400" dirty="0"/>
              <a:t>Pandemic Nexus</a:t>
            </a:r>
            <a:br>
              <a:rPr lang="en-IN" sz="4400" dirty="0"/>
            </a:br>
            <a:r>
              <a:rPr lang="en-IN" sz="4400" dirty="0"/>
              <a:t>A Covid-19 Database Project</a:t>
            </a:r>
          </a:p>
        </p:txBody>
      </p:sp>
    </p:spTree>
    <p:extLst>
      <p:ext uri="{BB962C8B-B14F-4D97-AF65-F5344CB8AC3E}">
        <p14:creationId xmlns:p14="http://schemas.microsoft.com/office/powerpoint/2010/main" val="158256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E0A5-486B-D6FD-D1AA-08DC60C7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Implementation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6111-3EBC-701F-AE08-FA25FD7C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554749" cy="3818083"/>
          </a:xfrm>
        </p:spPr>
        <p:txBody>
          <a:bodyPr>
            <a:normAutofit fontScale="850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Database creation:</a:t>
            </a:r>
            <a:r>
              <a:rPr lang="en-US" dirty="0"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Relational schema optimized for efficiency.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Sample data populated for testing and development.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SQL queries:</a:t>
            </a:r>
            <a:r>
              <a:rPr lang="en-US" dirty="0"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Retrieve patient information with city names.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Find mask type usage among COVID patients.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Show count of different vaccine types used.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Calculate average age of COVID-positive patients.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List patients and their COVID results.</a:t>
            </a:r>
          </a:p>
        </p:txBody>
      </p:sp>
    </p:spTree>
    <p:extLst>
      <p:ext uri="{BB962C8B-B14F-4D97-AF65-F5344CB8AC3E}">
        <p14:creationId xmlns:p14="http://schemas.microsoft.com/office/powerpoint/2010/main" val="76263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F8DF-589A-B979-4E1D-29B68366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and Integration: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DAD68-26BA-050A-4C16-25261A2C3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Gathering data from diverse sources with varying formats and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Overcoming potential data quality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Developing a Perl script to automate data scraping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86648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BD61-7C70-6A5C-3599-314E9BE7D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Accuracy and Completeness: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F508E-CE66-E00D-8AA5-035C7D3F8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accurate data entry and coding to avoid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data validation procedures, including quality checks and anomaly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Addressing missing data using imputation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53423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A6DF-7FA7-EF98-5BC8-78644D8D2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</a:t>
            </a:r>
          </a:p>
        </p:txBody>
      </p:sp>
      <p:pic>
        <p:nvPicPr>
          <p:cNvPr id="5" name="Content Placeholder 4" descr="Scroll with solid fill">
            <a:extLst>
              <a:ext uri="{FF2B5EF4-FFF2-40B4-BE49-F238E27FC236}">
                <a16:creationId xmlns:a16="http://schemas.microsoft.com/office/drawing/2014/main" id="{BD478D1C-10E5-50A9-0AEB-C2ADEE1BF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3714" y="2506449"/>
            <a:ext cx="914400" cy="914400"/>
          </a:xfrm>
        </p:spPr>
      </p:pic>
      <p:pic>
        <p:nvPicPr>
          <p:cNvPr id="6" name="Content Placeholder 4" descr="Scroll with solid fill">
            <a:extLst>
              <a:ext uri="{FF2B5EF4-FFF2-40B4-BE49-F238E27FC236}">
                <a16:creationId xmlns:a16="http://schemas.microsoft.com/office/drawing/2014/main" id="{13143974-4B66-0034-12FC-DD980D30D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624" y="3657601"/>
            <a:ext cx="914400" cy="914400"/>
          </a:xfrm>
          <a:prstGeom prst="rect">
            <a:avLst/>
          </a:prstGeom>
        </p:spPr>
      </p:pic>
      <p:pic>
        <p:nvPicPr>
          <p:cNvPr id="8" name="Graphic 7" descr="Internet with solid fill">
            <a:extLst>
              <a:ext uri="{FF2B5EF4-FFF2-40B4-BE49-F238E27FC236}">
                <a16:creationId xmlns:a16="http://schemas.microsoft.com/office/drawing/2014/main" id="{499D4FCC-DEEE-FDE4-8AF7-02FC8F1A68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1505" y="3671598"/>
            <a:ext cx="914400" cy="914400"/>
          </a:xfrm>
          <a:prstGeom prst="rect">
            <a:avLst/>
          </a:prstGeom>
        </p:spPr>
      </p:pic>
      <p:pic>
        <p:nvPicPr>
          <p:cNvPr id="9" name="Content Placeholder 4" descr="Scroll with solid fill">
            <a:extLst>
              <a:ext uri="{FF2B5EF4-FFF2-40B4-BE49-F238E27FC236}">
                <a16:creationId xmlns:a16="http://schemas.microsoft.com/office/drawing/2014/main" id="{C8A144AC-45BF-FE31-5E80-28793E58F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588" y="4405890"/>
            <a:ext cx="914400" cy="914400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FC4453F6-0364-5D57-105A-B6DE305D39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5905" y="3671598"/>
            <a:ext cx="914400" cy="914400"/>
          </a:xfrm>
          <a:prstGeom prst="rect">
            <a:avLst/>
          </a:prstGeom>
        </p:spPr>
      </p:pic>
      <p:pic>
        <p:nvPicPr>
          <p:cNvPr id="12" name="Graphic 11" descr="Arrow Right with solid fill">
            <a:extLst>
              <a:ext uri="{FF2B5EF4-FFF2-40B4-BE49-F238E27FC236}">
                <a16:creationId xmlns:a16="http://schemas.microsoft.com/office/drawing/2014/main" id="{BF0FF9AE-B00D-6D64-A5A6-24254B9FA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511608">
            <a:off x="3540673" y="2953048"/>
            <a:ext cx="914400" cy="914400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EEC1BBB7-FD7A-17E1-CA03-526986445D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0349" y="2481860"/>
            <a:ext cx="1701706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D9F1F8-B579-49BC-F223-BFF41A291425}"/>
              </a:ext>
            </a:extLst>
          </p:cNvPr>
          <p:cNvSpPr txBox="1"/>
          <p:nvPr/>
        </p:nvSpPr>
        <p:spPr>
          <a:xfrm>
            <a:off x="959305" y="4432109"/>
            <a:ext cx="1164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Internet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B2A162-E90F-72BA-8547-81C97FBFCE2A}"/>
              </a:ext>
            </a:extLst>
          </p:cNvPr>
          <p:cNvSpPr txBox="1"/>
          <p:nvPr/>
        </p:nvSpPr>
        <p:spPr>
          <a:xfrm>
            <a:off x="2905240" y="4572001"/>
            <a:ext cx="1541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Scrapped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E90E91-9A46-ACD7-221D-960FE5BBB7B2}"/>
              </a:ext>
            </a:extLst>
          </p:cNvPr>
          <p:cNvSpPr txBox="1"/>
          <p:nvPr/>
        </p:nvSpPr>
        <p:spPr>
          <a:xfrm>
            <a:off x="7995977" y="4559024"/>
            <a:ext cx="115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Database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CF79D4-8C95-BAE8-EE8A-65A322A59B1A}"/>
              </a:ext>
            </a:extLst>
          </p:cNvPr>
          <p:cNvSpPr txBox="1"/>
          <p:nvPr/>
        </p:nvSpPr>
        <p:spPr>
          <a:xfrm>
            <a:off x="4384851" y="5243789"/>
            <a:ext cx="205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Create Table File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E0CD5779-79BF-F77C-9401-ADD686278C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2054" y="2213645"/>
            <a:ext cx="2526241" cy="2526241"/>
          </a:xfrm>
          <a:prstGeom prst="rect">
            <a:avLst/>
          </a:prstGeom>
        </p:spPr>
      </p:pic>
      <p:pic>
        <p:nvPicPr>
          <p:cNvPr id="21" name="Content Placeholder 4" descr="Scroll with solid fill">
            <a:extLst>
              <a:ext uri="{FF2B5EF4-FFF2-40B4-BE49-F238E27FC236}">
                <a16:creationId xmlns:a16="http://schemas.microsoft.com/office/drawing/2014/main" id="{9DB5E19E-BF3D-21D3-D5AF-2A6143BF4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1556" y="4929542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90CBE0-79C6-9601-703A-FB5490084C0E}"/>
              </a:ext>
            </a:extLst>
          </p:cNvPr>
          <p:cNvSpPr txBox="1"/>
          <p:nvPr/>
        </p:nvSpPr>
        <p:spPr>
          <a:xfrm>
            <a:off x="5869003" y="5893706"/>
            <a:ext cx="2053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Queries File</a:t>
            </a:r>
          </a:p>
        </p:txBody>
      </p:sp>
      <p:pic>
        <p:nvPicPr>
          <p:cNvPr id="24" name="Graphic 23" descr="Arrow Right with solid fill">
            <a:extLst>
              <a:ext uri="{FF2B5EF4-FFF2-40B4-BE49-F238E27FC236}">
                <a16:creationId xmlns:a16="http://schemas.microsoft.com/office/drawing/2014/main" id="{117B22FC-1F51-BF20-0D97-C7D62C1B8F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473280">
            <a:off x="5810120" y="3933750"/>
            <a:ext cx="1172373" cy="914400"/>
          </a:xfrm>
          <a:prstGeom prst="rect">
            <a:avLst/>
          </a:prstGeom>
        </p:spPr>
      </p:pic>
      <p:pic>
        <p:nvPicPr>
          <p:cNvPr id="25" name="Graphic 24" descr="Arrow Right with solid fill">
            <a:extLst>
              <a:ext uri="{FF2B5EF4-FFF2-40B4-BE49-F238E27FC236}">
                <a16:creationId xmlns:a16="http://schemas.microsoft.com/office/drawing/2014/main" id="{2FC74BE9-3DE0-3162-484E-C72846077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238692">
            <a:off x="6929515" y="4398323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pie chart with solid fill">
            <a:extLst>
              <a:ext uri="{FF2B5EF4-FFF2-40B4-BE49-F238E27FC236}">
                <a16:creationId xmlns:a16="http://schemas.microsoft.com/office/drawing/2014/main" id="{01C24A2B-701A-52AE-8352-29914C4F6A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15600" y="2921699"/>
            <a:ext cx="1252568" cy="1252568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96196CD2-E719-CC9B-AE1E-453378791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0753" y="3055743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49CD4AD-1A26-97F2-D323-E9DE83BEAE32}"/>
              </a:ext>
            </a:extLst>
          </p:cNvPr>
          <p:cNvSpPr txBox="1"/>
          <p:nvPr/>
        </p:nvSpPr>
        <p:spPr>
          <a:xfrm>
            <a:off x="4585894" y="3548660"/>
            <a:ext cx="115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Perl Script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4EEEFC-BF7E-43D0-5A4D-9AD28BF13013}"/>
              </a:ext>
            </a:extLst>
          </p:cNvPr>
          <p:cNvSpPr txBox="1"/>
          <p:nvPr/>
        </p:nvSpPr>
        <p:spPr>
          <a:xfrm>
            <a:off x="10731964" y="4154039"/>
            <a:ext cx="1156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9365320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F3ED-605E-F614-C07A-5D482D3C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1C84-BF14-C003-4299-163FD4C6A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3164049" cy="433291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/>
              <a:t>Region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b="1" dirty="0"/>
              <a:t>City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b="1" dirty="0"/>
              <a:t>Patients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b="1" dirty="0"/>
              <a:t>CDC</a:t>
            </a:r>
            <a:endParaRPr lang="en-IN" sz="1600" dirty="0"/>
          </a:p>
          <a:p>
            <a:pPr>
              <a:buFont typeface="+mj-lt"/>
              <a:buAutoNum type="arabicPeriod"/>
            </a:pPr>
            <a:r>
              <a:rPr lang="en-IN" sz="1600" b="1" dirty="0"/>
              <a:t>TestingMethod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492AB6-6574-192C-EF55-9A1F3A4B51BF}"/>
              </a:ext>
            </a:extLst>
          </p:cNvPr>
          <p:cNvSpPr txBox="1">
            <a:spLocks/>
          </p:cNvSpPr>
          <p:nvPr/>
        </p:nvSpPr>
        <p:spPr>
          <a:xfrm>
            <a:off x="3766656" y="2308371"/>
            <a:ext cx="2727821" cy="433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6.Hospitals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7.PharmaCompany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8.Vaccination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9.Medications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10.Mask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2F63D9-0C7D-A723-9ABE-621C981038BA}"/>
              </a:ext>
            </a:extLst>
          </p:cNvPr>
          <p:cNvSpPr txBox="1">
            <a:spLocks/>
          </p:cNvSpPr>
          <p:nvPr/>
        </p:nvSpPr>
        <p:spPr>
          <a:xfrm>
            <a:off x="6771313" y="2286000"/>
            <a:ext cx="3756870" cy="4332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600" b="1" dirty="0"/>
              <a:t>11.COVID_Result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12.InternationalTravelRestrictions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13.GovernmentGuidelines</a:t>
            </a:r>
          </a:p>
          <a:p>
            <a:pPr marL="0" indent="0">
              <a:buNone/>
            </a:pPr>
            <a:r>
              <a:rPr lang="en-IN" sz="1600" b="1" dirty="0"/>
              <a:t>14.Statistics</a:t>
            </a: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15.CommunityFeedback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86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E658-B010-FF2B-7C12-EEEF010FF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Visualization and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96FC-92AE-929B-E430-68521D01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Communicating vast COVID-19 data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Utilizing sophisticated visualization tools, such as Power BI dashboards.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Employing statistical methods to extract meaningful insights and support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021329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E0A5-486B-D6FD-D1AA-08DC60C7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Implementation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6111-3EBC-701F-AE08-FA25FD7C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286000"/>
            <a:ext cx="10554749" cy="3818083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sz="2000" b="1" dirty="0"/>
              <a:t>Challenges Addressed</a:t>
            </a:r>
            <a:r>
              <a:rPr lang="en-US" sz="2000" b="1" dirty="0">
                <a:effectLst/>
              </a:rPr>
              <a:t>:</a:t>
            </a:r>
            <a:r>
              <a:rPr lang="en-US" sz="2000" dirty="0"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Data collection and integration.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Data accuracy and completeness.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Data visualization and analysis.</a:t>
            </a:r>
          </a:p>
          <a:p>
            <a:pPr marL="0" indent="0" rtl="0">
              <a:buNone/>
            </a:pPr>
            <a:r>
              <a:rPr lang="en-US" sz="2000" b="1" dirty="0"/>
              <a:t>Benefits</a:t>
            </a:r>
            <a:r>
              <a:rPr lang="en-US" sz="2000" b="1" dirty="0">
                <a:effectLst/>
              </a:rPr>
              <a:t>:</a:t>
            </a:r>
            <a:r>
              <a:rPr lang="en-US" sz="2000" dirty="0">
                <a:effectLst/>
              </a:rPr>
              <a:t>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/>
              <a:t>Comprehensive Covid-19 Data Source</a:t>
            </a:r>
            <a:endParaRPr lang="en-US" sz="2000" dirty="0">
              <a:effectLst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Supports and Helps Research, Healthcare and Policy Decisions</a:t>
            </a:r>
          </a:p>
        </p:txBody>
      </p:sp>
    </p:spTree>
    <p:extLst>
      <p:ext uri="{BB962C8B-B14F-4D97-AF65-F5344CB8AC3E}">
        <p14:creationId xmlns:p14="http://schemas.microsoft.com/office/powerpoint/2010/main" val="285305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3BBA-E534-865E-4A77-A61D2DF1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CED4-7BC9-3F95-F2CD-8859E0E86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a data pipeline to automate data collection, integration,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a Power BI dashboard for interactive data exploration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Employed statistical methods for extracting valuable insights and supporting evidence-based decisions.</a:t>
            </a:r>
          </a:p>
        </p:txBody>
      </p:sp>
    </p:spTree>
    <p:extLst>
      <p:ext uri="{BB962C8B-B14F-4D97-AF65-F5344CB8AC3E}">
        <p14:creationId xmlns:p14="http://schemas.microsoft.com/office/powerpoint/2010/main" val="54671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BC7B-3A51-1F80-C84C-C2A33F7F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4F7A8-37EB-9580-4B11-10BED153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a reliable and comprehensive COVID-19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Facilitated effective data analysis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Supported informed decision-making based on accurate and insightful data.</a:t>
            </a:r>
          </a:p>
        </p:txBody>
      </p:sp>
    </p:spTree>
    <p:extLst>
      <p:ext uri="{BB962C8B-B14F-4D97-AF65-F5344CB8AC3E}">
        <p14:creationId xmlns:p14="http://schemas.microsoft.com/office/powerpoint/2010/main" val="163530948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372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Sitka Subheading</vt:lpstr>
      <vt:lpstr>PebbleVTI</vt:lpstr>
      <vt:lpstr>Pandemic Nexus A Covid-19 Database Project</vt:lpstr>
      <vt:lpstr>Data Collection and Integration:</vt:lpstr>
      <vt:lpstr>Data Accuracy and Completeness:</vt:lpstr>
      <vt:lpstr>Workflow </vt:lpstr>
      <vt:lpstr>Tables</vt:lpstr>
      <vt:lpstr>Data Visualization and Analysis:</vt:lpstr>
      <vt:lpstr>Implementation </vt:lpstr>
      <vt:lpstr>Solution</vt:lpstr>
      <vt:lpstr>Outcome</vt:lpstr>
      <vt:lpstr>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Pandemic Nexus A Covid-19 Database Project</dc:title>
  <dc:creator>Gandham, Sai Anirudh</dc:creator>
  <cp:lastModifiedBy>Krishnan, Nakul</cp:lastModifiedBy>
  <cp:revision>11</cp:revision>
  <dcterms:created xsi:type="dcterms:W3CDTF">2023-12-07T06:43:07Z</dcterms:created>
  <dcterms:modified xsi:type="dcterms:W3CDTF">2023-12-08T00:02:22Z</dcterms:modified>
</cp:coreProperties>
</file>