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swald Bold" charset="1" panose="00000800000000000000"/>
      <p:regular r:id="rId26"/>
    </p:embeddedFont>
    <p:embeddedFont>
      <p:font typeface="Montserrat Classic Bold" charset="1" panose="00000800000000000000"/>
      <p:regular r:id="rId27"/>
    </p:embeddedFont>
    <p:embeddedFont>
      <p:font typeface="DM Sans Italics" charset="1" panose="00000000000000000000"/>
      <p:regular r:id="rId28"/>
    </p:embeddedFont>
    <p:embeddedFont>
      <p:font typeface="DM Sans" charset="1" panose="00000000000000000000"/>
      <p:regular r:id="rId29"/>
    </p:embeddedFont>
    <p:embeddedFont>
      <p:font typeface="DM Sans Bold" charset="1" panose="00000000000000000000"/>
      <p:regular r:id="rId30"/>
    </p:embeddedFont>
    <p:embeddedFont>
      <p:font typeface="Montserrat Light Bold" charset="1" panose="00000800000000000000"/>
      <p:regular r:id="rId31"/>
    </p:embeddedFont>
    <p:embeddedFont>
      <p:font typeface="Montserrat Light" charset="1" panose="000004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9.png" Type="http://schemas.openxmlformats.org/officeDocument/2006/relationships/image"/><Relationship Id="rId6" Target="../media/image40.png" Type="http://schemas.openxmlformats.org/officeDocument/2006/relationships/image"/><Relationship Id="rId7" Target="../media/image4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44.jpeg" Type="http://schemas.openxmlformats.org/officeDocument/2006/relationships/image"/><Relationship Id="rId5" Target="../media/image45.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6.jpeg" Type="http://schemas.openxmlformats.org/officeDocument/2006/relationships/image"/><Relationship Id="rId6" Target="../media/image47.jpeg" Type="http://schemas.openxmlformats.org/officeDocument/2006/relationships/image"/><Relationship Id="rId7" Target="../media/image48.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9.jpeg" Type="http://schemas.openxmlformats.org/officeDocument/2006/relationships/image"/><Relationship Id="rId6" Target="../media/image50.jpeg" Type="http://schemas.openxmlformats.org/officeDocument/2006/relationships/image"/><Relationship Id="rId7" Target="../media/image5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png" Type="http://schemas.openxmlformats.org/officeDocument/2006/relationships/image"/><Relationship Id="rId3" Target="../media/image5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jpeg" Type="http://schemas.openxmlformats.org/officeDocument/2006/relationships/image"/><Relationship Id="rId6" Target="../media/image7.jpeg" Type="http://schemas.openxmlformats.org/officeDocument/2006/relationships/image"/><Relationship Id="rId7" Target="../media/image8.png" Type="http://schemas.openxmlformats.org/officeDocument/2006/relationships/image"/><Relationship Id="rId8" Target="../media/image2.png" Type="http://schemas.openxmlformats.org/officeDocument/2006/relationships/image"/><Relationship Id="rId9"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15.png" Type="http://schemas.openxmlformats.org/officeDocument/2006/relationships/image"/><Relationship Id="rId12" Target="../media/image16.svg" Type="http://schemas.openxmlformats.org/officeDocument/2006/relationships/image"/><Relationship Id="rId13" Target="../media/image17.png" Type="http://schemas.openxmlformats.org/officeDocument/2006/relationships/image"/><Relationship Id="rId14" Target="../media/image18.svg" Type="http://schemas.openxmlformats.org/officeDocument/2006/relationships/image"/><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2.png" Type="http://schemas.openxmlformats.org/officeDocument/2006/relationships/image"/><Relationship Id="rId8" Target="../media/image3.svg" Type="http://schemas.openxmlformats.org/officeDocument/2006/relationships/image"/><Relationship Id="rId9"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3.png" Type="http://schemas.openxmlformats.org/officeDocument/2006/relationships/image"/><Relationship Id="rId6" Target="../media/image2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3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 Id="rId4"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424700" y="2580720"/>
            <a:ext cx="9815307" cy="4208864"/>
            <a:chOff x="0" y="0"/>
            <a:chExt cx="1895495" cy="812800"/>
          </a:xfrm>
        </p:grpSpPr>
        <p:sp>
          <p:nvSpPr>
            <p:cNvPr name="Freeform 6" id="6"/>
            <p:cNvSpPr/>
            <p:nvPr/>
          </p:nvSpPr>
          <p:spPr>
            <a:xfrm flipH="false" flipV="false" rot="0">
              <a:off x="0" y="0"/>
              <a:ext cx="1895495" cy="812800"/>
            </a:xfrm>
            <a:custGeom>
              <a:avLst/>
              <a:gdLst/>
              <a:ahLst/>
              <a:cxnLst/>
              <a:rect r="r" b="b" t="t" l="l"/>
              <a:pathLst>
                <a:path h="812800" w="1895495">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31850"/>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112354" y="3280807"/>
            <a:ext cx="12063291" cy="2999193"/>
          </a:xfrm>
          <a:prstGeom prst="rect">
            <a:avLst/>
          </a:prstGeom>
        </p:spPr>
        <p:txBody>
          <a:bodyPr anchor="t" rtlCol="false" tIns="0" lIns="0" bIns="0" rIns="0">
            <a:spAutoFit/>
          </a:bodyPr>
          <a:lstStyle/>
          <a:p>
            <a:pPr algn="ctr">
              <a:lnSpc>
                <a:spcPts val="24542"/>
              </a:lnSpc>
            </a:pPr>
            <a:r>
              <a:rPr lang="en-US" b="true" sz="17784" spc="1742">
                <a:solidFill>
                  <a:srgbClr val="231F20"/>
                </a:solidFill>
                <a:latin typeface="Oswald Bold"/>
                <a:ea typeface="Oswald Bold"/>
                <a:cs typeface="Oswald Bold"/>
                <a:sym typeface="Oswald Bold"/>
              </a:rPr>
              <a:t>NIKE</a:t>
            </a:r>
          </a:p>
        </p:txBody>
      </p:sp>
      <p:sp>
        <p:nvSpPr>
          <p:cNvPr name="TextBox 9" id="9"/>
          <p:cNvSpPr txBox="true"/>
          <p:nvPr/>
        </p:nvSpPr>
        <p:spPr>
          <a:xfrm rot="0">
            <a:off x="7017217" y="3063634"/>
            <a:ext cx="4253567" cy="521974"/>
          </a:xfrm>
          <a:prstGeom prst="rect">
            <a:avLst/>
          </a:prstGeom>
        </p:spPr>
        <p:txBody>
          <a:bodyPr anchor="t" rtlCol="false" tIns="0" lIns="0" bIns="0" rIns="0">
            <a:spAutoFit/>
          </a:bodyPr>
          <a:lstStyle/>
          <a:p>
            <a:pPr algn="ctr">
              <a:lnSpc>
                <a:spcPts val="4224"/>
              </a:lnSpc>
            </a:pPr>
            <a:r>
              <a:rPr lang="en-US" b="true" sz="3061" spc="299">
                <a:solidFill>
                  <a:srgbClr val="231F20"/>
                </a:solidFill>
                <a:latin typeface="Oswald Bold"/>
                <a:ea typeface="Oswald Bold"/>
                <a:cs typeface="Oswald Bold"/>
                <a:sym typeface="Oswald Bold"/>
              </a:rPr>
              <a:t>GROUP 10</a:t>
            </a:r>
          </a:p>
        </p:txBody>
      </p:sp>
      <p:sp>
        <p:nvSpPr>
          <p:cNvPr name="TextBox 10" id="10"/>
          <p:cNvSpPr txBox="true"/>
          <p:nvPr/>
        </p:nvSpPr>
        <p:spPr>
          <a:xfrm rot="0">
            <a:off x="2907949" y="2000892"/>
            <a:ext cx="12848809" cy="441638"/>
          </a:xfrm>
          <a:prstGeom prst="rect">
            <a:avLst/>
          </a:prstGeom>
        </p:spPr>
        <p:txBody>
          <a:bodyPr anchor="t" rtlCol="false" tIns="0" lIns="0" bIns="0" rIns="0">
            <a:spAutoFit/>
          </a:bodyPr>
          <a:lstStyle/>
          <a:p>
            <a:pPr algn="ctr">
              <a:lnSpc>
                <a:spcPts val="3661"/>
              </a:lnSpc>
            </a:pPr>
            <a:r>
              <a:rPr lang="en-US" b="true" sz="2653" spc="140">
                <a:solidFill>
                  <a:srgbClr val="231F20"/>
                </a:solidFill>
                <a:latin typeface="Montserrat Classic Bold"/>
                <a:ea typeface="Montserrat Classic Bold"/>
                <a:cs typeface="Montserrat Classic Bold"/>
                <a:sym typeface="Montserrat Classic Bold"/>
              </a:rPr>
              <a:t>MARKETING BUSINESS ANALYTICS AND INSIGHTS </a:t>
            </a:r>
          </a:p>
        </p:txBody>
      </p:sp>
      <p:sp>
        <p:nvSpPr>
          <p:cNvPr name="TextBox 11" id="11"/>
          <p:cNvSpPr txBox="true"/>
          <p:nvPr/>
        </p:nvSpPr>
        <p:spPr>
          <a:xfrm rot="0">
            <a:off x="1028700" y="7147077"/>
            <a:ext cx="5386220" cy="2551862"/>
          </a:xfrm>
          <a:prstGeom prst="rect">
            <a:avLst/>
          </a:prstGeom>
        </p:spPr>
        <p:txBody>
          <a:bodyPr anchor="t" rtlCol="false" tIns="0" lIns="0" bIns="0" rIns="0">
            <a:spAutoFit/>
          </a:bodyPr>
          <a:lstStyle/>
          <a:p>
            <a:pPr algn="l">
              <a:lnSpc>
                <a:spcPts val="3411"/>
              </a:lnSpc>
            </a:pPr>
            <a:r>
              <a:rPr lang="en-US" sz="2436" i="true">
                <a:solidFill>
                  <a:srgbClr val="000000"/>
                </a:solidFill>
                <a:latin typeface="DM Sans Italics"/>
                <a:ea typeface="DM Sans Italics"/>
                <a:cs typeface="DM Sans Italics"/>
                <a:sym typeface="DM Sans Italics"/>
              </a:rPr>
              <a:t>Nikhil Verma</a:t>
            </a:r>
          </a:p>
          <a:p>
            <a:pPr algn="l">
              <a:lnSpc>
                <a:spcPts val="3411"/>
              </a:lnSpc>
            </a:pPr>
            <a:r>
              <a:rPr lang="en-US" sz="2436" i="true">
                <a:solidFill>
                  <a:srgbClr val="000000"/>
                </a:solidFill>
                <a:latin typeface="DM Sans Italics"/>
                <a:ea typeface="DM Sans Italics"/>
                <a:cs typeface="DM Sans Italics"/>
                <a:sym typeface="DM Sans Italics"/>
              </a:rPr>
              <a:t>Sarthak Verma</a:t>
            </a:r>
          </a:p>
          <a:p>
            <a:pPr algn="l">
              <a:lnSpc>
                <a:spcPts val="3411"/>
              </a:lnSpc>
            </a:pPr>
            <a:r>
              <a:rPr lang="en-US" sz="2436" i="true">
                <a:solidFill>
                  <a:srgbClr val="000000"/>
                </a:solidFill>
                <a:latin typeface="DM Sans Italics"/>
                <a:ea typeface="DM Sans Italics"/>
                <a:cs typeface="DM Sans Italics"/>
                <a:sym typeface="DM Sans Italics"/>
              </a:rPr>
              <a:t>Shobha Ojha</a:t>
            </a:r>
          </a:p>
          <a:p>
            <a:pPr algn="l">
              <a:lnSpc>
                <a:spcPts val="3411"/>
              </a:lnSpc>
            </a:pPr>
            <a:r>
              <a:rPr lang="en-US" sz="2436" i="true">
                <a:solidFill>
                  <a:srgbClr val="000000"/>
                </a:solidFill>
                <a:latin typeface="DM Sans Italics"/>
                <a:ea typeface="DM Sans Italics"/>
                <a:cs typeface="DM Sans Italics"/>
                <a:sym typeface="DM Sans Italics"/>
              </a:rPr>
              <a:t>Shreya Bhatt</a:t>
            </a:r>
          </a:p>
          <a:p>
            <a:pPr algn="l">
              <a:lnSpc>
                <a:spcPts val="3411"/>
              </a:lnSpc>
            </a:pPr>
            <a:r>
              <a:rPr lang="en-US" sz="2436" i="true">
                <a:solidFill>
                  <a:srgbClr val="000000"/>
                </a:solidFill>
                <a:latin typeface="DM Sans Italics"/>
                <a:ea typeface="DM Sans Italics"/>
                <a:cs typeface="DM Sans Italics"/>
                <a:sym typeface="DM Sans Italics"/>
              </a:rPr>
              <a:t>Sanjana Pandey</a:t>
            </a:r>
          </a:p>
          <a:p>
            <a:pPr algn="l" marL="0" indent="0" lvl="0">
              <a:lnSpc>
                <a:spcPts val="3411"/>
              </a:lnSpc>
              <a:spcBef>
                <a:spcPct val="0"/>
              </a:spcBef>
            </a:pPr>
            <a:r>
              <a:rPr lang="en-US" sz="2436" i="true">
                <a:solidFill>
                  <a:srgbClr val="000000"/>
                </a:solidFill>
                <a:latin typeface="DM Sans Italics"/>
                <a:ea typeface="DM Sans Italics"/>
                <a:cs typeface="DM Sans Italics"/>
                <a:sym typeface="DM Sans Italics"/>
              </a:rPr>
              <a:t>Sesha Sai Krishna Sudi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589739" y="-6607267"/>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37263" y="-117647"/>
            <a:ext cx="7942168" cy="1396186"/>
          </a:xfrm>
          <a:prstGeom prst="rect">
            <a:avLst/>
          </a:prstGeom>
        </p:spPr>
        <p:txBody>
          <a:bodyPr anchor="t" rtlCol="false" tIns="0" lIns="0" bIns="0" rIns="0">
            <a:spAutoFit/>
          </a:bodyPr>
          <a:lstStyle/>
          <a:p>
            <a:pPr algn="l">
              <a:lnSpc>
                <a:spcPts val="11349"/>
              </a:lnSpc>
            </a:pPr>
            <a:r>
              <a:rPr lang="en-US" b="true" sz="8224" spc="806">
                <a:solidFill>
                  <a:srgbClr val="FFFFFF"/>
                </a:solidFill>
                <a:latin typeface="Oswald Bold"/>
                <a:ea typeface="Oswald Bold"/>
                <a:cs typeface="Oswald Bold"/>
                <a:sym typeface="Oswald Bold"/>
              </a:rPr>
              <a:t>REVENUE</a:t>
            </a:r>
          </a:p>
        </p:txBody>
      </p:sp>
      <p:sp>
        <p:nvSpPr>
          <p:cNvPr name="TextBox 4" id="4"/>
          <p:cNvSpPr txBox="true"/>
          <p:nvPr/>
        </p:nvSpPr>
        <p:spPr>
          <a:xfrm rot="0">
            <a:off x="1028700" y="1230914"/>
            <a:ext cx="11615483" cy="4602885"/>
          </a:xfrm>
          <a:prstGeom prst="rect">
            <a:avLst/>
          </a:prstGeom>
        </p:spPr>
        <p:txBody>
          <a:bodyPr anchor="t" rtlCol="false" tIns="0" lIns="0" bIns="0" rIns="0">
            <a:spAutoFit/>
          </a:bodyPr>
          <a:lstStyle/>
          <a:p>
            <a:pPr algn="l">
              <a:lnSpc>
                <a:spcPts val="3310"/>
              </a:lnSpc>
            </a:pPr>
            <a:r>
              <a:rPr lang="en-US" sz="2398" spc="235" b="true">
                <a:solidFill>
                  <a:srgbClr val="F5FFF5"/>
                </a:solidFill>
                <a:latin typeface="DM Sans Bold"/>
                <a:ea typeface="DM Sans Bold"/>
                <a:cs typeface="DM Sans Bold"/>
                <a:sym typeface="DM Sans Bold"/>
              </a:rPr>
              <a:t>Observations: </a:t>
            </a:r>
          </a:p>
          <a:p>
            <a:pPr algn="l" marL="517932" indent="-258966" lvl="1">
              <a:lnSpc>
                <a:spcPts val="3310"/>
              </a:lnSpc>
              <a:buFont typeface="Arial"/>
              <a:buChar char="•"/>
            </a:pPr>
            <a:r>
              <a:rPr lang="en-US" sz="2398" spc="235">
                <a:solidFill>
                  <a:srgbClr val="F5FFF5"/>
                </a:solidFill>
                <a:latin typeface="DM Sans"/>
                <a:ea typeface="DM Sans"/>
                <a:cs typeface="DM Sans"/>
                <a:sym typeface="DM Sans"/>
              </a:rPr>
              <a:t>Revenue Growth: Total revenue increased by 73.64%, rising from $88,763.93 in 2023 to $154,133.34 in 2024, indicating a substantial improvement in business performance. </a:t>
            </a:r>
          </a:p>
          <a:p>
            <a:pPr algn="l" marL="517932" indent="-258966" lvl="1">
              <a:lnSpc>
                <a:spcPts val="3310"/>
              </a:lnSpc>
              <a:buFont typeface="Arial"/>
              <a:buChar char="•"/>
            </a:pPr>
            <a:r>
              <a:rPr lang="en-US" sz="2398" spc="235">
                <a:solidFill>
                  <a:srgbClr val="F5FFF5"/>
                </a:solidFill>
                <a:latin typeface="DM Sans"/>
                <a:ea typeface="DM Sans"/>
                <a:cs typeface="DM Sans"/>
                <a:sym typeface="DM Sans"/>
              </a:rPr>
              <a:t>Year-on-Year Distribution: Revenue for October 2024 makes up the majority share (63.5%) of the two years, demonstrating significant progress in generating revenue within a single year. </a:t>
            </a:r>
          </a:p>
          <a:p>
            <a:pPr algn="l" marL="517932" indent="-258966" lvl="1">
              <a:lnSpc>
                <a:spcPts val="3310"/>
              </a:lnSpc>
              <a:buFont typeface="Arial"/>
              <a:buChar char="•"/>
            </a:pPr>
            <a:r>
              <a:rPr lang="en-US" sz="2398" spc="235">
                <a:solidFill>
                  <a:srgbClr val="F5FFF5"/>
                </a:solidFill>
                <a:latin typeface="DM Sans"/>
                <a:ea typeface="DM Sans"/>
                <a:cs typeface="DM Sans"/>
                <a:sym typeface="DM Sans"/>
              </a:rPr>
              <a:t>Performance Impact: This growth reflects effective operational, marketing, or sales strategies during this period, suggesting opportunities to build on successful tactics.</a:t>
            </a:r>
          </a:p>
          <a:p>
            <a:pPr algn="l">
              <a:lnSpc>
                <a:spcPts val="3310"/>
              </a:lnSpc>
            </a:pPr>
          </a:p>
        </p:txBody>
      </p:sp>
      <p:sp>
        <p:nvSpPr>
          <p:cNvPr name="Freeform 5" id="5"/>
          <p:cNvSpPr/>
          <p:nvPr/>
        </p:nvSpPr>
        <p:spPr>
          <a:xfrm flipH="false" flipV="false" rot="0">
            <a:off x="12644183" y="6047726"/>
            <a:ext cx="5345864" cy="3989351"/>
          </a:xfrm>
          <a:custGeom>
            <a:avLst/>
            <a:gdLst/>
            <a:ahLst/>
            <a:cxnLst/>
            <a:rect r="r" b="b" t="t" l="l"/>
            <a:pathLst>
              <a:path h="3989351" w="5345864">
                <a:moveTo>
                  <a:pt x="0" y="0"/>
                </a:moveTo>
                <a:lnTo>
                  <a:pt x="5345864" y="0"/>
                </a:lnTo>
                <a:lnTo>
                  <a:pt x="5345864" y="3989351"/>
                </a:lnTo>
                <a:lnTo>
                  <a:pt x="0" y="3989351"/>
                </a:lnTo>
                <a:lnTo>
                  <a:pt x="0" y="0"/>
                </a:lnTo>
                <a:close/>
              </a:path>
            </a:pathLst>
          </a:custGeom>
          <a:blipFill>
            <a:blip r:embed="rId4"/>
            <a:stretch>
              <a:fillRect l="0" t="0" r="0" b="0"/>
            </a:stretch>
          </a:blipFill>
        </p:spPr>
      </p:sp>
      <p:sp>
        <p:nvSpPr>
          <p:cNvPr name="Freeform 6" id="6"/>
          <p:cNvSpPr/>
          <p:nvPr/>
        </p:nvSpPr>
        <p:spPr>
          <a:xfrm flipH="false" flipV="false" rot="0">
            <a:off x="12797457" y="1195864"/>
            <a:ext cx="5039317" cy="4623574"/>
          </a:xfrm>
          <a:custGeom>
            <a:avLst/>
            <a:gdLst/>
            <a:ahLst/>
            <a:cxnLst/>
            <a:rect r="r" b="b" t="t" l="l"/>
            <a:pathLst>
              <a:path h="4623574" w="5039317">
                <a:moveTo>
                  <a:pt x="0" y="0"/>
                </a:moveTo>
                <a:lnTo>
                  <a:pt x="5039317" y="0"/>
                </a:lnTo>
                <a:lnTo>
                  <a:pt x="5039317" y="4623574"/>
                </a:lnTo>
                <a:lnTo>
                  <a:pt x="0" y="4623574"/>
                </a:lnTo>
                <a:lnTo>
                  <a:pt x="0" y="0"/>
                </a:lnTo>
                <a:close/>
              </a:path>
            </a:pathLst>
          </a:custGeom>
          <a:blipFill>
            <a:blip r:embed="rId5"/>
            <a:stretch>
              <a:fillRect l="0" t="0" r="0" b="0"/>
            </a:stretch>
          </a:blipFill>
        </p:spPr>
      </p:sp>
      <p:sp>
        <p:nvSpPr>
          <p:cNvPr name="Freeform 7" id="7"/>
          <p:cNvSpPr/>
          <p:nvPr/>
        </p:nvSpPr>
        <p:spPr>
          <a:xfrm flipH="false" flipV="false" rot="0">
            <a:off x="2514984" y="5819438"/>
            <a:ext cx="6885480" cy="3954038"/>
          </a:xfrm>
          <a:custGeom>
            <a:avLst/>
            <a:gdLst/>
            <a:ahLst/>
            <a:cxnLst/>
            <a:rect r="r" b="b" t="t" l="l"/>
            <a:pathLst>
              <a:path h="3954038" w="6885480">
                <a:moveTo>
                  <a:pt x="0" y="0"/>
                </a:moveTo>
                <a:lnTo>
                  <a:pt x="6885480" y="0"/>
                </a:lnTo>
                <a:lnTo>
                  <a:pt x="6885480" y="3954038"/>
                </a:lnTo>
                <a:lnTo>
                  <a:pt x="0" y="3954038"/>
                </a:lnTo>
                <a:lnTo>
                  <a:pt x="0" y="0"/>
                </a:lnTo>
                <a:close/>
              </a:path>
            </a:pathLst>
          </a:custGeom>
          <a:blipFill>
            <a:blip r:embed="rId6"/>
            <a:stretch>
              <a:fillRect l="0" t="0" r="0" b="0"/>
            </a:stretch>
          </a:blipFill>
        </p:spPr>
      </p:sp>
      <p:sp>
        <p:nvSpPr>
          <p:cNvPr name="Freeform 8" id="8"/>
          <p:cNvSpPr/>
          <p:nvPr/>
        </p:nvSpPr>
        <p:spPr>
          <a:xfrm flipH="false" flipV="false" rot="0">
            <a:off x="-9595405" y="2797182"/>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5616660" y="-7283205"/>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789104" y="981075"/>
            <a:ext cx="10059135" cy="6488143"/>
          </a:xfrm>
          <a:prstGeom prst="rect">
            <a:avLst/>
          </a:prstGeom>
        </p:spPr>
        <p:txBody>
          <a:bodyPr anchor="t" rtlCol="false" tIns="0" lIns="0" bIns="0" rIns="0">
            <a:spAutoFit/>
          </a:bodyPr>
          <a:lstStyle/>
          <a:p>
            <a:pPr algn="l">
              <a:lnSpc>
                <a:spcPts val="3060"/>
              </a:lnSpc>
            </a:pPr>
            <a:r>
              <a:rPr lang="en-US" sz="2186" b="true">
                <a:solidFill>
                  <a:srgbClr val="100F0D"/>
                </a:solidFill>
                <a:latin typeface="Montserrat Light Bold"/>
                <a:ea typeface="Montserrat Light Bold"/>
                <a:cs typeface="Montserrat Light Bold"/>
                <a:sym typeface="Montserrat Light Bold"/>
              </a:rPr>
              <a:t>Observations</a:t>
            </a:r>
          </a:p>
          <a:p>
            <a:pPr algn="l" marL="472024" indent="-236012" lvl="1">
              <a:lnSpc>
                <a:spcPts val="3060"/>
              </a:lnSpc>
              <a:buFont typeface="Arial"/>
              <a:buChar char="•"/>
            </a:pPr>
            <a:r>
              <a:rPr lang="en-US" sz="2186">
                <a:solidFill>
                  <a:srgbClr val="100F0D"/>
                </a:solidFill>
                <a:latin typeface="Montserrat Light"/>
                <a:ea typeface="Montserrat Light"/>
                <a:cs typeface="Montserrat Light"/>
                <a:sym typeface="Montserrat Light"/>
              </a:rPr>
              <a:t>Consistent Top Performer: The Super G Brick Puzzle Set was the best-selling item in both years, with revenue increasing significantly from $12,704 in 2023 to $18,024 in 2024, demonstrating strong and sustained demand.</a:t>
            </a:r>
          </a:p>
          <a:p>
            <a:pPr algn="l" marL="472024" indent="-236012" lvl="1">
              <a:lnSpc>
                <a:spcPts val="3060"/>
              </a:lnSpc>
              <a:buFont typeface="Arial"/>
              <a:buChar char="•"/>
            </a:pPr>
            <a:r>
              <a:rPr lang="en-US" sz="2186">
                <a:solidFill>
                  <a:srgbClr val="100F0D"/>
                </a:solidFill>
                <a:latin typeface="Montserrat Light"/>
                <a:ea typeface="Montserrat Light"/>
                <a:cs typeface="Montserrat Light"/>
                <a:sym typeface="Montserrat Light"/>
              </a:rPr>
              <a:t>Emergence of New High Performers: In 2024, items like the Google Campus Bike and Chrome Dino Holiday Lodge Sweater became significant contributors to revenue, while some 2023 items (e.g., Super G Timbuk2 Recycled Backpack) were replaced by newer products.</a:t>
            </a:r>
          </a:p>
          <a:p>
            <a:pPr algn="l" marL="472024" indent="-236012" lvl="1">
              <a:lnSpc>
                <a:spcPts val="3060"/>
              </a:lnSpc>
              <a:buFont typeface="Arial"/>
              <a:buChar char="•"/>
            </a:pPr>
            <a:r>
              <a:rPr lang="en-US" sz="2186">
                <a:solidFill>
                  <a:srgbClr val="100F0D"/>
                </a:solidFill>
                <a:latin typeface="Montserrat Light"/>
                <a:ea typeface="Montserrat Light"/>
                <a:cs typeface="Montserrat Light"/>
                <a:sym typeface="Montserrat Light"/>
              </a:rPr>
              <a:t>Increased Revenue Diversity: The revenue base expanded in 2024, with new products such as Google Eco Tee White and Super G Camp Fleece Black Pullover driving a more balanced revenue distribution across items compared to 2023.</a:t>
            </a:r>
          </a:p>
          <a:p>
            <a:pPr algn="l" marL="472024" indent="-236012" lvl="1">
              <a:lnSpc>
                <a:spcPts val="3060"/>
              </a:lnSpc>
              <a:buFont typeface="Arial"/>
              <a:buChar char="•"/>
            </a:pPr>
            <a:r>
              <a:rPr lang="en-US" sz="2186">
                <a:solidFill>
                  <a:srgbClr val="100F0D"/>
                </a:solidFill>
                <a:latin typeface="Montserrat Light"/>
                <a:ea typeface="Montserrat Light"/>
                <a:cs typeface="Montserrat Light"/>
                <a:sym typeface="Montserrat Light"/>
              </a:rPr>
              <a:t>Growth Trend: Many of the top items saw significant revenue growth in 2024, reflecting successful product launches or enhanced sales strategies, contributing to overall revenue growth across both years.</a:t>
            </a:r>
          </a:p>
          <a:p>
            <a:pPr algn="l">
              <a:lnSpc>
                <a:spcPts val="3060"/>
              </a:lnSpc>
            </a:pPr>
          </a:p>
        </p:txBody>
      </p:sp>
      <p:sp>
        <p:nvSpPr>
          <p:cNvPr name="Freeform 5" id="5"/>
          <p:cNvSpPr/>
          <p:nvPr/>
        </p:nvSpPr>
        <p:spPr>
          <a:xfrm flipH="false" flipV="false" rot="887923">
            <a:off x="-7336549" y="5105819"/>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512198" y="121898"/>
            <a:ext cx="11860845" cy="906802"/>
          </a:xfrm>
          <a:prstGeom prst="rect">
            <a:avLst/>
          </a:prstGeom>
        </p:spPr>
        <p:txBody>
          <a:bodyPr anchor="t" rtlCol="false" tIns="0" lIns="0" bIns="0" rIns="0">
            <a:spAutoFit/>
          </a:bodyPr>
          <a:lstStyle/>
          <a:p>
            <a:pPr algn="ctr" marL="0" indent="0" lvl="0">
              <a:lnSpc>
                <a:spcPts val="7358"/>
              </a:lnSpc>
              <a:spcBef>
                <a:spcPct val="0"/>
              </a:spcBef>
            </a:pPr>
            <a:r>
              <a:rPr lang="en-US" b="true" sz="5332" spc="522">
                <a:solidFill>
                  <a:srgbClr val="231F20"/>
                </a:solidFill>
                <a:latin typeface="Oswald Bold"/>
                <a:ea typeface="Oswald Bold"/>
                <a:cs typeface="Oswald Bold"/>
                <a:sym typeface="Oswald Bold"/>
              </a:rPr>
              <a:t>REVENUE: BY PRODUCT NAME</a:t>
            </a:r>
          </a:p>
        </p:txBody>
      </p:sp>
      <p:sp>
        <p:nvSpPr>
          <p:cNvPr name="Freeform 7" id="7"/>
          <p:cNvSpPr/>
          <p:nvPr/>
        </p:nvSpPr>
        <p:spPr>
          <a:xfrm flipH="false" flipV="false" rot="0">
            <a:off x="11056586" y="945733"/>
            <a:ext cx="6325848" cy="3771787"/>
          </a:xfrm>
          <a:custGeom>
            <a:avLst/>
            <a:gdLst/>
            <a:ahLst/>
            <a:cxnLst/>
            <a:rect r="r" b="b" t="t" l="l"/>
            <a:pathLst>
              <a:path h="3771787" w="6325848">
                <a:moveTo>
                  <a:pt x="0" y="0"/>
                </a:moveTo>
                <a:lnTo>
                  <a:pt x="6325848" y="0"/>
                </a:lnTo>
                <a:lnTo>
                  <a:pt x="6325848" y="3771787"/>
                </a:lnTo>
                <a:lnTo>
                  <a:pt x="0" y="3771787"/>
                </a:lnTo>
                <a:lnTo>
                  <a:pt x="0" y="0"/>
                </a:lnTo>
                <a:close/>
              </a:path>
            </a:pathLst>
          </a:custGeom>
          <a:blipFill>
            <a:blip r:embed="rId5"/>
            <a:stretch>
              <a:fillRect l="0" t="0" r="0" b="0"/>
            </a:stretch>
          </a:blipFill>
        </p:spPr>
      </p:sp>
      <p:sp>
        <p:nvSpPr>
          <p:cNvPr name="Freeform 8" id="8"/>
          <p:cNvSpPr/>
          <p:nvPr/>
        </p:nvSpPr>
        <p:spPr>
          <a:xfrm flipH="false" flipV="false" rot="0">
            <a:off x="11056586" y="5486513"/>
            <a:ext cx="6325848" cy="3771787"/>
          </a:xfrm>
          <a:custGeom>
            <a:avLst/>
            <a:gdLst/>
            <a:ahLst/>
            <a:cxnLst/>
            <a:rect r="r" b="b" t="t" l="l"/>
            <a:pathLst>
              <a:path h="3771787" w="6325848">
                <a:moveTo>
                  <a:pt x="0" y="0"/>
                </a:moveTo>
                <a:lnTo>
                  <a:pt x="6325848" y="0"/>
                </a:lnTo>
                <a:lnTo>
                  <a:pt x="6325848" y="3771787"/>
                </a:lnTo>
                <a:lnTo>
                  <a:pt x="0" y="3771787"/>
                </a:lnTo>
                <a:lnTo>
                  <a:pt x="0" y="0"/>
                </a:lnTo>
                <a:close/>
              </a:path>
            </a:pathLst>
          </a:custGeom>
          <a:blipFill>
            <a:blip r:embed="rId6"/>
            <a:stretch>
              <a:fillRect l="0" t="0" r="0" b="0"/>
            </a:stretch>
          </a:blipFill>
        </p:spPr>
      </p:sp>
      <p:sp>
        <p:nvSpPr>
          <p:cNvPr name="Freeform 9" id="9"/>
          <p:cNvSpPr/>
          <p:nvPr/>
        </p:nvSpPr>
        <p:spPr>
          <a:xfrm flipH="false" flipV="false" rot="0">
            <a:off x="1960173" y="7372407"/>
            <a:ext cx="8067424" cy="2319384"/>
          </a:xfrm>
          <a:custGeom>
            <a:avLst/>
            <a:gdLst/>
            <a:ahLst/>
            <a:cxnLst/>
            <a:rect r="r" b="b" t="t" l="l"/>
            <a:pathLst>
              <a:path h="2319384" w="8067424">
                <a:moveTo>
                  <a:pt x="0" y="0"/>
                </a:moveTo>
                <a:lnTo>
                  <a:pt x="8067423" y="0"/>
                </a:lnTo>
                <a:lnTo>
                  <a:pt x="8067423" y="2319384"/>
                </a:lnTo>
                <a:lnTo>
                  <a:pt x="0" y="2319384"/>
                </a:lnTo>
                <a:lnTo>
                  <a:pt x="0" y="0"/>
                </a:lnTo>
                <a:close/>
              </a:path>
            </a:pathLst>
          </a:custGeom>
          <a:blipFill>
            <a:blip r:embed="rId7"/>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15375" y="1818814"/>
            <a:ext cx="9611207" cy="3984126"/>
          </a:xfrm>
          <a:prstGeom prst="rect">
            <a:avLst/>
          </a:prstGeom>
        </p:spPr>
        <p:txBody>
          <a:bodyPr anchor="t" rtlCol="false" tIns="0" lIns="0" bIns="0" rIns="0">
            <a:spAutoFit/>
          </a:bodyPr>
          <a:lstStyle/>
          <a:p>
            <a:pPr algn="l">
              <a:lnSpc>
                <a:spcPts val="2095"/>
              </a:lnSpc>
            </a:pPr>
            <a:r>
              <a:rPr lang="en-US" sz="1497" b="true">
                <a:solidFill>
                  <a:srgbClr val="100F0D"/>
                </a:solidFill>
                <a:latin typeface="Montserrat Light Bold"/>
                <a:ea typeface="Montserrat Light Bold"/>
                <a:cs typeface="Montserrat Light Bold"/>
                <a:sym typeface="Montserrat Light Bold"/>
              </a:rPr>
              <a:t>Observations</a:t>
            </a:r>
          </a:p>
          <a:p>
            <a:pPr algn="l">
              <a:lnSpc>
                <a:spcPts val="2095"/>
              </a:lnSpc>
            </a:pPr>
            <a:r>
              <a:rPr lang="en-US" sz="1497">
                <a:solidFill>
                  <a:srgbClr val="100F0D"/>
                </a:solidFill>
                <a:latin typeface="Montserrat Light"/>
                <a:ea typeface="Montserrat Light"/>
                <a:cs typeface="Montserrat Light"/>
                <a:sym typeface="Montserrat Light"/>
              </a:rPr>
              <a:t>Gender-Specific Revenue Trends:</a:t>
            </a:r>
          </a:p>
          <a:p>
            <a:pPr algn="l" marL="323230" indent="-161615" lvl="1">
              <a:lnSpc>
                <a:spcPts val="2095"/>
              </a:lnSpc>
              <a:buFont typeface="Arial"/>
              <a:buChar char="•"/>
            </a:pPr>
            <a:r>
              <a:rPr lang="en-US" sz="1497">
                <a:solidFill>
                  <a:srgbClr val="100F0D"/>
                </a:solidFill>
                <a:latin typeface="Montserrat Light"/>
                <a:ea typeface="Montserrat Light"/>
                <a:cs typeface="Montserrat Light"/>
                <a:sym typeface="Montserrat Light"/>
              </a:rPr>
              <a:t>New Y</a:t>
            </a:r>
            <a:r>
              <a:rPr lang="en-US" sz="1497">
                <a:solidFill>
                  <a:srgbClr val="100F0D"/>
                </a:solidFill>
                <a:latin typeface="Montserrat Light"/>
                <a:ea typeface="Montserrat Light"/>
                <a:cs typeface="Montserrat Light"/>
                <a:sym typeface="Montserrat Light"/>
              </a:rPr>
              <a:t>ork: Male revenue surged by 357.23% (from $2,693.40 to $12,315.08), while female revenue dropped by -73.59%.</a:t>
            </a:r>
          </a:p>
          <a:p>
            <a:pPr algn="l" marL="323230" indent="-161615" lvl="1">
              <a:lnSpc>
                <a:spcPts val="2095"/>
              </a:lnSpc>
              <a:buFont typeface="Arial"/>
              <a:buChar char="•"/>
            </a:pPr>
            <a:r>
              <a:rPr lang="en-US" sz="1497">
                <a:solidFill>
                  <a:srgbClr val="100F0D"/>
                </a:solidFill>
                <a:latin typeface="Montserrat Light"/>
                <a:ea typeface="Montserrat Light"/>
                <a:cs typeface="Montserrat Light"/>
                <a:sym typeface="Montserrat Light"/>
              </a:rPr>
              <a:t>S</a:t>
            </a:r>
            <a:r>
              <a:rPr lang="en-US" sz="1497">
                <a:solidFill>
                  <a:srgbClr val="100F0D"/>
                </a:solidFill>
                <a:latin typeface="Montserrat Light"/>
                <a:ea typeface="Montserrat Light"/>
                <a:cs typeface="Montserrat Light"/>
                <a:sym typeface="Montserrat Light"/>
              </a:rPr>
              <a:t>an Francisco: Both genders grew significantly, with females increasing by 433.64% and males by 214.33%, driving overall growth of 315.38%.</a:t>
            </a:r>
          </a:p>
          <a:p>
            <a:pPr algn="l">
              <a:lnSpc>
                <a:spcPts val="2095"/>
              </a:lnSpc>
            </a:pPr>
            <a:r>
              <a:rPr lang="en-US" sz="1497">
                <a:solidFill>
                  <a:srgbClr val="100F0D"/>
                </a:solidFill>
                <a:latin typeface="Montserrat Light"/>
                <a:ea typeface="Montserrat Light"/>
                <a:cs typeface="Montserrat Light"/>
                <a:sym typeface="Montserrat Light"/>
              </a:rPr>
              <a:t>Underperforming Cities:</a:t>
            </a:r>
          </a:p>
          <a:p>
            <a:pPr algn="l" marL="323230" indent="-161615" lvl="1">
              <a:lnSpc>
                <a:spcPts val="2095"/>
              </a:lnSpc>
              <a:buFont typeface="Arial"/>
              <a:buChar char="•"/>
            </a:pPr>
            <a:r>
              <a:rPr lang="en-US" sz="1497">
                <a:solidFill>
                  <a:srgbClr val="100F0D"/>
                </a:solidFill>
                <a:latin typeface="Montserrat Light"/>
                <a:ea typeface="Montserrat Light"/>
                <a:cs typeface="Montserrat Light"/>
                <a:sym typeface="Montserrat Light"/>
              </a:rPr>
              <a:t>Sunnyvale: Male revenue rose by 308.95%, but a -85.51% drop in female revenue caused total revenue to decline by -19.46%.</a:t>
            </a:r>
          </a:p>
          <a:p>
            <a:pPr algn="l" marL="323230" indent="-161615" lvl="1">
              <a:lnSpc>
                <a:spcPts val="2095"/>
              </a:lnSpc>
              <a:buFont typeface="Arial"/>
              <a:buChar char="•"/>
            </a:pPr>
            <a:r>
              <a:rPr lang="en-US" sz="1497">
                <a:solidFill>
                  <a:srgbClr val="100F0D"/>
                </a:solidFill>
                <a:latin typeface="Montserrat Light"/>
                <a:ea typeface="Montserrat Light"/>
                <a:cs typeface="Montserrat Light"/>
                <a:sym typeface="Montserrat Light"/>
              </a:rPr>
              <a:t>Walnut Creek: Revenue fell to $0 for both genders in 2024.</a:t>
            </a:r>
          </a:p>
          <a:p>
            <a:pPr algn="l">
              <a:lnSpc>
                <a:spcPts val="2095"/>
              </a:lnSpc>
            </a:pPr>
            <a:r>
              <a:rPr lang="en-US" sz="1497">
                <a:solidFill>
                  <a:srgbClr val="100F0D"/>
                </a:solidFill>
                <a:latin typeface="Montserrat Light"/>
                <a:ea typeface="Montserrat Light"/>
                <a:cs typeface="Montserrat Light"/>
                <a:sym typeface="Montserrat Light"/>
              </a:rPr>
              <a:t>G</a:t>
            </a:r>
            <a:r>
              <a:rPr lang="en-US" sz="1497">
                <a:solidFill>
                  <a:srgbClr val="100F0D"/>
                </a:solidFill>
                <a:latin typeface="Montserrat Light"/>
                <a:ea typeface="Montserrat Light"/>
                <a:cs typeface="Montserrat Light"/>
                <a:sym typeface="Montserrat Light"/>
              </a:rPr>
              <a:t>ender Balance Shifts:</a:t>
            </a:r>
          </a:p>
          <a:p>
            <a:pPr algn="l" marL="323230" indent="-161615" lvl="1">
              <a:lnSpc>
                <a:spcPts val="2095"/>
              </a:lnSpc>
              <a:buFont typeface="Arial"/>
              <a:buChar char="•"/>
            </a:pPr>
            <a:r>
              <a:rPr lang="en-US" sz="1497">
                <a:solidFill>
                  <a:srgbClr val="100F0D"/>
                </a:solidFill>
                <a:latin typeface="Montserrat Light"/>
                <a:ea typeface="Montserrat Light"/>
                <a:cs typeface="Montserrat Light"/>
                <a:sym typeface="Montserrat Light"/>
              </a:rPr>
              <a:t>Los Angeles: Female revenue grew by 213.62% and male revenue by 81.08%, leading to a total growth of 159.4%.</a:t>
            </a:r>
          </a:p>
          <a:p>
            <a:pPr algn="l">
              <a:lnSpc>
                <a:spcPts val="2095"/>
              </a:lnSpc>
            </a:pPr>
          </a:p>
          <a:p>
            <a:pPr algn="l">
              <a:lnSpc>
                <a:spcPts val="2095"/>
              </a:lnSpc>
            </a:pPr>
          </a:p>
        </p:txBody>
      </p:sp>
      <p:sp>
        <p:nvSpPr>
          <p:cNvPr name="Freeform 5" id="5"/>
          <p:cNvSpPr/>
          <p:nvPr/>
        </p:nvSpPr>
        <p:spPr>
          <a:xfrm flipH="false" flipV="false" rot="887923">
            <a:off x="-7934523" y="5044220"/>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0" y="124286"/>
            <a:ext cx="10003384" cy="1723104"/>
          </a:xfrm>
          <a:prstGeom prst="rect">
            <a:avLst/>
          </a:prstGeom>
        </p:spPr>
        <p:txBody>
          <a:bodyPr anchor="t" rtlCol="false" tIns="0" lIns="0" bIns="0" rIns="0">
            <a:spAutoFit/>
          </a:bodyPr>
          <a:lstStyle/>
          <a:p>
            <a:pPr algn="ctr" marL="0" indent="0" lvl="0">
              <a:lnSpc>
                <a:spcPts val="6955"/>
              </a:lnSpc>
              <a:spcBef>
                <a:spcPct val="0"/>
              </a:spcBef>
            </a:pPr>
            <a:r>
              <a:rPr lang="en-US" b="true" sz="5040" spc="493">
                <a:solidFill>
                  <a:srgbClr val="231F20"/>
                </a:solidFill>
                <a:latin typeface="Oswald Bold"/>
                <a:ea typeface="Oswald Bold"/>
                <a:cs typeface="Oswald Bold"/>
                <a:sym typeface="Oswald Bold"/>
              </a:rPr>
              <a:t>TOTAL REVENUE BY CITY AND GENDER</a:t>
            </a:r>
          </a:p>
        </p:txBody>
      </p:sp>
      <p:sp>
        <p:nvSpPr>
          <p:cNvPr name="Freeform 7" id="7"/>
          <p:cNvSpPr/>
          <p:nvPr/>
        </p:nvSpPr>
        <p:spPr>
          <a:xfrm flipH="false" flipV="false" rot="0">
            <a:off x="1806676" y="5802940"/>
            <a:ext cx="6743655" cy="3835454"/>
          </a:xfrm>
          <a:custGeom>
            <a:avLst/>
            <a:gdLst/>
            <a:ahLst/>
            <a:cxnLst/>
            <a:rect r="r" b="b" t="t" l="l"/>
            <a:pathLst>
              <a:path h="3835454" w="6743655">
                <a:moveTo>
                  <a:pt x="0" y="0"/>
                </a:moveTo>
                <a:lnTo>
                  <a:pt x="6743655" y="0"/>
                </a:lnTo>
                <a:lnTo>
                  <a:pt x="6743655" y="3835454"/>
                </a:lnTo>
                <a:lnTo>
                  <a:pt x="0" y="3835454"/>
                </a:lnTo>
                <a:lnTo>
                  <a:pt x="0" y="0"/>
                </a:lnTo>
                <a:close/>
              </a:path>
            </a:pathLst>
          </a:custGeom>
          <a:blipFill>
            <a:blip r:embed="rId5"/>
            <a:stretch>
              <a:fillRect l="0" t="0" r="0" b="0"/>
            </a:stretch>
          </a:blipFill>
        </p:spPr>
      </p:sp>
      <p:sp>
        <p:nvSpPr>
          <p:cNvPr name="Freeform 8" id="8"/>
          <p:cNvSpPr/>
          <p:nvPr/>
        </p:nvSpPr>
        <p:spPr>
          <a:xfrm flipH="false" flipV="false" rot="0">
            <a:off x="10644334" y="943113"/>
            <a:ext cx="7095561" cy="4200387"/>
          </a:xfrm>
          <a:custGeom>
            <a:avLst/>
            <a:gdLst/>
            <a:ahLst/>
            <a:cxnLst/>
            <a:rect r="r" b="b" t="t" l="l"/>
            <a:pathLst>
              <a:path h="4200387" w="7095561">
                <a:moveTo>
                  <a:pt x="0" y="0"/>
                </a:moveTo>
                <a:lnTo>
                  <a:pt x="7095561" y="0"/>
                </a:lnTo>
                <a:lnTo>
                  <a:pt x="7095561" y="4200387"/>
                </a:lnTo>
                <a:lnTo>
                  <a:pt x="0" y="4200387"/>
                </a:lnTo>
                <a:lnTo>
                  <a:pt x="0" y="0"/>
                </a:lnTo>
                <a:close/>
              </a:path>
            </a:pathLst>
          </a:custGeom>
          <a:blipFill>
            <a:blip r:embed="rId6"/>
            <a:stretch>
              <a:fillRect l="0" t="-361" r="0" b="-361"/>
            </a:stretch>
          </a:blipFill>
        </p:spPr>
      </p:sp>
      <p:sp>
        <p:nvSpPr>
          <p:cNvPr name="Freeform 9" id="9"/>
          <p:cNvSpPr/>
          <p:nvPr/>
        </p:nvSpPr>
        <p:spPr>
          <a:xfrm flipH="false" flipV="false" rot="0">
            <a:off x="10644334" y="5392466"/>
            <a:ext cx="7095561" cy="4230728"/>
          </a:xfrm>
          <a:custGeom>
            <a:avLst/>
            <a:gdLst/>
            <a:ahLst/>
            <a:cxnLst/>
            <a:rect r="r" b="b" t="t" l="l"/>
            <a:pathLst>
              <a:path h="4230728" w="7095561">
                <a:moveTo>
                  <a:pt x="0" y="0"/>
                </a:moveTo>
                <a:lnTo>
                  <a:pt x="7095561" y="0"/>
                </a:lnTo>
                <a:lnTo>
                  <a:pt x="7095561" y="4230728"/>
                </a:lnTo>
                <a:lnTo>
                  <a:pt x="0" y="4230728"/>
                </a:lnTo>
                <a:lnTo>
                  <a:pt x="0" y="0"/>
                </a:lnTo>
                <a:close/>
              </a:path>
            </a:pathLst>
          </a:custGeom>
          <a:blipFill>
            <a:blip r:embed="rId7"/>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7172285"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1422575" y="5608257"/>
            <a:ext cx="5283299" cy="3942662"/>
          </a:xfrm>
          <a:custGeom>
            <a:avLst/>
            <a:gdLst/>
            <a:ahLst/>
            <a:cxnLst/>
            <a:rect r="r" b="b" t="t" l="l"/>
            <a:pathLst>
              <a:path h="3942662" w="5283299">
                <a:moveTo>
                  <a:pt x="0" y="0"/>
                </a:moveTo>
                <a:lnTo>
                  <a:pt x="5283299" y="0"/>
                </a:lnTo>
                <a:lnTo>
                  <a:pt x="5283299" y="3942662"/>
                </a:lnTo>
                <a:lnTo>
                  <a:pt x="0" y="3942662"/>
                </a:lnTo>
                <a:lnTo>
                  <a:pt x="0" y="0"/>
                </a:lnTo>
                <a:close/>
              </a:path>
            </a:pathLst>
          </a:custGeom>
          <a:blipFill>
            <a:blip r:embed="rId5"/>
            <a:stretch>
              <a:fillRect l="0" t="0" r="0" b="0"/>
            </a:stretch>
          </a:blipFill>
        </p:spPr>
      </p:sp>
      <p:sp>
        <p:nvSpPr>
          <p:cNvPr name="Freeform 6" id="6"/>
          <p:cNvSpPr/>
          <p:nvPr/>
        </p:nvSpPr>
        <p:spPr>
          <a:xfrm flipH="false" flipV="false" rot="0">
            <a:off x="10497505" y="2602803"/>
            <a:ext cx="7133439" cy="2328618"/>
          </a:xfrm>
          <a:custGeom>
            <a:avLst/>
            <a:gdLst/>
            <a:ahLst/>
            <a:cxnLst/>
            <a:rect r="r" b="b" t="t" l="l"/>
            <a:pathLst>
              <a:path h="2328618" w="7133439">
                <a:moveTo>
                  <a:pt x="0" y="0"/>
                </a:moveTo>
                <a:lnTo>
                  <a:pt x="7133439" y="0"/>
                </a:lnTo>
                <a:lnTo>
                  <a:pt x="7133439" y="2328617"/>
                </a:lnTo>
                <a:lnTo>
                  <a:pt x="0" y="2328617"/>
                </a:lnTo>
                <a:lnTo>
                  <a:pt x="0" y="0"/>
                </a:lnTo>
                <a:close/>
              </a:path>
            </a:pathLst>
          </a:custGeom>
          <a:blipFill>
            <a:blip r:embed="rId6"/>
            <a:stretch>
              <a:fillRect l="0" t="0" r="-5215" b="0"/>
            </a:stretch>
          </a:blipFill>
        </p:spPr>
      </p:sp>
      <p:sp>
        <p:nvSpPr>
          <p:cNvPr name="TextBox 7" id="7"/>
          <p:cNvSpPr txBox="true"/>
          <p:nvPr/>
        </p:nvSpPr>
        <p:spPr>
          <a:xfrm rot="0">
            <a:off x="2367740" y="192978"/>
            <a:ext cx="10847266" cy="1733550"/>
          </a:xfrm>
          <a:prstGeom prst="rect">
            <a:avLst/>
          </a:prstGeom>
        </p:spPr>
        <p:txBody>
          <a:bodyPr anchor="t" rtlCol="false" tIns="0" lIns="0" bIns="0" rIns="0">
            <a:spAutoFit/>
          </a:bodyPr>
          <a:lstStyle/>
          <a:p>
            <a:pPr algn="ctr" marL="0" indent="0" lvl="0">
              <a:lnSpc>
                <a:spcPts val="6900"/>
              </a:lnSpc>
              <a:spcBef>
                <a:spcPct val="0"/>
              </a:spcBef>
            </a:pPr>
            <a:r>
              <a:rPr lang="en-US" b="true" sz="5000" spc="490">
                <a:solidFill>
                  <a:srgbClr val="231F20"/>
                </a:solidFill>
                <a:latin typeface="Oswald Bold"/>
                <a:ea typeface="Oswald Bold"/>
                <a:cs typeface="Oswald Bold"/>
                <a:sym typeface="Oswald Bold"/>
              </a:rPr>
              <a:t>REVENUE :BY AVERAGE ORDER VALUE</a:t>
            </a:r>
          </a:p>
        </p:txBody>
      </p:sp>
      <p:sp>
        <p:nvSpPr>
          <p:cNvPr name="TextBox 8" id="8"/>
          <p:cNvSpPr txBox="true"/>
          <p:nvPr/>
        </p:nvSpPr>
        <p:spPr>
          <a:xfrm rot="0">
            <a:off x="1548999" y="2545653"/>
            <a:ext cx="7595001" cy="4618139"/>
          </a:xfrm>
          <a:prstGeom prst="rect">
            <a:avLst/>
          </a:prstGeom>
        </p:spPr>
        <p:txBody>
          <a:bodyPr anchor="t" rtlCol="false" tIns="0" lIns="0" bIns="0" rIns="0">
            <a:spAutoFit/>
          </a:bodyPr>
          <a:lstStyle/>
          <a:p>
            <a:pPr algn="l">
              <a:lnSpc>
                <a:spcPts val="4114"/>
              </a:lnSpc>
              <a:spcBef>
                <a:spcPct val="0"/>
              </a:spcBef>
            </a:pPr>
            <a:r>
              <a:rPr lang="en-US" b="true" sz="2981" spc="29">
                <a:solidFill>
                  <a:srgbClr val="000000"/>
                </a:solidFill>
                <a:latin typeface="DM Sans Bold"/>
                <a:ea typeface="DM Sans Bold"/>
                <a:cs typeface="DM Sans Bold"/>
                <a:sym typeface="DM Sans Bold"/>
              </a:rPr>
              <a:t>Observations</a:t>
            </a:r>
          </a:p>
          <a:p>
            <a:pPr algn="l" marL="643739" indent="-321870" lvl="1">
              <a:lnSpc>
                <a:spcPts val="4114"/>
              </a:lnSpc>
              <a:buFont typeface="Arial"/>
              <a:buChar char="•"/>
            </a:pPr>
            <a:r>
              <a:rPr lang="en-US" sz="2981" spc="29">
                <a:solidFill>
                  <a:srgbClr val="000000"/>
                </a:solidFill>
                <a:latin typeface="DM Sans"/>
                <a:ea typeface="DM Sans"/>
                <a:cs typeface="DM Sans"/>
                <a:sym typeface="DM Sans"/>
              </a:rPr>
              <a:t>Average order value increased from $156.56 in October 2023 to $164.59 in October 2024, reflecting a 5.12% growth.</a:t>
            </a:r>
          </a:p>
          <a:p>
            <a:pPr algn="l" marL="643739" indent="-321870" lvl="1">
              <a:lnSpc>
                <a:spcPts val="4114"/>
              </a:lnSpc>
              <a:buFont typeface="Arial"/>
              <a:buChar char="•"/>
            </a:pPr>
            <a:r>
              <a:rPr lang="en-US" sz="2981" spc="29">
                <a:solidFill>
                  <a:srgbClr val="000000"/>
                </a:solidFill>
                <a:latin typeface="DM Sans"/>
                <a:ea typeface="DM Sans"/>
                <a:cs typeface="DM Sans"/>
                <a:sym typeface="DM Sans"/>
              </a:rPr>
              <a:t>The improvement in the average order value indicates increased revenue per transaction, showcasing a positive trend in customer spending behavior.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1232286"/>
            <a:ext cx="9759487" cy="1222046"/>
          </a:xfrm>
          <a:prstGeom prst="rect">
            <a:avLst/>
          </a:prstGeom>
        </p:spPr>
        <p:txBody>
          <a:bodyPr anchor="t" rtlCol="false" tIns="0" lIns="0" bIns="0" rIns="0">
            <a:spAutoFit/>
          </a:bodyPr>
          <a:lstStyle/>
          <a:p>
            <a:pPr algn="ctr">
              <a:lnSpc>
                <a:spcPts val="9917"/>
              </a:lnSpc>
            </a:pPr>
            <a:r>
              <a:rPr lang="en-US" b="true" sz="7186" spc="704">
                <a:solidFill>
                  <a:srgbClr val="FFFFFF"/>
                </a:solidFill>
                <a:latin typeface="Oswald Bold"/>
                <a:ea typeface="Oswald Bold"/>
                <a:cs typeface="Oswald Bold"/>
                <a:sym typeface="Oswald Bold"/>
              </a:rPr>
              <a:t>RECOMMENDATIONS</a:t>
            </a:r>
          </a:p>
        </p:txBody>
      </p:sp>
      <p:sp>
        <p:nvSpPr>
          <p:cNvPr name="TextBox 9" id="9"/>
          <p:cNvSpPr txBox="true"/>
          <p:nvPr/>
        </p:nvSpPr>
        <p:spPr>
          <a:xfrm rot="0">
            <a:off x="894631" y="3404496"/>
            <a:ext cx="16498738" cy="6775060"/>
          </a:xfrm>
          <a:prstGeom prst="rect">
            <a:avLst/>
          </a:prstGeom>
        </p:spPr>
        <p:txBody>
          <a:bodyPr anchor="t" rtlCol="false" tIns="0" lIns="0" bIns="0" rIns="0">
            <a:spAutoFit/>
          </a:bodyPr>
          <a:lstStyle/>
          <a:p>
            <a:pPr algn="l">
              <a:lnSpc>
                <a:spcPts val="2471"/>
              </a:lnSpc>
            </a:pPr>
            <a:r>
              <a:rPr lang="en-US" sz="1765" spc="17" b="true">
                <a:solidFill>
                  <a:srgbClr val="100F0D"/>
                </a:solidFill>
                <a:latin typeface="Montserrat Light Bold"/>
                <a:ea typeface="Montserrat Light Bold"/>
                <a:cs typeface="Montserrat Light Bold"/>
                <a:sym typeface="Montserrat Light Bold"/>
              </a:rPr>
              <a:t>Expand Success in High-Performing Markets:</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Double down on efforts in New York and San Francisco, focusing on products and campaigns resonating with male audiences.</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Add</a:t>
            </a:r>
            <a:r>
              <a:rPr lang="en-US" sz="1765">
                <a:solidFill>
                  <a:srgbClr val="100F0D"/>
                </a:solidFill>
                <a:latin typeface="Montserrat Light"/>
                <a:ea typeface="Montserrat Light"/>
                <a:cs typeface="Montserrat Light"/>
                <a:sym typeface="Montserrat Light"/>
              </a:rPr>
              <a:t>ress the decline in Sunnyvale by targeting female audiences with promotions or new product launches tailored to their preferences.</a:t>
            </a:r>
          </a:p>
          <a:p>
            <a:pPr algn="l">
              <a:lnSpc>
                <a:spcPts val="2471"/>
              </a:lnSpc>
            </a:pPr>
          </a:p>
          <a:p>
            <a:pPr algn="l">
              <a:lnSpc>
                <a:spcPts val="2471"/>
              </a:lnSpc>
            </a:pPr>
            <a:r>
              <a:rPr lang="en-US" sz="1765" spc="17" b="true">
                <a:solidFill>
                  <a:srgbClr val="100F0D"/>
                </a:solidFill>
                <a:latin typeface="Montserrat Light Bold"/>
                <a:ea typeface="Montserrat Light Bold"/>
                <a:cs typeface="Montserrat Light Bold"/>
                <a:sym typeface="Montserrat Light Bold"/>
              </a:rPr>
              <a:t>Leverage Product Insights:</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Invest in the production and marketing of high-performing products like the Super G Brick Puzzle Set and Google Campus Bike while phasing out underperforming ones.</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Use customer feedback to refine emerging products and ensure alignment with market demand.</a:t>
            </a:r>
          </a:p>
          <a:p>
            <a:pPr algn="l">
              <a:lnSpc>
                <a:spcPts val="2471"/>
              </a:lnSpc>
            </a:pPr>
          </a:p>
          <a:p>
            <a:pPr algn="l">
              <a:lnSpc>
                <a:spcPts val="2471"/>
              </a:lnSpc>
            </a:pPr>
            <a:r>
              <a:rPr lang="en-US" sz="1765" spc="17" b="true">
                <a:solidFill>
                  <a:srgbClr val="100F0D"/>
                </a:solidFill>
                <a:latin typeface="Montserrat Light Bold"/>
                <a:ea typeface="Montserrat Light Bold"/>
                <a:cs typeface="Montserrat Light Bold"/>
                <a:sym typeface="Montserrat Light Bold"/>
              </a:rPr>
              <a:t>Increase Average Order Value (AOV):</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Introduce upselling and bundling strategies for top products to further boost AOV.</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Offer tiered discounts (e.g., buy more, save more) to encourage higher spending per transaction.</a:t>
            </a:r>
          </a:p>
          <a:p>
            <a:pPr algn="l">
              <a:lnSpc>
                <a:spcPts val="2471"/>
              </a:lnSpc>
            </a:pPr>
          </a:p>
          <a:p>
            <a:pPr algn="l">
              <a:lnSpc>
                <a:spcPts val="2471"/>
              </a:lnSpc>
            </a:pPr>
            <a:r>
              <a:rPr lang="en-US" sz="1765" spc="17" b="true">
                <a:solidFill>
                  <a:srgbClr val="100F0D"/>
                </a:solidFill>
                <a:latin typeface="Montserrat Light Bold"/>
                <a:ea typeface="Montserrat Light Bold"/>
                <a:cs typeface="Montserrat Light Bold"/>
                <a:sym typeface="Montserrat Light Bold"/>
              </a:rPr>
              <a:t>Focus on Gender Balance:</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Tailor marketing strategies to re-engage female audiences in cities like New York and Sunnyvale, leveraging loyalty programs and personalized discounts.</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Continue optimizing campaigns for male audiences to maintain their growing contribution across key markets.</a:t>
            </a:r>
          </a:p>
          <a:p>
            <a:pPr algn="l">
              <a:lnSpc>
                <a:spcPts val="2471"/>
              </a:lnSpc>
            </a:pPr>
          </a:p>
          <a:p>
            <a:pPr algn="l">
              <a:lnSpc>
                <a:spcPts val="2471"/>
              </a:lnSpc>
            </a:pPr>
            <a:r>
              <a:rPr lang="en-US" sz="1765" spc="17" b="true">
                <a:solidFill>
                  <a:srgbClr val="100F0D"/>
                </a:solidFill>
                <a:latin typeface="Montserrat Light Bold"/>
                <a:ea typeface="Montserrat Light Bold"/>
                <a:cs typeface="Montserrat Light Bold"/>
                <a:sym typeface="Montserrat Light Bold"/>
              </a:rPr>
              <a:t>Optimize Omni-Channel and Device Strategy:</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Ensure seamless mobile and tablet shopping experiences as engagement shifts towards these devices.</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Expand marketing efforts on paid and referral channels that showed strong conversion potential.</a:t>
            </a:r>
          </a:p>
          <a:p>
            <a:pPr algn="l">
              <a:lnSpc>
                <a:spcPts val="2471"/>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sp>
        <p:nvSpPr>
          <p:cNvPr name="Freeform 2" id="2"/>
          <p:cNvSpPr/>
          <p:nvPr/>
        </p:nvSpPr>
        <p:spPr>
          <a:xfrm flipH="false" flipV="false" rot="0">
            <a:off x="-8589739" y="-6607267"/>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74020" y="644395"/>
            <a:ext cx="14259380" cy="1771677"/>
          </a:xfrm>
          <a:prstGeom prst="rect">
            <a:avLst/>
          </a:prstGeom>
        </p:spPr>
        <p:txBody>
          <a:bodyPr anchor="t" rtlCol="false" tIns="0" lIns="0" bIns="0" rIns="0">
            <a:spAutoFit/>
          </a:bodyPr>
          <a:lstStyle/>
          <a:p>
            <a:pPr algn="l">
              <a:lnSpc>
                <a:spcPts val="7112"/>
              </a:lnSpc>
            </a:pPr>
            <a:r>
              <a:rPr lang="en-US" b="true" sz="5153" spc="505">
                <a:solidFill>
                  <a:srgbClr val="FFFFFF"/>
                </a:solidFill>
                <a:latin typeface="Oswald Bold"/>
                <a:ea typeface="Oswald Bold"/>
                <a:cs typeface="Oswald Bold"/>
                <a:sym typeface="Oswald Bold"/>
              </a:rPr>
              <a:t>CONVERSION RATE </a:t>
            </a:r>
          </a:p>
          <a:p>
            <a:pPr algn="l">
              <a:lnSpc>
                <a:spcPts val="7112"/>
              </a:lnSpc>
            </a:pPr>
            <a:r>
              <a:rPr lang="en-US" b="true" sz="5153" spc="505">
                <a:solidFill>
                  <a:srgbClr val="FFFFFF"/>
                </a:solidFill>
                <a:latin typeface="Oswald Bold"/>
                <a:ea typeface="Oswald Bold"/>
                <a:cs typeface="Oswald Bold"/>
                <a:sym typeface="Oswald Bold"/>
              </a:rPr>
              <a:t>(NOW KEY EVENT RATE)</a:t>
            </a:r>
          </a:p>
        </p:txBody>
      </p:sp>
      <p:sp>
        <p:nvSpPr>
          <p:cNvPr name="TextBox 4" id="4"/>
          <p:cNvSpPr txBox="true"/>
          <p:nvPr/>
        </p:nvSpPr>
        <p:spPr>
          <a:xfrm rot="0">
            <a:off x="2698220" y="2848025"/>
            <a:ext cx="8128465" cy="6356334"/>
          </a:xfrm>
          <a:prstGeom prst="rect">
            <a:avLst/>
          </a:prstGeom>
        </p:spPr>
        <p:txBody>
          <a:bodyPr anchor="t" rtlCol="false" tIns="0" lIns="0" bIns="0" rIns="0">
            <a:spAutoFit/>
          </a:bodyPr>
          <a:lstStyle/>
          <a:p>
            <a:pPr algn="l">
              <a:lnSpc>
                <a:spcPts val="3595"/>
              </a:lnSpc>
            </a:pPr>
            <a:r>
              <a:rPr lang="en-US" sz="2605" spc="255" b="true">
                <a:solidFill>
                  <a:srgbClr val="F5FFF5"/>
                </a:solidFill>
                <a:latin typeface="DM Sans Bold"/>
                <a:ea typeface="DM Sans Bold"/>
                <a:cs typeface="DM Sans Bold"/>
                <a:sym typeface="DM Sans Bold"/>
              </a:rPr>
              <a:t>Observations: </a:t>
            </a:r>
          </a:p>
          <a:p>
            <a:pPr algn="l" marL="562535" indent="-281267" lvl="1">
              <a:lnSpc>
                <a:spcPts val="3595"/>
              </a:lnSpc>
              <a:buFont typeface="Arial"/>
              <a:buChar char="•"/>
            </a:pPr>
            <a:r>
              <a:rPr lang="en-US" sz="2605" spc="255">
                <a:solidFill>
                  <a:srgbClr val="F5FFF5"/>
                </a:solidFill>
                <a:latin typeface="DM Sans"/>
                <a:ea typeface="DM Sans"/>
                <a:cs typeface="DM Sans"/>
                <a:sym typeface="DM Sans"/>
              </a:rPr>
              <a:t>Overall, the chart shows a significant increase in the Session Key Event Rate from October 1st to 31st, 2023 to the same period in 2024.</a:t>
            </a:r>
          </a:p>
          <a:p>
            <a:pPr algn="l" marL="562535" indent="-281267" lvl="1">
              <a:lnSpc>
                <a:spcPts val="3595"/>
              </a:lnSpc>
              <a:buFont typeface="Arial"/>
              <a:buChar char="•"/>
            </a:pPr>
            <a:r>
              <a:rPr lang="en-US" sz="2605" spc="255">
                <a:solidFill>
                  <a:srgbClr val="F5FFF5"/>
                </a:solidFill>
                <a:latin typeface="DM Sans"/>
                <a:ea typeface="DM Sans"/>
                <a:cs typeface="DM Sans"/>
                <a:sym typeface="DM Sans"/>
              </a:rPr>
              <a:t>Year-on-Year Distribution: The Session Key Event Rate has risen from approximately 0.7% in 2023 to 1.1% in 2024. </a:t>
            </a:r>
          </a:p>
          <a:p>
            <a:pPr algn="l" marL="562535" indent="-281267" lvl="1">
              <a:lnSpc>
                <a:spcPts val="3595"/>
              </a:lnSpc>
              <a:buFont typeface="Arial"/>
              <a:buChar char="•"/>
            </a:pPr>
            <a:r>
              <a:rPr lang="en-US" sz="2605" spc="255">
                <a:solidFill>
                  <a:srgbClr val="F5FFF5"/>
                </a:solidFill>
                <a:latin typeface="DM Sans"/>
                <a:ea typeface="DM Sans"/>
                <a:cs typeface="DM Sans"/>
                <a:sym typeface="DM Sans"/>
              </a:rPr>
              <a:t>Performance Impact: This increased session key event rate in 2024 could be attributed to effective marketing campaigns, website/app improvements, and potential seasonal influences.</a:t>
            </a:r>
          </a:p>
        </p:txBody>
      </p:sp>
      <p:sp>
        <p:nvSpPr>
          <p:cNvPr name="Freeform 5" id="5"/>
          <p:cNvSpPr/>
          <p:nvPr/>
        </p:nvSpPr>
        <p:spPr>
          <a:xfrm flipH="false" flipV="false" rot="0">
            <a:off x="-9595405" y="3346583"/>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616660" y="-7283205"/>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1761450" y="5819438"/>
            <a:ext cx="5947154" cy="3858216"/>
          </a:xfrm>
          <a:custGeom>
            <a:avLst/>
            <a:gdLst/>
            <a:ahLst/>
            <a:cxnLst/>
            <a:rect r="r" b="b" t="t" l="l"/>
            <a:pathLst>
              <a:path h="3858216" w="5947154">
                <a:moveTo>
                  <a:pt x="0" y="0"/>
                </a:moveTo>
                <a:lnTo>
                  <a:pt x="5947155" y="0"/>
                </a:lnTo>
                <a:lnTo>
                  <a:pt x="5947155" y="3858216"/>
                </a:lnTo>
                <a:lnTo>
                  <a:pt x="0" y="3858216"/>
                </a:lnTo>
                <a:lnTo>
                  <a:pt x="0" y="0"/>
                </a:lnTo>
                <a:close/>
              </a:path>
            </a:pathLst>
          </a:custGeom>
          <a:blipFill>
            <a:blip r:embed="rId4"/>
            <a:stretch>
              <a:fillRect l="0" t="0" r="0" b="0"/>
            </a:stretch>
          </a:blipFill>
        </p:spPr>
      </p:sp>
      <p:sp>
        <p:nvSpPr>
          <p:cNvPr name="Freeform 8" id="8"/>
          <p:cNvSpPr/>
          <p:nvPr/>
        </p:nvSpPr>
        <p:spPr>
          <a:xfrm flipH="false" flipV="false" rot="0">
            <a:off x="11761450" y="739645"/>
            <a:ext cx="5679197" cy="4557556"/>
          </a:xfrm>
          <a:custGeom>
            <a:avLst/>
            <a:gdLst/>
            <a:ahLst/>
            <a:cxnLst/>
            <a:rect r="r" b="b" t="t" l="l"/>
            <a:pathLst>
              <a:path h="4557556" w="5679197">
                <a:moveTo>
                  <a:pt x="0" y="0"/>
                </a:moveTo>
                <a:lnTo>
                  <a:pt x="5679198" y="0"/>
                </a:lnTo>
                <a:lnTo>
                  <a:pt x="5679198" y="4557556"/>
                </a:lnTo>
                <a:lnTo>
                  <a:pt x="0" y="4557556"/>
                </a:lnTo>
                <a:lnTo>
                  <a:pt x="0" y="0"/>
                </a:lnTo>
                <a:close/>
              </a:path>
            </a:pathLst>
          </a:custGeom>
          <a:blipFill>
            <a:blip r:embed="rId5"/>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4294005" y="-96671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7325417" y="6690687"/>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215842" y="-152867"/>
            <a:ext cx="5609834" cy="4964125"/>
          </a:xfrm>
          <a:custGeom>
            <a:avLst/>
            <a:gdLst/>
            <a:ahLst/>
            <a:cxnLst/>
            <a:rect r="r" b="b" t="t" l="l"/>
            <a:pathLst>
              <a:path h="4964125" w="5609834">
                <a:moveTo>
                  <a:pt x="0" y="0"/>
                </a:moveTo>
                <a:lnTo>
                  <a:pt x="5609834" y="0"/>
                </a:lnTo>
                <a:lnTo>
                  <a:pt x="5609834" y="4964124"/>
                </a:lnTo>
                <a:lnTo>
                  <a:pt x="0" y="4964124"/>
                </a:lnTo>
                <a:lnTo>
                  <a:pt x="0" y="0"/>
                </a:lnTo>
                <a:close/>
              </a:path>
            </a:pathLst>
          </a:custGeom>
          <a:blipFill>
            <a:blip r:embed="rId5"/>
            <a:stretch>
              <a:fillRect l="0" t="-3042" r="0" b="-3042"/>
            </a:stretch>
          </a:blipFill>
        </p:spPr>
      </p:sp>
      <p:sp>
        <p:nvSpPr>
          <p:cNvPr name="Freeform 6" id="6"/>
          <p:cNvSpPr/>
          <p:nvPr/>
        </p:nvSpPr>
        <p:spPr>
          <a:xfrm flipH="false" flipV="false" rot="0">
            <a:off x="12215842" y="5143500"/>
            <a:ext cx="5609834" cy="4817445"/>
          </a:xfrm>
          <a:custGeom>
            <a:avLst/>
            <a:gdLst/>
            <a:ahLst/>
            <a:cxnLst/>
            <a:rect r="r" b="b" t="t" l="l"/>
            <a:pathLst>
              <a:path h="4817445" w="5609834">
                <a:moveTo>
                  <a:pt x="0" y="0"/>
                </a:moveTo>
                <a:lnTo>
                  <a:pt x="5609834" y="0"/>
                </a:lnTo>
                <a:lnTo>
                  <a:pt x="5609834" y="4817445"/>
                </a:lnTo>
                <a:lnTo>
                  <a:pt x="0" y="4817445"/>
                </a:lnTo>
                <a:lnTo>
                  <a:pt x="0" y="0"/>
                </a:lnTo>
                <a:close/>
              </a:path>
            </a:pathLst>
          </a:custGeom>
          <a:blipFill>
            <a:blip r:embed="rId6"/>
            <a:stretch>
              <a:fillRect l="0" t="0" r="0" b="0"/>
            </a:stretch>
          </a:blipFill>
        </p:spPr>
      </p:sp>
      <p:sp>
        <p:nvSpPr>
          <p:cNvPr name="Freeform 7" id="7"/>
          <p:cNvSpPr/>
          <p:nvPr/>
        </p:nvSpPr>
        <p:spPr>
          <a:xfrm flipH="false" flipV="false" rot="0">
            <a:off x="2501056" y="5014151"/>
            <a:ext cx="7654613" cy="4946794"/>
          </a:xfrm>
          <a:custGeom>
            <a:avLst/>
            <a:gdLst/>
            <a:ahLst/>
            <a:cxnLst/>
            <a:rect r="r" b="b" t="t" l="l"/>
            <a:pathLst>
              <a:path h="4946794" w="7654613">
                <a:moveTo>
                  <a:pt x="0" y="0"/>
                </a:moveTo>
                <a:lnTo>
                  <a:pt x="7654613" y="0"/>
                </a:lnTo>
                <a:lnTo>
                  <a:pt x="7654613" y="4946794"/>
                </a:lnTo>
                <a:lnTo>
                  <a:pt x="0" y="4946794"/>
                </a:lnTo>
                <a:lnTo>
                  <a:pt x="0" y="0"/>
                </a:lnTo>
                <a:close/>
              </a:path>
            </a:pathLst>
          </a:custGeom>
          <a:blipFill>
            <a:blip r:embed="rId7"/>
            <a:stretch>
              <a:fillRect l="0" t="0" r="0" b="0"/>
            </a:stretch>
          </a:blipFill>
        </p:spPr>
      </p:sp>
      <p:sp>
        <p:nvSpPr>
          <p:cNvPr name="TextBox 8" id="8"/>
          <p:cNvSpPr txBox="true"/>
          <p:nvPr/>
        </p:nvSpPr>
        <p:spPr>
          <a:xfrm rot="0">
            <a:off x="1028700" y="1109109"/>
            <a:ext cx="10599325" cy="4034391"/>
          </a:xfrm>
          <a:prstGeom prst="rect">
            <a:avLst/>
          </a:prstGeom>
        </p:spPr>
        <p:txBody>
          <a:bodyPr anchor="t" rtlCol="false" tIns="0" lIns="0" bIns="0" rIns="0">
            <a:spAutoFit/>
          </a:bodyPr>
          <a:lstStyle/>
          <a:p>
            <a:pPr algn="l">
              <a:lnSpc>
                <a:spcPts val="2856"/>
              </a:lnSpc>
            </a:pPr>
            <a:r>
              <a:rPr lang="en-US" sz="2040" b="true">
                <a:solidFill>
                  <a:srgbClr val="100F0D"/>
                </a:solidFill>
                <a:latin typeface="Montserrat Light Bold"/>
                <a:ea typeface="Montserrat Light Bold"/>
                <a:cs typeface="Montserrat Light Bold"/>
                <a:sym typeface="Montserrat Light Bold"/>
              </a:rPr>
              <a:t>Observations (with Metrics)</a:t>
            </a:r>
          </a:p>
          <a:p>
            <a:pPr algn="l" marL="440587" indent="-220293" lvl="1">
              <a:lnSpc>
                <a:spcPts val="2856"/>
              </a:lnSpc>
              <a:buFont typeface="Arial"/>
              <a:buChar char="•"/>
            </a:pPr>
            <a:r>
              <a:rPr lang="en-US" sz="2040">
                <a:solidFill>
                  <a:srgbClr val="100F0D"/>
                </a:solidFill>
                <a:latin typeface="Montserrat Light"/>
                <a:ea typeface="Montserrat Light"/>
                <a:cs typeface="Montserrat Light"/>
                <a:sym typeface="Montserrat Light"/>
              </a:rPr>
              <a:t>In all channels, the session key event rate for purchases has either remained stagnant or increased from 2023 to 2024, implying that Nike has been more successful in converting users into customers across multiple channels in 2024.</a:t>
            </a:r>
          </a:p>
          <a:p>
            <a:pPr algn="l" marL="440587" indent="-220293" lvl="1">
              <a:lnSpc>
                <a:spcPts val="2856"/>
              </a:lnSpc>
              <a:buFont typeface="Arial"/>
              <a:buChar char="•"/>
            </a:pPr>
            <a:r>
              <a:rPr lang="en-US" sz="2040">
                <a:solidFill>
                  <a:srgbClr val="100F0D"/>
                </a:solidFill>
                <a:latin typeface="Montserrat Light"/>
                <a:ea typeface="Montserrat Light"/>
                <a:cs typeface="Montserrat Light"/>
                <a:sym typeface="Montserrat Light"/>
              </a:rPr>
              <a:t>In </a:t>
            </a:r>
            <a:r>
              <a:rPr lang="en-US" b="true" sz="2040">
                <a:solidFill>
                  <a:srgbClr val="100F0D"/>
                </a:solidFill>
                <a:latin typeface="Montserrat Light Bold"/>
                <a:ea typeface="Montserrat Light Bold"/>
                <a:cs typeface="Montserrat Light Bold"/>
                <a:sym typeface="Montserrat Light Bold"/>
              </a:rPr>
              <a:t>2023</a:t>
            </a:r>
            <a:r>
              <a:rPr lang="en-US" sz="2040">
                <a:solidFill>
                  <a:srgbClr val="100F0D"/>
                </a:solidFill>
                <a:latin typeface="Montserrat Light"/>
                <a:ea typeface="Montserrat Light"/>
                <a:cs typeface="Montserrat Light"/>
                <a:sym typeface="Montserrat Light"/>
              </a:rPr>
              <a:t>, Organic Social was the primary driver of purchases, accounting for nearly 37.3% of the total. This indicates a strong reliance on social media platforms to attract and convert customers.</a:t>
            </a:r>
          </a:p>
          <a:p>
            <a:pPr algn="l" marL="440587" indent="-220293" lvl="1">
              <a:lnSpc>
                <a:spcPts val="2856"/>
              </a:lnSpc>
              <a:buFont typeface="Arial"/>
              <a:buChar char="•"/>
            </a:pPr>
            <a:r>
              <a:rPr lang="en-US" sz="2040">
                <a:solidFill>
                  <a:srgbClr val="100F0D"/>
                </a:solidFill>
                <a:latin typeface="Montserrat Light"/>
                <a:ea typeface="Montserrat Light"/>
                <a:cs typeface="Montserrat Light"/>
                <a:sym typeface="Montserrat Light"/>
              </a:rPr>
              <a:t>While in </a:t>
            </a:r>
            <a:r>
              <a:rPr lang="en-US" b="true" sz="2040">
                <a:solidFill>
                  <a:srgbClr val="100F0D"/>
                </a:solidFill>
                <a:latin typeface="Montserrat Light Bold"/>
                <a:ea typeface="Montserrat Light Bold"/>
                <a:cs typeface="Montserrat Light Bold"/>
                <a:sym typeface="Montserrat Light Bold"/>
              </a:rPr>
              <a:t>2024</a:t>
            </a:r>
            <a:r>
              <a:rPr lang="en-US" sz="2040">
                <a:solidFill>
                  <a:srgbClr val="100F0D"/>
                </a:solidFill>
                <a:latin typeface="Montserrat Light"/>
                <a:ea typeface="Montserrat Light"/>
                <a:cs typeface="Montserrat Light"/>
                <a:sym typeface="Montserrat Light"/>
              </a:rPr>
              <a:t>, Email emerged as the leading channel, contributing to 38.9% of purchases. This suggests that Nike successfully pivoted its marketing strategy to leverage email marketing more effectively.</a:t>
            </a:r>
          </a:p>
          <a:p>
            <a:pPr algn="l">
              <a:lnSpc>
                <a:spcPts val="2856"/>
              </a:lnSpc>
            </a:pPr>
          </a:p>
        </p:txBody>
      </p:sp>
      <p:sp>
        <p:nvSpPr>
          <p:cNvPr name="TextBox 9" id="9"/>
          <p:cNvSpPr txBox="true"/>
          <p:nvPr/>
        </p:nvSpPr>
        <p:spPr>
          <a:xfrm rot="0">
            <a:off x="413245" y="181896"/>
            <a:ext cx="10823077" cy="846804"/>
          </a:xfrm>
          <a:prstGeom prst="rect">
            <a:avLst/>
          </a:prstGeom>
        </p:spPr>
        <p:txBody>
          <a:bodyPr anchor="t" rtlCol="false" tIns="0" lIns="0" bIns="0" rIns="0">
            <a:spAutoFit/>
          </a:bodyPr>
          <a:lstStyle/>
          <a:p>
            <a:pPr algn="ctr" marL="0" indent="0" lvl="0">
              <a:lnSpc>
                <a:spcPts val="6955"/>
              </a:lnSpc>
              <a:spcBef>
                <a:spcPct val="0"/>
              </a:spcBef>
            </a:pPr>
            <a:r>
              <a:rPr lang="en-US" b="true" sz="5040" spc="493">
                <a:solidFill>
                  <a:srgbClr val="231F20"/>
                </a:solidFill>
                <a:latin typeface="Oswald Bold"/>
                <a:ea typeface="Oswald Bold"/>
                <a:cs typeface="Oswald Bold"/>
                <a:sym typeface="Oswald Bold"/>
              </a:rPr>
              <a:t>CONVERSION RATE:BY PURCHASE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883797" y="1471394"/>
            <a:ext cx="11871323" cy="4569654"/>
          </a:xfrm>
          <a:prstGeom prst="rect">
            <a:avLst/>
          </a:prstGeom>
        </p:spPr>
        <p:txBody>
          <a:bodyPr anchor="t" rtlCol="false" tIns="0" lIns="0" bIns="0" rIns="0">
            <a:spAutoFit/>
          </a:bodyPr>
          <a:lstStyle/>
          <a:p>
            <a:pPr algn="l">
              <a:lnSpc>
                <a:spcPts val="3279"/>
              </a:lnSpc>
            </a:pPr>
            <a:r>
              <a:rPr lang="en-US" sz="2342" b="true">
                <a:solidFill>
                  <a:srgbClr val="100F0D"/>
                </a:solidFill>
                <a:latin typeface="Montserrat Light Bold"/>
                <a:ea typeface="Montserrat Light Bold"/>
                <a:cs typeface="Montserrat Light Bold"/>
                <a:sym typeface="Montserrat Light Bold"/>
              </a:rPr>
              <a:t>Observations:</a:t>
            </a:r>
          </a:p>
          <a:p>
            <a:pPr algn="l" marL="505719" indent="-252860" lvl="1">
              <a:lnSpc>
                <a:spcPts val="3279"/>
              </a:lnSpc>
              <a:buFont typeface="Arial"/>
              <a:buChar char="•"/>
            </a:pPr>
            <a:r>
              <a:rPr lang="en-US" sz="2342">
                <a:solidFill>
                  <a:srgbClr val="100F0D"/>
                </a:solidFill>
                <a:latin typeface="Montserrat Light"/>
                <a:ea typeface="Montserrat Light"/>
                <a:cs typeface="Montserrat Light"/>
                <a:sym typeface="Montserrat Light"/>
              </a:rPr>
              <a:t>For both 2023 and 2024, </a:t>
            </a:r>
            <a:r>
              <a:rPr lang="en-US" b="true" sz="2342">
                <a:solidFill>
                  <a:srgbClr val="100F0D"/>
                </a:solidFill>
                <a:latin typeface="Montserrat Light Bold"/>
                <a:ea typeface="Montserrat Light Bold"/>
                <a:cs typeface="Montserrat Light Bold"/>
                <a:sym typeface="Montserrat Light Bold"/>
              </a:rPr>
              <a:t>Organic Shopping </a:t>
            </a:r>
            <a:r>
              <a:rPr lang="en-US" sz="2342">
                <a:solidFill>
                  <a:srgbClr val="100F0D"/>
                </a:solidFill>
                <a:latin typeface="Montserrat Light"/>
                <a:ea typeface="Montserrat Light"/>
                <a:cs typeface="Montserrat Light"/>
                <a:sym typeface="Montserrat Light"/>
              </a:rPr>
              <a:t>accounted for the largest share of session key event rates (Add to Cart).</a:t>
            </a:r>
          </a:p>
          <a:p>
            <a:pPr algn="l" marL="505719" indent="-252860" lvl="1">
              <a:lnSpc>
                <a:spcPts val="3279"/>
              </a:lnSpc>
              <a:buFont typeface="Arial"/>
              <a:buChar char="•"/>
            </a:pPr>
            <a:r>
              <a:rPr lang="en-US" b="true" sz="2342">
                <a:solidFill>
                  <a:srgbClr val="100F0D"/>
                </a:solidFill>
                <a:latin typeface="Montserrat Light Bold"/>
                <a:ea typeface="Montserrat Light Bold"/>
                <a:cs typeface="Montserrat Light Bold"/>
                <a:sym typeface="Montserrat Light Bold"/>
              </a:rPr>
              <a:t>Email</a:t>
            </a:r>
            <a:r>
              <a:rPr lang="en-US" sz="2342">
                <a:solidFill>
                  <a:srgbClr val="100F0D"/>
                </a:solidFill>
                <a:latin typeface="Montserrat Light"/>
                <a:ea typeface="Montserrat Light"/>
                <a:cs typeface="Montserrat Light"/>
                <a:sym typeface="Montserrat Light"/>
              </a:rPr>
              <a:t> campaigns witnessed the highest improvement in the "Add to Cart" rate between 2023 and 2024. This could be due to an improvement in email marketing strategies or effectiveness.</a:t>
            </a:r>
          </a:p>
          <a:p>
            <a:pPr algn="l" marL="505719" indent="-252860" lvl="1">
              <a:lnSpc>
                <a:spcPts val="3279"/>
              </a:lnSpc>
              <a:buFont typeface="Arial"/>
              <a:buChar char="•"/>
            </a:pPr>
            <a:r>
              <a:rPr lang="en-US" b="true" sz="2342">
                <a:solidFill>
                  <a:srgbClr val="100F0D"/>
                </a:solidFill>
                <a:latin typeface="Montserrat Light Bold"/>
                <a:ea typeface="Montserrat Light Bold"/>
                <a:cs typeface="Montserrat Light Bold"/>
                <a:sym typeface="Montserrat Light Bold"/>
              </a:rPr>
              <a:t>Organic Social</a:t>
            </a:r>
            <a:r>
              <a:rPr lang="en-US" sz="2342">
                <a:solidFill>
                  <a:srgbClr val="100F0D"/>
                </a:solidFill>
                <a:latin typeface="Montserrat Light"/>
                <a:ea typeface="Montserrat Light"/>
                <a:cs typeface="Montserrat Light"/>
                <a:sym typeface="Montserrat Light"/>
              </a:rPr>
              <a:t>, however, experienced a decline in its event rate, consistent with its reduced share in the pie chart. This decline might indicate the need to revisit strategies or investments in this category to regain lost traction.</a:t>
            </a:r>
          </a:p>
          <a:p>
            <a:pPr algn="l">
              <a:lnSpc>
                <a:spcPts val="3279"/>
              </a:lnSpc>
            </a:pPr>
          </a:p>
          <a:p>
            <a:pPr algn="l">
              <a:lnSpc>
                <a:spcPts val="3279"/>
              </a:lnSpc>
            </a:pPr>
          </a:p>
        </p:txBody>
      </p:sp>
      <p:sp>
        <p:nvSpPr>
          <p:cNvPr name="Freeform 5" id="5"/>
          <p:cNvSpPr/>
          <p:nvPr/>
        </p:nvSpPr>
        <p:spPr>
          <a:xfrm flipH="false" flipV="false" rot="887923">
            <a:off x="-7172285"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2889545" y="5264850"/>
            <a:ext cx="4651756" cy="4663415"/>
          </a:xfrm>
          <a:custGeom>
            <a:avLst/>
            <a:gdLst/>
            <a:ahLst/>
            <a:cxnLst/>
            <a:rect r="r" b="b" t="t" l="l"/>
            <a:pathLst>
              <a:path h="4663415" w="4651756">
                <a:moveTo>
                  <a:pt x="0" y="0"/>
                </a:moveTo>
                <a:lnTo>
                  <a:pt x="4651756" y="0"/>
                </a:lnTo>
                <a:lnTo>
                  <a:pt x="4651756" y="4663415"/>
                </a:lnTo>
                <a:lnTo>
                  <a:pt x="0" y="4663415"/>
                </a:lnTo>
                <a:lnTo>
                  <a:pt x="0" y="0"/>
                </a:lnTo>
                <a:close/>
              </a:path>
            </a:pathLst>
          </a:custGeom>
          <a:blipFill>
            <a:blip r:embed="rId5"/>
            <a:stretch>
              <a:fillRect l="0" t="0" r="0" b="0"/>
            </a:stretch>
          </a:blipFill>
        </p:spPr>
      </p:sp>
      <p:sp>
        <p:nvSpPr>
          <p:cNvPr name="Freeform 7" id="7"/>
          <p:cNvSpPr/>
          <p:nvPr/>
        </p:nvSpPr>
        <p:spPr>
          <a:xfrm flipH="false" flipV="false" rot="0">
            <a:off x="12889545" y="341687"/>
            <a:ext cx="4651756" cy="4801813"/>
          </a:xfrm>
          <a:custGeom>
            <a:avLst/>
            <a:gdLst/>
            <a:ahLst/>
            <a:cxnLst/>
            <a:rect r="r" b="b" t="t" l="l"/>
            <a:pathLst>
              <a:path h="4801813" w="4651756">
                <a:moveTo>
                  <a:pt x="0" y="0"/>
                </a:moveTo>
                <a:lnTo>
                  <a:pt x="4651756" y="0"/>
                </a:lnTo>
                <a:lnTo>
                  <a:pt x="4651756" y="4801813"/>
                </a:lnTo>
                <a:lnTo>
                  <a:pt x="0" y="4801813"/>
                </a:lnTo>
                <a:lnTo>
                  <a:pt x="0" y="0"/>
                </a:lnTo>
                <a:close/>
              </a:path>
            </a:pathLst>
          </a:custGeom>
          <a:blipFill>
            <a:blip r:embed="rId6"/>
            <a:stretch>
              <a:fillRect l="0" t="0" r="0" b="0"/>
            </a:stretch>
          </a:blipFill>
        </p:spPr>
      </p:sp>
      <p:sp>
        <p:nvSpPr>
          <p:cNvPr name="Freeform 8" id="8"/>
          <p:cNvSpPr/>
          <p:nvPr/>
        </p:nvSpPr>
        <p:spPr>
          <a:xfrm flipH="false" flipV="false" rot="0">
            <a:off x="5925542" y="5973615"/>
            <a:ext cx="5753925" cy="3747244"/>
          </a:xfrm>
          <a:custGeom>
            <a:avLst/>
            <a:gdLst/>
            <a:ahLst/>
            <a:cxnLst/>
            <a:rect r="r" b="b" t="t" l="l"/>
            <a:pathLst>
              <a:path h="3747244" w="5753925">
                <a:moveTo>
                  <a:pt x="0" y="0"/>
                </a:moveTo>
                <a:lnTo>
                  <a:pt x="5753926" y="0"/>
                </a:lnTo>
                <a:lnTo>
                  <a:pt x="5753926" y="3747244"/>
                </a:lnTo>
                <a:lnTo>
                  <a:pt x="0" y="3747244"/>
                </a:lnTo>
                <a:lnTo>
                  <a:pt x="0" y="0"/>
                </a:lnTo>
                <a:close/>
              </a:path>
            </a:pathLst>
          </a:custGeom>
          <a:blipFill>
            <a:blip r:embed="rId7"/>
            <a:stretch>
              <a:fillRect l="0" t="0" r="0" b="0"/>
            </a:stretch>
          </a:blipFill>
        </p:spPr>
      </p:sp>
      <p:sp>
        <p:nvSpPr>
          <p:cNvPr name="TextBox 9" id="9"/>
          <p:cNvSpPr txBox="true"/>
          <p:nvPr/>
        </p:nvSpPr>
        <p:spPr>
          <a:xfrm rot="0">
            <a:off x="735545" y="378896"/>
            <a:ext cx="11860845" cy="906802"/>
          </a:xfrm>
          <a:prstGeom prst="rect">
            <a:avLst/>
          </a:prstGeom>
        </p:spPr>
        <p:txBody>
          <a:bodyPr anchor="t" rtlCol="false" tIns="0" lIns="0" bIns="0" rIns="0">
            <a:spAutoFit/>
          </a:bodyPr>
          <a:lstStyle/>
          <a:p>
            <a:pPr algn="ctr" marL="0" indent="0" lvl="0">
              <a:lnSpc>
                <a:spcPts val="7358"/>
              </a:lnSpc>
              <a:spcBef>
                <a:spcPct val="0"/>
              </a:spcBef>
            </a:pPr>
            <a:r>
              <a:rPr lang="en-US" b="true" sz="5332" spc="522">
                <a:solidFill>
                  <a:srgbClr val="231F20"/>
                </a:solidFill>
                <a:latin typeface="Oswald Bold"/>
                <a:ea typeface="Oswald Bold"/>
                <a:cs typeface="Oswald Bold"/>
                <a:sym typeface="Oswald Bold"/>
              </a:rPr>
              <a:t>CONVERSION RATE: ADD TO CART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1232286"/>
            <a:ext cx="9759487" cy="1222046"/>
          </a:xfrm>
          <a:prstGeom prst="rect">
            <a:avLst/>
          </a:prstGeom>
        </p:spPr>
        <p:txBody>
          <a:bodyPr anchor="t" rtlCol="false" tIns="0" lIns="0" bIns="0" rIns="0">
            <a:spAutoFit/>
          </a:bodyPr>
          <a:lstStyle/>
          <a:p>
            <a:pPr algn="ctr">
              <a:lnSpc>
                <a:spcPts val="9917"/>
              </a:lnSpc>
            </a:pPr>
            <a:r>
              <a:rPr lang="en-US" b="true" sz="7186" spc="704">
                <a:solidFill>
                  <a:srgbClr val="FFFFFF"/>
                </a:solidFill>
                <a:latin typeface="Oswald Bold"/>
                <a:ea typeface="Oswald Bold"/>
                <a:cs typeface="Oswald Bold"/>
                <a:sym typeface="Oswald Bold"/>
              </a:rPr>
              <a:t>RECOMMENDATIONS</a:t>
            </a:r>
          </a:p>
        </p:txBody>
      </p:sp>
      <p:sp>
        <p:nvSpPr>
          <p:cNvPr name="TextBox 9" id="9"/>
          <p:cNvSpPr txBox="true"/>
          <p:nvPr/>
        </p:nvSpPr>
        <p:spPr>
          <a:xfrm rot="0">
            <a:off x="894631" y="3404496"/>
            <a:ext cx="16498738" cy="6441685"/>
          </a:xfrm>
          <a:prstGeom prst="rect">
            <a:avLst/>
          </a:prstGeom>
        </p:spPr>
        <p:txBody>
          <a:bodyPr anchor="t" rtlCol="false" tIns="0" lIns="0" bIns="0" rIns="0">
            <a:spAutoFit/>
          </a:bodyPr>
          <a:lstStyle/>
          <a:p>
            <a:pPr algn="l">
              <a:lnSpc>
                <a:spcPts val="2471"/>
              </a:lnSpc>
            </a:pPr>
            <a:r>
              <a:rPr lang="en-US" sz="1765" spc="17" b="true">
                <a:solidFill>
                  <a:srgbClr val="100F0D"/>
                </a:solidFill>
                <a:latin typeface="Montserrat Light Bold"/>
                <a:ea typeface="Montserrat Light Bold"/>
                <a:cs typeface="Montserrat Light Bold"/>
                <a:sym typeface="Montserrat Light Bold"/>
              </a:rPr>
              <a:t>Make the Most of Organic Shopping Success:</a:t>
            </a:r>
          </a:p>
          <a:p>
            <a:pPr algn="l" marL="381142" indent="-190571" lvl="1">
              <a:lnSpc>
                <a:spcPts val="2471"/>
              </a:lnSpc>
              <a:buFont typeface="Arial"/>
              <a:buChar char="•"/>
            </a:pPr>
            <a:r>
              <a:rPr lang="en-US" sz="1765" spc="17">
                <a:solidFill>
                  <a:srgbClr val="100F0D"/>
                </a:solidFill>
                <a:latin typeface="Montserrat Light"/>
                <a:ea typeface="Montserrat Light"/>
                <a:cs typeface="Montserrat Light"/>
                <a:sym typeface="Montserrat Light"/>
              </a:rPr>
              <a:t>Keep building on the strong performance of Organic Shopping by focusing on SEO improvements. Ensure your product pages are easy to find and attractive to potential customers, with engaging descriptions and clear visuals.</a:t>
            </a:r>
          </a:p>
          <a:p>
            <a:pPr algn="l">
              <a:lnSpc>
                <a:spcPts val="2471"/>
              </a:lnSpc>
            </a:pPr>
          </a:p>
          <a:p>
            <a:pPr algn="l">
              <a:lnSpc>
                <a:spcPts val="2471"/>
              </a:lnSpc>
            </a:pPr>
            <a:r>
              <a:rPr lang="en-US" sz="1765" spc="17" b="true">
                <a:solidFill>
                  <a:srgbClr val="100F0D"/>
                </a:solidFill>
                <a:latin typeface="Montserrat Light Bold"/>
                <a:ea typeface="Montserrat Light Bold"/>
                <a:cs typeface="Montserrat Light Bold"/>
                <a:sym typeface="Montserrat Light Bold"/>
              </a:rPr>
              <a:t>Step Up Email Campaigns:</a:t>
            </a:r>
          </a:p>
          <a:p>
            <a:pPr algn="l" marL="381142" indent="-190571" lvl="1">
              <a:lnSpc>
                <a:spcPts val="2471"/>
              </a:lnSpc>
              <a:buFont typeface="Arial"/>
              <a:buChar char="•"/>
            </a:pPr>
            <a:r>
              <a:rPr lang="en-US" sz="1765" spc="17">
                <a:solidFill>
                  <a:srgbClr val="100F0D"/>
                </a:solidFill>
                <a:latin typeface="Montserrat Light"/>
                <a:ea typeface="Montserrat Light"/>
                <a:cs typeface="Montserrat Light"/>
                <a:sym typeface="Montserrat Light"/>
              </a:rPr>
              <a:t>Take advantage of the boost in "Add to Cart" rates from email marketing by making your emails more personal and relevant. Include tailored product suggestions and special offers to keep customers coming back.</a:t>
            </a:r>
          </a:p>
          <a:p>
            <a:pPr algn="l">
              <a:lnSpc>
                <a:spcPts val="2471"/>
              </a:lnSpc>
            </a:pPr>
          </a:p>
          <a:p>
            <a:pPr algn="l">
              <a:lnSpc>
                <a:spcPts val="2471"/>
              </a:lnSpc>
            </a:pPr>
            <a:r>
              <a:rPr lang="en-US" sz="1765" spc="17" b="true">
                <a:solidFill>
                  <a:srgbClr val="100F0D"/>
                </a:solidFill>
                <a:latin typeface="Montserrat Light Bold"/>
                <a:ea typeface="Montserrat Light Bold"/>
                <a:cs typeface="Montserrat Light Bold"/>
                <a:sym typeface="Montserrat Light Bold"/>
              </a:rPr>
              <a:t>Reignite Organic Social Engagement:</a:t>
            </a:r>
          </a:p>
          <a:p>
            <a:pPr algn="l" marL="381142" indent="-190571" lvl="1">
              <a:lnSpc>
                <a:spcPts val="2471"/>
              </a:lnSpc>
              <a:buFont typeface="Arial"/>
              <a:buChar char="•"/>
            </a:pPr>
            <a:r>
              <a:rPr lang="en-US" sz="1765" spc="17">
                <a:solidFill>
                  <a:srgbClr val="100F0D"/>
                </a:solidFill>
                <a:latin typeface="Montserrat Light"/>
                <a:ea typeface="Montserrat Light"/>
                <a:cs typeface="Montserrat Light"/>
                <a:sym typeface="Montserrat Light"/>
              </a:rPr>
              <a:t>Social media is a powerful tool—bring it back to life by posting interactive and relatable content. Partner with influencers, share user-generated posts and create campaigns that connect with your audience.</a:t>
            </a:r>
          </a:p>
          <a:p>
            <a:pPr algn="l">
              <a:lnSpc>
                <a:spcPts val="2471"/>
              </a:lnSpc>
            </a:pPr>
          </a:p>
          <a:p>
            <a:pPr algn="l">
              <a:lnSpc>
                <a:spcPts val="2471"/>
              </a:lnSpc>
            </a:pPr>
            <a:r>
              <a:rPr lang="en-US" sz="1765" spc="17" b="true">
                <a:solidFill>
                  <a:srgbClr val="100F0D"/>
                </a:solidFill>
                <a:latin typeface="Montserrat Light Bold"/>
                <a:ea typeface="Montserrat Light Bold"/>
                <a:cs typeface="Montserrat Light Bold"/>
                <a:sym typeface="Montserrat Light Bold"/>
              </a:rPr>
              <a:t>Focus on What Converts:</a:t>
            </a:r>
          </a:p>
          <a:p>
            <a:pPr algn="l" marL="381142" indent="-190571" lvl="1">
              <a:lnSpc>
                <a:spcPts val="2471"/>
              </a:lnSpc>
              <a:buFont typeface="Arial"/>
              <a:buChar char="•"/>
            </a:pPr>
            <a:r>
              <a:rPr lang="en-US" sz="1765" spc="17">
                <a:solidFill>
                  <a:srgbClr val="100F0D"/>
                </a:solidFill>
                <a:latin typeface="Montserrat Light"/>
                <a:ea typeface="Montserrat Light"/>
                <a:cs typeface="Montserrat Light"/>
                <a:sym typeface="Montserrat Light"/>
              </a:rPr>
              <a:t>Double down on the channels driving results, like Email and Organic Shopping. Add time-limited deals or personalized offers to keep customers excited and ready to purchase.</a:t>
            </a:r>
          </a:p>
          <a:p>
            <a:pPr algn="l">
              <a:lnSpc>
                <a:spcPts val="2471"/>
              </a:lnSpc>
            </a:pPr>
          </a:p>
          <a:p>
            <a:pPr algn="l">
              <a:lnSpc>
                <a:spcPts val="2471"/>
              </a:lnSpc>
            </a:pPr>
            <a:r>
              <a:rPr lang="en-US" sz="1765" spc="17" b="true">
                <a:solidFill>
                  <a:srgbClr val="100F0D"/>
                </a:solidFill>
                <a:latin typeface="Montserrat Light Bold"/>
                <a:ea typeface="Montserrat Light Bold"/>
                <a:cs typeface="Montserrat Light Bold"/>
                <a:sym typeface="Montserrat Light Bold"/>
              </a:rPr>
              <a:t>Connect Your Channels Seamlessly:</a:t>
            </a:r>
          </a:p>
          <a:p>
            <a:pPr algn="l" marL="381142" indent="-190571" lvl="1">
              <a:lnSpc>
                <a:spcPts val="2471"/>
              </a:lnSpc>
              <a:buFont typeface="Arial"/>
              <a:buChar char="•"/>
            </a:pPr>
            <a:r>
              <a:rPr lang="en-US" sz="1765" spc="17">
                <a:solidFill>
                  <a:srgbClr val="100F0D"/>
                </a:solidFill>
                <a:latin typeface="Montserrat Light"/>
                <a:ea typeface="Montserrat Light"/>
                <a:cs typeface="Montserrat Light"/>
                <a:sym typeface="Montserrat Light"/>
              </a:rPr>
              <a:t>Make sure customers have a smooth journey no matter where they find you, whether it’s through an email or social media. A unified experience will make your brand feel reliable and easy to interact with.</a:t>
            </a:r>
          </a:p>
          <a:p>
            <a:pPr algn="l">
              <a:lnSpc>
                <a:spcPts val="2471"/>
              </a:lnSpc>
            </a:pPr>
          </a:p>
          <a:p>
            <a:pPr algn="l">
              <a:lnSpc>
                <a:spcPts val="247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grpSp>
        <p:nvGrpSpPr>
          <p:cNvPr name="Group 2" id="2"/>
          <p:cNvGrpSpPr/>
          <p:nvPr/>
        </p:nvGrpSpPr>
        <p:grpSpPr>
          <a:xfrm rot="0">
            <a:off x="16333169" y="8069439"/>
            <a:ext cx="2094695" cy="2377721"/>
            <a:chOff x="0" y="0"/>
            <a:chExt cx="551689" cy="626231"/>
          </a:xfrm>
        </p:grpSpPr>
        <p:sp>
          <p:nvSpPr>
            <p:cNvPr name="Freeform 3" id="3"/>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4" id="4"/>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224419" y="-1349021"/>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3369238" y="914400"/>
            <a:ext cx="11549525" cy="1049244"/>
          </a:xfrm>
          <a:prstGeom prst="rect">
            <a:avLst/>
          </a:prstGeom>
        </p:spPr>
        <p:txBody>
          <a:bodyPr anchor="t" rtlCol="false" tIns="0" lIns="0" bIns="0" rIns="0">
            <a:spAutoFit/>
          </a:bodyPr>
          <a:lstStyle/>
          <a:p>
            <a:pPr algn="ctr" marL="0" indent="0" lvl="0">
              <a:lnSpc>
                <a:spcPts val="8534"/>
              </a:lnSpc>
              <a:spcBef>
                <a:spcPct val="0"/>
              </a:spcBef>
            </a:pPr>
            <a:r>
              <a:rPr lang="en-US" b="true" sz="6184" spc="606">
                <a:solidFill>
                  <a:srgbClr val="231F20"/>
                </a:solidFill>
                <a:latin typeface="Oswald Bold"/>
                <a:ea typeface="Oswald Bold"/>
                <a:cs typeface="Oswald Bold"/>
                <a:sym typeface="Oswald Bold"/>
              </a:rPr>
              <a:t>WATERFALL TABLE</a:t>
            </a:r>
          </a:p>
        </p:txBody>
      </p:sp>
      <p:sp>
        <p:nvSpPr>
          <p:cNvPr name="Freeform 9" id="9"/>
          <p:cNvSpPr/>
          <p:nvPr/>
        </p:nvSpPr>
        <p:spPr>
          <a:xfrm flipH="false" flipV="false" rot="0">
            <a:off x="-6402812" y="-8328251"/>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stretch>
              <a:fillRect l="0" t="0" r="0" b="0"/>
            </a:stretch>
          </a:blipFill>
        </p:spPr>
      </p:sp>
      <p:sp>
        <p:nvSpPr>
          <p:cNvPr name="Freeform 10" id="10"/>
          <p:cNvSpPr/>
          <p:nvPr/>
        </p:nvSpPr>
        <p:spPr>
          <a:xfrm flipH="false" flipV="false" rot="0">
            <a:off x="16333169" y="-160161"/>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stretch>
              <a:fillRect l="0" t="0" r="0" b="0"/>
            </a:stretch>
          </a:blipFill>
        </p:spPr>
      </p:sp>
      <p:sp>
        <p:nvSpPr>
          <p:cNvPr name="Freeform 11" id="11"/>
          <p:cNvSpPr/>
          <p:nvPr/>
        </p:nvSpPr>
        <p:spPr>
          <a:xfrm flipH="false" flipV="false" rot="0">
            <a:off x="1028700" y="2817980"/>
            <a:ext cx="15554943" cy="3235212"/>
          </a:xfrm>
          <a:custGeom>
            <a:avLst/>
            <a:gdLst/>
            <a:ahLst/>
            <a:cxnLst/>
            <a:rect r="r" b="b" t="t" l="l"/>
            <a:pathLst>
              <a:path h="3235212" w="15554943">
                <a:moveTo>
                  <a:pt x="0" y="0"/>
                </a:moveTo>
                <a:lnTo>
                  <a:pt x="15554943" y="0"/>
                </a:lnTo>
                <a:lnTo>
                  <a:pt x="15554943" y="3235212"/>
                </a:lnTo>
                <a:lnTo>
                  <a:pt x="0" y="3235212"/>
                </a:lnTo>
                <a:lnTo>
                  <a:pt x="0" y="0"/>
                </a:lnTo>
                <a:close/>
              </a:path>
            </a:pathLst>
          </a:custGeom>
          <a:blipFill>
            <a:blip r:embed="rId3">
              <a:alphaModFix amt="94000"/>
            </a:blip>
            <a:stretch>
              <a:fillRect l="0" t="-2920" r="-540" b="-2823"/>
            </a:stretch>
          </a:blipFill>
        </p:spPr>
      </p:sp>
      <p:sp>
        <p:nvSpPr>
          <p:cNvPr name="TextBox 12" id="12"/>
          <p:cNvSpPr txBox="true"/>
          <p:nvPr/>
        </p:nvSpPr>
        <p:spPr>
          <a:xfrm rot="0">
            <a:off x="1243669" y="6881867"/>
            <a:ext cx="15125004" cy="1672283"/>
          </a:xfrm>
          <a:prstGeom prst="rect">
            <a:avLst/>
          </a:prstGeom>
        </p:spPr>
        <p:txBody>
          <a:bodyPr anchor="t" rtlCol="false" tIns="0" lIns="0" bIns="0" rIns="0">
            <a:spAutoFit/>
          </a:bodyPr>
          <a:lstStyle/>
          <a:p>
            <a:pPr algn="ctr">
              <a:lnSpc>
                <a:spcPts val="3346"/>
              </a:lnSpc>
              <a:spcBef>
                <a:spcPct val="0"/>
              </a:spcBef>
            </a:pPr>
            <a:r>
              <a:rPr lang="en-US" sz="2574">
                <a:solidFill>
                  <a:srgbClr val="231F20"/>
                </a:solidFill>
                <a:latin typeface="DM Sans"/>
                <a:ea typeface="DM Sans"/>
                <a:cs typeface="DM Sans"/>
                <a:sym typeface="DM Sans"/>
              </a:rPr>
              <a:t>Despite a 10% increase in Visits (Sessions) and a 5% rise in Average Order Value (AOV), the overall positive impact on revenue is most significant due to a 53% increase in Conversion Rate, which contributed substantially to the revenue growth. Consequently, revenue has grown by 80%, resulting in a net gain of $101,655.20 compared to the previous year.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3407869">
            <a:off x="12052165" y="1118883"/>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633142" y="381858"/>
            <a:ext cx="6001362" cy="8876442"/>
          </a:xfrm>
          <a:custGeom>
            <a:avLst/>
            <a:gdLst/>
            <a:ahLst/>
            <a:cxnLst/>
            <a:rect r="r" b="b" t="t" l="l"/>
            <a:pathLst>
              <a:path h="8876442" w="6001362">
                <a:moveTo>
                  <a:pt x="0" y="0"/>
                </a:moveTo>
                <a:lnTo>
                  <a:pt x="6001362" y="0"/>
                </a:lnTo>
                <a:lnTo>
                  <a:pt x="6001362" y="8876442"/>
                </a:lnTo>
                <a:lnTo>
                  <a:pt x="0" y="8876442"/>
                </a:lnTo>
                <a:lnTo>
                  <a:pt x="0" y="0"/>
                </a:lnTo>
                <a:close/>
              </a:path>
            </a:pathLst>
          </a:custGeom>
          <a:blipFill>
            <a:blip r:embed="rId5"/>
            <a:stretch>
              <a:fillRect l="-2476" t="0" r="-2134" b="0"/>
            </a:stretch>
          </a:blipFill>
        </p:spPr>
      </p:sp>
      <p:sp>
        <p:nvSpPr>
          <p:cNvPr name="Freeform 5" id="5"/>
          <p:cNvSpPr/>
          <p:nvPr/>
        </p:nvSpPr>
        <p:spPr>
          <a:xfrm flipH="false" flipV="false" rot="3407869">
            <a:off x="-4696947" y="10150458"/>
            <a:ext cx="12471670" cy="5351480"/>
          </a:xfrm>
          <a:custGeom>
            <a:avLst/>
            <a:gdLst/>
            <a:ahLst/>
            <a:cxnLst/>
            <a:rect r="r" b="b" t="t" l="l"/>
            <a:pathLst>
              <a:path h="5351480" w="1247167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0449055" y="69455"/>
            <a:ext cx="2891618" cy="1561220"/>
          </a:xfrm>
          <a:custGeom>
            <a:avLst/>
            <a:gdLst/>
            <a:ahLst/>
            <a:cxnLst/>
            <a:rect r="r" b="b" t="t" l="l"/>
            <a:pathLst>
              <a:path h="1561220" w="2891618">
                <a:moveTo>
                  <a:pt x="0" y="0"/>
                </a:moveTo>
                <a:lnTo>
                  <a:pt x="2891617" y="0"/>
                </a:lnTo>
                <a:lnTo>
                  <a:pt x="2891617" y="1561220"/>
                </a:lnTo>
                <a:lnTo>
                  <a:pt x="0" y="1561220"/>
                </a:lnTo>
                <a:lnTo>
                  <a:pt x="0" y="0"/>
                </a:lnTo>
                <a:close/>
              </a:path>
            </a:pathLst>
          </a:custGeom>
          <a:blipFill>
            <a:blip r:embed="rId6"/>
            <a:stretch>
              <a:fillRect l="0" t="0" r="0" b="-4183"/>
            </a:stretch>
          </a:blipFill>
        </p:spPr>
      </p:sp>
      <p:sp>
        <p:nvSpPr>
          <p:cNvPr name="TextBox 7" id="7"/>
          <p:cNvSpPr txBox="true"/>
          <p:nvPr/>
        </p:nvSpPr>
        <p:spPr>
          <a:xfrm rot="0">
            <a:off x="779167" y="202805"/>
            <a:ext cx="7241638" cy="1303627"/>
          </a:xfrm>
          <a:prstGeom prst="rect">
            <a:avLst/>
          </a:prstGeom>
        </p:spPr>
        <p:txBody>
          <a:bodyPr anchor="t" rtlCol="false" tIns="0" lIns="0" bIns="0" rIns="0">
            <a:spAutoFit/>
          </a:bodyPr>
          <a:lstStyle/>
          <a:p>
            <a:pPr algn="l" marL="0" indent="0" lvl="0">
              <a:lnSpc>
                <a:spcPts val="9903"/>
              </a:lnSpc>
            </a:pPr>
            <a:r>
              <a:rPr lang="en-US" b="true" sz="9431" spc="924">
                <a:solidFill>
                  <a:srgbClr val="231F20"/>
                </a:solidFill>
                <a:latin typeface="Oswald Bold"/>
                <a:ea typeface="Oswald Bold"/>
                <a:cs typeface="Oswald Bold"/>
                <a:sym typeface="Oswald Bold"/>
              </a:rPr>
              <a:t>ABOUT NIKE</a:t>
            </a:r>
          </a:p>
        </p:txBody>
      </p:sp>
      <p:sp>
        <p:nvSpPr>
          <p:cNvPr name="TextBox 8" id="8"/>
          <p:cNvSpPr txBox="true"/>
          <p:nvPr/>
        </p:nvSpPr>
        <p:spPr>
          <a:xfrm rot="0">
            <a:off x="779167" y="1711553"/>
            <a:ext cx="10372130" cy="2718178"/>
          </a:xfrm>
          <a:prstGeom prst="rect">
            <a:avLst/>
          </a:prstGeom>
        </p:spPr>
        <p:txBody>
          <a:bodyPr anchor="t" rtlCol="false" tIns="0" lIns="0" bIns="0" rIns="0">
            <a:spAutoFit/>
          </a:bodyPr>
          <a:lstStyle/>
          <a:p>
            <a:pPr algn="l">
              <a:lnSpc>
                <a:spcPts val="3160"/>
              </a:lnSpc>
            </a:pPr>
            <a:r>
              <a:rPr lang="en-US" sz="2290" spc="224">
                <a:solidFill>
                  <a:srgbClr val="231F20"/>
                </a:solidFill>
                <a:latin typeface="DM Sans"/>
                <a:ea typeface="DM Sans"/>
                <a:cs typeface="DM Sans"/>
                <a:sym typeface="DM Sans"/>
              </a:rPr>
              <a:t>Nike, Inc., originally founded as Blue Ribbon Sports in 1964 by Bill Bowerman and Phil Knight, was rebranded in 1971. Headquartered in Beaverton, Oregon, this multinational corporation designs, manufactures, and markets athletic footwear, apparel, and accessories. With operations in over 170 countries, Nike is known for innovative shoe designs and iconic marketing, and is a leader in the global sports apparel industry.</a:t>
            </a:r>
          </a:p>
        </p:txBody>
      </p:sp>
      <p:sp>
        <p:nvSpPr>
          <p:cNvPr name="Freeform 9" id="9"/>
          <p:cNvSpPr/>
          <p:nvPr/>
        </p:nvSpPr>
        <p:spPr>
          <a:xfrm flipH="false" flipV="false" rot="0">
            <a:off x="4880858" y="6820581"/>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7"/>
            <a:stretch>
              <a:fillRect l="0" t="-86495" r="0" b="0"/>
            </a:stretch>
          </a:blipFill>
        </p:spPr>
      </p:sp>
      <p:grpSp>
        <p:nvGrpSpPr>
          <p:cNvPr name="Group 10" id="10"/>
          <p:cNvGrpSpPr/>
          <p:nvPr/>
        </p:nvGrpSpPr>
        <p:grpSpPr>
          <a:xfrm rot="0">
            <a:off x="4880858" y="5388006"/>
            <a:ext cx="9610044" cy="1948998"/>
            <a:chOff x="0" y="0"/>
            <a:chExt cx="3682024" cy="746746"/>
          </a:xfrm>
        </p:grpSpPr>
        <p:sp>
          <p:nvSpPr>
            <p:cNvPr name="Freeform 11" id="11"/>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2" id="12"/>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Freeform 13" id="13"/>
          <p:cNvSpPr/>
          <p:nvPr/>
        </p:nvSpPr>
        <p:spPr>
          <a:xfrm flipH="false" flipV="false" rot="0">
            <a:off x="4880858" y="9013158"/>
            <a:ext cx="9752965" cy="1032847"/>
          </a:xfrm>
          <a:custGeom>
            <a:avLst/>
            <a:gdLst/>
            <a:ahLst/>
            <a:cxnLst/>
            <a:rect r="r" b="b" t="t" l="l"/>
            <a:pathLst>
              <a:path h="1032847" w="9752965">
                <a:moveTo>
                  <a:pt x="0" y="0"/>
                </a:moveTo>
                <a:lnTo>
                  <a:pt x="9752965" y="0"/>
                </a:lnTo>
                <a:lnTo>
                  <a:pt x="9752965" y="1032847"/>
                </a:lnTo>
                <a:lnTo>
                  <a:pt x="0" y="1032847"/>
                </a:lnTo>
                <a:lnTo>
                  <a:pt x="0" y="0"/>
                </a:lnTo>
                <a:close/>
              </a:path>
            </a:pathLst>
          </a:custGeom>
          <a:blipFill>
            <a:blip r:embed="rId7"/>
            <a:stretch>
              <a:fillRect l="0" t="-86495" r="0" b="0"/>
            </a:stretch>
          </a:blipFill>
        </p:spPr>
      </p:sp>
      <p:grpSp>
        <p:nvGrpSpPr>
          <p:cNvPr name="Group 14" id="14"/>
          <p:cNvGrpSpPr/>
          <p:nvPr/>
        </p:nvGrpSpPr>
        <p:grpSpPr>
          <a:xfrm rot="0">
            <a:off x="4880858" y="7769147"/>
            <a:ext cx="9610044" cy="1948998"/>
            <a:chOff x="0" y="0"/>
            <a:chExt cx="3682024" cy="746746"/>
          </a:xfrm>
        </p:grpSpPr>
        <p:sp>
          <p:nvSpPr>
            <p:cNvPr name="Freeform 15" id="15"/>
            <p:cNvSpPr/>
            <p:nvPr/>
          </p:nvSpPr>
          <p:spPr>
            <a:xfrm flipH="false" flipV="false" rot="0">
              <a:off x="0" y="0"/>
              <a:ext cx="3682024" cy="746746"/>
            </a:xfrm>
            <a:custGeom>
              <a:avLst/>
              <a:gdLst/>
              <a:ahLst/>
              <a:cxnLst/>
              <a:rect r="r" b="b" t="t" l="l"/>
              <a:pathLst>
                <a:path h="746746" w="3682024">
                  <a:moveTo>
                    <a:pt x="0" y="0"/>
                  </a:moveTo>
                  <a:lnTo>
                    <a:pt x="3682024" y="0"/>
                  </a:lnTo>
                  <a:lnTo>
                    <a:pt x="3682024" y="746746"/>
                  </a:lnTo>
                  <a:lnTo>
                    <a:pt x="0" y="746746"/>
                  </a:lnTo>
                  <a:close/>
                </a:path>
              </a:pathLst>
            </a:custGeom>
            <a:solidFill>
              <a:srgbClr val="EFEFEF"/>
            </a:solidFill>
          </p:spPr>
        </p:sp>
        <p:sp>
          <p:nvSpPr>
            <p:cNvPr name="TextBox 16" id="16"/>
            <p:cNvSpPr txBox="true"/>
            <p:nvPr/>
          </p:nvSpPr>
          <p:spPr>
            <a:xfrm>
              <a:off x="0" y="-19050"/>
              <a:ext cx="3682024" cy="765796"/>
            </a:xfrm>
            <a:prstGeom prst="rect">
              <a:avLst/>
            </a:prstGeom>
          </p:spPr>
          <p:txBody>
            <a:bodyPr anchor="ctr" rtlCol="false" tIns="50800" lIns="50800" bIns="50800" rIns="50800"/>
            <a:lstStyle/>
            <a:p>
              <a:pPr algn="ctr">
                <a:lnSpc>
                  <a:spcPts val="2859"/>
                </a:lnSpc>
              </a:pPr>
            </a:p>
          </p:txBody>
        </p:sp>
      </p:grpSp>
      <p:sp>
        <p:nvSpPr>
          <p:cNvPr name="TextBox 17" id="17"/>
          <p:cNvSpPr txBox="true"/>
          <p:nvPr/>
        </p:nvSpPr>
        <p:spPr>
          <a:xfrm rot="0">
            <a:off x="5055418" y="5376043"/>
            <a:ext cx="9278719"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ea typeface="DM Sans"/>
                <a:cs typeface="DM Sans"/>
                <a:sym typeface="DM Sans"/>
              </a:rPr>
              <a:t>The company focuses on investing in digital technology to deepen customer engagement and streamline the shopping experience, while also optimizing its supply chain to boost efficiency and responsiveness to market changes and consumer demands.</a:t>
            </a:r>
          </a:p>
        </p:txBody>
      </p:sp>
      <p:sp>
        <p:nvSpPr>
          <p:cNvPr name="TextBox 18" id="18"/>
          <p:cNvSpPr txBox="true"/>
          <p:nvPr/>
        </p:nvSpPr>
        <p:spPr>
          <a:xfrm rot="0">
            <a:off x="5055418" y="7721522"/>
            <a:ext cx="9403844" cy="1925300"/>
          </a:xfrm>
          <a:prstGeom prst="rect">
            <a:avLst/>
          </a:prstGeom>
        </p:spPr>
        <p:txBody>
          <a:bodyPr anchor="t" rtlCol="false" tIns="0" lIns="0" bIns="0" rIns="0">
            <a:spAutoFit/>
          </a:bodyPr>
          <a:lstStyle/>
          <a:p>
            <a:pPr algn="l" marL="0" indent="0" lvl="0">
              <a:lnSpc>
                <a:spcPts val="3050"/>
              </a:lnSpc>
              <a:spcBef>
                <a:spcPct val="0"/>
              </a:spcBef>
            </a:pPr>
            <a:r>
              <a:rPr lang="en-US" sz="2210" spc="216">
                <a:solidFill>
                  <a:srgbClr val="231F20"/>
                </a:solidFill>
                <a:latin typeface="DM Sans"/>
                <a:ea typeface="DM Sans"/>
                <a:cs typeface="DM Sans"/>
                <a:sym typeface="DM Sans"/>
              </a:rPr>
              <a:t>Nike is dedicated to expanding its global influence and market share through continuous innovation in product lines, emphasizing sustainability to minimize environmental impact, and promoting diversity and inclusion to value each individual’s unique contributions.</a:t>
            </a:r>
          </a:p>
        </p:txBody>
      </p:sp>
      <p:sp>
        <p:nvSpPr>
          <p:cNvPr name="Freeform 19" id="19"/>
          <p:cNvSpPr/>
          <p:nvPr/>
        </p:nvSpPr>
        <p:spPr>
          <a:xfrm flipH="false" flipV="false" rot="0">
            <a:off x="-3029111" y="6867214"/>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330320" y="4715304"/>
            <a:ext cx="11269823" cy="2151910"/>
          </a:xfrm>
          <a:prstGeom prst="rect">
            <a:avLst/>
          </a:prstGeom>
        </p:spPr>
        <p:txBody>
          <a:bodyPr anchor="t" rtlCol="false" tIns="0" lIns="0" bIns="0" rIns="0">
            <a:spAutoFit/>
          </a:bodyPr>
          <a:lstStyle/>
          <a:p>
            <a:pPr algn="l">
              <a:lnSpc>
                <a:spcPts val="8669"/>
              </a:lnSpc>
            </a:pPr>
            <a:r>
              <a:rPr lang="en-US" b="true" sz="6282" spc="615">
                <a:solidFill>
                  <a:srgbClr val="231F20"/>
                </a:solidFill>
                <a:latin typeface="Oswald Bold"/>
                <a:ea typeface="Oswald Bold"/>
                <a:cs typeface="Oswald Bold"/>
                <a:sym typeface="Oswald Bold"/>
              </a:rPr>
              <a:t>BUSINESS </a:t>
            </a:r>
          </a:p>
          <a:p>
            <a:pPr algn="l">
              <a:lnSpc>
                <a:spcPts val="8669"/>
              </a:lnSpc>
            </a:pPr>
            <a:r>
              <a:rPr lang="en-US" b="true" sz="6282" spc="615">
                <a:solidFill>
                  <a:srgbClr val="231F20"/>
                </a:solidFill>
                <a:latin typeface="Oswald Bold"/>
                <a:ea typeface="Oswald Bold"/>
                <a:cs typeface="Oswald Bold"/>
                <a:sym typeface="Oswald Bold"/>
              </a:rPr>
              <a:t>OBJECTIVES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1232286"/>
            <a:ext cx="9759487" cy="1222046"/>
          </a:xfrm>
          <a:prstGeom prst="rect">
            <a:avLst/>
          </a:prstGeom>
        </p:spPr>
        <p:txBody>
          <a:bodyPr anchor="t" rtlCol="false" tIns="0" lIns="0" bIns="0" rIns="0">
            <a:spAutoFit/>
          </a:bodyPr>
          <a:lstStyle/>
          <a:p>
            <a:pPr algn="ctr">
              <a:lnSpc>
                <a:spcPts val="9917"/>
              </a:lnSpc>
            </a:pPr>
            <a:r>
              <a:rPr lang="en-US" b="true" sz="7186" spc="704">
                <a:solidFill>
                  <a:srgbClr val="FFFFFF"/>
                </a:solidFill>
                <a:latin typeface="Oswald Bold"/>
                <a:ea typeface="Oswald Bold"/>
                <a:cs typeface="Oswald Bold"/>
                <a:sym typeface="Oswald Bold"/>
              </a:rPr>
              <a:t>RECOMMENDATIONS</a:t>
            </a:r>
          </a:p>
        </p:txBody>
      </p:sp>
      <p:sp>
        <p:nvSpPr>
          <p:cNvPr name="TextBox 9" id="9"/>
          <p:cNvSpPr txBox="true"/>
          <p:nvPr/>
        </p:nvSpPr>
        <p:spPr>
          <a:xfrm rot="0">
            <a:off x="669498" y="3404496"/>
            <a:ext cx="16723871" cy="6646813"/>
          </a:xfrm>
          <a:prstGeom prst="rect">
            <a:avLst/>
          </a:prstGeom>
        </p:spPr>
        <p:txBody>
          <a:bodyPr anchor="t" rtlCol="false" tIns="0" lIns="0" bIns="0" rIns="0">
            <a:spAutoFit/>
          </a:bodyPr>
          <a:lstStyle/>
          <a:p>
            <a:pPr algn="l">
              <a:lnSpc>
                <a:spcPts val="2925"/>
              </a:lnSpc>
            </a:pPr>
            <a:r>
              <a:rPr lang="en-US" sz="2089" spc="20" b="true">
                <a:solidFill>
                  <a:srgbClr val="100F0D"/>
                </a:solidFill>
                <a:latin typeface="Montserrat Light Bold"/>
                <a:ea typeface="Montserrat Light Bold"/>
                <a:cs typeface="Montserrat Light Bold"/>
                <a:sym typeface="Montserrat Light Bold"/>
              </a:rPr>
              <a:t>Sustain Conversion Rate Growth:</a:t>
            </a:r>
          </a:p>
          <a:p>
            <a:pPr algn="l" marL="429522" indent="-214761" lvl="1">
              <a:lnSpc>
                <a:spcPts val="2785"/>
              </a:lnSpc>
              <a:buFont typeface="Arial"/>
              <a:buChar char="•"/>
            </a:pPr>
            <a:r>
              <a:rPr lang="en-US" sz="1989" spc="19">
                <a:solidFill>
                  <a:srgbClr val="100F0D"/>
                </a:solidFill>
                <a:latin typeface="Montserrat Light"/>
                <a:ea typeface="Montserrat Light"/>
                <a:cs typeface="Montserrat Light"/>
                <a:sym typeface="Montserrat Light"/>
              </a:rPr>
              <a:t>Focus on optimizing user experience and checkout processes to maintain and further improve the significant 53% increase in conversion rate.</a:t>
            </a:r>
          </a:p>
          <a:p>
            <a:pPr algn="l">
              <a:lnSpc>
                <a:spcPts val="2505"/>
              </a:lnSpc>
            </a:pPr>
          </a:p>
          <a:p>
            <a:pPr algn="l">
              <a:lnSpc>
                <a:spcPts val="2925"/>
              </a:lnSpc>
            </a:pPr>
            <a:r>
              <a:rPr lang="en-US" sz="2089" spc="20" b="true">
                <a:solidFill>
                  <a:srgbClr val="100F0D"/>
                </a:solidFill>
                <a:latin typeface="Montserrat Light Bold"/>
                <a:ea typeface="Montserrat Light Bold"/>
                <a:cs typeface="Montserrat Light Bold"/>
                <a:sym typeface="Montserrat Light Bold"/>
              </a:rPr>
              <a:t>Boost Traffic:</a:t>
            </a:r>
          </a:p>
          <a:p>
            <a:pPr algn="l" marL="429522" indent="-214761" lvl="1">
              <a:lnSpc>
                <a:spcPts val="2785"/>
              </a:lnSpc>
              <a:buFont typeface="Arial"/>
              <a:buChar char="•"/>
            </a:pPr>
            <a:r>
              <a:rPr lang="en-US" sz="1989">
                <a:solidFill>
                  <a:srgbClr val="100F0D"/>
                </a:solidFill>
                <a:latin typeface="Montserrat Light"/>
                <a:ea typeface="Montserrat Light"/>
                <a:cs typeface="Montserrat Light"/>
                <a:sym typeface="Montserrat Light"/>
              </a:rPr>
              <a:t>Invest in targeted marketing campaigns, such as social media ads and SEO, to build on the 10% increase in visits and attract more users.</a:t>
            </a:r>
          </a:p>
          <a:p>
            <a:pPr algn="l">
              <a:lnSpc>
                <a:spcPts val="2505"/>
              </a:lnSpc>
            </a:pPr>
          </a:p>
          <a:p>
            <a:pPr algn="l">
              <a:lnSpc>
                <a:spcPts val="2925"/>
              </a:lnSpc>
            </a:pPr>
            <a:r>
              <a:rPr lang="en-US" sz="2089" spc="20" b="true">
                <a:solidFill>
                  <a:srgbClr val="100F0D"/>
                </a:solidFill>
                <a:latin typeface="Montserrat Light Bold"/>
                <a:ea typeface="Montserrat Light Bold"/>
                <a:cs typeface="Montserrat Light Bold"/>
                <a:sym typeface="Montserrat Light Bold"/>
              </a:rPr>
              <a:t>Maximize AOV Potential</a:t>
            </a:r>
            <a:r>
              <a:rPr lang="en-US" sz="2089" spc="20" b="true">
                <a:solidFill>
                  <a:srgbClr val="100F0D"/>
                </a:solidFill>
                <a:latin typeface="Montserrat Light Bold"/>
                <a:ea typeface="Montserrat Light Bold"/>
                <a:cs typeface="Montserrat Light Bold"/>
                <a:sym typeface="Montserrat Light Bold"/>
              </a:rPr>
              <a:t>:</a:t>
            </a:r>
          </a:p>
          <a:p>
            <a:pPr algn="l" marL="429522" indent="-214761" lvl="1">
              <a:lnSpc>
                <a:spcPts val="2785"/>
              </a:lnSpc>
              <a:buFont typeface="Arial"/>
              <a:buChar char="•"/>
            </a:pPr>
            <a:r>
              <a:rPr lang="en-US" sz="1989">
                <a:solidFill>
                  <a:srgbClr val="100F0D"/>
                </a:solidFill>
                <a:latin typeface="Montserrat Light"/>
                <a:ea typeface="Montserrat Light"/>
                <a:cs typeface="Montserrat Light"/>
                <a:sym typeface="Montserrat Light"/>
              </a:rPr>
              <a:t>Introduce upselling, cross-selling, and premium product bundles to capitalize on the 5% growth in AOV</a:t>
            </a:r>
            <a:r>
              <a:rPr lang="en-US" sz="1989">
                <a:solidFill>
                  <a:srgbClr val="100F0D"/>
                </a:solidFill>
                <a:latin typeface="Montserrat Light"/>
                <a:ea typeface="Montserrat Light"/>
                <a:cs typeface="Montserrat Light"/>
                <a:sym typeface="Montserrat Light"/>
              </a:rPr>
              <a:t>.</a:t>
            </a:r>
          </a:p>
          <a:p>
            <a:pPr algn="l">
              <a:lnSpc>
                <a:spcPts val="2505"/>
              </a:lnSpc>
            </a:pPr>
          </a:p>
          <a:p>
            <a:pPr algn="l">
              <a:lnSpc>
                <a:spcPts val="2925"/>
              </a:lnSpc>
            </a:pPr>
            <a:r>
              <a:rPr lang="en-US" sz="2089" spc="20" b="true">
                <a:solidFill>
                  <a:srgbClr val="100F0D"/>
                </a:solidFill>
                <a:latin typeface="Montserrat Light Bold"/>
                <a:ea typeface="Montserrat Light Bold"/>
                <a:cs typeface="Montserrat Light Bold"/>
                <a:sym typeface="Montserrat Light Bold"/>
              </a:rPr>
              <a:t>Retarget Existing Users</a:t>
            </a:r>
            <a:r>
              <a:rPr lang="en-US" sz="2089" spc="20" b="true">
                <a:solidFill>
                  <a:srgbClr val="100F0D"/>
                </a:solidFill>
                <a:latin typeface="Montserrat Light Bold"/>
                <a:ea typeface="Montserrat Light Bold"/>
                <a:cs typeface="Montserrat Light Bold"/>
                <a:sym typeface="Montserrat Light Bold"/>
              </a:rPr>
              <a:t>:</a:t>
            </a:r>
          </a:p>
          <a:p>
            <a:pPr algn="l" marL="429522" indent="-214761" lvl="1">
              <a:lnSpc>
                <a:spcPts val="2785"/>
              </a:lnSpc>
              <a:buFont typeface="Arial"/>
              <a:buChar char="•"/>
            </a:pPr>
            <a:r>
              <a:rPr lang="en-US" sz="1989">
                <a:solidFill>
                  <a:srgbClr val="100F0D"/>
                </a:solidFill>
                <a:latin typeface="Montserrat Light"/>
                <a:ea typeface="Montserrat Light"/>
                <a:cs typeface="Montserrat Light"/>
                <a:sym typeface="Montserrat Light"/>
              </a:rPr>
              <a:t>Use personalized remarketing campaigns to re-engage past customers and abandoned cart users for repeat purchases</a:t>
            </a:r>
            <a:r>
              <a:rPr lang="en-US" sz="1989">
                <a:solidFill>
                  <a:srgbClr val="100F0D"/>
                </a:solidFill>
                <a:latin typeface="Montserrat Light"/>
                <a:ea typeface="Montserrat Light"/>
                <a:cs typeface="Montserrat Light"/>
                <a:sym typeface="Montserrat Light"/>
              </a:rPr>
              <a:t>.</a:t>
            </a:r>
          </a:p>
          <a:p>
            <a:pPr algn="l">
              <a:lnSpc>
                <a:spcPts val="2505"/>
              </a:lnSpc>
            </a:pPr>
          </a:p>
          <a:p>
            <a:pPr algn="l">
              <a:lnSpc>
                <a:spcPts val="2925"/>
              </a:lnSpc>
            </a:pPr>
            <a:r>
              <a:rPr lang="en-US" sz="2089" spc="20" b="true">
                <a:solidFill>
                  <a:srgbClr val="100F0D"/>
                </a:solidFill>
                <a:latin typeface="Montserrat Light Bold"/>
                <a:ea typeface="Montserrat Light Bold"/>
                <a:cs typeface="Montserrat Light Bold"/>
                <a:sym typeface="Montserrat Light Bold"/>
              </a:rPr>
              <a:t>Refine Category Performance</a:t>
            </a:r>
            <a:r>
              <a:rPr lang="en-US" sz="2089" spc="20" b="true">
                <a:solidFill>
                  <a:srgbClr val="100F0D"/>
                </a:solidFill>
                <a:latin typeface="Montserrat Light Bold"/>
                <a:ea typeface="Montserrat Light Bold"/>
                <a:cs typeface="Montserrat Light Bold"/>
                <a:sym typeface="Montserrat Light Bold"/>
              </a:rPr>
              <a:t>:</a:t>
            </a:r>
          </a:p>
          <a:p>
            <a:pPr algn="l" marL="429522" indent="-214761" lvl="1">
              <a:lnSpc>
                <a:spcPts val="2785"/>
              </a:lnSpc>
              <a:buFont typeface="Arial"/>
              <a:buChar char="•"/>
            </a:pPr>
            <a:r>
              <a:rPr lang="en-US" sz="1989">
                <a:solidFill>
                  <a:srgbClr val="100F0D"/>
                </a:solidFill>
                <a:latin typeface="Montserrat Light"/>
                <a:ea typeface="Montserrat Light"/>
                <a:cs typeface="Montserrat Light"/>
                <a:sym typeface="Montserrat Light"/>
              </a:rPr>
              <a:t>Identify and promote high-performing categories while optimizing or discontinuing underperforming ones to align with customer demand.</a:t>
            </a:r>
          </a:p>
          <a:p>
            <a:pPr algn="l">
              <a:lnSpc>
                <a:spcPts val="2505"/>
              </a:lnSpc>
            </a:pPr>
          </a:p>
          <a:p>
            <a:pPr algn="l">
              <a:lnSpc>
                <a:spcPts val="250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5307472" y="6672678"/>
            <a:ext cx="7673056" cy="7673056"/>
          </a:xfrm>
          <a:custGeom>
            <a:avLst/>
            <a:gdLst/>
            <a:ahLst/>
            <a:cxnLst/>
            <a:rect r="r" b="b" t="t" l="l"/>
            <a:pathLst>
              <a:path h="7673056" w="7673056">
                <a:moveTo>
                  <a:pt x="0" y="0"/>
                </a:moveTo>
                <a:lnTo>
                  <a:pt x="7673056" y="0"/>
                </a:lnTo>
                <a:lnTo>
                  <a:pt x="7673056" y="7673056"/>
                </a:lnTo>
                <a:lnTo>
                  <a:pt x="0" y="7673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024816" y="5501099"/>
            <a:ext cx="2238367" cy="2238367"/>
          </a:xfrm>
          <a:custGeom>
            <a:avLst/>
            <a:gdLst/>
            <a:ahLst/>
            <a:cxnLst/>
            <a:rect r="r" b="b" t="t" l="l"/>
            <a:pathLst>
              <a:path h="2238367" w="2238367">
                <a:moveTo>
                  <a:pt x="0" y="0"/>
                </a:moveTo>
                <a:lnTo>
                  <a:pt x="2238368" y="0"/>
                </a:lnTo>
                <a:lnTo>
                  <a:pt x="2238368" y="2238367"/>
                </a:lnTo>
                <a:lnTo>
                  <a:pt x="0" y="223836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1539534"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4510099" y="7377531"/>
            <a:ext cx="2238367" cy="2238367"/>
          </a:xfrm>
          <a:custGeom>
            <a:avLst/>
            <a:gdLst/>
            <a:ahLst/>
            <a:cxnLst/>
            <a:rect r="r" b="b" t="t" l="l"/>
            <a:pathLst>
              <a:path h="2238367" w="2238367">
                <a:moveTo>
                  <a:pt x="0" y="0"/>
                </a:moveTo>
                <a:lnTo>
                  <a:pt x="2238367" y="0"/>
                </a:lnTo>
                <a:lnTo>
                  <a:pt x="2238367" y="2238368"/>
                </a:lnTo>
                <a:lnTo>
                  <a:pt x="0" y="22383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1774426" y="2981747"/>
            <a:ext cx="3474003" cy="647719"/>
            <a:chOff x="0" y="0"/>
            <a:chExt cx="914964" cy="170593"/>
          </a:xfrm>
        </p:grpSpPr>
        <p:sp>
          <p:nvSpPr>
            <p:cNvPr name="Freeform 8" id="8"/>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9" id="9"/>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Revenue</a:t>
              </a:r>
            </a:p>
          </p:txBody>
        </p:sp>
      </p:grpSp>
      <p:sp>
        <p:nvSpPr>
          <p:cNvPr name="TextBox 10" id="10"/>
          <p:cNvSpPr txBox="true"/>
          <p:nvPr/>
        </p:nvSpPr>
        <p:spPr>
          <a:xfrm rot="0">
            <a:off x="2887170" y="1277407"/>
            <a:ext cx="12908155" cy="1166783"/>
          </a:xfrm>
          <a:prstGeom prst="rect">
            <a:avLst/>
          </a:prstGeom>
        </p:spPr>
        <p:txBody>
          <a:bodyPr anchor="t" rtlCol="false" tIns="0" lIns="0" bIns="0" rIns="0">
            <a:spAutoFit/>
          </a:bodyPr>
          <a:lstStyle/>
          <a:p>
            <a:pPr algn="ctr">
              <a:lnSpc>
                <a:spcPts val="9587"/>
              </a:lnSpc>
            </a:pPr>
            <a:r>
              <a:rPr lang="en-US" b="true" sz="6947" spc="368">
                <a:solidFill>
                  <a:srgbClr val="231F20"/>
                </a:solidFill>
                <a:latin typeface="Oswald Bold"/>
                <a:ea typeface="Oswald Bold"/>
                <a:cs typeface="Oswald Bold"/>
                <a:sym typeface="Oswald Bold"/>
              </a:rPr>
              <a:t>KEY PERFORMANCE INDICATORS</a:t>
            </a:r>
          </a:p>
        </p:txBody>
      </p:sp>
      <p:grpSp>
        <p:nvGrpSpPr>
          <p:cNvPr name="Group 11" id="11"/>
          <p:cNvGrpSpPr/>
          <p:nvPr/>
        </p:nvGrpSpPr>
        <p:grpSpPr>
          <a:xfrm rot="0">
            <a:off x="7406999" y="2981747"/>
            <a:ext cx="3474003" cy="647719"/>
            <a:chOff x="0" y="0"/>
            <a:chExt cx="914964" cy="170593"/>
          </a:xfrm>
        </p:grpSpPr>
        <p:sp>
          <p:nvSpPr>
            <p:cNvPr name="Freeform 12" id="12"/>
            <p:cNvSpPr/>
            <p:nvPr/>
          </p:nvSpPr>
          <p:spPr>
            <a:xfrm flipH="false" flipV="false" rot="0">
              <a:off x="0" y="0"/>
              <a:ext cx="914964" cy="170593"/>
            </a:xfrm>
            <a:custGeom>
              <a:avLst/>
              <a:gdLst/>
              <a:ahLst/>
              <a:cxnLst/>
              <a:rect r="r" b="b" t="t" l="l"/>
              <a:pathLst>
                <a:path h="170593" w="914964">
                  <a:moveTo>
                    <a:pt x="0" y="0"/>
                  </a:moveTo>
                  <a:lnTo>
                    <a:pt x="914964" y="0"/>
                  </a:lnTo>
                  <a:lnTo>
                    <a:pt x="914964" y="170593"/>
                  </a:lnTo>
                  <a:lnTo>
                    <a:pt x="0" y="170593"/>
                  </a:lnTo>
                  <a:close/>
                </a:path>
              </a:pathLst>
            </a:custGeom>
            <a:solidFill>
              <a:srgbClr val="1A1A1A"/>
            </a:solidFill>
          </p:spPr>
        </p:sp>
        <p:sp>
          <p:nvSpPr>
            <p:cNvPr name="TextBox 13" id="13"/>
            <p:cNvSpPr txBox="true"/>
            <p:nvPr/>
          </p:nvSpPr>
          <p:spPr>
            <a:xfrm>
              <a:off x="0" y="-57150"/>
              <a:ext cx="914964"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Sessions</a:t>
              </a:r>
            </a:p>
          </p:txBody>
        </p:sp>
      </p:grpSp>
      <p:grpSp>
        <p:nvGrpSpPr>
          <p:cNvPr name="Group 14" id="14"/>
          <p:cNvGrpSpPr/>
          <p:nvPr/>
        </p:nvGrpSpPr>
        <p:grpSpPr>
          <a:xfrm rot="0">
            <a:off x="12765066" y="2981747"/>
            <a:ext cx="4644437" cy="647719"/>
            <a:chOff x="0" y="0"/>
            <a:chExt cx="1223226" cy="170593"/>
          </a:xfrm>
        </p:grpSpPr>
        <p:sp>
          <p:nvSpPr>
            <p:cNvPr name="Freeform 15" id="15"/>
            <p:cNvSpPr/>
            <p:nvPr/>
          </p:nvSpPr>
          <p:spPr>
            <a:xfrm flipH="false" flipV="false" rot="0">
              <a:off x="0" y="0"/>
              <a:ext cx="1223226" cy="170593"/>
            </a:xfrm>
            <a:custGeom>
              <a:avLst/>
              <a:gdLst/>
              <a:ahLst/>
              <a:cxnLst/>
              <a:rect r="r" b="b" t="t" l="l"/>
              <a:pathLst>
                <a:path h="170593" w="1223226">
                  <a:moveTo>
                    <a:pt x="0" y="0"/>
                  </a:moveTo>
                  <a:lnTo>
                    <a:pt x="1223226" y="0"/>
                  </a:lnTo>
                  <a:lnTo>
                    <a:pt x="1223226" y="170593"/>
                  </a:lnTo>
                  <a:lnTo>
                    <a:pt x="0" y="170593"/>
                  </a:lnTo>
                  <a:close/>
                </a:path>
              </a:pathLst>
            </a:custGeom>
            <a:solidFill>
              <a:srgbClr val="1A1A1A"/>
            </a:solidFill>
          </p:spPr>
        </p:sp>
        <p:sp>
          <p:nvSpPr>
            <p:cNvPr name="TextBox 16" id="16"/>
            <p:cNvSpPr txBox="true"/>
            <p:nvPr/>
          </p:nvSpPr>
          <p:spPr>
            <a:xfrm>
              <a:off x="0" y="-57150"/>
              <a:ext cx="1223226" cy="227743"/>
            </a:xfrm>
            <a:prstGeom prst="rect">
              <a:avLst/>
            </a:prstGeom>
          </p:spPr>
          <p:txBody>
            <a:bodyPr anchor="ctr" rtlCol="false" tIns="50800" lIns="50800" bIns="50800" rIns="50800"/>
            <a:lstStyle/>
            <a:p>
              <a:pPr algn="ctr" marL="0" indent="0" lvl="0">
                <a:lnSpc>
                  <a:spcPts val="4114"/>
                </a:lnSpc>
                <a:spcBef>
                  <a:spcPct val="0"/>
                </a:spcBef>
              </a:pPr>
              <a:r>
                <a:rPr lang="en-US" b="true" sz="2981" spc="29">
                  <a:solidFill>
                    <a:srgbClr val="FFFFFF"/>
                  </a:solidFill>
                  <a:latin typeface="DM Sans Bold"/>
                  <a:ea typeface="DM Sans Bold"/>
                  <a:cs typeface="DM Sans Bold"/>
                  <a:sym typeface="DM Sans Bold"/>
                </a:rPr>
                <a:t>Conversion Rate</a:t>
              </a:r>
            </a:p>
          </p:txBody>
        </p:sp>
      </p:grpSp>
      <p:sp>
        <p:nvSpPr>
          <p:cNvPr name="Freeform 17" id="17"/>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4954389" y="7884469"/>
            <a:ext cx="1349787" cy="1172802"/>
          </a:xfrm>
          <a:custGeom>
            <a:avLst/>
            <a:gdLst/>
            <a:ahLst/>
            <a:cxnLst/>
            <a:rect r="r" b="b" t="t" l="l"/>
            <a:pathLst>
              <a:path h="1172802" w="1349787">
                <a:moveTo>
                  <a:pt x="0" y="0"/>
                </a:moveTo>
                <a:lnTo>
                  <a:pt x="1349787" y="0"/>
                </a:lnTo>
                <a:lnTo>
                  <a:pt x="1349787" y="1172801"/>
                </a:lnTo>
                <a:lnTo>
                  <a:pt x="0" y="11728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0">
            <a:off x="8518018" y="5892188"/>
            <a:ext cx="1192661" cy="1304102"/>
          </a:xfrm>
          <a:custGeom>
            <a:avLst/>
            <a:gdLst/>
            <a:ahLst/>
            <a:cxnLst/>
            <a:rect r="r" b="b" t="t" l="l"/>
            <a:pathLst>
              <a:path h="1304102" w="1192661">
                <a:moveTo>
                  <a:pt x="0" y="0"/>
                </a:moveTo>
                <a:lnTo>
                  <a:pt x="1192660" y="0"/>
                </a:lnTo>
                <a:lnTo>
                  <a:pt x="1192660" y="1304102"/>
                </a:lnTo>
                <a:lnTo>
                  <a:pt x="0" y="130410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1" id="21"/>
          <p:cNvSpPr/>
          <p:nvPr/>
        </p:nvSpPr>
        <p:spPr>
          <a:xfrm flipH="false" flipV="false" rot="0">
            <a:off x="11987209" y="7739466"/>
            <a:ext cx="1297000" cy="1343409"/>
          </a:xfrm>
          <a:custGeom>
            <a:avLst/>
            <a:gdLst/>
            <a:ahLst/>
            <a:cxnLst/>
            <a:rect r="r" b="b" t="t" l="l"/>
            <a:pathLst>
              <a:path h="1343409" w="1297000">
                <a:moveTo>
                  <a:pt x="0" y="0"/>
                </a:moveTo>
                <a:lnTo>
                  <a:pt x="1297000" y="0"/>
                </a:lnTo>
                <a:lnTo>
                  <a:pt x="1297000" y="1343409"/>
                </a:lnTo>
                <a:lnTo>
                  <a:pt x="0" y="134340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2" id="22"/>
          <p:cNvSpPr txBox="true"/>
          <p:nvPr/>
        </p:nvSpPr>
        <p:spPr>
          <a:xfrm rot="0">
            <a:off x="1612274" y="3725320"/>
            <a:ext cx="3798307" cy="17066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ea typeface="DM Sans"/>
                <a:cs typeface="DM Sans"/>
                <a:sym typeface="DM Sans"/>
              </a:rPr>
              <a:t>Revenue</a:t>
            </a:r>
          </a:p>
          <a:p>
            <a:pPr algn="ctr">
              <a:lnSpc>
                <a:spcPts val="2774"/>
              </a:lnSpc>
            </a:pPr>
            <a:r>
              <a:rPr lang="en-US" sz="2010" spc="197">
                <a:solidFill>
                  <a:srgbClr val="231F20"/>
                </a:solidFill>
                <a:latin typeface="DM Sans"/>
                <a:ea typeface="DM Sans"/>
                <a:cs typeface="DM Sans"/>
                <a:sym typeface="DM Sans"/>
              </a:rPr>
              <a:t>Revenue by Product Name</a:t>
            </a:r>
          </a:p>
          <a:p>
            <a:pPr algn="ctr">
              <a:lnSpc>
                <a:spcPts val="2774"/>
              </a:lnSpc>
            </a:pPr>
            <a:r>
              <a:rPr lang="en-US" sz="2010" spc="197">
                <a:solidFill>
                  <a:srgbClr val="231F20"/>
                </a:solidFill>
                <a:latin typeface="DM Sans"/>
                <a:ea typeface="DM Sans"/>
                <a:cs typeface="DM Sans"/>
                <a:sym typeface="DM Sans"/>
              </a:rPr>
              <a:t>Revenue by City</a:t>
            </a:r>
          </a:p>
          <a:p>
            <a:pPr algn="ctr">
              <a:lnSpc>
                <a:spcPts val="2774"/>
              </a:lnSpc>
            </a:pPr>
            <a:r>
              <a:rPr lang="en-US" sz="2010" spc="197">
                <a:solidFill>
                  <a:srgbClr val="231F20"/>
                </a:solidFill>
                <a:latin typeface="DM Sans"/>
                <a:ea typeface="DM Sans"/>
                <a:cs typeface="DM Sans"/>
                <a:sym typeface="DM Sans"/>
              </a:rPr>
              <a:t>Average Order Value</a:t>
            </a:r>
          </a:p>
          <a:p>
            <a:pPr algn="ctr" marL="0" indent="0" lvl="0">
              <a:lnSpc>
                <a:spcPts val="2774"/>
              </a:lnSpc>
              <a:spcBef>
                <a:spcPct val="0"/>
              </a:spcBef>
            </a:pPr>
          </a:p>
        </p:txBody>
      </p:sp>
      <p:sp>
        <p:nvSpPr>
          <p:cNvPr name="TextBox 23" id="23"/>
          <p:cNvSpPr txBox="true"/>
          <p:nvPr/>
        </p:nvSpPr>
        <p:spPr>
          <a:xfrm rot="0">
            <a:off x="6016556" y="3695589"/>
            <a:ext cx="6254887" cy="20495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ea typeface="DM Sans"/>
                <a:cs typeface="DM Sans"/>
                <a:sym typeface="DM Sans"/>
              </a:rPr>
              <a:t>Session by Age</a:t>
            </a:r>
          </a:p>
          <a:p>
            <a:pPr algn="ctr">
              <a:lnSpc>
                <a:spcPts val="2774"/>
              </a:lnSpc>
            </a:pPr>
            <a:r>
              <a:rPr lang="en-US" sz="2010" spc="197">
                <a:solidFill>
                  <a:srgbClr val="231F20"/>
                </a:solidFill>
                <a:latin typeface="DM Sans"/>
                <a:ea typeface="DM Sans"/>
                <a:cs typeface="DM Sans"/>
                <a:sym typeface="DM Sans"/>
              </a:rPr>
              <a:t>Average Session Duration</a:t>
            </a:r>
          </a:p>
          <a:p>
            <a:pPr algn="ctr">
              <a:lnSpc>
                <a:spcPts val="2774"/>
              </a:lnSpc>
            </a:pPr>
            <a:r>
              <a:rPr lang="en-US" sz="2010" spc="197">
                <a:solidFill>
                  <a:srgbClr val="231F20"/>
                </a:solidFill>
                <a:latin typeface="DM Sans"/>
                <a:ea typeface="DM Sans"/>
                <a:cs typeface="DM Sans"/>
                <a:sym typeface="DM Sans"/>
              </a:rPr>
              <a:t>Session by Marketing Channel</a:t>
            </a:r>
          </a:p>
          <a:p>
            <a:pPr algn="ctr">
              <a:lnSpc>
                <a:spcPts val="2774"/>
              </a:lnSpc>
            </a:pPr>
            <a:r>
              <a:rPr lang="en-US" sz="2010" spc="197">
                <a:solidFill>
                  <a:srgbClr val="231F20"/>
                </a:solidFill>
                <a:latin typeface="DM Sans"/>
                <a:ea typeface="DM Sans"/>
                <a:cs typeface="DM Sans"/>
                <a:sym typeface="DM Sans"/>
              </a:rPr>
              <a:t>Session by Device</a:t>
            </a:r>
          </a:p>
          <a:p>
            <a:pPr algn="ctr">
              <a:lnSpc>
                <a:spcPts val="2774"/>
              </a:lnSpc>
            </a:pPr>
          </a:p>
          <a:p>
            <a:pPr algn="ctr" marL="0" indent="0" lvl="0">
              <a:lnSpc>
                <a:spcPts val="2774"/>
              </a:lnSpc>
              <a:spcBef>
                <a:spcPct val="0"/>
              </a:spcBef>
            </a:pPr>
          </a:p>
        </p:txBody>
      </p:sp>
      <p:sp>
        <p:nvSpPr>
          <p:cNvPr name="TextBox 24" id="24"/>
          <p:cNvSpPr txBox="true"/>
          <p:nvPr/>
        </p:nvSpPr>
        <p:spPr>
          <a:xfrm rot="0">
            <a:off x="13321108" y="3906295"/>
            <a:ext cx="3456154" cy="1020842"/>
          </a:xfrm>
          <a:prstGeom prst="rect">
            <a:avLst/>
          </a:prstGeom>
        </p:spPr>
        <p:txBody>
          <a:bodyPr anchor="t" rtlCol="false" tIns="0" lIns="0" bIns="0" rIns="0">
            <a:spAutoFit/>
          </a:bodyPr>
          <a:lstStyle/>
          <a:p>
            <a:pPr algn="ctr">
              <a:lnSpc>
                <a:spcPts val="2774"/>
              </a:lnSpc>
            </a:pPr>
            <a:r>
              <a:rPr lang="en-US" sz="2010" spc="197">
                <a:solidFill>
                  <a:srgbClr val="231F20"/>
                </a:solidFill>
                <a:latin typeface="DM Sans"/>
                <a:ea typeface="DM Sans"/>
                <a:cs typeface="DM Sans"/>
                <a:sym typeface="DM Sans"/>
              </a:rPr>
              <a:t>Now Key Event Rate </a:t>
            </a:r>
          </a:p>
          <a:p>
            <a:pPr algn="ctr">
              <a:lnSpc>
                <a:spcPts val="2774"/>
              </a:lnSpc>
            </a:pPr>
            <a:r>
              <a:rPr lang="en-US" sz="2010" spc="197">
                <a:solidFill>
                  <a:srgbClr val="231F20"/>
                </a:solidFill>
                <a:latin typeface="DM Sans"/>
                <a:ea typeface="DM Sans"/>
                <a:cs typeface="DM Sans"/>
                <a:sym typeface="DM Sans"/>
              </a:rPr>
              <a:t>By Purchase</a:t>
            </a:r>
          </a:p>
          <a:p>
            <a:pPr algn="ctr" marL="0" indent="0" lvl="0">
              <a:lnSpc>
                <a:spcPts val="2774"/>
              </a:lnSpc>
              <a:spcBef>
                <a:spcPct val="0"/>
              </a:spcBef>
            </a:pPr>
            <a:r>
              <a:rPr lang="en-US" sz="2010" spc="197">
                <a:solidFill>
                  <a:srgbClr val="231F20"/>
                </a:solidFill>
                <a:latin typeface="DM Sans"/>
                <a:ea typeface="DM Sans"/>
                <a:cs typeface="DM Sans"/>
                <a:sym typeface="DM Sans"/>
              </a:rPr>
              <a:t>Add to Cart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8651208" y="-1000624"/>
            <a:ext cx="13188954" cy="1318895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5" id="5"/>
          <p:cNvSpPr/>
          <p:nvPr/>
        </p:nvSpPr>
        <p:spPr>
          <a:xfrm flipH="false" flipV="false" rot="0">
            <a:off x="-8576664" y="-6545668"/>
            <a:ext cx="12110389" cy="12426705"/>
          </a:xfrm>
          <a:custGeom>
            <a:avLst/>
            <a:gdLst/>
            <a:ahLst/>
            <a:cxnLst/>
            <a:rect r="r" b="b" t="t" l="l"/>
            <a:pathLst>
              <a:path h="12426705" w="12110389">
                <a:moveTo>
                  <a:pt x="0" y="0"/>
                </a:moveTo>
                <a:lnTo>
                  <a:pt x="12110389" y="0"/>
                </a:lnTo>
                <a:lnTo>
                  <a:pt x="12110389" y="12426705"/>
                </a:lnTo>
                <a:lnTo>
                  <a:pt x="0" y="12426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3986589">
            <a:off x="-4434380" y="7902171"/>
            <a:ext cx="9894000" cy="10152425"/>
          </a:xfrm>
          <a:custGeom>
            <a:avLst/>
            <a:gdLst/>
            <a:ahLst/>
            <a:cxnLst/>
            <a:rect r="r" b="b" t="t" l="l"/>
            <a:pathLst>
              <a:path h="10152425" w="9894000">
                <a:moveTo>
                  <a:pt x="0" y="0"/>
                </a:moveTo>
                <a:lnTo>
                  <a:pt x="9894000" y="0"/>
                </a:lnTo>
                <a:lnTo>
                  <a:pt x="9894000" y="10152426"/>
                </a:lnTo>
                <a:lnTo>
                  <a:pt x="0" y="101524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533725" y="220157"/>
            <a:ext cx="5479380" cy="1474210"/>
          </a:xfrm>
          <a:prstGeom prst="rect">
            <a:avLst/>
          </a:prstGeom>
        </p:spPr>
        <p:txBody>
          <a:bodyPr anchor="t" rtlCol="false" tIns="0" lIns="0" bIns="0" rIns="0">
            <a:spAutoFit/>
          </a:bodyPr>
          <a:lstStyle/>
          <a:p>
            <a:pPr algn="l">
              <a:lnSpc>
                <a:spcPts val="12056"/>
              </a:lnSpc>
            </a:pPr>
            <a:r>
              <a:rPr lang="en-US" b="true" sz="8736" spc="856">
                <a:solidFill>
                  <a:srgbClr val="FFFFFF"/>
                </a:solidFill>
                <a:latin typeface="Oswald Bold"/>
                <a:ea typeface="Oswald Bold"/>
                <a:cs typeface="Oswald Bold"/>
                <a:sym typeface="Oswald Bold"/>
              </a:rPr>
              <a:t>SESSIONS</a:t>
            </a:r>
          </a:p>
        </p:txBody>
      </p:sp>
      <p:sp>
        <p:nvSpPr>
          <p:cNvPr name="TextBox 8" id="8"/>
          <p:cNvSpPr txBox="true"/>
          <p:nvPr/>
        </p:nvSpPr>
        <p:spPr>
          <a:xfrm rot="0">
            <a:off x="1750214" y="1902416"/>
            <a:ext cx="6579869" cy="6698385"/>
          </a:xfrm>
          <a:prstGeom prst="rect">
            <a:avLst/>
          </a:prstGeom>
        </p:spPr>
        <p:txBody>
          <a:bodyPr anchor="t" rtlCol="false" tIns="0" lIns="0" bIns="0" rIns="0">
            <a:spAutoFit/>
          </a:bodyPr>
          <a:lstStyle/>
          <a:p>
            <a:pPr algn="l">
              <a:lnSpc>
                <a:spcPts val="3310"/>
              </a:lnSpc>
            </a:pPr>
            <a:r>
              <a:rPr lang="en-US" sz="2398" spc="235" b="true">
                <a:solidFill>
                  <a:srgbClr val="F5FFF5"/>
                </a:solidFill>
                <a:latin typeface="DM Sans Bold"/>
                <a:ea typeface="DM Sans Bold"/>
                <a:cs typeface="DM Sans Bold"/>
                <a:sym typeface="DM Sans Bold"/>
              </a:rPr>
              <a:t>Observations:</a:t>
            </a:r>
            <a:r>
              <a:rPr lang="en-US" sz="2398" spc="235">
                <a:solidFill>
                  <a:srgbClr val="F5FFF5"/>
                </a:solidFill>
                <a:latin typeface="DM Sans"/>
                <a:ea typeface="DM Sans"/>
                <a:cs typeface="DM Sans"/>
                <a:sym typeface="DM Sans"/>
              </a:rPr>
              <a:t> The total number of sessions increased from 110,456 in October 2023 to 121,959 in October 2024, showing a notable growth of 10.4% year-over-year.</a:t>
            </a:r>
          </a:p>
          <a:p>
            <a:pPr algn="l">
              <a:lnSpc>
                <a:spcPts val="3310"/>
              </a:lnSpc>
            </a:pPr>
            <a:r>
              <a:rPr lang="en-US" sz="2398" spc="235">
                <a:solidFill>
                  <a:srgbClr val="F5FFF5"/>
                </a:solidFill>
                <a:latin typeface="DM Sans"/>
                <a:ea typeface="DM Sans"/>
                <a:cs typeface="DM Sans"/>
                <a:sym typeface="DM Sans"/>
              </a:rPr>
              <a:t>The increase indicates growing engagement or interest among the user base, with most of the growth driven by younger and older age groups.</a:t>
            </a:r>
          </a:p>
          <a:p>
            <a:pPr algn="l">
              <a:lnSpc>
                <a:spcPts val="3310"/>
              </a:lnSpc>
            </a:pPr>
            <a:r>
              <a:rPr lang="en-US" sz="2398" spc="235">
                <a:solidFill>
                  <a:srgbClr val="F5FFF5"/>
                </a:solidFill>
                <a:latin typeface="DM Sans"/>
                <a:ea typeface="DM Sans"/>
                <a:cs typeface="DM Sans"/>
                <a:sym typeface="DM Sans"/>
              </a:rPr>
              <a:t>While the total sessions grew, certain middle-age groups (25-44) showed declines, which could highlight shifting user preferences or reduced engagement in these segments.</a:t>
            </a:r>
          </a:p>
          <a:p>
            <a:pPr algn="l">
              <a:lnSpc>
                <a:spcPts val="3310"/>
              </a:lnSpc>
            </a:pPr>
          </a:p>
        </p:txBody>
      </p:sp>
      <p:sp>
        <p:nvSpPr>
          <p:cNvPr name="Freeform 9" id="9"/>
          <p:cNvSpPr/>
          <p:nvPr/>
        </p:nvSpPr>
        <p:spPr>
          <a:xfrm flipH="false" flipV="false" rot="0">
            <a:off x="10781070" y="4983739"/>
            <a:ext cx="6751734" cy="4758531"/>
          </a:xfrm>
          <a:custGeom>
            <a:avLst/>
            <a:gdLst/>
            <a:ahLst/>
            <a:cxnLst/>
            <a:rect r="r" b="b" t="t" l="l"/>
            <a:pathLst>
              <a:path h="4758531" w="6751734">
                <a:moveTo>
                  <a:pt x="0" y="0"/>
                </a:moveTo>
                <a:lnTo>
                  <a:pt x="6751735" y="0"/>
                </a:lnTo>
                <a:lnTo>
                  <a:pt x="6751735" y="4758530"/>
                </a:lnTo>
                <a:lnTo>
                  <a:pt x="0" y="4758530"/>
                </a:lnTo>
                <a:lnTo>
                  <a:pt x="0" y="0"/>
                </a:lnTo>
                <a:close/>
              </a:path>
            </a:pathLst>
          </a:custGeom>
          <a:blipFill>
            <a:blip r:embed="rId4"/>
            <a:stretch>
              <a:fillRect l="0" t="-1177" r="0" b="-1177"/>
            </a:stretch>
          </a:blipFill>
        </p:spPr>
      </p:sp>
      <p:sp>
        <p:nvSpPr>
          <p:cNvPr name="Freeform 10" id="10"/>
          <p:cNvSpPr/>
          <p:nvPr/>
        </p:nvSpPr>
        <p:spPr>
          <a:xfrm flipH="false" flipV="false" rot="0">
            <a:off x="10154975" y="1398532"/>
            <a:ext cx="7615876" cy="3323287"/>
          </a:xfrm>
          <a:custGeom>
            <a:avLst/>
            <a:gdLst/>
            <a:ahLst/>
            <a:cxnLst/>
            <a:rect r="r" b="b" t="t" l="l"/>
            <a:pathLst>
              <a:path h="3323287" w="7615876">
                <a:moveTo>
                  <a:pt x="0" y="0"/>
                </a:moveTo>
                <a:lnTo>
                  <a:pt x="7615876" y="0"/>
                </a:lnTo>
                <a:lnTo>
                  <a:pt x="7615876" y="3323287"/>
                </a:lnTo>
                <a:lnTo>
                  <a:pt x="0" y="3323287"/>
                </a:lnTo>
                <a:lnTo>
                  <a:pt x="0" y="0"/>
                </a:lnTo>
                <a:close/>
              </a:path>
            </a:pathLst>
          </a:custGeom>
          <a:blipFill>
            <a:blip r:embed="rId5"/>
            <a:stretch>
              <a:fillRect l="0" t="-35832"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3475833" y="-878730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322962" y="1771473"/>
            <a:ext cx="8187907" cy="4202143"/>
          </a:xfrm>
          <a:prstGeom prst="rect">
            <a:avLst/>
          </a:prstGeom>
        </p:spPr>
        <p:txBody>
          <a:bodyPr anchor="t" rtlCol="false" tIns="0" lIns="0" bIns="0" rIns="0">
            <a:spAutoFit/>
          </a:bodyPr>
          <a:lstStyle/>
          <a:p>
            <a:pPr algn="l">
              <a:lnSpc>
                <a:spcPts val="3060"/>
              </a:lnSpc>
            </a:pPr>
            <a:r>
              <a:rPr lang="en-US" sz="2186" b="true">
                <a:solidFill>
                  <a:srgbClr val="100F0D"/>
                </a:solidFill>
                <a:latin typeface="Montserrat Light Bold"/>
                <a:ea typeface="Montserrat Light Bold"/>
                <a:cs typeface="Montserrat Light Bold"/>
                <a:sym typeface="Montserrat Light Bold"/>
              </a:rPr>
              <a:t>Observations:</a:t>
            </a:r>
            <a:r>
              <a:rPr lang="en-US" sz="2186">
                <a:solidFill>
                  <a:srgbClr val="100F0D"/>
                </a:solidFill>
                <a:latin typeface="Montserrat Light"/>
                <a:ea typeface="Montserrat Light"/>
                <a:cs typeface="Montserrat Light"/>
                <a:sym typeface="Montserrat Light"/>
              </a:rPr>
              <a:t>The average session duration decreased from 260 seconds in 2023 to 209 seconds in 2024, a reduction of about 19.6%.</a:t>
            </a:r>
          </a:p>
          <a:p>
            <a:pPr algn="l">
              <a:lnSpc>
                <a:spcPts val="3060"/>
              </a:lnSpc>
            </a:pPr>
            <a:r>
              <a:rPr lang="en-US" sz="2186">
                <a:solidFill>
                  <a:srgbClr val="100F0D"/>
                </a:solidFill>
                <a:latin typeface="Montserrat Light"/>
                <a:ea typeface="Montserrat Light"/>
                <a:cs typeface="Montserrat Light"/>
                <a:sym typeface="Montserrat Light"/>
              </a:rPr>
              <a:t> This indicates that although more users visited the platform, their time spent during each session was shorter, suggesting potential engagement challenges or faster consumption of content.</a:t>
            </a:r>
          </a:p>
          <a:p>
            <a:pPr algn="l">
              <a:lnSpc>
                <a:spcPts val="3060"/>
              </a:lnSpc>
            </a:pPr>
            <a:r>
              <a:rPr lang="en-US" sz="2186">
                <a:solidFill>
                  <a:srgbClr val="100F0D"/>
                </a:solidFill>
                <a:latin typeface="Montserrat Light"/>
                <a:ea typeface="Montserrat Light"/>
                <a:cs typeface="Montserrat Light"/>
                <a:sym typeface="Montserrat Light"/>
              </a:rPr>
              <a:t> The reduced session duration could also imply changing user behavior, such as preferring quick interactions over prolonged sessions.</a:t>
            </a:r>
          </a:p>
          <a:p>
            <a:pPr algn="l">
              <a:lnSpc>
                <a:spcPts val="3060"/>
              </a:lnSpc>
            </a:pPr>
          </a:p>
        </p:txBody>
      </p:sp>
      <p:sp>
        <p:nvSpPr>
          <p:cNvPr name="Freeform 5" id="5"/>
          <p:cNvSpPr/>
          <p:nvPr/>
        </p:nvSpPr>
        <p:spPr>
          <a:xfrm flipH="false" flipV="false" rot="887923">
            <a:off x="-7172285" y="4982621"/>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158497" y="5758461"/>
            <a:ext cx="5352372" cy="3285108"/>
          </a:xfrm>
          <a:custGeom>
            <a:avLst/>
            <a:gdLst/>
            <a:ahLst/>
            <a:cxnLst/>
            <a:rect r="r" b="b" t="t" l="l"/>
            <a:pathLst>
              <a:path h="3285108" w="5352372">
                <a:moveTo>
                  <a:pt x="0" y="0"/>
                </a:moveTo>
                <a:lnTo>
                  <a:pt x="5352372" y="0"/>
                </a:lnTo>
                <a:lnTo>
                  <a:pt x="5352372" y="3285108"/>
                </a:lnTo>
                <a:lnTo>
                  <a:pt x="0" y="3285108"/>
                </a:lnTo>
                <a:lnTo>
                  <a:pt x="0" y="0"/>
                </a:lnTo>
                <a:close/>
              </a:path>
            </a:pathLst>
          </a:custGeom>
          <a:blipFill>
            <a:blip r:embed="rId5"/>
            <a:stretch>
              <a:fillRect l="0" t="0" r="0" b="0"/>
            </a:stretch>
          </a:blipFill>
        </p:spPr>
      </p:sp>
      <p:sp>
        <p:nvSpPr>
          <p:cNvPr name="Freeform 7" id="7"/>
          <p:cNvSpPr/>
          <p:nvPr/>
        </p:nvSpPr>
        <p:spPr>
          <a:xfrm flipH="false" flipV="false" rot="0">
            <a:off x="10189996" y="1819098"/>
            <a:ext cx="7416534" cy="5581917"/>
          </a:xfrm>
          <a:custGeom>
            <a:avLst/>
            <a:gdLst/>
            <a:ahLst/>
            <a:cxnLst/>
            <a:rect r="r" b="b" t="t" l="l"/>
            <a:pathLst>
              <a:path h="5581917" w="7416534">
                <a:moveTo>
                  <a:pt x="0" y="0"/>
                </a:moveTo>
                <a:lnTo>
                  <a:pt x="7416534" y="0"/>
                </a:lnTo>
                <a:lnTo>
                  <a:pt x="7416534" y="5581917"/>
                </a:lnTo>
                <a:lnTo>
                  <a:pt x="0" y="5581917"/>
                </a:lnTo>
                <a:lnTo>
                  <a:pt x="0" y="0"/>
                </a:lnTo>
                <a:close/>
              </a:path>
            </a:pathLst>
          </a:custGeom>
          <a:blipFill>
            <a:blip r:embed="rId6"/>
            <a:stretch>
              <a:fillRect l="0" t="0" r="0" b="0"/>
            </a:stretch>
          </a:blipFill>
        </p:spPr>
      </p:sp>
      <p:sp>
        <p:nvSpPr>
          <p:cNvPr name="TextBox 8" id="8"/>
          <p:cNvSpPr txBox="true"/>
          <p:nvPr/>
        </p:nvSpPr>
        <p:spPr>
          <a:xfrm rot="0">
            <a:off x="-183670" y="358585"/>
            <a:ext cx="11860845" cy="906802"/>
          </a:xfrm>
          <a:prstGeom prst="rect">
            <a:avLst/>
          </a:prstGeom>
        </p:spPr>
        <p:txBody>
          <a:bodyPr anchor="t" rtlCol="false" tIns="0" lIns="0" bIns="0" rIns="0">
            <a:spAutoFit/>
          </a:bodyPr>
          <a:lstStyle/>
          <a:p>
            <a:pPr algn="ctr" marL="0" indent="0" lvl="0">
              <a:lnSpc>
                <a:spcPts val="7358"/>
              </a:lnSpc>
              <a:spcBef>
                <a:spcPct val="0"/>
              </a:spcBef>
            </a:pPr>
            <a:r>
              <a:rPr lang="en-US" b="true" sz="5332" spc="522">
                <a:solidFill>
                  <a:srgbClr val="231F20"/>
                </a:solidFill>
                <a:latin typeface="Oswald Bold"/>
                <a:ea typeface="Oswald Bold"/>
                <a:cs typeface="Oswald Bold"/>
                <a:sym typeface="Oswald Bold"/>
              </a:rPr>
              <a:t>AVERAGE SESSION DURATION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2770706" y="-3368517"/>
            <a:ext cx="4959890" cy="495989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grpSp>
        <p:nvGrpSpPr>
          <p:cNvPr name="Group 5" id="5"/>
          <p:cNvGrpSpPr/>
          <p:nvPr/>
        </p:nvGrpSpPr>
        <p:grpSpPr>
          <a:xfrm rot="0">
            <a:off x="9144000" y="1278539"/>
            <a:ext cx="13188954" cy="1318895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7" id="7"/>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Freeform 8" id="8"/>
          <p:cNvSpPr/>
          <p:nvPr/>
        </p:nvSpPr>
        <p:spPr>
          <a:xfrm flipH="false" flipV="false" rot="0">
            <a:off x="-8035348" y="-6213353"/>
            <a:ext cx="12110389" cy="12426705"/>
          </a:xfrm>
          <a:custGeom>
            <a:avLst/>
            <a:gdLst/>
            <a:ahLst/>
            <a:cxnLst/>
            <a:rect r="r" b="b" t="t" l="l"/>
            <a:pathLst>
              <a:path h="12426705" w="12110389">
                <a:moveTo>
                  <a:pt x="0" y="0"/>
                </a:moveTo>
                <a:lnTo>
                  <a:pt x="12110389" y="0"/>
                </a:lnTo>
                <a:lnTo>
                  <a:pt x="12110389" y="12426706"/>
                </a:lnTo>
                <a:lnTo>
                  <a:pt x="0" y="124267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3986589">
            <a:off x="5084777" y="6259532"/>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708256" y="1192814"/>
            <a:ext cx="7539758" cy="1934924"/>
          </a:xfrm>
          <a:prstGeom prst="rect">
            <a:avLst/>
          </a:prstGeom>
        </p:spPr>
        <p:txBody>
          <a:bodyPr anchor="t" rtlCol="false" tIns="0" lIns="0" bIns="0" rIns="0">
            <a:spAutoFit/>
          </a:bodyPr>
          <a:lstStyle/>
          <a:p>
            <a:pPr algn="l">
              <a:lnSpc>
                <a:spcPts val="7788"/>
              </a:lnSpc>
            </a:pPr>
            <a:r>
              <a:rPr lang="en-US" b="true" sz="5644" spc="553">
                <a:solidFill>
                  <a:srgbClr val="FFFFFF"/>
                </a:solidFill>
                <a:latin typeface="Oswald Bold"/>
                <a:ea typeface="Oswald Bold"/>
                <a:cs typeface="Oswald Bold"/>
                <a:sym typeface="Oswald Bold"/>
              </a:rPr>
              <a:t>SESSIONS: BY MARKETING CHANNEL</a:t>
            </a:r>
          </a:p>
        </p:txBody>
      </p:sp>
      <p:sp>
        <p:nvSpPr>
          <p:cNvPr name="TextBox 11" id="11"/>
          <p:cNvSpPr txBox="true"/>
          <p:nvPr/>
        </p:nvSpPr>
        <p:spPr>
          <a:xfrm rot="0">
            <a:off x="887828" y="3468029"/>
            <a:ext cx="6990528" cy="4602885"/>
          </a:xfrm>
          <a:prstGeom prst="rect">
            <a:avLst/>
          </a:prstGeom>
        </p:spPr>
        <p:txBody>
          <a:bodyPr anchor="t" rtlCol="false" tIns="0" lIns="0" bIns="0" rIns="0">
            <a:spAutoFit/>
          </a:bodyPr>
          <a:lstStyle/>
          <a:p>
            <a:pPr algn="l">
              <a:lnSpc>
                <a:spcPts val="3310"/>
              </a:lnSpc>
            </a:pPr>
            <a:r>
              <a:rPr lang="en-US" sz="2398" spc="235" b="true">
                <a:solidFill>
                  <a:srgbClr val="F5FFF5"/>
                </a:solidFill>
                <a:latin typeface="DM Sans Bold"/>
                <a:ea typeface="DM Sans Bold"/>
                <a:cs typeface="DM Sans Bold"/>
                <a:sym typeface="DM Sans Bold"/>
              </a:rPr>
              <a:t>Observations:</a:t>
            </a:r>
          </a:p>
          <a:p>
            <a:pPr algn="l" marL="517932" indent="-258966" lvl="1">
              <a:lnSpc>
                <a:spcPts val="3310"/>
              </a:lnSpc>
              <a:buFont typeface="Arial"/>
              <a:buChar char="•"/>
            </a:pPr>
            <a:r>
              <a:rPr lang="en-US" sz="2398" spc="235">
                <a:solidFill>
                  <a:srgbClr val="F5FFF5"/>
                </a:solidFill>
                <a:latin typeface="DM Sans"/>
                <a:ea typeface="DM Sans"/>
                <a:cs typeface="DM Sans"/>
                <a:sym typeface="DM Sans"/>
              </a:rPr>
              <a:t>Direct Channel: Dominated with 47.2% of total sessions in 2023.</a:t>
            </a:r>
          </a:p>
          <a:p>
            <a:pPr algn="l" marL="517932" indent="-258966" lvl="1">
              <a:lnSpc>
                <a:spcPts val="3310"/>
              </a:lnSpc>
              <a:buFont typeface="Arial"/>
              <a:buChar char="•"/>
            </a:pPr>
            <a:r>
              <a:rPr lang="en-US" sz="2398" spc="235">
                <a:solidFill>
                  <a:srgbClr val="F5FFF5"/>
                </a:solidFill>
                <a:latin typeface="DM Sans"/>
                <a:ea typeface="DM Sans"/>
                <a:cs typeface="DM Sans"/>
                <a:sym typeface="DM Sans"/>
              </a:rPr>
              <a:t>Organic Search: Made up a significant portion at 37%, showing its importa</a:t>
            </a:r>
            <a:r>
              <a:rPr lang="en-US" sz="2398" spc="235">
                <a:solidFill>
                  <a:srgbClr val="F5FFF5"/>
                </a:solidFill>
                <a:latin typeface="DM Sans"/>
                <a:ea typeface="DM Sans"/>
                <a:cs typeface="DM Sans"/>
                <a:sym typeface="DM Sans"/>
              </a:rPr>
              <a:t>nce during that period.</a:t>
            </a:r>
          </a:p>
          <a:p>
            <a:pPr algn="l" marL="517932" indent="-258966" lvl="1">
              <a:lnSpc>
                <a:spcPts val="3310"/>
              </a:lnSpc>
              <a:buFont typeface="Arial"/>
              <a:buChar char="•"/>
            </a:pPr>
            <a:r>
              <a:rPr lang="en-US" sz="2398" spc="235">
                <a:solidFill>
                  <a:srgbClr val="F5FFF5"/>
                </a:solidFill>
                <a:latin typeface="DM Sans"/>
                <a:ea typeface="DM Sans"/>
                <a:cs typeface="DM Sans"/>
                <a:sym typeface="DM Sans"/>
              </a:rPr>
              <a:t>Other channels, such as Referral, Paid Search, and Email, held relatively smaller shares, collectively contributing less than 20%.</a:t>
            </a:r>
          </a:p>
          <a:p>
            <a:pPr algn="l">
              <a:lnSpc>
                <a:spcPts val="3310"/>
              </a:lnSpc>
            </a:pPr>
          </a:p>
        </p:txBody>
      </p:sp>
      <p:sp>
        <p:nvSpPr>
          <p:cNvPr name="Freeform 12" id="12"/>
          <p:cNvSpPr/>
          <p:nvPr/>
        </p:nvSpPr>
        <p:spPr>
          <a:xfrm flipH="false" flipV="false" rot="0">
            <a:off x="10248014" y="4902515"/>
            <a:ext cx="7739225" cy="4614513"/>
          </a:xfrm>
          <a:custGeom>
            <a:avLst/>
            <a:gdLst/>
            <a:ahLst/>
            <a:cxnLst/>
            <a:rect r="r" b="b" t="t" l="l"/>
            <a:pathLst>
              <a:path h="4614513" w="7739225">
                <a:moveTo>
                  <a:pt x="0" y="0"/>
                </a:moveTo>
                <a:lnTo>
                  <a:pt x="7739226" y="0"/>
                </a:lnTo>
                <a:lnTo>
                  <a:pt x="7739226" y="4614513"/>
                </a:lnTo>
                <a:lnTo>
                  <a:pt x="0" y="4614513"/>
                </a:lnTo>
                <a:lnTo>
                  <a:pt x="0" y="0"/>
                </a:lnTo>
                <a:close/>
              </a:path>
            </a:pathLst>
          </a:custGeom>
          <a:blipFill>
            <a:blip r:embed="rId4"/>
            <a:stretch>
              <a:fillRect l="0" t="0" r="0" b="0"/>
            </a:stretch>
          </a:blipFill>
        </p:spPr>
      </p:sp>
      <p:sp>
        <p:nvSpPr>
          <p:cNvPr name="Freeform 13" id="13"/>
          <p:cNvSpPr/>
          <p:nvPr/>
        </p:nvSpPr>
        <p:spPr>
          <a:xfrm flipH="false" flipV="false" rot="0">
            <a:off x="11692585" y="2728682"/>
            <a:ext cx="6294654" cy="2043574"/>
          </a:xfrm>
          <a:custGeom>
            <a:avLst/>
            <a:gdLst/>
            <a:ahLst/>
            <a:cxnLst/>
            <a:rect r="r" b="b" t="t" l="l"/>
            <a:pathLst>
              <a:path h="2043574" w="6294654">
                <a:moveTo>
                  <a:pt x="0" y="0"/>
                </a:moveTo>
                <a:lnTo>
                  <a:pt x="6294655" y="0"/>
                </a:lnTo>
                <a:lnTo>
                  <a:pt x="6294655" y="2043573"/>
                </a:lnTo>
                <a:lnTo>
                  <a:pt x="0" y="2043573"/>
                </a:lnTo>
                <a:lnTo>
                  <a:pt x="0" y="0"/>
                </a:lnTo>
                <a:close/>
              </a:path>
            </a:pathLst>
          </a:custGeom>
          <a:blipFill>
            <a:blip r:embed="rId5"/>
            <a:stretch>
              <a:fillRect l="0" t="0" r="0" b="-815"/>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A1A"/>
        </a:solidFill>
      </p:bgPr>
    </p:bg>
    <p:spTree>
      <p:nvGrpSpPr>
        <p:cNvPr id="1" name=""/>
        <p:cNvGrpSpPr/>
        <p:nvPr/>
      </p:nvGrpSpPr>
      <p:grpSpPr>
        <a:xfrm>
          <a:off x="0" y="0"/>
          <a:ext cx="0" cy="0"/>
          <a:chOff x="0" y="0"/>
          <a:chExt cx="0" cy="0"/>
        </a:xfrm>
      </p:grpSpPr>
      <p:grpSp>
        <p:nvGrpSpPr>
          <p:cNvPr name="Group 2" id="2"/>
          <p:cNvGrpSpPr/>
          <p:nvPr/>
        </p:nvGrpSpPr>
        <p:grpSpPr>
          <a:xfrm rot="0">
            <a:off x="7535083" y="-1450977"/>
            <a:ext cx="13188954" cy="1318895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2F4F5"/>
            </a:solidFill>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a:lnSpc>
                  <a:spcPts val="2859"/>
                </a:lnSpc>
              </a:pPr>
            </a:p>
          </p:txBody>
        </p:sp>
      </p:grpSp>
      <p:sp>
        <p:nvSpPr>
          <p:cNvPr name="TextBox 5" id="5"/>
          <p:cNvSpPr txBox="true"/>
          <p:nvPr/>
        </p:nvSpPr>
        <p:spPr>
          <a:xfrm rot="0">
            <a:off x="305866" y="636129"/>
            <a:ext cx="7539758" cy="945812"/>
          </a:xfrm>
          <a:prstGeom prst="rect">
            <a:avLst/>
          </a:prstGeom>
        </p:spPr>
        <p:txBody>
          <a:bodyPr anchor="t" rtlCol="false" tIns="0" lIns="0" bIns="0" rIns="0">
            <a:spAutoFit/>
          </a:bodyPr>
          <a:lstStyle/>
          <a:p>
            <a:pPr algn="l">
              <a:lnSpc>
                <a:spcPts val="7788"/>
              </a:lnSpc>
            </a:pPr>
            <a:r>
              <a:rPr lang="en-US" b="true" sz="5644" spc="553">
                <a:solidFill>
                  <a:srgbClr val="FFFFFF"/>
                </a:solidFill>
                <a:latin typeface="Oswald Bold"/>
                <a:ea typeface="Oswald Bold"/>
                <a:cs typeface="Oswald Bold"/>
                <a:sym typeface="Oswald Bold"/>
              </a:rPr>
              <a:t>SESSIONS: BY AGE</a:t>
            </a:r>
          </a:p>
        </p:txBody>
      </p:sp>
      <p:sp>
        <p:nvSpPr>
          <p:cNvPr name="TextBox 6" id="6"/>
          <p:cNvSpPr txBox="true"/>
          <p:nvPr/>
        </p:nvSpPr>
        <p:spPr>
          <a:xfrm rot="0">
            <a:off x="679918" y="1721715"/>
            <a:ext cx="5861214" cy="7536585"/>
          </a:xfrm>
          <a:prstGeom prst="rect">
            <a:avLst/>
          </a:prstGeom>
        </p:spPr>
        <p:txBody>
          <a:bodyPr anchor="t" rtlCol="false" tIns="0" lIns="0" bIns="0" rIns="0">
            <a:spAutoFit/>
          </a:bodyPr>
          <a:lstStyle/>
          <a:p>
            <a:pPr algn="l">
              <a:lnSpc>
                <a:spcPts val="3310"/>
              </a:lnSpc>
            </a:pPr>
            <a:r>
              <a:rPr lang="en-US" sz="2398" spc="235" b="true">
                <a:solidFill>
                  <a:srgbClr val="F5FFF5"/>
                </a:solidFill>
                <a:latin typeface="DM Sans Bold"/>
                <a:ea typeface="DM Sans Bold"/>
                <a:cs typeface="DM Sans Bold"/>
                <a:sym typeface="DM Sans Bold"/>
              </a:rPr>
              <a:t>Observations:</a:t>
            </a:r>
          </a:p>
          <a:p>
            <a:pPr algn="l" marL="517932" indent="-258966" lvl="1">
              <a:lnSpc>
                <a:spcPts val="3310"/>
              </a:lnSpc>
              <a:buFont typeface="Arial"/>
              <a:buChar char="•"/>
            </a:pPr>
            <a:r>
              <a:rPr lang="en-US" sz="2398" spc="235">
                <a:solidFill>
                  <a:srgbClr val="F5FFF5"/>
                </a:solidFill>
                <a:latin typeface="DM Sans"/>
                <a:ea typeface="DM Sans"/>
                <a:cs typeface="DM Sans"/>
                <a:sym typeface="DM Sans"/>
              </a:rPr>
              <a:t>The 18-24 age group shows a clear increase and steady upward trend from 2023 to 2024, making it the most dominant group in 2024.</a:t>
            </a:r>
          </a:p>
          <a:p>
            <a:pPr algn="l" marL="517932" indent="-258966" lvl="1">
              <a:lnSpc>
                <a:spcPts val="3310"/>
              </a:lnSpc>
              <a:buFont typeface="Arial"/>
              <a:buChar char="•"/>
            </a:pPr>
            <a:r>
              <a:rPr lang="en-US" sz="2398" spc="235">
                <a:solidFill>
                  <a:srgbClr val="F5FFF5"/>
                </a:solidFill>
                <a:latin typeface="DM Sans"/>
                <a:ea typeface="DM Sans"/>
                <a:cs typeface="DM Sans"/>
                <a:sym typeface="DM Sans"/>
              </a:rPr>
              <a:t>The 25-34 and 35-44 age groups show steep declines in their contributions, with their 2024 session counts being significantly lower.</a:t>
            </a:r>
          </a:p>
          <a:p>
            <a:pPr algn="l" marL="517932" indent="-258966" lvl="1">
              <a:lnSpc>
                <a:spcPts val="3310"/>
              </a:lnSpc>
              <a:buFont typeface="Arial"/>
              <a:buChar char="•"/>
            </a:pPr>
            <a:r>
              <a:rPr lang="en-US" sz="2398" spc="235">
                <a:solidFill>
                  <a:srgbClr val="F5FFF5"/>
                </a:solidFill>
                <a:latin typeface="DM Sans"/>
                <a:ea typeface="DM Sans"/>
                <a:cs typeface="DM Sans"/>
                <a:sym typeface="DM Sans"/>
              </a:rPr>
              <a:t>The 65+ age group stands out for its proportional growth in sessions, indicating a demographic shift towards older users.</a:t>
            </a:r>
          </a:p>
          <a:p>
            <a:pPr algn="l">
              <a:lnSpc>
                <a:spcPts val="3310"/>
              </a:lnSpc>
            </a:pPr>
          </a:p>
          <a:p>
            <a:pPr algn="l">
              <a:lnSpc>
                <a:spcPts val="3310"/>
              </a:lnSpc>
            </a:pPr>
          </a:p>
        </p:txBody>
      </p:sp>
      <p:sp>
        <p:nvSpPr>
          <p:cNvPr name="Freeform 7" id="7"/>
          <p:cNvSpPr/>
          <p:nvPr/>
        </p:nvSpPr>
        <p:spPr>
          <a:xfrm flipH="false" flipV="false" rot="0">
            <a:off x="11869905" y="6460211"/>
            <a:ext cx="6418095" cy="3826789"/>
          </a:xfrm>
          <a:custGeom>
            <a:avLst/>
            <a:gdLst/>
            <a:ahLst/>
            <a:cxnLst/>
            <a:rect r="r" b="b" t="t" l="l"/>
            <a:pathLst>
              <a:path h="3826789" w="6418095">
                <a:moveTo>
                  <a:pt x="0" y="0"/>
                </a:moveTo>
                <a:lnTo>
                  <a:pt x="6418095" y="0"/>
                </a:lnTo>
                <a:lnTo>
                  <a:pt x="6418095" y="3826789"/>
                </a:lnTo>
                <a:lnTo>
                  <a:pt x="0" y="3826789"/>
                </a:lnTo>
                <a:lnTo>
                  <a:pt x="0" y="0"/>
                </a:lnTo>
                <a:close/>
              </a:path>
            </a:pathLst>
          </a:custGeom>
          <a:blipFill>
            <a:blip r:embed="rId2"/>
            <a:stretch>
              <a:fillRect l="0" t="0" r="0" b="0"/>
            </a:stretch>
          </a:blipFill>
        </p:spPr>
      </p:sp>
      <p:sp>
        <p:nvSpPr>
          <p:cNvPr name="Freeform 8" id="8"/>
          <p:cNvSpPr/>
          <p:nvPr/>
        </p:nvSpPr>
        <p:spPr>
          <a:xfrm flipH="false" flipV="false" rot="0">
            <a:off x="12777068" y="0"/>
            <a:ext cx="5005854" cy="3586511"/>
          </a:xfrm>
          <a:custGeom>
            <a:avLst/>
            <a:gdLst/>
            <a:ahLst/>
            <a:cxnLst/>
            <a:rect r="r" b="b" t="t" l="l"/>
            <a:pathLst>
              <a:path h="3586511" w="5005854">
                <a:moveTo>
                  <a:pt x="0" y="0"/>
                </a:moveTo>
                <a:lnTo>
                  <a:pt x="5005854" y="0"/>
                </a:lnTo>
                <a:lnTo>
                  <a:pt x="5005854" y="3586511"/>
                </a:lnTo>
                <a:lnTo>
                  <a:pt x="0" y="3586511"/>
                </a:lnTo>
                <a:lnTo>
                  <a:pt x="0" y="0"/>
                </a:lnTo>
                <a:close/>
              </a:path>
            </a:pathLst>
          </a:custGeom>
          <a:blipFill>
            <a:blip r:embed="rId3"/>
            <a:stretch>
              <a:fillRect l="0" t="0" r="0" b="0"/>
            </a:stretch>
          </a:blipFill>
        </p:spPr>
      </p:sp>
      <p:sp>
        <p:nvSpPr>
          <p:cNvPr name="Freeform 9" id="9"/>
          <p:cNvSpPr/>
          <p:nvPr/>
        </p:nvSpPr>
        <p:spPr>
          <a:xfrm flipH="false" flipV="false" rot="0">
            <a:off x="7845624" y="3300949"/>
            <a:ext cx="5674158" cy="3383217"/>
          </a:xfrm>
          <a:custGeom>
            <a:avLst/>
            <a:gdLst/>
            <a:ahLst/>
            <a:cxnLst/>
            <a:rect r="r" b="b" t="t" l="l"/>
            <a:pathLst>
              <a:path h="3383217" w="5674158">
                <a:moveTo>
                  <a:pt x="0" y="0"/>
                </a:moveTo>
                <a:lnTo>
                  <a:pt x="5674158" y="0"/>
                </a:lnTo>
                <a:lnTo>
                  <a:pt x="5674158" y="3383217"/>
                </a:lnTo>
                <a:lnTo>
                  <a:pt x="0" y="3383217"/>
                </a:lnTo>
                <a:lnTo>
                  <a:pt x="0" y="0"/>
                </a:lnTo>
                <a:close/>
              </a:path>
            </a:pathLst>
          </a:custGeom>
          <a:blipFill>
            <a:blip r:embed="rId4"/>
            <a:stretch>
              <a:fillRect l="0" t="0" r="0" b="0"/>
            </a:stretch>
          </a:blipFill>
        </p:spPr>
      </p:sp>
      <p:sp>
        <p:nvSpPr>
          <p:cNvPr name="Freeform 10" id="10"/>
          <p:cNvSpPr/>
          <p:nvPr/>
        </p:nvSpPr>
        <p:spPr>
          <a:xfrm flipH="false" flipV="false" rot="-3986589">
            <a:off x="3702702" y="5570821"/>
            <a:ext cx="9894000" cy="10152425"/>
          </a:xfrm>
          <a:custGeom>
            <a:avLst/>
            <a:gdLst/>
            <a:ahLst/>
            <a:cxnLst/>
            <a:rect r="r" b="b" t="t" l="l"/>
            <a:pathLst>
              <a:path h="10152425" w="9894000">
                <a:moveTo>
                  <a:pt x="0" y="0"/>
                </a:moveTo>
                <a:lnTo>
                  <a:pt x="9894000" y="0"/>
                </a:lnTo>
                <a:lnTo>
                  <a:pt x="9894000" y="10152425"/>
                </a:lnTo>
                <a:lnTo>
                  <a:pt x="0" y="101524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2190410" y="-493160"/>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618033" y="285390"/>
            <a:ext cx="8002993" cy="4771785"/>
          </a:xfrm>
          <a:custGeom>
            <a:avLst/>
            <a:gdLst/>
            <a:ahLst/>
            <a:cxnLst/>
            <a:rect r="r" b="b" t="t" l="l"/>
            <a:pathLst>
              <a:path h="4771785" w="8002993">
                <a:moveTo>
                  <a:pt x="0" y="0"/>
                </a:moveTo>
                <a:lnTo>
                  <a:pt x="8002994" y="0"/>
                </a:lnTo>
                <a:lnTo>
                  <a:pt x="8002994" y="4771785"/>
                </a:lnTo>
                <a:lnTo>
                  <a:pt x="0" y="4771785"/>
                </a:lnTo>
                <a:lnTo>
                  <a:pt x="0" y="0"/>
                </a:lnTo>
                <a:close/>
              </a:path>
            </a:pathLst>
          </a:custGeom>
          <a:blipFill>
            <a:blip r:embed="rId5"/>
            <a:stretch>
              <a:fillRect l="0" t="0" r="0" b="0"/>
            </a:stretch>
          </a:blipFill>
        </p:spPr>
      </p:sp>
      <p:sp>
        <p:nvSpPr>
          <p:cNvPr name="Freeform 5" id="5"/>
          <p:cNvSpPr/>
          <p:nvPr/>
        </p:nvSpPr>
        <p:spPr>
          <a:xfrm flipH="false" flipV="false" rot="0">
            <a:off x="1368485" y="4229540"/>
            <a:ext cx="6463178" cy="6057460"/>
          </a:xfrm>
          <a:custGeom>
            <a:avLst/>
            <a:gdLst/>
            <a:ahLst/>
            <a:cxnLst/>
            <a:rect r="r" b="b" t="t" l="l"/>
            <a:pathLst>
              <a:path h="6057460" w="6463178">
                <a:moveTo>
                  <a:pt x="0" y="0"/>
                </a:moveTo>
                <a:lnTo>
                  <a:pt x="6463178" y="0"/>
                </a:lnTo>
                <a:lnTo>
                  <a:pt x="6463178" y="6057460"/>
                </a:lnTo>
                <a:lnTo>
                  <a:pt x="0" y="6057460"/>
                </a:lnTo>
                <a:lnTo>
                  <a:pt x="0" y="0"/>
                </a:lnTo>
                <a:close/>
              </a:path>
            </a:pathLst>
          </a:custGeom>
          <a:blipFill>
            <a:blip r:embed="rId6"/>
            <a:stretch>
              <a:fillRect l="0" t="0" r="0" b="0"/>
            </a:stretch>
          </a:blipFill>
        </p:spPr>
      </p:sp>
      <p:sp>
        <p:nvSpPr>
          <p:cNvPr name="Freeform 6" id="6"/>
          <p:cNvSpPr/>
          <p:nvPr/>
        </p:nvSpPr>
        <p:spPr>
          <a:xfrm flipH="false" flipV="false" rot="0">
            <a:off x="9618033" y="5515215"/>
            <a:ext cx="8002993" cy="4771785"/>
          </a:xfrm>
          <a:custGeom>
            <a:avLst/>
            <a:gdLst/>
            <a:ahLst/>
            <a:cxnLst/>
            <a:rect r="r" b="b" t="t" l="l"/>
            <a:pathLst>
              <a:path h="4771785" w="8002993">
                <a:moveTo>
                  <a:pt x="0" y="0"/>
                </a:moveTo>
                <a:lnTo>
                  <a:pt x="8002994" y="0"/>
                </a:lnTo>
                <a:lnTo>
                  <a:pt x="8002994" y="4771785"/>
                </a:lnTo>
                <a:lnTo>
                  <a:pt x="0" y="4771785"/>
                </a:lnTo>
                <a:lnTo>
                  <a:pt x="0" y="0"/>
                </a:lnTo>
                <a:close/>
              </a:path>
            </a:pathLst>
          </a:custGeom>
          <a:blipFill>
            <a:blip r:embed="rId7"/>
            <a:stretch>
              <a:fillRect l="0" t="0" r="0" b="0"/>
            </a:stretch>
          </a:blipFill>
        </p:spPr>
      </p:sp>
      <p:sp>
        <p:nvSpPr>
          <p:cNvPr name="TextBox 7" id="7"/>
          <p:cNvSpPr txBox="true"/>
          <p:nvPr/>
        </p:nvSpPr>
        <p:spPr>
          <a:xfrm rot="0">
            <a:off x="814909" y="199665"/>
            <a:ext cx="7274276" cy="829035"/>
          </a:xfrm>
          <a:prstGeom prst="rect">
            <a:avLst/>
          </a:prstGeom>
        </p:spPr>
        <p:txBody>
          <a:bodyPr anchor="t" rtlCol="false" tIns="0" lIns="0" bIns="0" rIns="0">
            <a:spAutoFit/>
          </a:bodyPr>
          <a:lstStyle/>
          <a:p>
            <a:pPr algn="ctr" marL="0" indent="0" lvl="0">
              <a:lnSpc>
                <a:spcPts val="6800"/>
              </a:lnSpc>
              <a:spcBef>
                <a:spcPct val="0"/>
              </a:spcBef>
            </a:pPr>
            <a:r>
              <a:rPr lang="en-US" b="true" sz="4928" spc="482">
                <a:solidFill>
                  <a:srgbClr val="231F20"/>
                </a:solidFill>
                <a:latin typeface="Oswald Bold"/>
                <a:ea typeface="Oswald Bold"/>
                <a:cs typeface="Oswald Bold"/>
                <a:sym typeface="Oswald Bold"/>
              </a:rPr>
              <a:t>SESSIONS : BY DEVICE</a:t>
            </a:r>
          </a:p>
        </p:txBody>
      </p:sp>
      <p:sp>
        <p:nvSpPr>
          <p:cNvPr name="TextBox 8" id="8"/>
          <p:cNvSpPr txBox="true"/>
          <p:nvPr/>
        </p:nvSpPr>
        <p:spPr>
          <a:xfrm rot="0">
            <a:off x="296230" y="1134031"/>
            <a:ext cx="9748943" cy="3689488"/>
          </a:xfrm>
          <a:prstGeom prst="rect">
            <a:avLst/>
          </a:prstGeom>
        </p:spPr>
        <p:txBody>
          <a:bodyPr anchor="t" rtlCol="false" tIns="0" lIns="0" bIns="0" rIns="0">
            <a:spAutoFit/>
          </a:bodyPr>
          <a:lstStyle/>
          <a:p>
            <a:pPr algn="l">
              <a:lnSpc>
                <a:spcPts val="3229"/>
              </a:lnSpc>
            </a:pPr>
            <a:r>
              <a:rPr lang="en-US" sz="2307" b="true">
                <a:solidFill>
                  <a:srgbClr val="100F0D"/>
                </a:solidFill>
                <a:latin typeface="Montserrat Light Bold"/>
                <a:ea typeface="Montserrat Light Bold"/>
                <a:cs typeface="Montserrat Light Bold"/>
                <a:sym typeface="Montserrat Light Bold"/>
              </a:rPr>
              <a:t>Observations:</a:t>
            </a:r>
          </a:p>
          <a:p>
            <a:pPr algn="l" marL="498096" indent="-249048" lvl="1">
              <a:lnSpc>
                <a:spcPts val="3229"/>
              </a:lnSpc>
              <a:buFont typeface="Arial"/>
              <a:buChar char="•"/>
            </a:pPr>
            <a:r>
              <a:rPr lang="en-US" sz="2307">
                <a:solidFill>
                  <a:srgbClr val="100F0D"/>
                </a:solidFill>
                <a:latin typeface="Montserrat Light"/>
                <a:ea typeface="Montserrat Light"/>
                <a:cs typeface="Montserrat Light"/>
                <a:sym typeface="Montserrat Light"/>
              </a:rPr>
              <a:t>Sessions dropped overall, with mobile showing a dramatic decline and tablet sessions increasing by over 125%.</a:t>
            </a:r>
          </a:p>
          <a:p>
            <a:pPr algn="l" marL="498096" indent="-249048" lvl="1">
              <a:lnSpc>
                <a:spcPts val="3229"/>
              </a:lnSpc>
              <a:buFont typeface="Arial"/>
              <a:buChar char="•"/>
            </a:pPr>
            <a:r>
              <a:rPr lang="en-US" sz="2307">
                <a:solidFill>
                  <a:srgbClr val="100F0D"/>
                </a:solidFill>
                <a:latin typeface="Montserrat Light"/>
                <a:ea typeface="Montserrat Light"/>
                <a:cs typeface="Montserrat Light"/>
                <a:sym typeface="Montserrat Light"/>
              </a:rPr>
              <a:t>Average session duration decreased, especially on desktops, impacting overall engagement time.</a:t>
            </a:r>
          </a:p>
          <a:p>
            <a:pPr algn="l" marL="498096" indent="-249048" lvl="1">
              <a:lnSpc>
                <a:spcPts val="3229"/>
              </a:lnSpc>
              <a:buFont typeface="Arial"/>
              <a:buChar char="•"/>
            </a:pPr>
            <a:r>
              <a:rPr lang="en-US" sz="2307">
                <a:solidFill>
                  <a:srgbClr val="100F0D"/>
                </a:solidFill>
                <a:latin typeface="Montserrat Light"/>
                <a:ea typeface="Montserrat Light"/>
                <a:cs typeface="Montserrat Light"/>
                <a:sym typeface="Montserrat Light"/>
              </a:rPr>
              <a:t>Despite fewer mobile sessions, mobile engagement quality improved, as shown by a rise in session duration.</a:t>
            </a:r>
          </a:p>
          <a:p>
            <a:pPr algn="l">
              <a:lnSpc>
                <a:spcPts val="3229"/>
              </a:lnSpc>
            </a:pPr>
          </a:p>
          <a:p>
            <a:pPr algn="l">
              <a:lnSpc>
                <a:spcPts val="3229"/>
              </a:lnSpc>
            </a:pPr>
          </a:p>
        </p:txBody>
      </p:sp>
      <p:sp>
        <p:nvSpPr>
          <p:cNvPr name="Freeform 9" id="9"/>
          <p:cNvSpPr/>
          <p:nvPr/>
        </p:nvSpPr>
        <p:spPr>
          <a:xfrm flipH="false" flipV="false" rot="887923">
            <a:off x="17858030" y="-7171154"/>
            <a:ext cx="13977230" cy="14342307"/>
          </a:xfrm>
          <a:custGeom>
            <a:avLst/>
            <a:gdLst/>
            <a:ahLst/>
            <a:cxnLst/>
            <a:rect r="r" b="b" t="t" l="l"/>
            <a:pathLst>
              <a:path h="14342307" w="13977230">
                <a:moveTo>
                  <a:pt x="0" y="0"/>
                </a:moveTo>
                <a:lnTo>
                  <a:pt x="13977230" y="0"/>
                </a:lnTo>
                <a:lnTo>
                  <a:pt x="13977230" y="14342308"/>
                </a:lnTo>
                <a:lnTo>
                  <a:pt x="0" y="143423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690980" y="1232286"/>
            <a:ext cx="9759487" cy="1222046"/>
          </a:xfrm>
          <a:prstGeom prst="rect">
            <a:avLst/>
          </a:prstGeom>
        </p:spPr>
        <p:txBody>
          <a:bodyPr anchor="t" rtlCol="false" tIns="0" lIns="0" bIns="0" rIns="0">
            <a:spAutoFit/>
          </a:bodyPr>
          <a:lstStyle/>
          <a:p>
            <a:pPr algn="ctr">
              <a:lnSpc>
                <a:spcPts val="9917"/>
              </a:lnSpc>
            </a:pPr>
            <a:r>
              <a:rPr lang="en-US" b="true" sz="7186" spc="704">
                <a:solidFill>
                  <a:srgbClr val="FFFFFF"/>
                </a:solidFill>
                <a:latin typeface="Oswald Bold"/>
                <a:ea typeface="Oswald Bold"/>
                <a:cs typeface="Oswald Bold"/>
                <a:sym typeface="Oswald Bold"/>
              </a:rPr>
              <a:t>RECOMMENDATIONS</a:t>
            </a:r>
          </a:p>
        </p:txBody>
      </p:sp>
      <p:sp>
        <p:nvSpPr>
          <p:cNvPr name="TextBox 9" id="9"/>
          <p:cNvSpPr txBox="true"/>
          <p:nvPr/>
        </p:nvSpPr>
        <p:spPr>
          <a:xfrm rot="0">
            <a:off x="1789262" y="3404496"/>
            <a:ext cx="15008631" cy="6441685"/>
          </a:xfrm>
          <a:prstGeom prst="rect">
            <a:avLst/>
          </a:prstGeom>
        </p:spPr>
        <p:txBody>
          <a:bodyPr anchor="t" rtlCol="false" tIns="0" lIns="0" bIns="0" rIns="0">
            <a:spAutoFit/>
          </a:bodyPr>
          <a:lstStyle/>
          <a:p>
            <a:pPr algn="l">
              <a:lnSpc>
                <a:spcPts val="2471"/>
              </a:lnSpc>
            </a:pPr>
            <a:r>
              <a:rPr lang="en-US" sz="1765" b="true">
                <a:solidFill>
                  <a:srgbClr val="100F0D"/>
                </a:solidFill>
                <a:latin typeface="Montserrat Light Bold"/>
                <a:ea typeface="Montserrat Light Bold"/>
                <a:cs typeface="Montserrat Light Bold"/>
                <a:sym typeface="Montserrat Light Bold"/>
              </a:rPr>
              <a:t>Optimize for Mobile Users</a:t>
            </a:r>
            <a:r>
              <a:rPr lang="en-US" sz="1765">
                <a:solidFill>
                  <a:srgbClr val="100F0D"/>
                </a:solidFill>
                <a:latin typeface="Montserrat Light"/>
                <a:ea typeface="Montserrat Light"/>
                <a:cs typeface="Montserrat Light"/>
                <a:sym typeface="Montserrat Light"/>
              </a:rPr>
              <a:t>:</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Focus on improving the user experience on mobile devices, as mobile sessions have declined significantly while average session duration has slightly increased.</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Implement responsive design, faster loading times, mobile-friendly navigation, and optimized images to enhance engagement and attract more mobile users.</a:t>
            </a:r>
          </a:p>
          <a:p>
            <a:pPr algn="l">
              <a:lnSpc>
                <a:spcPts val="2471"/>
              </a:lnSpc>
            </a:pPr>
            <a:r>
              <a:rPr lang="en-US" sz="1765" b="true">
                <a:solidFill>
                  <a:srgbClr val="100F0D"/>
                </a:solidFill>
                <a:latin typeface="Montserrat Light Bold"/>
                <a:ea typeface="Montserrat Light Bold"/>
                <a:cs typeface="Montserrat Light Bold"/>
                <a:sym typeface="Montserrat Light Bold"/>
              </a:rPr>
              <a:t>Leverage Paid Channels:</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Develop a robust marketing strategy for paid channels (e.g., Search and Display Ads) to increase their contribution to overall traffic.</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Aim to improve Click Through Rates (CTR) and conversion rates for better ROI, addressing the low contribution of paid channels to total sessions.</a:t>
            </a:r>
          </a:p>
          <a:p>
            <a:pPr algn="l">
              <a:lnSpc>
                <a:spcPts val="2471"/>
              </a:lnSpc>
            </a:pPr>
            <a:r>
              <a:rPr lang="en-US" sz="1765" b="true">
                <a:solidFill>
                  <a:srgbClr val="100F0D"/>
                </a:solidFill>
                <a:latin typeface="Montserrat Light Bold"/>
                <a:ea typeface="Montserrat Light Bold"/>
                <a:cs typeface="Montserrat Light Bold"/>
                <a:sym typeface="Montserrat Light Bold"/>
              </a:rPr>
              <a:t>Enhance Desktop Engagement:</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With desktops maintaining the highest session counts but declining in average session duration, focus on strategies to re-engage desktop users.</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Improve site speed, interactive content, and targeted campaigns for desktop users to retain engagement.</a:t>
            </a:r>
          </a:p>
          <a:p>
            <a:pPr algn="l">
              <a:lnSpc>
                <a:spcPts val="2471"/>
              </a:lnSpc>
            </a:pPr>
            <a:r>
              <a:rPr lang="en-US" sz="1765" b="true">
                <a:solidFill>
                  <a:srgbClr val="100F0D"/>
                </a:solidFill>
                <a:latin typeface="Montserrat Light Bold"/>
                <a:ea typeface="Montserrat Light Bold"/>
                <a:cs typeface="Montserrat Light Bold"/>
                <a:sym typeface="Montserrat Light Bold"/>
              </a:rPr>
              <a:t>Target Age Group 18-34:</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Continue investing in content and campaigns tailored for the 18-34 age group, which makes up the largest share of traffic.</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Explore new content formats, products, and offers relevant to this demographic to sustain and grow their engagement.</a:t>
            </a:r>
          </a:p>
          <a:p>
            <a:pPr algn="l">
              <a:lnSpc>
                <a:spcPts val="2471"/>
              </a:lnSpc>
            </a:pPr>
            <a:r>
              <a:rPr lang="en-US" sz="1765" b="true">
                <a:solidFill>
                  <a:srgbClr val="100F0D"/>
                </a:solidFill>
                <a:latin typeface="Montserrat Light Bold"/>
                <a:ea typeface="Montserrat Light Bold"/>
                <a:cs typeface="Montserrat Light Bold"/>
                <a:sym typeface="Montserrat Light Bold"/>
              </a:rPr>
              <a:t>Capitalize on Tablet Growth:</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With sessions from tablets increasing by over 125%, optimize content for tablet screens and create tailored campaigns to further engage this growing audience segment.</a:t>
            </a:r>
          </a:p>
          <a:p>
            <a:pPr algn="l" marL="381142" indent="-190571" lvl="1">
              <a:lnSpc>
                <a:spcPts val="2471"/>
              </a:lnSpc>
              <a:buFont typeface="Arial"/>
              <a:buChar char="•"/>
            </a:pPr>
            <a:r>
              <a:rPr lang="en-US" sz="1765">
                <a:solidFill>
                  <a:srgbClr val="100F0D"/>
                </a:solidFill>
                <a:latin typeface="Montserrat Light"/>
                <a:ea typeface="Montserrat Light"/>
                <a:cs typeface="Montserrat Light"/>
                <a:sym typeface="Montserrat Light"/>
              </a:rPr>
              <a:t>Test tablet-specific ad creatives to enhance performance on this device.</a:t>
            </a:r>
          </a:p>
          <a:p>
            <a:pPr algn="l">
              <a:lnSpc>
                <a:spcPts val="2471"/>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DAGWxz9CTD8</dc:identifier>
  <dcterms:modified xsi:type="dcterms:W3CDTF">2011-08-01T06:04:30Z</dcterms:modified>
  <cp:revision>1</cp:revision>
  <dc:title>Grey minimalist business project presentation </dc:title>
</cp:coreProperties>
</file>